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D51ADE6A-740E-44AE-83CC-AE7238B6C88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5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90121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>
                <a:solidFill>
                  <a:srgbClr val="FFFFFF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617931575_1991x1322.jpg"/>
          <p:cNvSpPr>
            <a:spLocks noGrp="1"/>
          </p:cNvSpPr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740627569_2880x1920.jpg"/>
          <p:cNvSpPr>
            <a:spLocks noGrp="1"/>
          </p:cNvSpPr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996267730_2880x1920.jpg"/>
          <p:cNvSpPr>
            <a:spLocks noGrp="1"/>
          </p:cNvSpPr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>
            <a:spLocks noGrp="1"/>
          </p:cNvSpPr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17931575_1991x1322.jpg"/>
          <p:cNvSpPr>
            <a:spLocks noGrp="1"/>
          </p:cNvSpPr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Ministro Marcos Pontes. Setembro 2021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Ministro Marcos Pontes. Setembro 2021</a:t>
            </a:r>
          </a:p>
        </p:txBody>
      </p:sp>
      <p:sp>
        <p:nvSpPr>
          <p:cNvPr id="152" name="PRODUÇÃO DE RADIOFÁRMACO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PRODUÇÃO DE RADIOFÁRMACOS</a:t>
            </a:r>
          </a:p>
        </p:txBody>
      </p:sp>
      <p:sp>
        <p:nvSpPr>
          <p:cNvPr id="153" name="Fatores Contribuintes para Problemas na Produção…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Fatores Contribuintes para Problemas na Produção</a:t>
            </a:r>
          </a:p>
          <a:p>
            <a:r>
              <a:t>Ações para Mitigar Impactos e Riscos no Processo de Produção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Análise: Eventos Antes do Incident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Análise: Eventos Antes do Incidente</a:t>
            </a:r>
          </a:p>
        </p:txBody>
      </p:sp>
      <p:sp>
        <p:nvSpPr>
          <p:cNvPr id="225" name="Eventos e Ações executadas desde Junho de 2020 que poderiam evitar o Inciden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defTabSz="652145">
              <a:defRPr sz="4345"/>
            </a:lvl1pPr>
          </a:lstStyle>
          <a:p>
            <a:r>
              <a:t>Eventos e Ações executadas desde Junho de 2020 que poderiam evitar o Incidente</a:t>
            </a:r>
          </a:p>
        </p:txBody>
      </p:sp>
      <p:sp>
        <p:nvSpPr>
          <p:cNvPr id="226" name="Evento Abril 2021: Congresso Nacional aprovou o Orçamento 2021. Porém, não houve aumento dos recursos para os Radiofármacos. De fato, ainda ocorreu uma pequena redução no orçamento destinado a produção de Radiofármacos.…"/>
          <p:cNvSpPr txBox="1">
            <a:spLocks noGrp="1"/>
          </p:cNvSpPr>
          <p:nvPr>
            <p:ph type="body" idx="1"/>
          </p:nvPr>
        </p:nvSpPr>
        <p:spPr>
          <a:xfrm>
            <a:off x="1206500" y="3302993"/>
            <a:ext cx="22337282" cy="9720491"/>
          </a:xfrm>
          <a:prstGeom prst="rect">
            <a:avLst/>
          </a:prstGeom>
        </p:spPr>
        <p:txBody>
          <a:bodyPr/>
          <a:lstStyle/>
          <a:p>
            <a:pPr marL="347472" indent="-347472" defTabSz="1389853">
              <a:spcBef>
                <a:spcPts val="2500"/>
              </a:spcBef>
              <a:defRPr sz="2736" b="1"/>
            </a:pPr>
            <a:r>
              <a:t>Evento Abril 2021: Congresso Nacional aprovou o Orçamento 2021. Porém, não houve aumento dos recursos para os Radiofármacos. De fato, ainda ocorreu uma pequena redução no orçamento destinado a produção de Radiofármacos.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Riscos:</a:t>
            </a:r>
            <a:r>
              <a:t> Falta de recursos para os Radiofármacos. Falta de tempo hábil para obter suplementação do respectivo orçamento.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Defesa Esperada:</a:t>
            </a:r>
            <a:r>
              <a:t> O orçamento aprovado pelo Congresso Nacional deveria contemplar o aumento solicitado necessário para a produção dos radiofármacos.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Ação executada pelo MCTI:</a:t>
            </a:r>
            <a:r>
              <a:t> SEXEC MCTI solicitou à JEO (ME, Casa Civil e SEGOV) expansão do referencial monetário no PLOA 2021 para os Radiofármacos. Alertas pelo Ministro ao ME e em audiências no Congresso sobre valor reduzido do orçamento MCTI 2021. 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Falha Ativa:</a:t>
            </a:r>
            <a:r>
              <a:t> O orçamento MCTI 2021 aprovado pelo Congresso Nacional reduziu os recursos para os Radiofármacos</a:t>
            </a:r>
            <a:endParaRPr>
              <a:solidFill>
                <a:schemeClr val="accent4">
                  <a:hueOff val="-1247790"/>
                  <a:lumOff val="-12326"/>
                </a:schemeClr>
              </a:solidFill>
            </a:endParaRPr>
          </a:p>
          <a:p>
            <a:pPr marL="347472" indent="-347472" defTabSz="1389853">
              <a:spcBef>
                <a:spcPts val="2500"/>
              </a:spcBef>
              <a:defRPr sz="2736" b="1"/>
            </a:pPr>
            <a:r>
              <a:t>Evento Julho 2021: Alertas de risco ativo de Falta de Insumo para Radiofármacos. JEO aprova recursos parciais (R$ 34 Milhões) para Radiofármacos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Risco</a:t>
            </a:r>
            <a:r>
              <a:t>: Parada de produção de Radiofármacos por falta de recursos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Defesa Esperada:</a:t>
            </a:r>
            <a:r>
              <a:t> Um PLN de R$ 34 milhões deveria ser publicado pelo ME e aprovado rapidamente pelo Congresso Nacional de forma a garantir insumos e continuidade da produção temporariamente, enquanto outro PLN, com o restante dos recursos necessários para suplementar os quase R$ 90 Milhões necessários, fosse aprovado pela JEO e enviado ao Congresso Nacional.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Ação executada pelo MCTI: </a:t>
            </a:r>
            <a:r>
              <a:t>Ministro solicita pressa ao ME e à Casa Civil para a publicação do PLN</a:t>
            </a:r>
          </a:p>
          <a:p>
            <a:pPr marL="694944" lvl="1" indent="-347472" defTabSz="1389853">
              <a:spcBef>
                <a:spcPts val="2500"/>
              </a:spcBef>
              <a:defRPr sz="2736"/>
            </a:pPr>
            <a:r>
              <a:rPr b="1"/>
              <a:t>Falha Ativa:</a:t>
            </a:r>
            <a:r>
              <a:t> Lentidão do processo administrativo para aprovação e publicação do PLN. Valor Parcial.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Análise: Eventos Antes do Incident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Análise: Eventos Antes do Incidente</a:t>
            </a:r>
          </a:p>
        </p:txBody>
      </p:sp>
      <p:sp>
        <p:nvSpPr>
          <p:cNvPr id="229" name="Eventos e Ações executadas desde Junho de 2020 que poderiam evitar o Inciden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defTabSz="652145">
              <a:defRPr sz="4345"/>
            </a:lvl1pPr>
          </a:lstStyle>
          <a:p>
            <a:r>
              <a:t>Eventos e Ações executadas desde Junho de 2020 que poderiam evitar o Incidente</a:t>
            </a:r>
          </a:p>
        </p:txBody>
      </p:sp>
      <p:sp>
        <p:nvSpPr>
          <p:cNvPr id="230" name="Evento Agosto 2021: PLN 16 é enviado ao Congresso Nacional em 27 de Agosto de 2021…"/>
          <p:cNvSpPr txBox="1">
            <a:spLocks noGrp="1"/>
          </p:cNvSpPr>
          <p:nvPr>
            <p:ph type="body" idx="1"/>
          </p:nvPr>
        </p:nvSpPr>
        <p:spPr>
          <a:xfrm>
            <a:off x="1206500" y="3880593"/>
            <a:ext cx="21971000" cy="8991833"/>
          </a:xfrm>
          <a:prstGeom prst="rect">
            <a:avLst/>
          </a:prstGeom>
        </p:spPr>
        <p:txBody>
          <a:bodyPr/>
          <a:lstStyle/>
          <a:p>
            <a:pPr marL="451104" indent="-451104" defTabSz="1804370">
              <a:spcBef>
                <a:spcPts val="3300"/>
              </a:spcBef>
              <a:defRPr sz="3552" b="1"/>
            </a:pPr>
            <a:r>
              <a:t>Evento Agosto 2021: PLN 16 é enviado ao Congresso Nacional em 27 de Agosto de 2021</a:t>
            </a:r>
          </a:p>
          <a:p>
            <a:pPr marL="902208" lvl="1" indent="-451104" defTabSz="1804370">
              <a:spcBef>
                <a:spcPts val="3300"/>
              </a:spcBef>
              <a:defRPr sz="3552"/>
            </a:pPr>
            <a:r>
              <a:rPr b="1"/>
              <a:t>Riscos:</a:t>
            </a:r>
            <a:r>
              <a:t> Parada de produção de Radiofármacos por falta de orçamento a tempo para comprar os insumos e custear as atividades de produção.</a:t>
            </a:r>
          </a:p>
          <a:p>
            <a:pPr marL="902208" lvl="1" indent="-451104" defTabSz="1804370">
              <a:spcBef>
                <a:spcPts val="3300"/>
              </a:spcBef>
              <a:defRPr sz="3552"/>
            </a:pPr>
            <a:r>
              <a:rPr b="1"/>
              <a:t>Defesa Esperada:</a:t>
            </a:r>
            <a:r>
              <a:t> PLN 16 deveria ser aprovado rapidamente pelo Congresso Nacional</a:t>
            </a:r>
          </a:p>
          <a:p>
            <a:pPr marL="902208" lvl="1" indent="-451104" defTabSz="1804370">
              <a:spcBef>
                <a:spcPts val="3300"/>
              </a:spcBef>
              <a:defRPr sz="3552"/>
            </a:pPr>
            <a:r>
              <a:rPr b="1"/>
              <a:t>Ação executada pelo MCTI:</a:t>
            </a:r>
            <a:r>
              <a:t> Ministro solicita pressa ao Congresso Nacional, em contato pessoal com parlamentares e em audiência pública na CMO em 31 de agosto de 2021, para aprovação do PLN 16. </a:t>
            </a:r>
          </a:p>
          <a:p>
            <a:pPr marL="902208" lvl="1" indent="-451104" defTabSz="1804370">
              <a:spcBef>
                <a:spcPts val="3300"/>
              </a:spcBef>
              <a:defRPr sz="3552"/>
            </a:pPr>
            <a:r>
              <a:rPr b="1"/>
              <a:t>Falha Ativa:</a:t>
            </a:r>
            <a:r>
              <a:t> Demora no processo de Votação e Aprovação do PLN 16 pelo Congresso Nacional.</a:t>
            </a:r>
          </a:p>
          <a:p>
            <a:pPr marL="451104" indent="-451104" defTabSz="1804370">
              <a:spcBef>
                <a:spcPts val="3300"/>
              </a:spcBef>
              <a:defRPr sz="3552" b="1">
                <a:solidFill>
                  <a:schemeClr val="accent1">
                    <a:lumOff val="-13575"/>
                  </a:schemeClr>
                </a:solidFill>
              </a:defRPr>
            </a:pPr>
            <a:r>
              <a:t>Cenário Setembro 2021: </a:t>
            </a:r>
          </a:p>
          <a:p>
            <a:pPr marL="902208" lvl="1" indent="-451104" defTabSz="1804370">
              <a:spcBef>
                <a:spcPts val="3300"/>
              </a:spcBef>
              <a:defRPr sz="3552" b="1">
                <a:solidFill>
                  <a:schemeClr val="accent1">
                    <a:lumOff val="-13575"/>
                  </a:schemeClr>
                </a:solidFill>
              </a:defRPr>
            </a:pPr>
            <a:r>
              <a:t>Parada na Produção de Radiofármacos devido à falta de recursos. </a:t>
            </a:r>
          </a:p>
          <a:p>
            <a:pPr marL="902208" lvl="1" indent="-451104" defTabSz="1804370">
              <a:spcBef>
                <a:spcPts val="3300"/>
              </a:spcBef>
              <a:defRPr sz="3552" b="1">
                <a:solidFill>
                  <a:schemeClr val="accent1">
                    <a:lumOff val="-13575"/>
                  </a:schemeClr>
                </a:solidFill>
              </a:defRPr>
            </a:pPr>
            <a:r>
              <a:t>Até a data presente, 27 de Setembro de 2021, o PLN 16 não foi votado ou aprovado pelo Congresso Nacional.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Ações Emergencia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Ações Emergenciais</a:t>
            </a:r>
          </a:p>
        </p:txBody>
      </p:sp>
      <p:sp>
        <p:nvSpPr>
          <p:cNvPr id="233" name="Eventos e Ações executadas no momento para mitigar impactos do Inciden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defTabSz="693419">
              <a:defRPr sz="4619"/>
            </a:lvl1pPr>
          </a:lstStyle>
          <a:p>
            <a:r>
              <a:t>Eventos e Ações executadas no momento para mitigar impactos do Incidente</a:t>
            </a:r>
          </a:p>
        </p:txBody>
      </p:sp>
      <p:sp>
        <p:nvSpPr>
          <p:cNvPr id="234" name="Ação Emergencial: Publicada portaria ME (22 de setembro) autorizando MCTI a transferir o valor máximo por lei (R$ 19 Milhões) para compra emergencial de insumos.…"/>
          <p:cNvSpPr txBox="1">
            <a:spLocks noGrp="1"/>
          </p:cNvSpPr>
          <p:nvPr>
            <p:ph type="body" idx="1"/>
          </p:nvPr>
        </p:nvSpPr>
        <p:spPr>
          <a:xfrm>
            <a:off x="1206500" y="3410693"/>
            <a:ext cx="22418186" cy="9931633"/>
          </a:xfrm>
          <a:prstGeom prst="rect">
            <a:avLst/>
          </a:prstGeom>
        </p:spPr>
        <p:txBody>
          <a:bodyPr/>
          <a:lstStyle/>
          <a:p>
            <a:pPr marL="396239" indent="-396239" defTabSz="1584920">
              <a:spcBef>
                <a:spcPts val="2900"/>
              </a:spcBef>
              <a:defRPr sz="3120" b="1"/>
            </a:pPr>
            <a:r>
              <a:t>Ação Emergencial: Publicada portaria ME (22 de setembro) autorizando MCTI a transferir o valor máximo por lei (R$ 19 Milhões) para compra emergencial de insumos.</a:t>
            </a:r>
          </a:p>
          <a:p>
            <a:pPr marL="792479" lvl="1" indent="-396239" defTabSz="1584920">
              <a:spcBef>
                <a:spcPts val="2900"/>
              </a:spcBef>
              <a:defRPr sz="3120"/>
            </a:pPr>
            <a:r>
              <a:rPr b="1"/>
              <a:t>Risco</a:t>
            </a:r>
            <a:r>
              <a:t>: Desabastecimento de Radiofármacos para a rede hospitalar afetando mais de 700 mil procedimentos de medicina nuclear.</a:t>
            </a:r>
          </a:p>
          <a:p>
            <a:pPr marL="792479" lvl="1" indent="-396239" defTabSz="1584920">
              <a:spcBef>
                <a:spcPts val="2900"/>
              </a:spcBef>
              <a:defRPr sz="3120"/>
            </a:pPr>
            <a:r>
              <a:rPr b="1"/>
              <a:t>Defesa Esperada: </a:t>
            </a:r>
            <a:r>
              <a:t>O ME deveria autorizar transferência interna de recursos necessários para compra emergencial de insumos e atividades de produção, enquanto aguardamos o tempo necessário para o Congresso Nacional votar o PLN 16.</a:t>
            </a:r>
          </a:p>
          <a:p>
            <a:pPr marL="792479" lvl="1" indent="-396239" defTabSz="1584920">
              <a:spcBef>
                <a:spcPts val="2900"/>
              </a:spcBef>
              <a:defRPr sz="3120"/>
            </a:pPr>
            <a:r>
              <a:rPr b="1"/>
              <a:t>Ação executada pelo MCTI: </a:t>
            </a:r>
            <a:r>
              <a:t>Negociação solicitando ao ME a publicação de Portaria pelo ME autorizando o MCTI a transferir emergencialmente R$ 19 Milhões (limite autorizado pela LDO, correspondentes a 30% da dotação inicial da referida ação orçamentária) de outros projetos da pasta para compra de insumos, enquanto aguarda-se a votação do PLN 16 pelo Congresso Nacional. </a:t>
            </a:r>
          </a:p>
          <a:p>
            <a:pPr marL="0" indent="792479" defTabSz="1584920">
              <a:spcBef>
                <a:spcPts val="2900"/>
              </a:spcBef>
              <a:buSzTx/>
              <a:buNone/>
              <a:defRPr sz="2924"/>
            </a:pPr>
            <a:r>
              <a:rPr i="1"/>
              <a:t>Nota: O valor de 19 Milhões será suficiente apenas até meados de outubro.</a:t>
            </a:r>
          </a:p>
          <a:p>
            <a:pPr marL="0" lvl="7" indent="858519" defTabSz="903404">
              <a:spcBef>
                <a:spcPts val="1600"/>
              </a:spcBef>
              <a:buSzTx/>
              <a:buNone/>
              <a:defRPr sz="2924"/>
            </a:pPr>
            <a:r>
              <a:rPr i="1"/>
              <a:t>Nota: Esta ação obrigará que haja uma suplementação objetivando a restituição dos recursos da CNEN que foram cancelados para permitir a suplementação dos recursos para aquisição dos insumos para radiofármacos. Esta restituição se faz obrigatória, pois os  recursos ora cancelados serão necessários a partir de novembro de 2021 para garantir o funcionamento da cadeia produtiva do IPEN (cobertor curto).</a:t>
            </a:r>
          </a:p>
          <a:p>
            <a:pPr marL="792479" lvl="1" indent="-396239" defTabSz="1584920">
              <a:spcBef>
                <a:spcPts val="2900"/>
              </a:spcBef>
              <a:defRPr sz="3120"/>
            </a:pPr>
            <a:r>
              <a:rPr b="1"/>
              <a:t>Falha Ativa:</a:t>
            </a:r>
            <a:r>
              <a:t> Existe um limite pela LDO</a:t>
            </a:r>
            <a:r>
              <a:rPr>
                <a:solidFill>
                  <a:srgbClr val="FF0000"/>
                </a:solidFill>
              </a:rPr>
              <a:t> </a:t>
            </a:r>
            <a:r>
              <a:t>para a suplementação emergencial de recursos para os insumos enquanto se aguarda</a:t>
            </a:r>
            <a:r>
              <a:rPr>
                <a:solidFill>
                  <a:srgbClr val="FF0000"/>
                </a:solidFill>
              </a:rPr>
              <a:t> </a:t>
            </a:r>
            <a:r>
              <a:t>o Congresso Nacional aprovar o PLN 16.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Ações Emergencia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Ações Emergenciais</a:t>
            </a:r>
          </a:p>
        </p:txBody>
      </p:sp>
      <p:sp>
        <p:nvSpPr>
          <p:cNvPr id="237" name="Eventos e Ações executadas no momento para mitigar impactos do Inciden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defTabSz="693419">
              <a:defRPr sz="4619"/>
            </a:lvl1pPr>
          </a:lstStyle>
          <a:p>
            <a:r>
              <a:t>Eventos e Ações executadas no momento para mitigar impactos do Incidente</a:t>
            </a:r>
          </a:p>
        </p:txBody>
      </p:sp>
      <p:sp>
        <p:nvSpPr>
          <p:cNvPr id="238" name="Ação Emergencial: Aceleração da Compra de Insumos para retomada rápida da Produção de Radiofármacos…"/>
          <p:cNvSpPr txBox="1">
            <a:spLocks noGrp="1"/>
          </p:cNvSpPr>
          <p:nvPr>
            <p:ph type="body" idx="1"/>
          </p:nvPr>
        </p:nvSpPr>
        <p:spPr>
          <a:xfrm>
            <a:off x="1206500" y="3410693"/>
            <a:ext cx="22418186" cy="9931633"/>
          </a:xfrm>
          <a:prstGeom prst="rect">
            <a:avLst/>
          </a:prstGeom>
        </p:spPr>
        <p:txBody>
          <a:bodyPr/>
          <a:lstStyle/>
          <a:p>
            <a:pPr marL="548639" indent="-548639" defTabSz="2194505">
              <a:spcBef>
                <a:spcPts val="4000"/>
              </a:spcBef>
              <a:defRPr sz="4319" b="1"/>
            </a:pPr>
            <a:r>
              <a:t>Ação Emergencial: Aceleração da Compra de Insumos para retomada rápida da Produção de Radiofármacos</a:t>
            </a:r>
          </a:p>
          <a:p>
            <a:pPr marL="1097279" lvl="1" indent="-548639" defTabSz="2194505">
              <a:spcBef>
                <a:spcPts val="4000"/>
              </a:spcBef>
              <a:defRPr sz="4319"/>
            </a:pPr>
            <a:r>
              <a:rPr b="1"/>
              <a:t>Risco</a:t>
            </a:r>
            <a:r>
              <a:t>: Desabastecimento de Radiofármacos para a rede hospitalar afetando milhares de procedimentos de medicina nuclear.</a:t>
            </a:r>
          </a:p>
          <a:p>
            <a:pPr marL="1097279" lvl="1" indent="-548639" defTabSz="2194505">
              <a:spcBef>
                <a:spcPts val="4000"/>
              </a:spcBef>
              <a:defRPr sz="4319"/>
            </a:pPr>
            <a:r>
              <a:rPr b="1"/>
              <a:t>Defesa Esperada: </a:t>
            </a:r>
            <a:r>
              <a:t>O IPEN deve acelerar o procedimento de compra de insumos e retomada da produção de radiofármacos </a:t>
            </a:r>
          </a:p>
          <a:p>
            <a:pPr marL="1097279" lvl="1" indent="-548639" defTabSz="2194505">
              <a:spcBef>
                <a:spcPts val="4000"/>
              </a:spcBef>
              <a:defRPr sz="4319"/>
            </a:pPr>
            <a:r>
              <a:rPr b="1"/>
              <a:t>Ação executada pelo MCTI: </a:t>
            </a:r>
            <a:r>
              <a:t>Com os R$ 19 Milhões, foi possível reestabelecer os pedidos de insumo aos fornecedores e a produção. Ministro continua solicitando ao Congresso agilidade na aprovação do PLN 16. MCTI continua a solicitar a JEO o completamento do restante dos recursos totais (R$ 90 Milhões) necessários para compra de insumos e atividades de produção até o final do ano.</a:t>
            </a:r>
            <a:endParaRPr i="1"/>
          </a:p>
          <a:p>
            <a:pPr marL="1097279" lvl="1" indent="-548639" defTabSz="2194505">
              <a:spcBef>
                <a:spcPts val="4000"/>
              </a:spcBef>
              <a:defRPr sz="4319"/>
            </a:pPr>
            <a:r>
              <a:rPr b="1"/>
              <a:t>Falha Ativa: </a:t>
            </a:r>
            <a:r>
              <a:t>Necessidade de mais um PLN para completar os recursos, significando riscos extras de tempos de tramitação e aprovação.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Lembrando sobre Fatores Contribuint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Lembrando sobre Fatores Contribuintes</a:t>
            </a:r>
          </a:p>
        </p:txBody>
      </p:sp>
      <p:sp>
        <p:nvSpPr>
          <p:cNvPr id="241" name="Analisar quais são os Fatores Contribuintes no Inciden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Analisar quais são os Fatores Contribuintes no Incidente </a:t>
            </a:r>
          </a:p>
        </p:txBody>
      </p:sp>
      <p:pic>
        <p:nvPicPr>
          <p:cNvPr id="242" name="reason.png" descr="reaso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89573" y="3595879"/>
            <a:ext cx="13571401" cy="9134719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Perigo…"/>
          <p:cNvSpPr txBox="1"/>
          <p:nvPr/>
        </p:nvSpPr>
        <p:spPr>
          <a:xfrm>
            <a:off x="2883269" y="3393876"/>
            <a:ext cx="5299864" cy="1667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 b="1"/>
            </a:pPr>
            <a:r>
              <a:t>Perigo</a:t>
            </a:r>
          </a:p>
          <a:p>
            <a:pPr>
              <a:defRPr b="1"/>
            </a:pPr>
            <a:r>
              <a:t>Possibilidade de Falta de Recursos </a:t>
            </a:r>
          </a:p>
          <a:p>
            <a:pPr>
              <a:defRPr b="1"/>
            </a:pPr>
            <a:r>
              <a:t>para Importação de Insumos</a:t>
            </a:r>
          </a:p>
          <a:p>
            <a:pPr>
              <a:defRPr b="1"/>
            </a:pPr>
            <a:r>
              <a:t>E produção de Radiofármacos</a:t>
            </a:r>
          </a:p>
        </p:txBody>
      </p:sp>
      <p:sp>
        <p:nvSpPr>
          <p:cNvPr id="244" name="Incidente:…"/>
          <p:cNvSpPr txBox="1"/>
          <p:nvPr/>
        </p:nvSpPr>
        <p:spPr>
          <a:xfrm>
            <a:off x="18373310" y="12273195"/>
            <a:ext cx="3578658" cy="892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/>
            </a:pPr>
            <a:r>
              <a:rPr sz="2800"/>
              <a:t>Incidente</a:t>
            </a:r>
            <a:r>
              <a:t>:</a:t>
            </a:r>
          </a:p>
          <a:p>
            <a:pPr>
              <a:defRPr b="1"/>
            </a:pPr>
            <a:r>
              <a:t>Falta de Radiofármacos</a:t>
            </a:r>
          </a:p>
        </p:txBody>
      </p:sp>
      <p:sp>
        <p:nvSpPr>
          <p:cNvPr id="245" name="Defesas…"/>
          <p:cNvSpPr txBox="1"/>
          <p:nvPr/>
        </p:nvSpPr>
        <p:spPr>
          <a:xfrm>
            <a:off x="18395484" y="4349949"/>
            <a:ext cx="4133393" cy="892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 b="1"/>
            </a:pPr>
            <a:r>
              <a:t>Defesas</a:t>
            </a:r>
          </a:p>
          <a:p>
            <a:pPr>
              <a:defRPr b="1"/>
            </a:pPr>
            <a:r>
              <a:t>Ações e Fases do Processo</a:t>
            </a:r>
          </a:p>
        </p:txBody>
      </p:sp>
      <p:sp>
        <p:nvSpPr>
          <p:cNvPr id="246" name="Fatores Contribuintes…"/>
          <p:cNvSpPr txBox="1"/>
          <p:nvPr/>
        </p:nvSpPr>
        <p:spPr>
          <a:xfrm>
            <a:off x="2813683" y="10282663"/>
            <a:ext cx="5960365" cy="892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 b="1"/>
            </a:pPr>
            <a:r>
              <a:t>Fatores Contribuintes </a:t>
            </a:r>
          </a:p>
          <a:p>
            <a:pPr>
              <a:defRPr b="1"/>
            </a:pPr>
            <a:r>
              <a:t>Fragilidades de Sistema e Falhas  Ativas</a:t>
            </a:r>
          </a:p>
        </p:txBody>
      </p:sp>
      <p:sp>
        <p:nvSpPr>
          <p:cNvPr id="247" name="Line"/>
          <p:cNvSpPr/>
          <p:nvPr/>
        </p:nvSpPr>
        <p:spPr>
          <a:xfrm flipV="1">
            <a:off x="9282107" y="10811794"/>
            <a:ext cx="6651395" cy="52008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48" name="Line"/>
          <p:cNvSpPr/>
          <p:nvPr/>
        </p:nvSpPr>
        <p:spPr>
          <a:xfrm flipV="1">
            <a:off x="7892512" y="8591012"/>
            <a:ext cx="3808983" cy="182521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49" name="Line"/>
          <p:cNvSpPr/>
          <p:nvPr/>
        </p:nvSpPr>
        <p:spPr>
          <a:xfrm flipV="1">
            <a:off x="9087164" y="9572764"/>
            <a:ext cx="4731121" cy="115613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50" name="Line"/>
          <p:cNvSpPr/>
          <p:nvPr/>
        </p:nvSpPr>
        <p:spPr>
          <a:xfrm flipV="1">
            <a:off x="7547243" y="7434591"/>
            <a:ext cx="2114107" cy="265431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51" name="Line"/>
          <p:cNvSpPr/>
          <p:nvPr/>
        </p:nvSpPr>
        <p:spPr>
          <a:xfrm flipH="1" flipV="1">
            <a:off x="12418507" y="4097505"/>
            <a:ext cx="5690156" cy="62668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52" name="Line"/>
          <p:cNvSpPr/>
          <p:nvPr/>
        </p:nvSpPr>
        <p:spPr>
          <a:xfrm flipH="1">
            <a:off x="14502251" y="5006531"/>
            <a:ext cx="3577616" cy="28244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53" name="Line"/>
          <p:cNvSpPr/>
          <p:nvPr/>
        </p:nvSpPr>
        <p:spPr>
          <a:xfrm flipH="1">
            <a:off x="16721235" y="5464243"/>
            <a:ext cx="1931845" cy="81087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54" name="Line"/>
          <p:cNvSpPr/>
          <p:nvPr/>
        </p:nvSpPr>
        <p:spPr>
          <a:xfrm flipH="1">
            <a:off x="18830291" y="5591150"/>
            <a:ext cx="793103" cy="185362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Fatores Contribuint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Fatores Contribuintes</a:t>
            </a:r>
          </a:p>
        </p:txBody>
      </p:sp>
      <p:graphicFrame>
        <p:nvGraphicFramePr>
          <p:cNvPr id="257" name="Table"/>
          <p:cNvGraphicFramePr/>
          <p:nvPr/>
        </p:nvGraphicFramePr>
        <p:xfrm>
          <a:off x="1393047" y="3159458"/>
          <a:ext cx="20899702" cy="8256012"/>
        </p:xfrm>
        <a:graphic>
          <a:graphicData uri="http://schemas.openxmlformats.org/drawingml/2006/table">
            <a:tbl>
              <a:tblPr firstRow="1" firstCol="1">
                <a:tableStyleId>{D51ADE6A-740E-44AE-83CC-AE7238B6C88D}</a:tableStyleId>
              </a:tblPr>
              <a:tblGrid>
                <a:gridCol w="2046806"/>
                <a:gridCol w="1909641"/>
                <a:gridCol w="5435187"/>
                <a:gridCol w="2312241"/>
                <a:gridCol w="5866293"/>
                <a:gridCol w="4125576"/>
              </a:tblGrid>
              <a:tr h="164866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Fator Contribuinte 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Tipo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Fato ou Evento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Agente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Defesa Destruída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Ações ou recomendações para Mitigar Fator Contribuinte 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</a:tr>
              <a:tr h="164866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1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Falha Ativa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Valor de Referência do Orçamento do MCTI 2021, insuficiente para Produção de Radiofármacos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ME: Definição de Orçamento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o Orçamento MCTI previsto para 2021 já contemplasse o necessário para os radiofármacos, não ocorreria o incidente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Ação: Houve necessidade de solicitação do MCTI para complemento de recursos para radiofármacos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64866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2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Fragilidade do Sistema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Processo Não fecha: Produção com recursos orçamentários e recolhimento do valor de venda para a conta única do Tesouro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Congresso Nacional: Lei Existente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os recursos de venda dos radiofármacos fossem diretamente utilizados na produção, haveria mitigação de risco de falta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Recomendação: Congresso mudar a lei para permitir o uso dos recursos de venda na produção.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64866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3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Fragilidade do Sistema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Necessidade de Importação de Insumos para a produção de Radiofaármacos no Brasil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MCTI: Infraestrutura de Reatores Nucleares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o Brasil tivesse capacidade instalada na infraestrutura de reatores nucleares capaz de produzir os insumos, haveria mitigação dos riscos da importação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Recomendação: MCTI prosseguir Desenvolvimento do Reator Nuclear Multi Propósito Brasileiro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64866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4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Fragilidade do Sistema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Poucos Instalações capazes e autorizadas para a Produção de Radiofármacos no Brasil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Congresso Nacional: Lei Existente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a Produção de Radiofármacos no Brasil não ficasse restrita a apenas algumas instituições, haveria mitigação do risco de desabastecimento.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Recomendação: Congresso mudar a lei para permitir mais produtores. </a:t>
                      </a: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Fatores Contribuint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Fatores Contribuintes</a:t>
            </a:r>
          </a:p>
        </p:txBody>
      </p:sp>
      <p:graphicFrame>
        <p:nvGraphicFramePr>
          <p:cNvPr id="260" name="Table"/>
          <p:cNvGraphicFramePr/>
          <p:nvPr/>
        </p:nvGraphicFramePr>
        <p:xfrm>
          <a:off x="1160615" y="2756613"/>
          <a:ext cx="21743715" cy="10277142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025880"/>
                <a:gridCol w="1832700"/>
                <a:gridCol w="4770269"/>
                <a:gridCol w="2052311"/>
                <a:gridCol w="5461690"/>
                <a:gridCol w="6472443"/>
              </a:tblGrid>
              <a:tr h="171074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Fator Contribuinte 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Tipo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Fato ou Evento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Agente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Defesa Destruída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Ações ou recomendações para Mitigar riscos ou impactos do Fator Contribuinte 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</a:tr>
              <a:tr h="171074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5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</a:pPr>
                      <a:r>
                        <a:rPr sz="2500"/>
                        <a:t>Fragilidade do Sistema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A lei orçamentária só permitiu a transferência de R$ 19 Milhões para produção emergencial 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Congresso Nacional: Lei Existente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a LDO permitisse maior valor de transferência, haveria mitigação do risco por demora da aprovação do PLN 16 pelo Congresso.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Recomendação: Congresso mudar a lei para permitir, em casos especiais, transferencia sem limites.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71074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6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</a:pPr>
                      <a:r>
                        <a:rPr sz="2500"/>
                        <a:t>Fragilidade do Sistema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Necessidade de mais um PLN para completar o valor total  necessário para pagar pela produção de 2021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JEO: Valor aprovado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o valor total necessário fosse colocado no PLN 16, o problema seria resolvido de vez com a aprovação do PLN 16.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Ação: MCTI solicita imediatamente o restante do orçamento necessário à JEO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71074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7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</a:pPr>
                      <a:r>
                        <a:rPr sz="2500"/>
                        <a:t>Falha Ativa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Solicitação do MCTI para aumento de Orçamento 2021 para Radiofármacos não foi aprovada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ME e Congresso Nacional: LDO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o orçamento de Radiofármacos aprovado pelo Congresso para o MCTI tivesse o valor solicitado, não ocorreria o incidente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Ação: o MCTI solicitou recursos extras a JEO 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71074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8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</a:pPr>
                      <a:r>
                        <a:rPr sz="2500"/>
                        <a:t>Falha Ativa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Congresso não votou orçamento em Dezembro 2020. O orçamento 2021 foi aprovado apenas em Abril 2021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Congresso Nacional: Tempo de tramitação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o orçamento, mesmo sem aprovar o aumento do orçamento dos radiofármacos, haveria mais tempo para haver suplementação.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Ação: MCTI solicitou pressa para a publicação de um PLN para recursos extras para Radiofármacos.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71074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FC 9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</a:pPr>
                      <a:r>
                        <a:rPr sz="2500"/>
                        <a:t>Falha Ativa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O PLN 16 foi enviado ao Congresso em 27 de Agosto 2021. Porém, até hoje, 27 de Setembro, ainda não foi votado.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Congresso Nacional: Tempo de tramitação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Se o PLN 16 fosse aprovado rapidamente no Congresso Nacional, haveria mitigação ou eliminação do risco de parada da produção.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2500"/>
                      </a:pPr>
                      <a:r>
                        <a:t>Ações: MCTI tem solicitado pressa ao CN para votar o PLN 16. O ME autorizou o MCTI a transferir R$19 M, por Portaria, no limite permitido pela LDO em 22/09/2021</a:t>
                      </a: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Ações de Prevençã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Ações de Prevenção </a:t>
            </a:r>
          </a:p>
        </p:txBody>
      </p:sp>
      <p:sp>
        <p:nvSpPr>
          <p:cNvPr id="263" name="Mitigar ou Eliminar Riscos de Incidentes Semelhantes no Futuro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Mitigar ou Eliminar Riscos de Incidentes Semelhantes no Futuro</a:t>
            </a:r>
          </a:p>
        </p:txBody>
      </p:sp>
      <p:graphicFrame>
        <p:nvGraphicFramePr>
          <p:cNvPr id="264" name="Table"/>
          <p:cNvGraphicFramePr/>
          <p:nvPr/>
        </p:nvGraphicFramePr>
        <p:xfrm>
          <a:off x="1206500" y="3491213"/>
          <a:ext cx="21983701" cy="9108131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57019"/>
                <a:gridCol w="1941528"/>
                <a:gridCol w="12467255"/>
                <a:gridCol w="5105198"/>
              </a:tblGrid>
              <a:tr h="181292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Agente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Efeito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Solicitação ou Recomendação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Resultado Esperado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</a:tr>
              <a:tr h="181292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ME 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Curto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2500"/>
                      </a:pPr>
                      <a:r>
                        <a:t>A partir do orçamento MCTI 2022, sempre Incluir o valor completo necessário para a produção dos Radiofármacos, sem provocar restrição no restante do Orçamento do MCTI (uma vez que os recursos retornam para o Tesouro quando da sua venda), e ainda considerar esse orçamento “não passível de contigenciamento”.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falta de orçamento para a produção de radiofármacos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81292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Congresso Nacional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Curto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A partir do orçamento MCTI 2022, sempre aprovar o Valor Completo do Orçamento necessário para a produção dos Radiofármacos e considerar esse orçamento “não passível de contigenciamento”.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Eliminar o Risco de falta de orçamento para a produção de radiofármacos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81292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Congresso Nacional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Curto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Modificar a Lei de forma a permitir a transferência ilimitada de Recursos pelo MCTI de outros projetos para Radiofármacos, sem necessidade de aprovação prévia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falta de orçamento para a produção de radiofármacos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84374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Congresso Nacional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Curto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500"/>
                        <a:t>Priorizar de forma especial PLNs que envolvam recursos para radiofármacos, de forma a acelerar a votação e aprovação desses recursos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falta de orçamento para a produção de radiofármacos</a:t>
                      </a: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Ações de Prevençã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Ações de Prevenção </a:t>
            </a:r>
          </a:p>
        </p:txBody>
      </p:sp>
      <p:sp>
        <p:nvSpPr>
          <p:cNvPr id="267" name="Mitigar ou Eliminar Riscos de Incidentes Semelhantes no Futuro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Mitigar ou Eliminar Riscos de Incidentes Semelhantes no Futuro</a:t>
            </a:r>
          </a:p>
        </p:txBody>
      </p:sp>
      <p:graphicFrame>
        <p:nvGraphicFramePr>
          <p:cNvPr id="268" name="Table"/>
          <p:cNvGraphicFramePr/>
          <p:nvPr/>
        </p:nvGraphicFramePr>
        <p:xfrm>
          <a:off x="1206499" y="3491213"/>
          <a:ext cx="21983701" cy="9108131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57019"/>
                <a:gridCol w="1941528"/>
                <a:gridCol w="9565231"/>
                <a:gridCol w="8007222"/>
              </a:tblGrid>
              <a:tr h="18190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Instituição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Efeito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Solicitação ou Recomendação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Resultado Esperado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</a:tr>
              <a:tr h="18190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JEO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Curto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Priorizar de forma especial PLNs que envolvam recursos para radiofármacos, de forma a garantir e acelerar a aprovação desses recursos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falta de orçamento para a produção de radiofármacos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8190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Congresso Nacional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Médio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Modificar a Lei de forma a permitir que mais instituições possam produzir radiofármacos no Brasil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desabastecimento por problemas em uma das instituições produtoras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8190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Congresso Nacional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Médio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Modificar a Lei de forma a permitir que os recursos da venda de radiofármacos não sejam destinados ao Tesouro, mas retornem à instituição produtora para a produção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falta de orçamento para a produção de radiofármacos 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8190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MCTI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Longo Prazo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Desenvolver a capacidade do Brasil ser independente da importação de insumos para produção de radiofármacos. Projeto RMB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Eliminar os riscos associados a importação de insumos (variação do dólar, falta de insumos, etc.)</a:t>
                      </a: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olicitações  Emergencia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Solicitações  Emergenciais</a:t>
            </a:r>
          </a:p>
        </p:txBody>
      </p:sp>
      <p:sp>
        <p:nvSpPr>
          <p:cNvPr id="271" name="Mitigar ou Eliminar mais impactos do Inciden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Mitigar ou Eliminar mais impactos do Incidente</a:t>
            </a:r>
          </a:p>
        </p:txBody>
      </p:sp>
      <p:graphicFrame>
        <p:nvGraphicFramePr>
          <p:cNvPr id="272" name="Table"/>
          <p:cNvGraphicFramePr/>
          <p:nvPr/>
        </p:nvGraphicFramePr>
        <p:xfrm>
          <a:off x="1206500" y="3491213"/>
          <a:ext cx="21983700" cy="9108131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57019"/>
                <a:gridCol w="2236164"/>
                <a:gridCol w="8544510"/>
                <a:gridCol w="8733306"/>
              </a:tblGrid>
              <a:tr h="2264235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Agente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Efeito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Solicitação ou Recomendação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Resultado Esperado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1">
                        <a:lumOff val="16847"/>
                      </a:schemeClr>
                    </a:solidFill>
                  </a:tcPr>
                </a:tc>
              </a:tr>
              <a:tr h="2264235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Congresso Nacional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Emergencial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Aprovar o PLN 16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uma segunda parada de produção ao acabarem os recursos emergenciais transferidos pelo MCTI</a:t>
                      </a:r>
                    </a:p>
                  </a:txBody>
                  <a:tcPr marL="50800" marR="50800" marT="50800" marB="50800" anchor="ctr" horzOverflow="overflow"/>
                </a:tc>
              </a:tr>
              <a:tr h="2264235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JEO 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Emergencial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500"/>
                      </a:pPr>
                      <a:r>
                        <a:t>Aprovar mais um PLN para completar os recursos totais necessários para Radiofármacos 2021, prevendo a restituição dos valores cancelados da CNEN para a permitir a aprovação da suplementação emergencial por Portaria dos R$ 19 milhões em 22/09/2021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Mitigar o risco de uma segunda parada de produção ao acabarem os recursos emergenciais transferidos pelo MCTI</a:t>
                      </a:r>
                    </a:p>
                  </a:txBody>
                  <a:tcPr marL="50800" marR="50800" marT="50800" marB="50800" anchor="ctr" horzOverflow="overflow"/>
                </a:tc>
              </a:tr>
              <a:tr h="2302725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2500" b="1"/>
                        <a:t>Congresso Nacional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Emergencial</a:t>
                      </a:r>
                    </a:p>
                  </a:txBody>
                  <a:tcPr marL="50800" marR="50800" marT="50800" marB="5080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Aprovar o PLN Complementar a ser enviado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/>
                        <a:t>Eliminar o risco de uma segunda parada de produção ao acabarem os recursos emergenciais transferidos pelo MCTI</a:t>
                      </a:r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O Assunto é Muito Importante!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 Assunto é Muito Importante!</a:t>
            </a:r>
          </a:p>
        </p:txBody>
      </p:sp>
      <p:sp>
        <p:nvSpPr>
          <p:cNvPr id="156" name="Pessoas e Família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Pessoas e Famílias</a:t>
            </a:r>
          </a:p>
          <a:p>
            <a:r>
              <a:t>Experiência Pessoal</a:t>
            </a:r>
          </a:p>
          <a:p>
            <a:r>
              <a:t>Investigação e Prevenção de Acidentes 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Obrigado!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Obrigado!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oteir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Roteiro</a:t>
            </a:r>
          </a:p>
        </p:txBody>
      </p:sp>
      <p:sp>
        <p:nvSpPr>
          <p:cNvPr id="159" name="O Processo de Produção de Radiofármacos…"/>
          <p:cNvSpPr txBox="1">
            <a:spLocks noGrp="1"/>
          </p:cNvSpPr>
          <p:nvPr>
            <p:ph type="body" idx="1"/>
          </p:nvPr>
        </p:nvSpPr>
        <p:spPr>
          <a:xfrm>
            <a:off x="1206500" y="2729994"/>
            <a:ext cx="21971001" cy="10040769"/>
          </a:xfrm>
          <a:prstGeom prst="rect">
            <a:avLst/>
          </a:prstGeom>
        </p:spPr>
        <p:txBody>
          <a:bodyPr/>
          <a:lstStyle/>
          <a:p>
            <a:pPr marL="573023" indent="-573023" defTabSz="2292038">
              <a:spcBef>
                <a:spcPts val="4200"/>
              </a:spcBef>
              <a:defRPr sz="4512"/>
            </a:pPr>
            <a:r>
              <a:t>O Processo de Produção de Radiofármacos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O Incidente e Seus Impactos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Análise Preliminar do Cenário Atual e Pontos de Fragilidade do Processo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Análise: O Modelo de Reason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Análise: Eventos antes do Incidente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Ações Emergenciais: Mitigar Impactos do Incidente Atual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Análise: Fatores Contribuintes para o Incidente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Ações de Prevenção: Mitigar ou Eliminar Riscos de Futuros Incidentes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:r>
              <a:t>Recomendações e Solicitações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O Processo de Produção de Radiofármaco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 Processo de Produção de Radiofármacos</a:t>
            </a:r>
          </a:p>
        </p:txBody>
      </p:sp>
      <p:sp>
        <p:nvSpPr>
          <p:cNvPr id="162" name="Importação de Insumos"/>
          <p:cNvSpPr/>
          <p:nvPr/>
        </p:nvSpPr>
        <p:spPr>
          <a:xfrm>
            <a:off x="5774982" y="3734836"/>
            <a:ext cx="3029951" cy="2228302"/>
          </a:xfrm>
          <a:prstGeom prst="rect">
            <a:avLst/>
          </a:prstGeom>
          <a:ln w="635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4500"/>
              </a:spcBef>
              <a:defRPr sz="3100" b="1">
                <a:solidFill>
                  <a:srgbClr val="000000"/>
                </a:solidFill>
              </a:defRPr>
            </a:lvl1pPr>
          </a:lstStyle>
          <a:p>
            <a:r>
              <a:t>Importação de Insumos</a:t>
            </a:r>
          </a:p>
        </p:txBody>
      </p:sp>
      <p:sp>
        <p:nvSpPr>
          <p:cNvPr id="163" name="Produção"/>
          <p:cNvSpPr/>
          <p:nvPr/>
        </p:nvSpPr>
        <p:spPr>
          <a:xfrm>
            <a:off x="10677025" y="3734836"/>
            <a:ext cx="3029950" cy="2228302"/>
          </a:xfrm>
          <a:prstGeom prst="rect">
            <a:avLst/>
          </a:prstGeom>
          <a:ln w="635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4500"/>
              </a:spcBef>
              <a:defRPr sz="3100" b="1">
                <a:solidFill>
                  <a:srgbClr val="000000"/>
                </a:solidFill>
              </a:defRPr>
            </a:lvl1pPr>
          </a:lstStyle>
          <a:p>
            <a:r>
              <a:t>Produção</a:t>
            </a:r>
          </a:p>
        </p:txBody>
      </p:sp>
      <p:sp>
        <p:nvSpPr>
          <p:cNvPr id="164" name="Venda"/>
          <p:cNvSpPr/>
          <p:nvPr/>
        </p:nvSpPr>
        <p:spPr>
          <a:xfrm>
            <a:off x="15579067" y="3734836"/>
            <a:ext cx="3029951" cy="2228302"/>
          </a:xfrm>
          <a:prstGeom prst="rect">
            <a:avLst/>
          </a:prstGeom>
          <a:ln w="635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4500"/>
              </a:spcBef>
              <a:defRPr sz="3100" b="1">
                <a:solidFill>
                  <a:srgbClr val="000000"/>
                </a:solidFill>
              </a:defRPr>
            </a:lvl1pPr>
          </a:lstStyle>
          <a:p>
            <a:r>
              <a:t>Venda</a:t>
            </a:r>
          </a:p>
        </p:txBody>
      </p:sp>
      <p:sp>
        <p:nvSpPr>
          <p:cNvPr id="165" name="Africa Globe"/>
          <p:cNvSpPr/>
          <p:nvPr/>
        </p:nvSpPr>
        <p:spPr>
          <a:xfrm>
            <a:off x="2227035" y="3776383"/>
            <a:ext cx="2145209" cy="2145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  <a:moveTo>
                  <a:pt x="10554" y="656"/>
                </a:moveTo>
                <a:cubicBezTo>
                  <a:pt x="11483" y="634"/>
                  <a:pt x="12384" y="740"/>
                  <a:pt x="13243" y="952"/>
                </a:cubicBezTo>
                <a:cubicBezTo>
                  <a:pt x="13374" y="984"/>
                  <a:pt x="13466" y="1100"/>
                  <a:pt x="13466" y="1234"/>
                </a:cubicBezTo>
                <a:lnTo>
                  <a:pt x="13466" y="1559"/>
                </a:lnTo>
                <a:cubicBezTo>
                  <a:pt x="13466" y="1739"/>
                  <a:pt x="13360" y="1901"/>
                  <a:pt x="13196" y="1974"/>
                </a:cubicBezTo>
                <a:lnTo>
                  <a:pt x="12422" y="2322"/>
                </a:lnTo>
                <a:cubicBezTo>
                  <a:pt x="12262" y="2394"/>
                  <a:pt x="12082" y="2409"/>
                  <a:pt x="11912" y="2366"/>
                </a:cubicBezTo>
                <a:lnTo>
                  <a:pt x="11083" y="2153"/>
                </a:lnTo>
                <a:cubicBezTo>
                  <a:pt x="10937" y="2115"/>
                  <a:pt x="10782" y="2126"/>
                  <a:pt x="10643" y="2185"/>
                </a:cubicBezTo>
                <a:lnTo>
                  <a:pt x="9219" y="2783"/>
                </a:lnTo>
                <a:cubicBezTo>
                  <a:pt x="9085" y="2839"/>
                  <a:pt x="8974" y="2940"/>
                  <a:pt x="8905" y="3068"/>
                </a:cubicBezTo>
                <a:lnTo>
                  <a:pt x="8756" y="3348"/>
                </a:lnTo>
                <a:cubicBezTo>
                  <a:pt x="8699" y="3457"/>
                  <a:pt x="8761" y="3590"/>
                  <a:pt x="8881" y="3618"/>
                </a:cubicBezTo>
                <a:lnTo>
                  <a:pt x="8966" y="3638"/>
                </a:lnTo>
                <a:cubicBezTo>
                  <a:pt x="9019" y="3650"/>
                  <a:pt x="9068" y="3678"/>
                  <a:pt x="9106" y="3718"/>
                </a:cubicBezTo>
                <a:lnTo>
                  <a:pt x="9160" y="3777"/>
                </a:lnTo>
                <a:cubicBezTo>
                  <a:pt x="9265" y="3889"/>
                  <a:pt x="9431" y="3923"/>
                  <a:pt x="9572" y="3861"/>
                </a:cubicBezTo>
                <a:lnTo>
                  <a:pt x="9673" y="3817"/>
                </a:lnTo>
                <a:cubicBezTo>
                  <a:pt x="9777" y="3771"/>
                  <a:pt x="9847" y="3672"/>
                  <a:pt x="9858" y="3559"/>
                </a:cubicBezTo>
                <a:lnTo>
                  <a:pt x="9877" y="3367"/>
                </a:lnTo>
                <a:cubicBezTo>
                  <a:pt x="9882" y="3309"/>
                  <a:pt x="9905" y="3254"/>
                  <a:pt x="9941" y="3208"/>
                </a:cubicBezTo>
                <a:lnTo>
                  <a:pt x="10091" y="3017"/>
                </a:lnTo>
                <a:cubicBezTo>
                  <a:pt x="10150" y="2942"/>
                  <a:pt x="10269" y="2981"/>
                  <a:pt x="10272" y="3076"/>
                </a:cubicBezTo>
                <a:lnTo>
                  <a:pt x="10274" y="3147"/>
                </a:lnTo>
                <a:cubicBezTo>
                  <a:pt x="10276" y="3210"/>
                  <a:pt x="10302" y="3271"/>
                  <a:pt x="10348" y="3314"/>
                </a:cubicBezTo>
                <a:lnTo>
                  <a:pt x="10442" y="3405"/>
                </a:lnTo>
                <a:cubicBezTo>
                  <a:pt x="10524" y="3484"/>
                  <a:pt x="10507" y="3620"/>
                  <a:pt x="10407" y="3674"/>
                </a:cubicBezTo>
                <a:lnTo>
                  <a:pt x="10221" y="3773"/>
                </a:lnTo>
                <a:cubicBezTo>
                  <a:pt x="10178" y="3796"/>
                  <a:pt x="10143" y="3832"/>
                  <a:pt x="10120" y="3876"/>
                </a:cubicBezTo>
                <a:lnTo>
                  <a:pt x="10071" y="3972"/>
                </a:lnTo>
                <a:cubicBezTo>
                  <a:pt x="10040" y="4033"/>
                  <a:pt x="9982" y="4076"/>
                  <a:pt x="9914" y="4087"/>
                </a:cubicBezTo>
                <a:lnTo>
                  <a:pt x="9339" y="4180"/>
                </a:lnTo>
                <a:cubicBezTo>
                  <a:pt x="9303" y="4186"/>
                  <a:pt x="9266" y="4186"/>
                  <a:pt x="9231" y="4180"/>
                </a:cubicBezTo>
                <a:lnTo>
                  <a:pt x="8856" y="4111"/>
                </a:lnTo>
                <a:cubicBezTo>
                  <a:pt x="8777" y="4096"/>
                  <a:pt x="8694" y="4107"/>
                  <a:pt x="8621" y="4143"/>
                </a:cubicBezTo>
                <a:lnTo>
                  <a:pt x="7536" y="4688"/>
                </a:lnTo>
                <a:cubicBezTo>
                  <a:pt x="7476" y="4718"/>
                  <a:pt x="7409" y="4733"/>
                  <a:pt x="7342" y="4733"/>
                </a:cubicBezTo>
                <a:lnTo>
                  <a:pt x="7155" y="4733"/>
                </a:lnTo>
                <a:cubicBezTo>
                  <a:pt x="6994" y="4733"/>
                  <a:pt x="6874" y="4882"/>
                  <a:pt x="6907" y="5041"/>
                </a:cubicBezTo>
                <a:lnTo>
                  <a:pt x="6963" y="5309"/>
                </a:lnTo>
                <a:cubicBezTo>
                  <a:pt x="7000" y="5485"/>
                  <a:pt x="6859" y="5649"/>
                  <a:pt x="6679" y="5636"/>
                </a:cubicBezTo>
                <a:lnTo>
                  <a:pt x="6144" y="5599"/>
                </a:lnTo>
                <a:cubicBezTo>
                  <a:pt x="6022" y="5591"/>
                  <a:pt x="5911" y="5667"/>
                  <a:pt x="5873" y="5783"/>
                </a:cubicBezTo>
                <a:lnTo>
                  <a:pt x="5677" y="6370"/>
                </a:lnTo>
                <a:cubicBezTo>
                  <a:pt x="5640" y="6481"/>
                  <a:pt x="5645" y="6600"/>
                  <a:pt x="5690" y="6708"/>
                </a:cubicBezTo>
                <a:lnTo>
                  <a:pt x="5731" y="6807"/>
                </a:lnTo>
                <a:cubicBezTo>
                  <a:pt x="5786" y="6940"/>
                  <a:pt x="5747" y="7092"/>
                  <a:pt x="5635" y="7180"/>
                </a:cubicBezTo>
                <a:lnTo>
                  <a:pt x="4168" y="8335"/>
                </a:lnTo>
                <a:cubicBezTo>
                  <a:pt x="3957" y="8501"/>
                  <a:pt x="3810" y="8734"/>
                  <a:pt x="3750" y="8996"/>
                </a:cubicBezTo>
                <a:lnTo>
                  <a:pt x="3409" y="10484"/>
                </a:lnTo>
                <a:cubicBezTo>
                  <a:pt x="3362" y="10688"/>
                  <a:pt x="3398" y="10900"/>
                  <a:pt x="3507" y="11078"/>
                </a:cubicBezTo>
                <a:cubicBezTo>
                  <a:pt x="3729" y="11443"/>
                  <a:pt x="4126" y="12077"/>
                  <a:pt x="4352" y="12433"/>
                </a:cubicBezTo>
                <a:cubicBezTo>
                  <a:pt x="4457" y="12599"/>
                  <a:pt x="4637" y="12702"/>
                  <a:pt x="4833" y="12709"/>
                </a:cubicBezTo>
                <a:lnTo>
                  <a:pt x="6212" y="12759"/>
                </a:lnTo>
                <a:cubicBezTo>
                  <a:pt x="6329" y="12764"/>
                  <a:pt x="6440" y="12816"/>
                  <a:pt x="6517" y="12904"/>
                </a:cubicBezTo>
                <a:lnTo>
                  <a:pt x="6659" y="13065"/>
                </a:lnTo>
                <a:cubicBezTo>
                  <a:pt x="6729" y="13145"/>
                  <a:pt x="6822" y="13198"/>
                  <a:pt x="6926" y="13218"/>
                </a:cubicBezTo>
                <a:lnTo>
                  <a:pt x="7142" y="13260"/>
                </a:lnTo>
                <a:cubicBezTo>
                  <a:pt x="7307" y="13292"/>
                  <a:pt x="7430" y="13430"/>
                  <a:pt x="7444" y="13598"/>
                </a:cubicBezTo>
                <a:lnTo>
                  <a:pt x="7503" y="14323"/>
                </a:lnTo>
                <a:cubicBezTo>
                  <a:pt x="7513" y="14451"/>
                  <a:pt x="7548" y="14574"/>
                  <a:pt x="7607" y="14688"/>
                </a:cubicBezTo>
                <a:lnTo>
                  <a:pt x="8242" y="15915"/>
                </a:lnTo>
                <a:cubicBezTo>
                  <a:pt x="8318" y="16062"/>
                  <a:pt x="8319" y="16235"/>
                  <a:pt x="8247" y="16384"/>
                </a:cubicBezTo>
                <a:lnTo>
                  <a:pt x="8119" y="16651"/>
                </a:lnTo>
                <a:cubicBezTo>
                  <a:pt x="8049" y="16794"/>
                  <a:pt x="8056" y="16961"/>
                  <a:pt x="8137" y="17098"/>
                </a:cubicBezTo>
                <a:lnTo>
                  <a:pt x="9261" y="18986"/>
                </a:lnTo>
                <a:cubicBezTo>
                  <a:pt x="9674" y="19680"/>
                  <a:pt x="10622" y="19813"/>
                  <a:pt x="11210" y="19259"/>
                </a:cubicBezTo>
                <a:lnTo>
                  <a:pt x="12140" y="18384"/>
                </a:lnTo>
                <a:cubicBezTo>
                  <a:pt x="12221" y="18307"/>
                  <a:pt x="12277" y="18207"/>
                  <a:pt x="12298" y="18097"/>
                </a:cubicBezTo>
                <a:lnTo>
                  <a:pt x="12405" y="17548"/>
                </a:lnTo>
                <a:cubicBezTo>
                  <a:pt x="12440" y="17365"/>
                  <a:pt x="12544" y="17201"/>
                  <a:pt x="12695" y="17091"/>
                </a:cubicBezTo>
                <a:lnTo>
                  <a:pt x="13152" y="16757"/>
                </a:lnTo>
                <a:cubicBezTo>
                  <a:pt x="13325" y="16631"/>
                  <a:pt x="13424" y="16428"/>
                  <a:pt x="13422" y="16215"/>
                </a:cubicBezTo>
                <a:lnTo>
                  <a:pt x="13414" y="15172"/>
                </a:lnTo>
                <a:cubicBezTo>
                  <a:pt x="13412" y="14976"/>
                  <a:pt x="13483" y="14786"/>
                  <a:pt x="13611" y="14637"/>
                </a:cubicBezTo>
                <a:lnTo>
                  <a:pt x="15235" y="12761"/>
                </a:lnTo>
                <a:cubicBezTo>
                  <a:pt x="15288" y="12699"/>
                  <a:pt x="15326" y="12626"/>
                  <a:pt x="15344" y="12547"/>
                </a:cubicBezTo>
                <a:lnTo>
                  <a:pt x="15490" y="11927"/>
                </a:lnTo>
                <a:cubicBezTo>
                  <a:pt x="15530" y="11754"/>
                  <a:pt x="15367" y="11603"/>
                  <a:pt x="15198" y="11656"/>
                </a:cubicBezTo>
                <a:lnTo>
                  <a:pt x="14281" y="11936"/>
                </a:lnTo>
                <a:cubicBezTo>
                  <a:pt x="14189" y="11964"/>
                  <a:pt x="14089" y="11944"/>
                  <a:pt x="14015" y="11883"/>
                </a:cubicBezTo>
                <a:lnTo>
                  <a:pt x="13060" y="11104"/>
                </a:lnTo>
                <a:cubicBezTo>
                  <a:pt x="12983" y="11042"/>
                  <a:pt x="12923" y="10962"/>
                  <a:pt x="12886" y="10871"/>
                </a:cubicBezTo>
                <a:lnTo>
                  <a:pt x="12123" y="9006"/>
                </a:lnTo>
                <a:cubicBezTo>
                  <a:pt x="12079" y="8899"/>
                  <a:pt x="12218" y="8815"/>
                  <a:pt x="12293" y="8903"/>
                </a:cubicBezTo>
                <a:lnTo>
                  <a:pt x="13627" y="10468"/>
                </a:lnTo>
                <a:cubicBezTo>
                  <a:pt x="13698" y="10551"/>
                  <a:pt x="13749" y="10650"/>
                  <a:pt x="13777" y="10756"/>
                </a:cubicBezTo>
                <a:lnTo>
                  <a:pt x="13898" y="11215"/>
                </a:lnTo>
                <a:cubicBezTo>
                  <a:pt x="13939" y="11368"/>
                  <a:pt x="14112" y="11445"/>
                  <a:pt x="14253" y="11372"/>
                </a:cubicBezTo>
                <a:lnTo>
                  <a:pt x="15621" y="10665"/>
                </a:lnTo>
                <a:cubicBezTo>
                  <a:pt x="15780" y="10583"/>
                  <a:pt x="15909" y="10451"/>
                  <a:pt x="15986" y="10289"/>
                </a:cubicBezTo>
                <a:lnTo>
                  <a:pt x="16281" y="9659"/>
                </a:lnTo>
                <a:cubicBezTo>
                  <a:pt x="16338" y="9539"/>
                  <a:pt x="16300" y="9395"/>
                  <a:pt x="16190" y="9320"/>
                </a:cubicBezTo>
                <a:lnTo>
                  <a:pt x="15731" y="9008"/>
                </a:lnTo>
                <a:cubicBezTo>
                  <a:pt x="15646" y="8950"/>
                  <a:pt x="15538" y="8935"/>
                  <a:pt x="15441" y="8969"/>
                </a:cubicBezTo>
                <a:lnTo>
                  <a:pt x="15248" y="9037"/>
                </a:lnTo>
                <a:cubicBezTo>
                  <a:pt x="15141" y="9074"/>
                  <a:pt x="15024" y="9047"/>
                  <a:pt x="14943" y="8967"/>
                </a:cubicBezTo>
                <a:lnTo>
                  <a:pt x="14448" y="8481"/>
                </a:lnTo>
                <a:cubicBezTo>
                  <a:pt x="14394" y="8428"/>
                  <a:pt x="14383" y="8342"/>
                  <a:pt x="14428" y="8281"/>
                </a:cubicBezTo>
                <a:cubicBezTo>
                  <a:pt x="14481" y="8210"/>
                  <a:pt x="14577" y="8199"/>
                  <a:pt x="14642" y="8249"/>
                </a:cubicBezTo>
                <a:lnTo>
                  <a:pt x="15051" y="8557"/>
                </a:lnTo>
                <a:cubicBezTo>
                  <a:pt x="15119" y="8609"/>
                  <a:pt x="15206" y="8629"/>
                  <a:pt x="15289" y="8613"/>
                </a:cubicBezTo>
                <a:lnTo>
                  <a:pt x="15571" y="8557"/>
                </a:lnTo>
                <a:cubicBezTo>
                  <a:pt x="15683" y="8535"/>
                  <a:pt x="15800" y="8560"/>
                  <a:pt x="15893" y="8627"/>
                </a:cubicBezTo>
                <a:lnTo>
                  <a:pt x="16067" y="8751"/>
                </a:lnTo>
                <a:cubicBezTo>
                  <a:pt x="16136" y="8801"/>
                  <a:pt x="16223" y="8821"/>
                  <a:pt x="16308" y="8809"/>
                </a:cubicBezTo>
                <a:lnTo>
                  <a:pt x="16787" y="8740"/>
                </a:lnTo>
                <a:cubicBezTo>
                  <a:pt x="16937" y="8718"/>
                  <a:pt x="17086" y="8775"/>
                  <a:pt x="17182" y="8891"/>
                </a:cubicBezTo>
                <a:lnTo>
                  <a:pt x="17455" y="9222"/>
                </a:lnTo>
                <a:cubicBezTo>
                  <a:pt x="17524" y="9304"/>
                  <a:pt x="17624" y="9352"/>
                  <a:pt x="17731" y="9352"/>
                </a:cubicBezTo>
                <a:lnTo>
                  <a:pt x="17866" y="9352"/>
                </a:lnTo>
                <a:cubicBezTo>
                  <a:pt x="18011" y="9352"/>
                  <a:pt x="18141" y="9440"/>
                  <a:pt x="18196" y="9575"/>
                </a:cubicBezTo>
                <a:lnTo>
                  <a:pt x="18961" y="11443"/>
                </a:lnTo>
                <a:cubicBezTo>
                  <a:pt x="19033" y="11618"/>
                  <a:pt x="19283" y="11611"/>
                  <a:pt x="19344" y="11431"/>
                </a:cubicBezTo>
                <a:lnTo>
                  <a:pt x="19442" y="11141"/>
                </a:lnTo>
                <a:cubicBezTo>
                  <a:pt x="19479" y="11030"/>
                  <a:pt x="19495" y="10912"/>
                  <a:pt x="19486" y="10795"/>
                </a:cubicBezTo>
                <a:lnTo>
                  <a:pt x="19410" y="9879"/>
                </a:lnTo>
                <a:cubicBezTo>
                  <a:pt x="19400" y="9760"/>
                  <a:pt x="19416" y="9641"/>
                  <a:pt x="19455" y="9529"/>
                </a:cubicBezTo>
                <a:lnTo>
                  <a:pt x="19715" y="8789"/>
                </a:lnTo>
                <a:cubicBezTo>
                  <a:pt x="19754" y="8676"/>
                  <a:pt x="19903" y="8654"/>
                  <a:pt x="19973" y="8750"/>
                </a:cubicBezTo>
                <a:lnTo>
                  <a:pt x="20741" y="9789"/>
                </a:lnTo>
                <a:cubicBezTo>
                  <a:pt x="20857" y="9947"/>
                  <a:pt x="20925" y="10137"/>
                  <a:pt x="20933" y="10333"/>
                </a:cubicBezTo>
                <a:cubicBezTo>
                  <a:pt x="20940" y="10488"/>
                  <a:pt x="20944" y="10643"/>
                  <a:pt x="20944" y="10800"/>
                </a:cubicBezTo>
                <a:cubicBezTo>
                  <a:pt x="20946" y="16403"/>
                  <a:pt x="16404" y="20945"/>
                  <a:pt x="10800" y="20945"/>
                </a:cubicBezTo>
                <a:cubicBezTo>
                  <a:pt x="5202" y="20945"/>
                  <a:pt x="663" y="16413"/>
                  <a:pt x="655" y="10817"/>
                </a:cubicBezTo>
                <a:cubicBezTo>
                  <a:pt x="646" y="5322"/>
                  <a:pt x="5060" y="788"/>
                  <a:pt x="10554" y="656"/>
                </a:cubicBezTo>
                <a:close/>
                <a:moveTo>
                  <a:pt x="13895" y="5192"/>
                </a:moveTo>
                <a:cubicBezTo>
                  <a:pt x="13924" y="5192"/>
                  <a:pt x="13955" y="5198"/>
                  <a:pt x="13984" y="5209"/>
                </a:cubicBezTo>
                <a:lnTo>
                  <a:pt x="13986" y="5211"/>
                </a:lnTo>
                <a:cubicBezTo>
                  <a:pt x="14077" y="5248"/>
                  <a:pt x="14134" y="5336"/>
                  <a:pt x="14131" y="5434"/>
                </a:cubicBezTo>
                <a:lnTo>
                  <a:pt x="14129" y="5520"/>
                </a:lnTo>
                <a:cubicBezTo>
                  <a:pt x="14127" y="5596"/>
                  <a:pt x="14161" y="5669"/>
                  <a:pt x="14222" y="5714"/>
                </a:cubicBezTo>
                <a:lnTo>
                  <a:pt x="14425" y="5862"/>
                </a:lnTo>
                <a:cubicBezTo>
                  <a:pt x="14493" y="5913"/>
                  <a:pt x="14528" y="5998"/>
                  <a:pt x="14516" y="6082"/>
                </a:cubicBezTo>
                <a:lnTo>
                  <a:pt x="14511" y="6116"/>
                </a:lnTo>
                <a:cubicBezTo>
                  <a:pt x="14504" y="6167"/>
                  <a:pt x="14515" y="6221"/>
                  <a:pt x="14541" y="6266"/>
                </a:cubicBezTo>
                <a:lnTo>
                  <a:pt x="14619" y="6397"/>
                </a:lnTo>
                <a:cubicBezTo>
                  <a:pt x="14643" y="6439"/>
                  <a:pt x="14654" y="6488"/>
                  <a:pt x="14649" y="6536"/>
                </a:cubicBezTo>
                <a:lnTo>
                  <a:pt x="14636" y="6691"/>
                </a:lnTo>
                <a:cubicBezTo>
                  <a:pt x="14623" y="6837"/>
                  <a:pt x="14478" y="6936"/>
                  <a:pt x="14337" y="6893"/>
                </a:cubicBezTo>
                <a:lnTo>
                  <a:pt x="14288" y="6878"/>
                </a:lnTo>
                <a:cubicBezTo>
                  <a:pt x="14197" y="6851"/>
                  <a:pt x="14132" y="6771"/>
                  <a:pt x="14123" y="6677"/>
                </a:cubicBezTo>
                <a:lnTo>
                  <a:pt x="14091" y="6359"/>
                </a:lnTo>
                <a:cubicBezTo>
                  <a:pt x="14087" y="6324"/>
                  <a:pt x="14076" y="6290"/>
                  <a:pt x="14059" y="6261"/>
                </a:cubicBezTo>
                <a:lnTo>
                  <a:pt x="13669" y="5611"/>
                </a:lnTo>
                <a:cubicBezTo>
                  <a:pt x="13630" y="5547"/>
                  <a:pt x="13624" y="5466"/>
                  <a:pt x="13655" y="5397"/>
                </a:cubicBezTo>
                <a:lnTo>
                  <a:pt x="13684" y="5331"/>
                </a:lnTo>
                <a:cubicBezTo>
                  <a:pt x="13722" y="5245"/>
                  <a:pt x="13806" y="5193"/>
                  <a:pt x="13895" y="5192"/>
                </a:cubicBezTo>
                <a:close/>
                <a:moveTo>
                  <a:pt x="12039" y="5461"/>
                </a:moveTo>
                <a:cubicBezTo>
                  <a:pt x="12087" y="5455"/>
                  <a:pt x="12137" y="5474"/>
                  <a:pt x="12169" y="5520"/>
                </a:cubicBezTo>
                <a:lnTo>
                  <a:pt x="12298" y="5705"/>
                </a:lnTo>
                <a:cubicBezTo>
                  <a:pt x="12309" y="5721"/>
                  <a:pt x="12323" y="5734"/>
                  <a:pt x="12339" y="5744"/>
                </a:cubicBezTo>
                <a:lnTo>
                  <a:pt x="12683" y="5960"/>
                </a:lnTo>
                <a:cubicBezTo>
                  <a:pt x="12759" y="6008"/>
                  <a:pt x="12770" y="6115"/>
                  <a:pt x="12705" y="6178"/>
                </a:cubicBezTo>
                <a:lnTo>
                  <a:pt x="12616" y="6266"/>
                </a:lnTo>
                <a:cubicBezTo>
                  <a:pt x="12579" y="6301"/>
                  <a:pt x="12525" y="6313"/>
                  <a:pt x="12476" y="6298"/>
                </a:cubicBezTo>
                <a:lnTo>
                  <a:pt x="11939" y="6127"/>
                </a:lnTo>
                <a:cubicBezTo>
                  <a:pt x="11899" y="6114"/>
                  <a:pt x="11855" y="6120"/>
                  <a:pt x="11819" y="6144"/>
                </a:cubicBezTo>
                <a:lnTo>
                  <a:pt x="11558" y="6323"/>
                </a:lnTo>
                <a:cubicBezTo>
                  <a:pt x="11514" y="6353"/>
                  <a:pt x="11457" y="6356"/>
                  <a:pt x="11411" y="6330"/>
                </a:cubicBezTo>
                <a:lnTo>
                  <a:pt x="11092" y="6149"/>
                </a:lnTo>
                <a:cubicBezTo>
                  <a:pt x="11030" y="6114"/>
                  <a:pt x="11005" y="6037"/>
                  <a:pt x="11035" y="5972"/>
                </a:cubicBezTo>
                <a:lnTo>
                  <a:pt x="11208" y="5584"/>
                </a:lnTo>
                <a:cubicBezTo>
                  <a:pt x="11250" y="5489"/>
                  <a:pt x="11378" y="5472"/>
                  <a:pt x="11443" y="5552"/>
                </a:cubicBezTo>
                <a:lnTo>
                  <a:pt x="11620" y="5770"/>
                </a:lnTo>
                <a:cubicBezTo>
                  <a:pt x="11688" y="5852"/>
                  <a:pt x="11820" y="5831"/>
                  <a:pt x="11858" y="5731"/>
                </a:cubicBezTo>
                <a:lnTo>
                  <a:pt x="11926" y="5550"/>
                </a:lnTo>
                <a:cubicBezTo>
                  <a:pt x="11945" y="5498"/>
                  <a:pt x="11991" y="5467"/>
                  <a:pt x="12039" y="5461"/>
                </a:cubicBezTo>
                <a:close/>
                <a:moveTo>
                  <a:pt x="9021" y="5513"/>
                </a:moveTo>
                <a:cubicBezTo>
                  <a:pt x="9047" y="5509"/>
                  <a:pt x="9074" y="5512"/>
                  <a:pt x="9101" y="5523"/>
                </a:cubicBezTo>
                <a:cubicBezTo>
                  <a:pt x="9135" y="5538"/>
                  <a:pt x="9163" y="5566"/>
                  <a:pt x="9177" y="5601"/>
                </a:cubicBezTo>
                <a:lnTo>
                  <a:pt x="9268" y="5832"/>
                </a:lnTo>
                <a:cubicBezTo>
                  <a:pt x="9286" y="5879"/>
                  <a:pt x="9318" y="5920"/>
                  <a:pt x="9359" y="5948"/>
                </a:cubicBezTo>
                <a:lnTo>
                  <a:pt x="9580" y="6105"/>
                </a:lnTo>
                <a:cubicBezTo>
                  <a:pt x="9639" y="6147"/>
                  <a:pt x="9677" y="6213"/>
                  <a:pt x="9683" y="6286"/>
                </a:cubicBezTo>
                <a:cubicBezTo>
                  <a:pt x="9693" y="6416"/>
                  <a:pt x="9709" y="6609"/>
                  <a:pt x="9712" y="6615"/>
                </a:cubicBezTo>
                <a:cubicBezTo>
                  <a:pt x="9716" y="6624"/>
                  <a:pt x="9874" y="6868"/>
                  <a:pt x="9874" y="6868"/>
                </a:cubicBezTo>
                <a:lnTo>
                  <a:pt x="9956" y="7052"/>
                </a:lnTo>
                <a:cubicBezTo>
                  <a:pt x="10001" y="7151"/>
                  <a:pt x="10117" y="7195"/>
                  <a:pt x="10214" y="7147"/>
                </a:cubicBezTo>
                <a:lnTo>
                  <a:pt x="10316" y="7098"/>
                </a:lnTo>
                <a:cubicBezTo>
                  <a:pt x="10378" y="7067"/>
                  <a:pt x="10412" y="6999"/>
                  <a:pt x="10400" y="6931"/>
                </a:cubicBezTo>
                <a:lnTo>
                  <a:pt x="10338" y="6581"/>
                </a:lnTo>
                <a:cubicBezTo>
                  <a:pt x="10319" y="6478"/>
                  <a:pt x="10406" y="6386"/>
                  <a:pt x="10510" y="6399"/>
                </a:cubicBezTo>
                <a:cubicBezTo>
                  <a:pt x="10578" y="6408"/>
                  <a:pt x="10632" y="6460"/>
                  <a:pt x="10643" y="6527"/>
                </a:cubicBezTo>
                <a:lnTo>
                  <a:pt x="10692" y="6806"/>
                </a:lnTo>
                <a:cubicBezTo>
                  <a:pt x="10697" y="6834"/>
                  <a:pt x="10710" y="6862"/>
                  <a:pt x="10729" y="6883"/>
                </a:cubicBezTo>
                <a:lnTo>
                  <a:pt x="11021" y="7211"/>
                </a:lnTo>
                <a:cubicBezTo>
                  <a:pt x="11096" y="7294"/>
                  <a:pt x="11211" y="7326"/>
                  <a:pt x="11318" y="7293"/>
                </a:cubicBezTo>
                <a:lnTo>
                  <a:pt x="11401" y="7270"/>
                </a:lnTo>
                <a:cubicBezTo>
                  <a:pt x="11458" y="7252"/>
                  <a:pt x="11520" y="7252"/>
                  <a:pt x="11576" y="7271"/>
                </a:cubicBezTo>
                <a:lnTo>
                  <a:pt x="11634" y="7292"/>
                </a:lnTo>
                <a:cubicBezTo>
                  <a:pt x="11710" y="7318"/>
                  <a:pt x="11793" y="7310"/>
                  <a:pt x="11863" y="7271"/>
                </a:cubicBezTo>
                <a:lnTo>
                  <a:pt x="12111" y="7136"/>
                </a:lnTo>
                <a:cubicBezTo>
                  <a:pt x="12178" y="7100"/>
                  <a:pt x="12261" y="7144"/>
                  <a:pt x="12270" y="7219"/>
                </a:cubicBezTo>
                <a:lnTo>
                  <a:pt x="12288" y="7368"/>
                </a:lnTo>
                <a:cubicBezTo>
                  <a:pt x="12307" y="7518"/>
                  <a:pt x="12262" y="7669"/>
                  <a:pt x="12163" y="7784"/>
                </a:cubicBezTo>
                <a:lnTo>
                  <a:pt x="12008" y="7967"/>
                </a:lnTo>
                <a:cubicBezTo>
                  <a:pt x="11947" y="8039"/>
                  <a:pt x="11847" y="8067"/>
                  <a:pt x="11757" y="8038"/>
                </a:cubicBezTo>
                <a:lnTo>
                  <a:pt x="11539" y="7967"/>
                </a:lnTo>
                <a:cubicBezTo>
                  <a:pt x="11479" y="7947"/>
                  <a:pt x="11413" y="7952"/>
                  <a:pt x="11357" y="7982"/>
                </a:cubicBezTo>
                <a:lnTo>
                  <a:pt x="11070" y="8132"/>
                </a:lnTo>
                <a:cubicBezTo>
                  <a:pt x="11013" y="8162"/>
                  <a:pt x="10949" y="8167"/>
                  <a:pt x="10888" y="8147"/>
                </a:cubicBezTo>
                <a:lnTo>
                  <a:pt x="10078" y="7877"/>
                </a:lnTo>
                <a:cubicBezTo>
                  <a:pt x="9987" y="7847"/>
                  <a:pt x="9886" y="7866"/>
                  <a:pt x="9813" y="7928"/>
                </a:cubicBezTo>
                <a:lnTo>
                  <a:pt x="9582" y="8122"/>
                </a:lnTo>
                <a:cubicBezTo>
                  <a:pt x="9489" y="8200"/>
                  <a:pt x="9356" y="8208"/>
                  <a:pt x="9254" y="8142"/>
                </a:cubicBezTo>
                <a:lnTo>
                  <a:pt x="8515" y="7663"/>
                </a:lnTo>
                <a:cubicBezTo>
                  <a:pt x="8455" y="7624"/>
                  <a:pt x="8413" y="7565"/>
                  <a:pt x="8395" y="7496"/>
                </a:cubicBezTo>
                <a:lnTo>
                  <a:pt x="8314" y="7175"/>
                </a:lnTo>
                <a:cubicBezTo>
                  <a:pt x="8285" y="7056"/>
                  <a:pt x="8182" y="6971"/>
                  <a:pt x="8060" y="6963"/>
                </a:cubicBezTo>
                <a:lnTo>
                  <a:pt x="7283" y="6914"/>
                </a:lnTo>
                <a:cubicBezTo>
                  <a:pt x="7176" y="6907"/>
                  <a:pt x="7068" y="6929"/>
                  <a:pt x="6973" y="6980"/>
                </a:cubicBezTo>
                <a:lnTo>
                  <a:pt x="6676" y="7136"/>
                </a:lnTo>
                <a:cubicBezTo>
                  <a:pt x="6556" y="7199"/>
                  <a:pt x="6415" y="7205"/>
                  <a:pt x="6291" y="7152"/>
                </a:cubicBezTo>
                <a:lnTo>
                  <a:pt x="6262" y="7140"/>
                </a:lnTo>
                <a:cubicBezTo>
                  <a:pt x="6188" y="7108"/>
                  <a:pt x="6149" y="7026"/>
                  <a:pt x="6171" y="6949"/>
                </a:cubicBezTo>
                <a:cubicBezTo>
                  <a:pt x="6189" y="6885"/>
                  <a:pt x="6244" y="6839"/>
                  <a:pt x="6310" y="6833"/>
                </a:cubicBezTo>
                <a:lnTo>
                  <a:pt x="6480" y="6816"/>
                </a:lnTo>
                <a:cubicBezTo>
                  <a:pt x="6559" y="6808"/>
                  <a:pt x="6631" y="6769"/>
                  <a:pt x="6681" y="6708"/>
                </a:cubicBezTo>
                <a:lnTo>
                  <a:pt x="6944" y="6380"/>
                </a:lnTo>
                <a:cubicBezTo>
                  <a:pt x="7008" y="6301"/>
                  <a:pt x="7101" y="6250"/>
                  <a:pt x="7202" y="6239"/>
                </a:cubicBezTo>
                <a:lnTo>
                  <a:pt x="7401" y="6217"/>
                </a:lnTo>
                <a:cubicBezTo>
                  <a:pt x="7475" y="6209"/>
                  <a:pt x="7532" y="6151"/>
                  <a:pt x="7541" y="6077"/>
                </a:cubicBezTo>
                <a:lnTo>
                  <a:pt x="7553" y="5984"/>
                </a:lnTo>
                <a:cubicBezTo>
                  <a:pt x="7566" y="5879"/>
                  <a:pt x="7677" y="5814"/>
                  <a:pt x="7774" y="5856"/>
                </a:cubicBezTo>
                <a:lnTo>
                  <a:pt x="7972" y="5938"/>
                </a:lnTo>
                <a:cubicBezTo>
                  <a:pt x="7996" y="5949"/>
                  <a:pt x="8022" y="5952"/>
                  <a:pt x="8048" y="5950"/>
                </a:cubicBezTo>
                <a:lnTo>
                  <a:pt x="8382" y="5923"/>
                </a:lnTo>
                <a:cubicBezTo>
                  <a:pt x="8432" y="5919"/>
                  <a:pt x="8482" y="5938"/>
                  <a:pt x="8515" y="5975"/>
                </a:cubicBezTo>
                <a:lnTo>
                  <a:pt x="8768" y="6261"/>
                </a:lnTo>
                <a:cubicBezTo>
                  <a:pt x="8857" y="6361"/>
                  <a:pt x="8910" y="6487"/>
                  <a:pt x="8922" y="6620"/>
                </a:cubicBezTo>
                <a:lnTo>
                  <a:pt x="8944" y="6873"/>
                </a:lnTo>
                <a:cubicBezTo>
                  <a:pt x="8952" y="6971"/>
                  <a:pt x="9075" y="7012"/>
                  <a:pt x="9140" y="6937"/>
                </a:cubicBezTo>
                <a:lnTo>
                  <a:pt x="9253" y="6807"/>
                </a:lnTo>
                <a:cubicBezTo>
                  <a:pt x="9264" y="6794"/>
                  <a:pt x="9271" y="6775"/>
                  <a:pt x="9271" y="6757"/>
                </a:cubicBezTo>
                <a:lnTo>
                  <a:pt x="9273" y="6635"/>
                </a:lnTo>
                <a:cubicBezTo>
                  <a:pt x="9274" y="6584"/>
                  <a:pt x="9323" y="6549"/>
                  <a:pt x="9372" y="6563"/>
                </a:cubicBezTo>
                <a:cubicBezTo>
                  <a:pt x="9411" y="6573"/>
                  <a:pt x="9452" y="6554"/>
                  <a:pt x="9467" y="6517"/>
                </a:cubicBezTo>
                <a:lnTo>
                  <a:pt x="9484" y="6473"/>
                </a:lnTo>
                <a:cubicBezTo>
                  <a:pt x="9495" y="6445"/>
                  <a:pt x="9490" y="6413"/>
                  <a:pt x="9470" y="6391"/>
                </a:cubicBezTo>
                <a:lnTo>
                  <a:pt x="8984" y="5827"/>
                </a:lnTo>
                <a:cubicBezTo>
                  <a:pt x="8950" y="5786"/>
                  <a:pt x="8924" y="5739"/>
                  <a:pt x="8910" y="5687"/>
                </a:cubicBezTo>
                <a:cubicBezTo>
                  <a:pt x="8888" y="5602"/>
                  <a:pt x="8946" y="5526"/>
                  <a:pt x="9021" y="5513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6" name="Cash"/>
          <p:cNvSpPr/>
          <p:nvPr/>
        </p:nvSpPr>
        <p:spPr>
          <a:xfrm>
            <a:off x="6015208" y="7312311"/>
            <a:ext cx="2549499" cy="10456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20071"/>
                </a:lnTo>
                <a:lnTo>
                  <a:pt x="21600" y="0"/>
                </a:lnTo>
                <a:lnTo>
                  <a:pt x="0" y="0"/>
                </a:lnTo>
                <a:close/>
                <a:moveTo>
                  <a:pt x="3019" y="1846"/>
                </a:moveTo>
                <a:lnTo>
                  <a:pt x="9380" y="1846"/>
                </a:lnTo>
                <a:cubicBezTo>
                  <a:pt x="8379" y="3482"/>
                  <a:pt x="7686" y="6872"/>
                  <a:pt x="7686" y="10802"/>
                </a:cubicBezTo>
                <a:cubicBezTo>
                  <a:pt x="7686" y="14732"/>
                  <a:pt x="8379" y="18118"/>
                  <a:pt x="9380" y="19754"/>
                </a:cubicBezTo>
                <a:lnTo>
                  <a:pt x="3019" y="19754"/>
                </a:lnTo>
                <a:cubicBezTo>
                  <a:pt x="2835" y="16931"/>
                  <a:pt x="1920" y="14704"/>
                  <a:pt x="762" y="14256"/>
                </a:cubicBezTo>
                <a:lnTo>
                  <a:pt x="762" y="7344"/>
                </a:lnTo>
                <a:cubicBezTo>
                  <a:pt x="1920" y="6896"/>
                  <a:pt x="2835" y="4669"/>
                  <a:pt x="3019" y="1846"/>
                </a:cubicBezTo>
                <a:close/>
                <a:moveTo>
                  <a:pt x="12080" y="1846"/>
                </a:moveTo>
                <a:lnTo>
                  <a:pt x="18581" y="1846"/>
                </a:lnTo>
                <a:cubicBezTo>
                  <a:pt x="18765" y="4669"/>
                  <a:pt x="19678" y="6896"/>
                  <a:pt x="20836" y="7344"/>
                </a:cubicBezTo>
                <a:lnTo>
                  <a:pt x="20836" y="14256"/>
                </a:lnTo>
                <a:cubicBezTo>
                  <a:pt x="19678" y="14704"/>
                  <a:pt x="18765" y="16931"/>
                  <a:pt x="18581" y="19754"/>
                </a:cubicBezTo>
                <a:lnTo>
                  <a:pt x="12080" y="19754"/>
                </a:lnTo>
                <a:cubicBezTo>
                  <a:pt x="13080" y="18118"/>
                  <a:pt x="13772" y="14732"/>
                  <a:pt x="13772" y="10802"/>
                </a:cubicBezTo>
                <a:cubicBezTo>
                  <a:pt x="13772" y="6872"/>
                  <a:pt x="13080" y="3482"/>
                  <a:pt x="12080" y="1846"/>
                </a:cubicBezTo>
                <a:close/>
                <a:moveTo>
                  <a:pt x="4544" y="7884"/>
                </a:moveTo>
                <a:cubicBezTo>
                  <a:pt x="4232" y="7884"/>
                  <a:pt x="3921" y="8174"/>
                  <a:pt x="3683" y="8754"/>
                </a:cubicBezTo>
                <a:cubicBezTo>
                  <a:pt x="3208" y="9913"/>
                  <a:pt x="3208" y="11795"/>
                  <a:pt x="3683" y="12953"/>
                </a:cubicBezTo>
                <a:cubicBezTo>
                  <a:pt x="4159" y="14112"/>
                  <a:pt x="4929" y="14112"/>
                  <a:pt x="5404" y="12953"/>
                </a:cubicBezTo>
                <a:cubicBezTo>
                  <a:pt x="5880" y="11795"/>
                  <a:pt x="5880" y="9913"/>
                  <a:pt x="5404" y="8754"/>
                </a:cubicBezTo>
                <a:cubicBezTo>
                  <a:pt x="5167" y="8174"/>
                  <a:pt x="4855" y="7884"/>
                  <a:pt x="4544" y="7884"/>
                </a:cubicBezTo>
                <a:close/>
                <a:moveTo>
                  <a:pt x="16914" y="7884"/>
                </a:moveTo>
                <a:cubicBezTo>
                  <a:pt x="16603" y="7884"/>
                  <a:pt x="16291" y="8174"/>
                  <a:pt x="16054" y="8754"/>
                </a:cubicBezTo>
                <a:cubicBezTo>
                  <a:pt x="15578" y="9913"/>
                  <a:pt x="15578" y="11795"/>
                  <a:pt x="16054" y="12953"/>
                </a:cubicBezTo>
                <a:cubicBezTo>
                  <a:pt x="16529" y="14112"/>
                  <a:pt x="17301" y="14112"/>
                  <a:pt x="17776" y="12953"/>
                </a:cubicBezTo>
                <a:cubicBezTo>
                  <a:pt x="18252" y="11795"/>
                  <a:pt x="18252" y="9913"/>
                  <a:pt x="17776" y="8754"/>
                </a:cubicBezTo>
                <a:cubicBezTo>
                  <a:pt x="17539" y="8174"/>
                  <a:pt x="17226" y="7884"/>
                  <a:pt x="16914" y="7884"/>
                </a:cubicBezTo>
                <a:close/>
              </a:path>
            </a:pathLst>
          </a:cu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7" name="Atom"/>
          <p:cNvSpPr/>
          <p:nvPr/>
        </p:nvSpPr>
        <p:spPr>
          <a:xfrm>
            <a:off x="11596851" y="7164780"/>
            <a:ext cx="1190298" cy="13407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48" h="21600" extrusionOk="0">
                <a:moveTo>
                  <a:pt x="10524" y="0"/>
                </a:moveTo>
                <a:cubicBezTo>
                  <a:pt x="9635" y="0"/>
                  <a:pt x="8359" y="577"/>
                  <a:pt x="7326" y="3327"/>
                </a:cubicBezTo>
                <a:cubicBezTo>
                  <a:pt x="7137" y="3832"/>
                  <a:pt x="6970" y="4380"/>
                  <a:pt x="6824" y="4961"/>
                </a:cubicBezTo>
                <a:cubicBezTo>
                  <a:pt x="6200" y="4785"/>
                  <a:pt x="5595" y="4643"/>
                  <a:pt x="5020" y="4540"/>
                </a:cubicBezTo>
                <a:cubicBezTo>
                  <a:pt x="1890" y="3980"/>
                  <a:pt x="703" y="4698"/>
                  <a:pt x="258" y="5400"/>
                </a:cubicBezTo>
                <a:cubicBezTo>
                  <a:pt x="-186" y="6101"/>
                  <a:pt x="-276" y="7396"/>
                  <a:pt x="1822" y="9586"/>
                </a:cubicBezTo>
                <a:cubicBezTo>
                  <a:pt x="2207" y="9988"/>
                  <a:pt x="2643" y="10394"/>
                  <a:pt x="3123" y="10799"/>
                </a:cubicBezTo>
                <a:cubicBezTo>
                  <a:pt x="2644" y="11204"/>
                  <a:pt x="2207" y="11610"/>
                  <a:pt x="1822" y="12013"/>
                </a:cubicBezTo>
                <a:cubicBezTo>
                  <a:pt x="-276" y="14202"/>
                  <a:pt x="-186" y="15499"/>
                  <a:pt x="258" y="16200"/>
                </a:cubicBezTo>
                <a:cubicBezTo>
                  <a:pt x="591" y="16726"/>
                  <a:pt x="1341" y="17260"/>
                  <a:pt x="3011" y="17260"/>
                </a:cubicBezTo>
                <a:cubicBezTo>
                  <a:pt x="3571" y="17260"/>
                  <a:pt x="4234" y="17200"/>
                  <a:pt x="5020" y="17060"/>
                </a:cubicBezTo>
                <a:cubicBezTo>
                  <a:pt x="5595" y="16957"/>
                  <a:pt x="6200" y="16815"/>
                  <a:pt x="6824" y="16639"/>
                </a:cubicBezTo>
                <a:cubicBezTo>
                  <a:pt x="6970" y="17220"/>
                  <a:pt x="7137" y="17766"/>
                  <a:pt x="7326" y="18271"/>
                </a:cubicBezTo>
                <a:cubicBezTo>
                  <a:pt x="8359" y="21022"/>
                  <a:pt x="9635" y="21600"/>
                  <a:pt x="10524" y="21600"/>
                </a:cubicBezTo>
                <a:cubicBezTo>
                  <a:pt x="11413" y="21600"/>
                  <a:pt x="12689" y="21022"/>
                  <a:pt x="13722" y="18271"/>
                </a:cubicBezTo>
                <a:cubicBezTo>
                  <a:pt x="13911" y="17766"/>
                  <a:pt x="14080" y="17220"/>
                  <a:pt x="14226" y="16639"/>
                </a:cubicBezTo>
                <a:cubicBezTo>
                  <a:pt x="14850" y="16815"/>
                  <a:pt x="15453" y="16957"/>
                  <a:pt x="16028" y="17060"/>
                </a:cubicBezTo>
                <a:cubicBezTo>
                  <a:pt x="16814" y="17200"/>
                  <a:pt x="17479" y="17260"/>
                  <a:pt x="18038" y="17260"/>
                </a:cubicBezTo>
                <a:cubicBezTo>
                  <a:pt x="19709" y="17260"/>
                  <a:pt x="20457" y="16726"/>
                  <a:pt x="20790" y="16200"/>
                </a:cubicBezTo>
                <a:cubicBezTo>
                  <a:pt x="21234" y="15499"/>
                  <a:pt x="21324" y="14202"/>
                  <a:pt x="19226" y="12013"/>
                </a:cubicBezTo>
                <a:cubicBezTo>
                  <a:pt x="18841" y="11610"/>
                  <a:pt x="18405" y="11204"/>
                  <a:pt x="17925" y="10799"/>
                </a:cubicBezTo>
                <a:cubicBezTo>
                  <a:pt x="18404" y="10394"/>
                  <a:pt x="18841" y="9988"/>
                  <a:pt x="19226" y="9586"/>
                </a:cubicBezTo>
                <a:cubicBezTo>
                  <a:pt x="21324" y="7396"/>
                  <a:pt x="21234" y="6101"/>
                  <a:pt x="20790" y="5400"/>
                </a:cubicBezTo>
                <a:cubicBezTo>
                  <a:pt x="20345" y="4698"/>
                  <a:pt x="19158" y="3980"/>
                  <a:pt x="16028" y="4540"/>
                </a:cubicBezTo>
                <a:cubicBezTo>
                  <a:pt x="15453" y="4643"/>
                  <a:pt x="14850" y="4785"/>
                  <a:pt x="14226" y="4961"/>
                </a:cubicBezTo>
                <a:cubicBezTo>
                  <a:pt x="14080" y="4380"/>
                  <a:pt x="13911" y="3832"/>
                  <a:pt x="13722" y="3327"/>
                </a:cubicBezTo>
                <a:cubicBezTo>
                  <a:pt x="12689" y="577"/>
                  <a:pt x="11413" y="0"/>
                  <a:pt x="10524" y="0"/>
                </a:cubicBezTo>
                <a:close/>
                <a:moveTo>
                  <a:pt x="10524" y="856"/>
                </a:moveTo>
                <a:cubicBezTo>
                  <a:pt x="11556" y="856"/>
                  <a:pt x="12661" y="2513"/>
                  <a:pt x="13329" y="5231"/>
                </a:cubicBezTo>
                <a:cubicBezTo>
                  <a:pt x="12420" y="5525"/>
                  <a:pt x="11478" y="5885"/>
                  <a:pt x="10524" y="6304"/>
                </a:cubicBezTo>
                <a:cubicBezTo>
                  <a:pt x="9571" y="5885"/>
                  <a:pt x="8628" y="5525"/>
                  <a:pt x="7719" y="5231"/>
                </a:cubicBezTo>
                <a:cubicBezTo>
                  <a:pt x="8386" y="2513"/>
                  <a:pt x="9492" y="856"/>
                  <a:pt x="10524" y="856"/>
                </a:cubicBezTo>
                <a:close/>
                <a:moveTo>
                  <a:pt x="3015" y="5197"/>
                </a:moveTo>
                <a:cubicBezTo>
                  <a:pt x="3968" y="5197"/>
                  <a:pt x="5206" y="5394"/>
                  <a:pt x="6633" y="5801"/>
                </a:cubicBezTo>
                <a:cubicBezTo>
                  <a:pt x="6458" y="6665"/>
                  <a:pt x="6330" y="7591"/>
                  <a:pt x="6252" y="8553"/>
                </a:cubicBezTo>
                <a:cubicBezTo>
                  <a:pt x="5377" y="9095"/>
                  <a:pt x="4562" y="9658"/>
                  <a:pt x="3828" y="10229"/>
                </a:cubicBezTo>
                <a:cubicBezTo>
                  <a:pt x="3348" y="9826"/>
                  <a:pt x="2912" y="9422"/>
                  <a:pt x="2530" y="9023"/>
                </a:cubicBezTo>
                <a:cubicBezTo>
                  <a:pt x="1217" y="7653"/>
                  <a:pt x="672" y="6459"/>
                  <a:pt x="1072" y="5828"/>
                </a:cubicBezTo>
                <a:cubicBezTo>
                  <a:pt x="1335" y="5413"/>
                  <a:pt x="2020" y="5197"/>
                  <a:pt x="3015" y="5197"/>
                </a:cubicBezTo>
                <a:close/>
                <a:moveTo>
                  <a:pt x="18035" y="5197"/>
                </a:moveTo>
                <a:cubicBezTo>
                  <a:pt x="19030" y="5197"/>
                  <a:pt x="19713" y="5413"/>
                  <a:pt x="19976" y="5828"/>
                </a:cubicBezTo>
                <a:cubicBezTo>
                  <a:pt x="20376" y="6459"/>
                  <a:pt x="19831" y="7653"/>
                  <a:pt x="18518" y="9023"/>
                </a:cubicBezTo>
                <a:cubicBezTo>
                  <a:pt x="18136" y="9422"/>
                  <a:pt x="17702" y="9826"/>
                  <a:pt x="17221" y="10229"/>
                </a:cubicBezTo>
                <a:cubicBezTo>
                  <a:pt x="16488" y="9658"/>
                  <a:pt x="15673" y="9095"/>
                  <a:pt x="14798" y="8553"/>
                </a:cubicBezTo>
                <a:cubicBezTo>
                  <a:pt x="14720" y="7591"/>
                  <a:pt x="14590" y="6665"/>
                  <a:pt x="14415" y="5801"/>
                </a:cubicBezTo>
                <a:cubicBezTo>
                  <a:pt x="15842" y="5394"/>
                  <a:pt x="17082" y="5197"/>
                  <a:pt x="18035" y="5197"/>
                </a:cubicBezTo>
                <a:close/>
                <a:moveTo>
                  <a:pt x="7532" y="6078"/>
                </a:moveTo>
                <a:cubicBezTo>
                  <a:pt x="8148" y="6281"/>
                  <a:pt x="8794" y="6520"/>
                  <a:pt x="9461" y="6795"/>
                </a:cubicBezTo>
                <a:cubicBezTo>
                  <a:pt x="9088" y="6975"/>
                  <a:pt x="8715" y="7162"/>
                  <a:pt x="8343" y="7358"/>
                </a:cubicBezTo>
                <a:cubicBezTo>
                  <a:pt x="7971" y="7553"/>
                  <a:pt x="7605" y="7754"/>
                  <a:pt x="7248" y="7958"/>
                </a:cubicBezTo>
                <a:cubicBezTo>
                  <a:pt x="7320" y="7295"/>
                  <a:pt x="7416" y="6666"/>
                  <a:pt x="7532" y="6078"/>
                </a:cubicBezTo>
                <a:close/>
                <a:moveTo>
                  <a:pt x="13516" y="6078"/>
                </a:moveTo>
                <a:cubicBezTo>
                  <a:pt x="13632" y="6666"/>
                  <a:pt x="13728" y="7295"/>
                  <a:pt x="13800" y="7958"/>
                </a:cubicBezTo>
                <a:cubicBezTo>
                  <a:pt x="13443" y="7754"/>
                  <a:pt x="13078" y="7553"/>
                  <a:pt x="12706" y="7358"/>
                </a:cubicBezTo>
                <a:cubicBezTo>
                  <a:pt x="12335" y="7162"/>
                  <a:pt x="11962" y="6975"/>
                  <a:pt x="11589" y="6795"/>
                </a:cubicBezTo>
                <a:cubicBezTo>
                  <a:pt x="12256" y="6520"/>
                  <a:pt x="12900" y="6281"/>
                  <a:pt x="13516" y="6078"/>
                </a:cubicBezTo>
                <a:close/>
                <a:moveTo>
                  <a:pt x="10524" y="7258"/>
                </a:moveTo>
                <a:cubicBezTo>
                  <a:pt x="11084" y="7514"/>
                  <a:pt x="11656" y="7793"/>
                  <a:pt x="12236" y="8099"/>
                </a:cubicBezTo>
                <a:cubicBezTo>
                  <a:pt x="12807" y="8399"/>
                  <a:pt x="13361" y="8709"/>
                  <a:pt x="13892" y="9029"/>
                </a:cubicBezTo>
                <a:cubicBezTo>
                  <a:pt x="13929" y="9598"/>
                  <a:pt x="13948" y="10189"/>
                  <a:pt x="13948" y="10799"/>
                </a:cubicBezTo>
                <a:cubicBezTo>
                  <a:pt x="13948" y="11410"/>
                  <a:pt x="13927" y="12000"/>
                  <a:pt x="13890" y="12570"/>
                </a:cubicBezTo>
                <a:cubicBezTo>
                  <a:pt x="13359" y="12889"/>
                  <a:pt x="12806" y="13201"/>
                  <a:pt x="12236" y="13501"/>
                </a:cubicBezTo>
                <a:cubicBezTo>
                  <a:pt x="11655" y="13807"/>
                  <a:pt x="11084" y="14087"/>
                  <a:pt x="10524" y="14342"/>
                </a:cubicBezTo>
                <a:cubicBezTo>
                  <a:pt x="9964" y="14087"/>
                  <a:pt x="9393" y="13807"/>
                  <a:pt x="8812" y="13501"/>
                </a:cubicBezTo>
                <a:cubicBezTo>
                  <a:pt x="8241" y="13201"/>
                  <a:pt x="7689" y="12891"/>
                  <a:pt x="7158" y="12571"/>
                </a:cubicBezTo>
                <a:cubicBezTo>
                  <a:pt x="7121" y="12002"/>
                  <a:pt x="7100" y="11410"/>
                  <a:pt x="7100" y="10799"/>
                </a:cubicBezTo>
                <a:cubicBezTo>
                  <a:pt x="7100" y="10189"/>
                  <a:pt x="7121" y="9598"/>
                  <a:pt x="7158" y="9029"/>
                </a:cubicBezTo>
                <a:cubicBezTo>
                  <a:pt x="7689" y="8709"/>
                  <a:pt x="8241" y="8399"/>
                  <a:pt x="8812" y="8099"/>
                </a:cubicBezTo>
                <a:cubicBezTo>
                  <a:pt x="9393" y="7793"/>
                  <a:pt x="9964" y="7514"/>
                  <a:pt x="10524" y="7258"/>
                </a:cubicBezTo>
                <a:close/>
                <a:moveTo>
                  <a:pt x="10524" y="9608"/>
                </a:moveTo>
                <a:cubicBezTo>
                  <a:pt x="10189" y="9608"/>
                  <a:pt x="9855" y="9724"/>
                  <a:pt x="9600" y="9957"/>
                </a:cubicBezTo>
                <a:cubicBezTo>
                  <a:pt x="9089" y="10422"/>
                  <a:pt x="9089" y="11178"/>
                  <a:pt x="9600" y="11643"/>
                </a:cubicBezTo>
                <a:cubicBezTo>
                  <a:pt x="10110" y="12108"/>
                  <a:pt x="10938" y="12108"/>
                  <a:pt x="11448" y="11643"/>
                </a:cubicBezTo>
                <a:cubicBezTo>
                  <a:pt x="11959" y="11178"/>
                  <a:pt x="11959" y="10422"/>
                  <a:pt x="11448" y="9957"/>
                </a:cubicBezTo>
                <a:cubicBezTo>
                  <a:pt x="11193" y="9724"/>
                  <a:pt x="10859" y="9608"/>
                  <a:pt x="10524" y="9608"/>
                </a:cubicBezTo>
                <a:close/>
                <a:moveTo>
                  <a:pt x="6185" y="9638"/>
                </a:moveTo>
                <a:cubicBezTo>
                  <a:pt x="6169" y="10021"/>
                  <a:pt x="6161" y="10408"/>
                  <a:pt x="6161" y="10799"/>
                </a:cubicBezTo>
                <a:cubicBezTo>
                  <a:pt x="6161" y="11190"/>
                  <a:pt x="6169" y="11579"/>
                  <a:pt x="6185" y="11962"/>
                </a:cubicBezTo>
                <a:cubicBezTo>
                  <a:pt x="5601" y="11581"/>
                  <a:pt x="5050" y="11191"/>
                  <a:pt x="4540" y="10799"/>
                </a:cubicBezTo>
                <a:cubicBezTo>
                  <a:pt x="5050" y="10407"/>
                  <a:pt x="5601" y="10019"/>
                  <a:pt x="6185" y="9638"/>
                </a:cubicBezTo>
                <a:close/>
                <a:moveTo>
                  <a:pt x="14863" y="9638"/>
                </a:moveTo>
                <a:cubicBezTo>
                  <a:pt x="15447" y="10019"/>
                  <a:pt x="15998" y="10407"/>
                  <a:pt x="16508" y="10799"/>
                </a:cubicBezTo>
                <a:cubicBezTo>
                  <a:pt x="15998" y="11191"/>
                  <a:pt x="15447" y="11581"/>
                  <a:pt x="14863" y="11962"/>
                </a:cubicBezTo>
                <a:cubicBezTo>
                  <a:pt x="14879" y="11579"/>
                  <a:pt x="14887" y="11190"/>
                  <a:pt x="14887" y="10799"/>
                </a:cubicBezTo>
                <a:cubicBezTo>
                  <a:pt x="14887" y="10408"/>
                  <a:pt x="14879" y="10021"/>
                  <a:pt x="14863" y="9638"/>
                </a:cubicBezTo>
                <a:close/>
                <a:moveTo>
                  <a:pt x="3828" y="11371"/>
                </a:moveTo>
                <a:cubicBezTo>
                  <a:pt x="4562" y="11942"/>
                  <a:pt x="5377" y="12505"/>
                  <a:pt x="6252" y="13047"/>
                </a:cubicBezTo>
                <a:cubicBezTo>
                  <a:pt x="6330" y="14009"/>
                  <a:pt x="6458" y="14933"/>
                  <a:pt x="6633" y="15797"/>
                </a:cubicBezTo>
                <a:cubicBezTo>
                  <a:pt x="5206" y="16204"/>
                  <a:pt x="3968" y="16403"/>
                  <a:pt x="3015" y="16403"/>
                </a:cubicBezTo>
                <a:cubicBezTo>
                  <a:pt x="2020" y="16403"/>
                  <a:pt x="1335" y="16187"/>
                  <a:pt x="1072" y="15772"/>
                </a:cubicBezTo>
                <a:cubicBezTo>
                  <a:pt x="672" y="15141"/>
                  <a:pt x="1217" y="13947"/>
                  <a:pt x="2530" y="12577"/>
                </a:cubicBezTo>
                <a:cubicBezTo>
                  <a:pt x="2912" y="12178"/>
                  <a:pt x="3348" y="11774"/>
                  <a:pt x="3828" y="11371"/>
                </a:cubicBezTo>
                <a:close/>
                <a:moveTo>
                  <a:pt x="17220" y="11371"/>
                </a:moveTo>
                <a:cubicBezTo>
                  <a:pt x="17700" y="11774"/>
                  <a:pt x="18136" y="12178"/>
                  <a:pt x="18518" y="12577"/>
                </a:cubicBezTo>
                <a:cubicBezTo>
                  <a:pt x="19831" y="13947"/>
                  <a:pt x="20376" y="15141"/>
                  <a:pt x="19976" y="15772"/>
                </a:cubicBezTo>
                <a:cubicBezTo>
                  <a:pt x="19713" y="16187"/>
                  <a:pt x="19030" y="16403"/>
                  <a:pt x="18035" y="16403"/>
                </a:cubicBezTo>
                <a:cubicBezTo>
                  <a:pt x="17082" y="16403"/>
                  <a:pt x="15842" y="16204"/>
                  <a:pt x="14415" y="15797"/>
                </a:cubicBezTo>
                <a:cubicBezTo>
                  <a:pt x="14590" y="14933"/>
                  <a:pt x="14718" y="14009"/>
                  <a:pt x="14796" y="13047"/>
                </a:cubicBezTo>
                <a:cubicBezTo>
                  <a:pt x="15671" y="12505"/>
                  <a:pt x="16486" y="11942"/>
                  <a:pt x="17220" y="11371"/>
                </a:cubicBezTo>
                <a:close/>
                <a:moveTo>
                  <a:pt x="7248" y="13642"/>
                </a:moveTo>
                <a:cubicBezTo>
                  <a:pt x="7605" y="13846"/>
                  <a:pt x="7971" y="14047"/>
                  <a:pt x="8343" y="14242"/>
                </a:cubicBezTo>
                <a:cubicBezTo>
                  <a:pt x="8715" y="14438"/>
                  <a:pt x="9088" y="14625"/>
                  <a:pt x="9461" y="14805"/>
                </a:cubicBezTo>
                <a:cubicBezTo>
                  <a:pt x="8794" y="15080"/>
                  <a:pt x="8148" y="15319"/>
                  <a:pt x="7532" y="15522"/>
                </a:cubicBezTo>
                <a:cubicBezTo>
                  <a:pt x="7416" y="14934"/>
                  <a:pt x="7320" y="14305"/>
                  <a:pt x="7248" y="13642"/>
                </a:cubicBezTo>
                <a:close/>
                <a:moveTo>
                  <a:pt x="13800" y="13642"/>
                </a:moveTo>
                <a:cubicBezTo>
                  <a:pt x="13728" y="14305"/>
                  <a:pt x="13632" y="14934"/>
                  <a:pt x="13516" y="15522"/>
                </a:cubicBezTo>
                <a:cubicBezTo>
                  <a:pt x="12900" y="15319"/>
                  <a:pt x="12256" y="15080"/>
                  <a:pt x="11589" y="14805"/>
                </a:cubicBezTo>
                <a:cubicBezTo>
                  <a:pt x="11962" y="14625"/>
                  <a:pt x="12335" y="14438"/>
                  <a:pt x="12706" y="14242"/>
                </a:cubicBezTo>
                <a:cubicBezTo>
                  <a:pt x="13078" y="14047"/>
                  <a:pt x="13443" y="13846"/>
                  <a:pt x="13800" y="13642"/>
                </a:cubicBezTo>
                <a:close/>
                <a:moveTo>
                  <a:pt x="10524" y="15294"/>
                </a:moveTo>
                <a:cubicBezTo>
                  <a:pt x="11478" y="15713"/>
                  <a:pt x="12420" y="16075"/>
                  <a:pt x="13329" y="16369"/>
                </a:cubicBezTo>
                <a:cubicBezTo>
                  <a:pt x="12661" y="19087"/>
                  <a:pt x="11556" y="20744"/>
                  <a:pt x="10524" y="20744"/>
                </a:cubicBezTo>
                <a:cubicBezTo>
                  <a:pt x="9492" y="20744"/>
                  <a:pt x="8386" y="19087"/>
                  <a:pt x="7719" y="16369"/>
                </a:cubicBezTo>
                <a:cubicBezTo>
                  <a:pt x="8628" y="16075"/>
                  <a:pt x="9571" y="15713"/>
                  <a:pt x="10524" y="15294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8" name="Hospital"/>
          <p:cNvSpPr/>
          <p:nvPr/>
        </p:nvSpPr>
        <p:spPr>
          <a:xfrm>
            <a:off x="20449360" y="3852925"/>
            <a:ext cx="2549498" cy="19921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1" y="0"/>
                </a:moveTo>
                <a:lnTo>
                  <a:pt x="3341" y="3754"/>
                </a:lnTo>
                <a:lnTo>
                  <a:pt x="0" y="3754"/>
                </a:lnTo>
                <a:lnTo>
                  <a:pt x="0" y="21600"/>
                </a:lnTo>
                <a:lnTo>
                  <a:pt x="8297" y="21600"/>
                </a:lnTo>
                <a:lnTo>
                  <a:pt x="8297" y="17275"/>
                </a:lnTo>
                <a:lnTo>
                  <a:pt x="9939" y="17275"/>
                </a:lnTo>
                <a:lnTo>
                  <a:pt x="9939" y="21600"/>
                </a:lnTo>
                <a:lnTo>
                  <a:pt x="11595" y="21600"/>
                </a:lnTo>
                <a:lnTo>
                  <a:pt x="11595" y="17275"/>
                </a:lnTo>
                <a:lnTo>
                  <a:pt x="13239" y="17275"/>
                </a:lnTo>
                <a:lnTo>
                  <a:pt x="13239" y="21600"/>
                </a:lnTo>
                <a:lnTo>
                  <a:pt x="21600" y="21600"/>
                </a:lnTo>
                <a:lnTo>
                  <a:pt x="21600" y="3754"/>
                </a:lnTo>
                <a:lnTo>
                  <a:pt x="18195" y="3754"/>
                </a:lnTo>
                <a:lnTo>
                  <a:pt x="18195" y="0"/>
                </a:lnTo>
                <a:lnTo>
                  <a:pt x="3341" y="0"/>
                </a:lnTo>
                <a:close/>
                <a:moveTo>
                  <a:pt x="4997" y="1938"/>
                </a:moveTo>
                <a:lnTo>
                  <a:pt x="6641" y="1938"/>
                </a:lnTo>
                <a:lnTo>
                  <a:pt x="6641" y="3754"/>
                </a:lnTo>
                <a:lnTo>
                  <a:pt x="4997" y="3754"/>
                </a:lnTo>
                <a:lnTo>
                  <a:pt x="4997" y="1938"/>
                </a:lnTo>
                <a:close/>
                <a:moveTo>
                  <a:pt x="8297" y="1938"/>
                </a:moveTo>
                <a:lnTo>
                  <a:pt x="9939" y="1938"/>
                </a:lnTo>
                <a:lnTo>
                  <a:pt x="9939" y="3754"/>
                </a:lnTo>
                <a:lnTo>
                  <a:pt x="8297" y="3754"/>
                </a:lnTo>
                <a:lnTo>
                  <a:pt x="8297" y="1938"/>
                </a:lnTo>
                <a:close/>
                <a:moveTo>
                  <a:pt x="11595" y="1938"/>
                </a:moveTo>
                <a:lnTo>
                  <a:pt x="13239" y="1938"/>
                </a:lnTo>
                <a:lnTo>
                  <a:pt x="13239" y="3754"/>
                </a:lnTo>
                <a:lnTo>
                  <a:pt x="11595" y="3754"/>
                </a:lnTo>
                <a:lnTo>
                  <a:pt x="11595" y="1938"/>
                </a:lnTo>
                <a:close/>
                <a:moveTo>
                  <a:pt x="14895" y="1938"/>
                </a:moveTo>
                <a:lnTo>
                  <a:pt x="16538" y="1938"/>
                </a:lnTo>
                <a:lnTo>
                  <a:pt x="16538" y="3754"/>
                </a:lnTo>
                <a:lnTo>
                  <a:pt x="14895" y="3754"/>
                </a:lnTo>
                <a:lnTo>
                  <a:pt x="14895" y="1938"/>
                </a:lnTo>
                <a:close/>
                <a:moveTo>
                  <a:pt x="1698" y="5774"/>
                </a:moveTo>
                <a:lnTo>
                  <a:pt x="3341" y="5774"/>
                </a:lnTo>
                <a:lnTo>
                  <a:pt x="3341" y="7590"/>
                </a:lnTo>
                <a:lnTo>
                  <a:pt x="1698" y="7590"/>
                </a:lnTo>
                <a:lnTo>
                  <a:pt x="1698" y="5774"/>
                </a:lnTo>
                <a:close/>
                <a:moveTo>
                  <a:pt x="4997" y="5774"/>
                </a:moveTo>
                <a:lnTo>
                  <a:pt x="6641" y="5774"/>
                </a:lnTo>
                <a:lnTo>
                  <a:pt x="6641" y="7590"/>
                </a:lnTo>
                <a:lnTo>
                  <a:pt x="4997" y="7590"/>
                </a:lnTo>
                <a:lnTo>
                  <a:pt x="4997" y="5774"/>
                </a:lnTo>
                <a:close/>
                <a:moveTo>
                  <a:pt x="8297" y="5774"/>
                </a:moveTo>
                <a:lnTo>
                  <a:pt x="9939" y="5774"/>
                </a:lnTo>
                <a:lnTo>
                  <a:pt x="9939" y="7590"/>
                </a:lnTo>
                <a:lnTo>
                  <a:pt x="8297" y="7590"/>
                </a:lnTo>
                <a:lnTo>
                  <a:pt x="8297" y="5774"/>
                </a:lnTo>
                <a:close/>
                <a:moveTo>
                  <a:pt x="11595" y="5774"/>
                </a:moveTo>
                <a:lnTo>
                  <a:pt x="13239" y="5774"/>
                </a:lnTo>
                <a:lnTo>
                  <a:pt x="13239" y="7590"/>
                </a:lnTo>
                <a:lnTo>
                  <a:pt x="11595" y="7590"/>
                </a:lnTo>
                <a:lnTo>
                  <a:pt x="11595" y="5774"/>
                </a:lnTo>
                <a:close/>
                <a:moveTo>
                  <a:pt x="14895" y="5774"/>
                </a:moveTo>
                <a:lnTo>
                  <a:pt x="16538" y="5774"/>
                </a:lnTo>
                <a:lnTo>
                  <a:pt x="16538" y="7590"/>
                </a:lnTo>
                <a:lnTo>
                  <a:pt x="14895" y="7590"/>
                </a:lnTo>
                <a:lnTo>
                  <a:pt x="14895" y="5774"/>
                </a:lnTo>
                <a:close/>
                <a:moveTo>
                  <a:pt x="18195" y="5774"/>
                </a:moveTo>
                <a:lnTo>
                  <a:pt x="19838" y="5774"/>
                </a:lnTo>
                <a:lnTo>
                  <a:pt x="19838" y="7590"/>
                </a:lnTo>
                <a:lnTo>
                  <a:pt x="18195" y="7590"/>
                </a:lnTo>
                <a:lnTo>
                  <a:pt x="18195" y="5774"/>
                </a:lnTo>
                <a:close/>
                <a:moveTo>
                  <a:pt x="1698" y="9608"/>
                </a:moveTo>
                <a:lnTo>
                  <a:pt x="3341" y="9608"/>
                </a:lnTo>
                <a:lnTo>
                  <a:pt x="3341" y="11424"/>
                </a:lnTo>
                <a:lnTo>
                  <a:pt x="1698" y="11424"/>
                </a:lnTo>
                <a:lnTo>
                  <a:pt x="1698" y="9608"/>
                </a:lnTo>
                <a:close/>
                <a:moveTo>
                  <a:pt x="4997" y="9608"/>
                </a:moveTo>
                <a:lnTo>
                  <a:pt x="6641" y="9608"/>
                </a:lnTo>
                <a:lnTo>
                  <a:pt x="6641" y="11424"/>
                </a:lnTo>
                <a:lnTo>
                  <a:pt x="4997" y="11424"/>
                </a:lnTo>
                <a:lnTo>
                  <a:pt x="4997" y="9608"/>
                </a:lnTo>
                <a:close/>
                <a:moveTo>
                  <a:pt x="14895" y="9608"/>
                </a:moveTo>
                <a:lnTo>
                  <a:pt x="16538" y="9608"/>
                </a:lnTo>
                <a:lnTo>
                  <a:pt x="16538" y="11424"/>
                </a:lnTo>
                <a:lnTo>
                  <a:pt x="14895" y="11424"/>
                </a:lnTo>
                <a:lnTo>
                  <a:pt x="14895" y="9608"/>
                </a:lnTo>
                <a:close/>
                <a:moveTo>
                  <a:pt x="18195" y="9608"/>
                </a:moveTo>
                <a:lnTo>
                  <a:pt x="19838" y="9608"/>
                </a:lnTo>
                <a:lnTo>
                  <a:pt x="19838" y="11424"/>
                </a:lnTo>
                <a:lnTo>
                  <a:pt x="18195" y="11424"/>
                </a:lnTo>
                <a:lnTo>
                  <a:pt x="18195" y="9608"/>
                </a:lnTo>
                <a:close/>
                <a:moveTo>
                  <a:pt x="10799" y="9711"/>
                </a:moveTo>
                <a:cubicBezTo>
                  <a:pt x="11937" y="9711"/>
                  <a:pt x="12861" y="10893"/>
                  <a:pt x="12861" y="12350"/>
                </a:cubicBezTo>
                <a:cubicBezTo>
                  <a:pt x="12861" y="13806"/>
                  <a:pt x="11937" y="14988"/>
                  <a:pt x="10799" y="14988"/>
                </a:cubicBezTo>
                <a:cubicBezTo>
                  <a:pt x="9661" y="14988"/>
                  <a:pt x="8739" y="13806"/>
                  <a:pt x="8739" y="12350"/>
                </a:cubicBezTo>
                <a:cubicBezTo>
                  <a:pt x="8739" y="10893"/>
                  <a:pt x="9661" y="9711"/>
                  <a:pt x="10799" y="9711"/>
                </a:cubicBezTo>
                <a:close/>
                <a:moveTo>
                  <a:pt x="10314" y="10706"/>
                </a:moveTo>
                <a:lnTo>
                  <a:pt x="10314" y="11729"/>
                </a:lnTo>
                <a:lnTo>
                  <a:pt x="9515" y="11729"/>
                </a:lnTo>
                <a:lnTo>
                  <a:pt x="9515" y="12970"/>
                </a:lnTo>
                <a:lnTo>
                  <a:pt x="10314" y="12970"/>
                </a:lnTo>
                <a:lnTo>
                  <a:pt x="10314" y="13993"/>
                </a:lnTo>
                <a:lnTo>
                  <a:pt x="11284" y="13993"/>
                </a:lnTo>
                <a:lnTo>
                  <a:pt x="11284" y="12970"/>
                </a:lnTo>
                <a:lnTo>
                  <a:pt x="12083" y="12970"/>
                </a:lnTo>
                <a:lnTo>
                  <a:pt x="12083" y="11729"/>
                </a:lnTo>
                <a:lnTo>
                  <a:pt x="11284" y="11729"/>
                </a:lnTo>
                <a:lnTo>
                  <a:pt x="11284" y="10706"/>
                </a:lnTo>
                <a:lnTo>
                  <a:pt x="10314" y="10706"/>
                </a:lnTo>
                <a:close/>
                <a:moveTo>
                  <a:pt x="1698" y="13442"/>
                </a:moveTo>
                <a:lnTo>
                  <a:pt x="3341" y="13442"/>
                </a:lnTo>
                <a:lnTo>
                  <a:pt x="3341" y="15257"/>
                </a:lnTo>
                <a:lnTo>
                  <a:pt x="1698" y="15257"/>
                </a:lnTo>
                <a:lnTo>
                  <a:pt x="1698" y="13442"/>
                </a:lnTo>
                <a:close/>
                <a:moveTo>
                  <a:pt x="4997" y="13442"/>
                </a:moveTo>
                <a:lnTo>
                  <a:pt x="6641" y="13442"/>
                </a:lnTo>
                <a:lnTo>
                  <a:pt x="6641" y="15257"/>
                </a:lnTo>
                <a:lnTo>
                  <a:pt x="4997" y="15257"/>
                </a:lnTo>
                <a:lnTo>
                  <a:pt x="4997" y="13442"/>
                </a:lnTo>
                <a:close/>
                <a:moveTo>
                  <a:pt x="14895" y="13442"/>
                </a:moveTo>
                <a:lnTo>
                  <a:pt x="16538" y="13442"/>
                </a:lnTo>
                <a:lnTo>
                  <a:pt x="16538" y="15257"/>
                </a:lnTo>
                <a:lnTo>
                  <a:pt x="14895" y="15257"/>
                </a:lnTo>
                <a:lnTo>
                  <a:pt x="14895" y="13442"/>
                </a:lnTo>
                <a:close/>
                <a:moveTo>
                  <a:pt x="18195" y="13442"/>
                </a:moveTo>
                <a:lnTo>
                  <a:pt x="19838" y="13442"/>
                </a:lnTo>
                <a:lnTo>
                  <a:pt x="19838" y="15257"/>
                </a:lnTo>
                <a:lnTo>
                  <a:pt x="18195" y="15257"/>
                </a:lnTo>
                <a:lnTo>
                  <a:pt x="18195" y="13442"/>
                </a:lnTo>
                <a:close/>
                <a:moveTo>
                  <a:pt x="1698" y="17275"/>
                </a:moveTo>
                <a:lnTo>
                  <a:pt x="3341" y="17275"/>
                </a:lnTo>
                <a:lnTo>
                  <a:pt x="3341" y="19091"/>
                </a:lnTo>
                <a:lnTo>
                  <a:pt x="1698" y="19091"/>
                </a:lnTo>
                <a:lnTo>
                  <a:pt x="1698" y="17275"/>
                </a:lnTo>
                <a:close/>
                <a:moveTo>
                  <a:pt x="4997" y="17275"/>
                </a:moveTo>
                <a:lnTo>
                  <a:pt x="6641" y="17275"/>
                </a:lnTo>
                <a:lnTo>
                  <a:pt x="6641" y="19091"/>
                </a:lnTo>
                <a:lnTo>
                  <a:pt x="4997" y="19091"/>
                </a:lnTo>
                <a:lnTo>
                  <a:pt x="4997" y="17275"/>
                </a:lnTo>
                <a:close/>
                <a:moveTo>
                  <a:pt x="14895" y="17275"/>
                </a:moveTo>
                <a:lnTo>
                  <a:pt x="16538" y="17275"/>
                </a:lnTo>
                <a:lnTo>
                  <a:pt x="16538" y="19091"/>
                </a:lnTo>
                <a:lnTo>
                  <a:pt x="14895" y="19091"/>
                </a:lnTo>
                <a:lnTo>
                  <a:pt x="14895" y="17275"/>
                </a:lnTo>
                <a:close/>
                <a:moveTo>
                  <a:pt x="18195" y="17275"/>
                </a:moveTo>
                <a:lnTo>
                  <a:pt x="19838" y="17275"/>
                </a:lnTo>
                <a:lnTo>
                  <a:pt x="19838" y="19091"/>
                </a:lnTo>
                <a:lnTo>
                  <a:pt x="18195" y="19091"/>
                </a:lnTo>
                <a:lnTo>
                  <a:pt x="18195" y="17275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9" name="Cash"/>
          <p:cNvSpPr/>
          <p:nvPr/>
        </p:nvSpPr>
        <p:spPr>
          <a:xfrm>
            <a:off x="15819293" y="7312311"/>
            <a:ext cx="2549499" cy="10456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20071"/>
                </a:lnTo>
                <a:lnTo>
                  <a:pt x="21600" y="0"/>
                </a:lnTo>
                <a:lnTo>
                  <a:pt x="0" y="0"/>
                </a:lnTo>
                <a:close/>
                <a:moveTo>
                  <a:pt x="3019" y="1846"/>
                </a:moveTo>
                <a:lnTo>
                  <a:pt x="9380" y="1846"/>
                </a:lnTo>
                <a:cubicBezTo>
                  <a:pt x="8379" y="3482"/>
                  <a:pt x="7686" y="6872"/>
                  <a:pt x="7686" y="10802"/>
                </a:cubicBezTo>
                <a:cubicBezTo>
                  <a:pt x="7686" y="14732"/>
                  <a:pt x="8379" y="18118"/>
                  <a:pt x="9380" y="19754"/>
                </a:cubicBezTo>
                <a:lnTo>
                  <a:pt x="3019" y="19754"/>
                </a:lnTo>
                <a:cubicBezTo>
                  <a:pt x="2835" y="16931"/>
                  <a:pt x="1920" y="14704"/>
                  <a:pt x="762" y="14256"/>
                </a:cubicBezTo>
                <a:lnTo>
                  <a:pt x="762" y="7344"/>
                </a:lnTo>
                <a:cubicBezTo>
                  <a:pt x="1920" y="6896"/>
                  <a:pt x="2835" y="4669"/>
                  <a:pt x="3019" y="1846"/>
                </a:cubicBezTo>
                <a:close/>
                <a:moveTo>
                  <a:pt x="12080" y="1846"/>
                </a:moveTo>
                <a:lnTo>
                  <a:pt x="18581" y="1846"/>
                </a:lnTo>
                <a:cubicBezTo>
                  <a:pt x="18765" y="4669"/>
                  <a:pt x="19678" y="6896"/>
                  <a:pt x="20836" y="7344"/>
                </a:cubicBezTo>
                <a:lnTo>
                  <a:pt x="20836" y="14256"/>
                </a:lnTo>
                <a:cubicBezTo>
                  <a:pt x="19678" y="14704"/>
                  <a:pt x="18765" y="16931"/>
                  <a:pt x="18581" y="19754"/>
                </a:cubicBezTo>
                <a:lnTo>
                  <a:pt x="12080" y="19754"/>
                </a:lnTo>
                <a:cubicBezTo>
                  <a:pt x="13080" y="18118"/>
                  <a:pt x="13772" y="14732"/>
                  <a:pt x="13772" y="10802"/>
                </a:cubicBezTo>
                <a:cubicBezTo>
                  <a:pt x="13772" y="6872"/>
                  <a:pt x="13080" y="3482"/>
                  <a:pt x="12080" y="1846"/>
                </a:cubicBezTo>
                <a:close/>
                <a:moveTo>
                  <a:pt x="4544" y="7884"/>
                </a:moveTo>
                <a:cubicBezTo>
                  <a:pt x="4232" y="7884"/>
                  <a:pt x="3921" y="8174"/>
                  <a:pt x="3683" y="8754"/>
                </a:cubicBezTo>
                <a:cubicBezTo>
                  <a:pt x="3208" y="9913"/>
                  <a:pt x="3208" y="11795"/>
                  <a:pt x="3683" y="12953"/>
                </a:cubicBezTo>
                <a:cubicBezTo>
                  <a:pt x="4159" y="14112"/>
                  <a:pt x="4929" y="14112"/>
                  <a:pt x="5404" y="12953"/>
                </a:cubicBezTo>
                <a:cubicBezTo>
                  <a:pt x="5880" y="11795"/>
                  <a:pt x="5880" y="9913"/>
                  <a:pt x="5404" y="8754"/>
                </a:cubicBezTo>
                <a:cubicBezTo>
                  <a:pt x="5167" y="8174"/>
                  <a:pt x="4855" y="7884"/>
                  <a:pt x="4544" y="7884"/>
                </a:cubicBezTo>
                <a:close/>
                <a:moveTo>
                  <a:pt x="16914" y="7884"/>
                </a:moveTo>
                <a:cubicBezTo>
                  <a:pt x="16603" y="7884"/>
                  <a:pt x="16291" y="8174"/>
                  <a:pt x="16054" y="8754"/>
                </a:cubicBezTo>
                <a:cubicBezTo>
                  <a:pt x="15578" y="9913"/>
                  <a:pt x="15578" y="11795"/>
                  <a:pt x="16054" y="12953"/>
                </a:cubicBezTo>
                <a:cubicBezTo>
                  <a:pt x="16529" y="14112"/>
                  <a:pt x="17301" y="14112"/>
                  <a:pt x="17776" y="12953"/>
                </a:cubicBezTo>
                <a:cubicBezTo>
                  <a:pt x="18252" y="11795"/>
                  <a:pt x="18252" y="9913"/>
                  <a:pt x="17776" y="8754"/>
                </a:cubicBezTo>
                <a:cubicBezTo>
                  <a:pt x="17539" y="8174"/>
                  <a:pt x="17226" y="7884"/>
                  <a:pt x="16914" y="7884"/>
                </a:cubicBezTo>
                <a:close/>
              </a:path>
            </a:pathLst>
          </a:custGeom>
          <a:solidFill>
            <a:schemeClr val="accent3">
              <a:hueOff val="362282"/>
              <a:satOff val="31803"/>
              <a:lumOff val="-18242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0" name="Conta do Tesouro"/>
          <p:cNvSpPr/>
          <p:nvPr/>
        </p:nvSpPr>
        <p:spPr>
          <a:xfrm>
            <a:off x="15579067" y="9707182"/>
            <a:ext cx="3029951" cy="2228303"/>
          </a:xfrm>
          <a:prstGeom prst="rect">
            <a:avLst/>
          </a:prstGeom>
          <a:solidFill>
            <a:srgbClr val="000000"/>
          </a:solidFill>
          <a:ln w="635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4500"/>
              </a:spcBef>
              <a:defRPr sz="3100" b="1">
                <a:solidFill>
                  <a:srgbClr val="FFFFFF"/>
                </a:solidFill>
              </a:defRPr>
            </a:lvl1pPr>
          </a:lstStyle>
          <a:p>
            <a:r>
              <a:t>Conta do Tesouro</a:t>
            </a:r>
          </a:p>
        </p:txBody>
      </p:sp>
      <p:sp>
        <p:nvSpPr>
          <p:cNvPr id="171" name="Orçamento do MCTI"/>
          <p:cNvSpPr/>
          <p:nvPr/>
        </p:nvSpPr>
        <p:spPr>
          <a:xfrm>
            <a:off x="5774982" y="9707182"/>
            <a:ext cx="3029951" cy="2228303"/>
          </a:xfrm>
          <a:prstGeom prst="rect">
            <a:avLst/>
          </a:prstGeom>
          <a:ln w="635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4500"/>
              </a:spcBef>
              <a:defRPr sz="3100" b="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r>
              <a:t>Orçamento do MCTI</a:t>
            </a:r>
          </a:p>
        </p:txBody>
      </p:sp>
      <p:sp>
        <p:nvSpPr>
          <p:cNvPr id="172" name="Line"/>
          <p:cNvSpPr/>
          <p:nvPr/>
        </p:nvSpPr>
        <p:spPr>
          <a:xfrm flipV="1">
            <a:off x="4427228" y="4848987"/>
            <a:ext cx="1261020" cy="1"/>
          </a:xfrm>
          <a:prstGeom prst="line">
            <a:avLst/>
          </a:prstGeom>
          <a:ln w="50800">
            <a:solidFill>
              <a:schemeClr val="accent1">
                <a:lumOff val="-13575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3" name="Line"/>
          <p:cNvSpPr/>
          <p:nvPr/>
        </p:nvSpPr>
        <p:spPr>
          <a:xfrm>
            <a:off x="8891666" y="4848987"/>
            <a:ext cx="1698625" cy="1"/>
          </a:xfrm>
          <a:prstGeom prst="line">
            <a:avLst/>
          </a:prstGeom>
          <a:ln w="50800">
            <a:solidFill>
              <a:schemeClr val="accent1">
                <a:lumOff val="-13575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4" name="Line"/>
          <p:cNvSpPr/>
          <p:nvPr/>
        </p:nvSpPr>
        <p:spPr>
          <a:xfrm>
            <a:off x="13793709" y="4848987"/>
            <a:ext cx="1698625" cy="1"/>
          </a:xfrm>
          <a:prstGeom prst="line">
            <a:avLst/>
          </a:prstGeom>
          <a:ln w="50800">
            <a:solidFill>
              <a:schemeClr val="accent1">
                <a:lumOff val="-13575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5" name="Line"/>
          <p:cNvSpPr/>
          <p:nvPr/>
        </p:nvSpPr>
        <p:spPr>
          <a:xfrm>
            <a:off x="18695752" y="4848987"/>
            <a:ext cx="1698624" cy="1"/>
          </a:xfrm>
          <a:prstGeom prst="line">
            <a:avLst/>
          </a:prstGeom>
          <a:ln w="50800">
            <a:solidFill>
              <a:schemeClr val="accent1">
                <a:lumOff val="-13575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6" name="Line"/>
          <p:cNvSpPr/>
          <p:nvPr/>
        </p:nvSpPr>
        <p:spPr>
          <a:xfrm flipV="1">
            <a:off x="7312497" y="6019743"/>
            <a:ext cx="1" cy="1267714"/>
          </a:xfrm>
          <a:prstGeom prst="line">
            <a:avLst/>
          </a:prstGeom>
          <a:ln w="508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7" name="Line"/>
          <p:cNvSpPr/>
          <p:nvPr/>
        </p:nvSpPr>
        <p:spPr>
          <a:xfrm flipV="1">
            <a:off x="12192000" y="6019743"/>
            <a:ext cx="1" cy="1120182"/>
          </a:xfrm>
          <a:prstGeom prst="line">
            <a:avLst/>
          </a:prstGeom>
          <a:ln w="508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8" name="Line"/>
          <p:cNvSpPr/>
          <p:nvPr/>
        </p:nvSpPr>
        <p:spPr>
          <a:xfrm>
            <a:off x="17071502" y="5933927"/>
            <a:ext cx="1" cy="1340761"/>
          </a:xfrm>
          <a:prstGeom prst="line">
            <a:avLst/>
          </a:prstGeom>
          <a:ln w="50800">
            <a:solidFill>
              <a:schemeClr val="accent3">
                <a:hueOff val="362282"/>
                <a:satOff val="31803"/>
                <a:lumOff val="-18242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9" name="Line"/>
          <p:cNvSpPr/>
          <p:nvPr/>
        </p:nvSpPr>
        <p:spPr>
          <a:xfrm>
            <a:off x="17095199" y="8395633"/>
            <a:ext cx="1" cy="1340760"/>
          </a:xfrm>
          <a:prstGeom prst="line">
            <a:avLst/>
          </a:prstGeom>
          <a:ln w="50800">
            <a:solidFill>
              <a:schemeClr val="accent3">
                <a:hueOff val="362282"/>
                <a:satOff val="31803"/>
                <a:lumOff val="-18242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0" name="Line"/>
          <p:cNvSpPr/>
          <p:nvPr/>
        </p:nvSpPr>
        <p:spPr>
          <a:xfrm flipH="1">
            <a:off x="13306075" y="10918770"/>
            <a:ext cx="2302203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1" name="Custo para Manter…"/>
          <p:cNvSpPr txBox="1"/>
          <p:nvPr/>
        </p:nvSpPr>
        <p:spPr>
          <a:xfrm>
            <a:off x="10927525" y="8422599"/>
            <a:ext cx="2908098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/>
            </a:pPr>
            <a:r>
              <a:t>Custo para Manter</a:t>
            </a:r>
          </a:p>
          <a:p>
            <a:pPr>
              <a:defRPr b="1"/>
            </a:pPr>
            <a:r>
              <a:t>Infraestrutura IPEN</a:t>
            </a:r>
          </a:p>
        </p:txBody>
      </p:sp>
      <p:sp>
        <p:nvSpPr>
          <p:cNvPr id="182" name="Decisores de Orçamento…"/>
          <p:cNvSpPr txBox="1"/>
          <p:nvPr/>
        </p:nvSpPr>
        <p:spPr>
          <a:xfrm>
            <a:off x="9573463" y="11956827"/>
            <a:ext cx="5237074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/>
            </a:pPr>
            <a:r>
              <a:t>Decisores de Orçamento</a:t>
            </a:r>
          </a:p>
          <a:p>
            <a:pPr>
              <a:defRPr b="1"/>
            </a:pPr>
            <a:r>
              <a:t>JEO (ME, CC, SEGOV) + Congresso</a:t>
            </a:r>
          </a:p>
        </p:txBody>
      </p:sp>
      <p:sp>
        <p:nvSpPr>
          <p:cNvPr id="183" name="Hospitais e Usuários"/>
          <p:cNvSpPr txBox="1"/>
          <p:nvPr/>
        </p:nvSpPr>
        <p:spPr>
          <a:xfrm>
            <a:off x="20165971" y="5979811"/>
            <a:ext cx="31162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/>
            </a:lvl1pPr>
          </a:lstStyle>
          <a:p>
            <a:r>
              <a:t>Hospitais e Usuários</a:t>
            </a:r>
          </a:p>
        </p:txBody>
      </p:sp>
      <p:sp>
        <p:nvSpPr>
          <p:cNvPr id="184" name="Países Produtores…"/>
          <p:cNvSpPr txBox="1"/>
          <p:nvPr/>
        </p:nvSpPr>
        <p:spPr>
          <a:xfrm>
            <a:off x="1913104" y="5909961"/>
            <a:ext cx="2773071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/>
            </a:pPr>
            <a:r>
              <a:t>Países Produtores</a:t>
            </a:r>
          </a:p>
          <a:p>
            <a:pPr>
              <a:defRPr b="1"/>
            </a:pPr>
            <a:r>
              <a:t>de Insumos</a:t>
            </a:r>
          </a:p>
        </p:txBody>
      </p:sp>
      <p:sp>
        <p:nvSpPr>
          <p:cNvPr id="185" name="Line"/>
          <p:cNvSpPr/>
          <p:nvPr/>
        </p:nvSpPr>
        <p:spPr>
          <a:xfrm flipV="1">
            <a:off x="7312497" y="8382864"/>
            <a:ext cx="1" cy="1366298"/>
          </a:xfrm>
          <a:prstGeom prst="line">
            <a:avLst/>
          </a:prstGeom>
          <a:ln w="508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6" name="Line"/>
          <p:cNvSpPr/>
          <p:nvPr/>
        </p:nvSpPr>
        <p:spPr>
          <a:xfrm flipV="1">
            <a:off x="7312497" y="8252611"/>
            <a:ext cx="3712967" cy="1447259"/>
          </a:xfrm>
          <a:prstGeom prst="line">
            <a:avLst/>
          </a:prstGeom>
          <a:ln w="508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7" name="Custo para pagar…"/>
          <p:cNvSpPr txBox="1"/>
          <p:nvPr/>
        </p:nvSpPr>
        <p:spPr>
          <a:xfrm>
            <a:off x="3082658" y="7401211"/>
            <a:ext cx="2643227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/>
            </a:pPr>
            <a:r>
              <a:t>Custo para pagar</a:t>
            </a:r>
          </a:p>
          <a:p>
            <a:pPr>
              <a:defRPr b="1"/>
            </a:pPr>
            <a:r>
              <a:t>A Importação</a:t>
            </a:r>
          </a:p>
        </p:txBody>
      </p:sp>
      <p:sp>
        <p:nvSpPr>
          <p:cNvPr id="188" name="Bank"/>
          <p:cNvSpPr/>
          <p:nvPr/>
        </p:nvSpPr>
        <p:spPr>
          <a:xfrm>
            <a:off x="11203766" y="9672142"/>
            <a:ext cx="2302204" cy="21842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0" y="4809"/>
                </a:lnTo>
                <a:lnTo>
                  <a:pt x="0" y="6302"/>
                </a:lnTo>
                <a:lnTo>
                  <a:pt x="21600" y="6302"/>
                </a:lnTo>
                <a:lnTo>
                  <a:pt x="21600" y="4809"/>
                </a:lnTo>
                <a:lnTo>
                  <a:pt x="10800" y="0"/>
                </a:lnTo>
                <a:close/>
                <a:moveTo>
                  <a:pt x="2300" y="7104"/>
                </a:moveTo>
                <a:lnTo>
                  <a:pt x="2300" y="7712"/>
                </a:lnTo>
                <a:lnTo>
                  <a:pt x="2688" y="7712"/>
                </a:lnTo>
                <a:lnTo>
                  <a:pt x="2688" y="16945"/>
                </a:lnTo>
                <a:lnTo>
                  <a:pt x="2300" y="16945"/>
                </a:lnTo>
                <a:lnTo>
                  <a:pt x="2300" y="17559"/>
                </a:lnTo>
                <a:lnTo>
                  <a:pt x="5189" y="17559"/>
                </a:lnTo>
                <a:lnTo>
                  <a:pt x="5189" y="16945"/>
                </a:lnTo>
                <a:lnTo>
                  <a:pt x="4799" y="16945"/>
                </a:lnTo>
                <a:lnTo>
                  <a:pt x="4799" y="7712"/>
                </a:lnTo>
                <a:lnTo>
                  <a:pt x="5189" y="7712"/>
                </a:lnTo>
                <a:lnTo>
                  <a:pt x="5189" y="7104"/>
                </a:lnTo>
                <a:lnTo>
                  <a:pt x="2300" y="7104"/>
                </a:lnTo>
                <a:close/>
                <a:moveTo>
                  <a:pt x="6350" y="7104"/>
                </a:moveTo>
                <a:lnTo>
                  <a:pt x="6350" y="7712"/>
                </a:lnTo>
                <a:lnTo>
                  <a:pt x="6738" y="7712"/>
                </a:lnTo>
                <a:lnTo>
                  <a:pt x="6738" y="16945"/>
                </a:lnTo>
                <a:lnTo>
                  <a:pt x="6350" y="16945"/>
                </a:lnTo>
                <a:lnTo>
                  <a:pt x="6350" y="17559"/>
                </a:lnTo>
                <a:lnTo>
                  <a:pt x="9239" y="17559"/>
                </a:lnTo>
                <a:lnTo>
                  <a:pt x="9239" y="16945"/>
                </a:lnTo>
                <a:lnTo>
                  <a:pt x="8849" y="16945"/>
                </a:lnTo>
                <a:lnTo>
                  <a:pt x="8849" y="7712"/>
                </a:lnTo>
                <a:lnTo>
                  <a:pt x="9239" y="7712"/>
                </a:lnTo>
                <a:lnTo>
                  <a:pt x="9239" y="7104"/>
                </a:lnTo>
                <a:lnTo>
                  <a:pt x="6350" y="7104"/>
                </a:lnTo>
                <a:close/>
                <a:moveTo>
                  <a:pt x="12359" y="7104"/>
                </a:moveTo>
                <a:lnTo>
                  <a:pt x="12359" y="7712"/>
                </a:lnTo>
                <a:lnTo>
                  <a:pt x="12749" y="7712"/>
                </a:lnTo>
                <a:lnTo>
                  <a:pt x="12749" y="16945"/>
                </a:lnTo>
                <a:lnTo>
                  <a:pt x="12359" y="16945"/>
                </a:lnTo>
                <a:lnTo>
                  <a:pt x="12359" y="17559"/>
                </a:lnTo>
                <a:lnTo>
                  <a:pt x="15248" y="17559"/>
                </a:lnTo>
                <a:lnTo>
                  <a:pt x="15248" y="16945"/>
                </a:lnTo>
                <a:lnTo>
                  <a:pt x="14860" y="16945"/>
                </a:lnTo>
                <a:lnTo>
                  <a:pt x="14860" y="7712"/>
                </a:lnTo>
                <a:lnTo>
                  <a:pt x="15248" y="7712"/>
                </a:lnTo>
                <a:lnTo>
                  <a:pt x="15248" y="7104"/>
                </a:lnTo>
                <a:lnTo>
                  <a:pt x="12359" y="7104"/>
                </a:lnTo>
                <a:close/>
                <a:moveTo>
                  <a:pt x="16409" y="7104"/>
                </a:moveTo>
                <a:lnTo>
                  <a:pt x="16409" y="7712"/>
                </a:lnTo>
                <a:lnTo>
                  <a:pt x="16799" y="7712"/>
                </a:lnTo>
                <a:lnTo>
                  <a:pt x="16799" y="16945"/>
                </a:lnTo>
                <a:lnTo>
                  <a:pt x="16409" y="16945"/>
                </a:lnTo>
                <a:lnTo>
                  <a:pt x="16409" y="17559"/>
                </a:lnTo>
                <a:lnTo>
                  <a:pt x="19298" y="17559"/>
                </a:lnTo>
                <a:lnTo>
                  <a:pt x="19298" y="16945"/>
                </a:lnTo>
                <a:lnTo>
                  <a:pt x="18910" y="16945"/>
                </a:lnTo>
                <a:lnTo>
                  <a:pt x="18910" y="7712"/>
                </a:lnTo>
                <a:lnTo>
                  <a:pt x="19298" y="7712"/>
                </a:lnTo>
                <a:lnTo>
                  <a:pt x="19298" y="7104"/>
                </a:lnTo>
                <a:lnTo>
                  <a:pt x="16409" y="7104"/>
                </a:lnTo>
                <a:close/>
                <a:moveTo>
                  <a:pt x="1068" y="18363"/>
                </a:moveTo>
                <a:lnTo>
                  <a:pt x="1068" y="19579"/>
                </a:lnTo>
                <a:lnTo>
                  <a:pt x="20530" y="19579"/>
                </a:lnTo>
                <a:lnTo>
                  <a:pt x="20530" y="18363"/>
                </a:lnTo>
                <a:lnTo>
                  <a:pt x="1068" y="18363"/>
                </a:lnTo>
                <a:close/>
                <a:moveTo>
                  <a:pt x="0" y="20383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20383"/>
                </a:lnTo>
                <a:lnTo>
                  <a:pt x="0" y="20383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9" name="Line"/>
          <p:cNvSpPr/>
          <p:nvPr/>
        </p:nvSpPr>
        <p:spPr>
          <a:xfrm flipH="1">
            <a:off x="8872964" y="10834264"/>
            <a:ext cx="2549498" cy="1"/>
          </a:xfrm>
          <a:prstGeom prst="line">
            <a:avLst/>
          </a:prstGeom>
          <a:ln w="508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90" name="Recursos da Venda…"/>
          <p:cNvSpPr txBox="1"/>
          <p:nvPr/>
        </p:nvSpPr>
        <p:spPr>
          <a:xfrm>
            <a:off x="18782252" y="7217061"/>
            <a:ext cx="2919985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/>
            </a:pPr>
            <a:r>
              <a:t>Recursos da Venda</a:t>
            </a:r>
          </a:p>
          <a:p>
            <a:pPr>
              <a:defRPr b="1"/>
            </a:pPr>
            <a:r>
              <a:t>(Mais que o custo </a:t>
            </a:r>
          </a:p>
          <a:p>
            <a:pPr>
              <a:defRPr b="1"/>
            </a:pPr>
            <a:r>
              <a:t>dos Insumos)</a:t>
            </a:r>
          </a:p>
        </p:txBody>
      </p:sp>
      <p:sp>
        <p:nvSpPr>
          <p:cNvPr id="191" name="Railroad Crossing"/>
          <p:cNvSpPr/>
          <p:nvPr/>
        </p:nvSpPr>
        <p:spPr>
          <a:xfrm>
            <a:off x="9512713" y="10199264"/>
            <a:ext cx="1270001" cy="127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0"/>
                </a:moveTo>
                <a:cubicBezTo>
                  <a:pt x="4844" y="0"/>
                  <a:pt x="0" y="4844"/>
                  <a:pt x="0" y="10799"/>
                </a:cubicBezTo>
                <a:cubicBezTo>
                  <a:pt x="0" y="16754"/>
                  <a:pt x="4844" y="21600"/>
                  <a:pt x="10799" y="21600"/>
                </a:cubicBezTo>
                <a:cubicBezTo>
                  <a:pt x="16754" y="21600"/>
                  <a:pt x="21600" y="16754"/>
                  <a:pt x="21600" y="10799"/>
                </a:cubicBezTo>
                <a:cubicBezTo>
                  <a:pt x="21600" y="4844"/>
                  <a:pt x="16754" y="0"/>
                  <a:pt x="10799" y="0"/>
                </a:cubicBezTo>
                <a:close/>
                <a:moveTo>
                  <a:pt x="10799" y="792"/>
                </a:moveTo>
                <a:cubicBezTo>
                  <a:pt x="13009" y="792"/>
                  <a:pt x="15054" y="1511"/>
                  <a:pt x="16712" y="2729"/>
                </a:cubicBezTo>
                <a:lnTo>
                  <a:pt x="10799" y="8641"/>
                </a:lnTo>
                <a:lnTo>
                  <a:pt x="4888" y="2729"/>
                </a:lnTo>
                <a:cubicBezTo>
                  <a:pt x="6546" y="1511"/>
                  <a:pt x="8589" y="792"/>
                  <a:pt x="10799" y="792"/>
                </a:cubicBezTo>
                <a:close/>
                <a:moveTo>
                  <a:pt x="2729" y="4888"/>
                </a:moveTo>
                <a:lnTo>
                  <a:pt x="8641" y="10799"/>
                </a:lnTo>
                <a:lnTo>
                  <a:pt x="2729" y="16712"/>
                </a:lnTo>
                <a:cubicBezTo>
                  <a:pt x="1511" y="15054"/>
                  <a:pt x="792" y="13009"/>
                  <a:pt x="792" y="10799"/>
                </a:cubicBezTo>
                <a:cubicBezTo>
                  <a:pt x="792" y="8589"/>
                  <a:pt x="1511" y="6546"/>
                  <a:pt x="2729" y="4888"/>
                </a:cubicBezTo>
                <a:close/>
                <a:moveTo>
                  <a:pt x="18871" y="4888"/>
                </a:moveTo>
                <a:cubicBezTo>
                  <a:pt x="20089" y="6546"/>
                  <a:pt x="20808" y="8589"/>
                  <a:pt x="20808" y="10799"/>
                </a:cubicBezTo>
                <a:cubicBezTo>
                  <a:pt x="20808" y="13009"/>
                  <a:pt x="20089" y="15054"/>
                  <a:pt x="18871" y="16712"/>
                </a:cubicBezTo>
                <a:lnTo>
                  <a:pt x="12959" y="10799"/>
                </a:lnTo>
                <a:lnTo>
                  <a:pt x="18871" y="4888"/>
                </a:lnTo>
                <a:close/>
                <a:moveTo>
                  <a:pt x="10799" y="12959"/>
                </a:moveTo>
                <a:lnTo>
                  <a:pt x="16712" y="18871"/>
                </a:lnTo>
                <a:cubicBezTo>
                  <a:pt x="15054" y="20089"/>
                  <a:pt x="13009" y="20808"/>
                  <a:pt x="10799" y="20808"/>
                </a:cubicBezTo>
                <a:cubicBezTo>
                  <a:pt x="8589" y="20808"/>
                  <a:pt x="6546" y="20089"/>
                  <a:pt x="4888" y="18871"/>
                </a:cubicBezTo>
                <a:lnTo>
                  <a:pt x="10799" y="12959"/>
                </a:lnTo>
                <a:close/>
              </a:path>
            </a:pathLst>
          </a:custGeom>
          <a:solidFill>
            <a:srgbClr val="ED220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O Incidente e Seus Impacto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 Incidente e Seus Impactos</a:t>
            </a:r>
          </a:p>
        </p:txBody>
      </p:sp>
      <p:sp>
        <p:nvSpPr>
          <p:cNvPr id="194" name="Problema Sério e Complexo (Sistema)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Problema Sério e Complexo (Sistema)</a:t>
            </a:r>
          </a:p>
        </p:txBody>
      </p:sp>
      <p:sp>
        <p:nvSpPr>
          <p:cNvPr id="195" name="Faltaram recursos na rubrica do orçamento da LOA 2021 para importação de insumos e produção de Radiofármaco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12063" indent="-512063" defTabSz="2048204">
              <a:spcBef>
                <a:spcPts val="3700"/>
              </a:spcBef>
              <a:defRPr sz="4032"/>
            </a:pPr>
            <a:r>
              <a:t>Faltaram recursos na rubrica do orçamento da LOA 2021 para importação de insumos e produção de Radiofármacos</a:t>
            </a:r>
          </a:p>
          <a:p>
            <a:pPr marL="512063" indent="-512063" defTabSz="2048204">
              <a:spcBef>
                <a:spcPts val="3700"/>
              </a:spcBef>
              <a:defRPr sz="4032"/>
            </a:pPr>
            <a:r>
              <a:t>A produção no IPEN teve de ser temporariamente interrompida até que a liberação de recursos pela JEO (Junta de Execução Orçamentária), refletida no PLN 16, seja aprovada pelo Congresso Nacional</a:t>
            </a:r>
          </a:p>
          <a:p>
            <a:pPr marL="512063" indent="-512063" defTabSz="2048204">
              <a:spcBef>
                <a:spcPts val="3700"/>
              </a:spcBef>
              <a:defRPr sz="4032"/>
            </a:pPr>
            <a:r>
              <a:t>A parada na produção causa desabastecimento de radiofármacos na rede hospitalar afetando tratamentos e principalmente exames diagnósticos.</a:t>
            </a:r>
          </a:p>
          <a:p>
            <a:pPr marL="512063" indent="-512063" defTabSz="2048204">
              <a:spcBef>
                <a:spcPts val="3700"/>
              </a:spcBef>
              <a:defRPr sz="4032"/>
            </a:pPr>
            <a:r>
              <a:t>Cerca de 700 mil procedimentos de medicina nuclear podem ser afetados, o que exige ações emergenciais para mitigar os impactos enquanto o PLN 16 não é votado pelo Congresso </a:t>
            </a:r>
          </a:p>
          <a:p>
            <a:pPr marL="512063" indent="-512063" defTabSz="2048204">
              <a:spcBef>
                <a:spcPts val="3700"/>
              </a:spcBef>
              <a:defRPr sz="4032"/>
            </a:pPr>
            <a:r>
              <a:t>O ocorrido deve ser usado para definir ações de prevenção para evitar incidentes futuros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Análise Prelimin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Análise Preliminar</a:t>
            </a:r>
          </a:p>
        </p:txBody>
      </p:sp>
      <p:sp>
        <p:nvSpPr>
          <p:cNvPr id="198" name="Pontos de Fragilidade do Sistema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Pontos de Fragilidade do Sistema</a:t>
            </a:r>
          </a:p>
        </p:txBody>
      </p:sp>
      <p:sp>
        <p:nvSpPr>
          <p:cNvPr id="199" name="Fragilidade do Sistema: Orçamento MCTI - Apesar dos alertas e pedidos ao ME e ao Congresso Nacional, o orçamento MCTI tem sido reduzido desde 2013. Há promessa de aumento para orçamento MCTI 2022.…"/>
          <p:cNvSpPr txBox="1">
            <a:spLocks noGrp="1"/>
          </p:cNvSpPr>
          <p:nvPr>
            <p:ph type="body" idx="1"/>
          </p:nvPr>
        </p:nvSpPr>
        <p:spPr>
          <a:xfrm>
            <a:off x="1206500" y="3499279"/>
            <a:ext cx="21971000" cy="9609968"/>
          </a:xfrm>
          <a:prstGeom prst="rect">
            <a:avLst/>
          </a:prstGeom>
        </p:spPr>
        <p:txBody>
          <a:bodyPr/>
          <a:lstStyle/>
          <a:p>
            <a:pPr marL="432815" indent="-432815" defTabSz="1731220">
              <a:spcBef>
                <a:spcPts val="3100"/>
              </a:spcBef>
              <a:defRPr sz="3407"/>
            </a:pPr>
            <a:r>
              <a:t>Fragilidade do Sistema: Orçamento MCTI - Apesar dos alertas e pedidos ao ME e ao Congresso Nacional, o orçamento MCTI tem sido reduzido desde 2013. Há promessa de aumento para orçamento MCTI 2022.</a:t>
            </a:r>
          </a:p>
          <a:p>
            <a:pPr marL="432815" indent="-432815" defTabSz="1731220">
              <a:spcBef>
                <a:spcPts val="3100"/>
              </a:spcBef>
              <a:defRPr sz="3407"/>
            </a:pPr>
            <a:r>
              <a:t>Fragilidade do Sistema: Processo Aberto - Processo de Produção não é fechado no retorno de recursos</a:t>
            </a:r>
          </a:p>
          <a:p>
            <a:pPr marL="865631" lvl="1" indent="-432815" defTabSz="1731220">
              <a:spcBef>
                <a:spcPts val="3100"/>
              </a:spcBef>
              <a:buChar char="-"/>
              <a:defRPr sz="3407"/>
            </a:pPr>
            <a:r>
              <a:t>Recursos da venda dos radiofármacos vão para a conta única do Tesouro Nacional e não necessariamente retornam para a linha de orçamento para a importação de insumos e a produção, sempre dependendo de aprovação anual de recursos pela JEO e pelo Congresso Nacional. Isso resulta, geralmente, em liberação de emergência de recursos. O problema tem sido recorrente por vários anos. Este ano, não houve suplementação orçamentária em tempo de evitar a parada da produção.</a:t>
            </a:r>
          </a:p>
          <a:p>
            <a:pPr marL="432815" indent="-432815" defTabSz="1731220">
              <a:spcBef>
                <a:spcPts val="3100"/>
              </a:spcBef>
              <a:defRPr sz="3407"/>
            </a:pPr>
            <a:r>
              <a:t>Fragilidades do Sistema: Importação e Poucos Fabricantes - Necessidade de Importação dos Insumos e Produção de certos tipos de radiofármacos restrita a poucas instituições (IPEN)</a:t>
            </a:r>
          </a:p>
          <a:p>
            <a:pPr marL="432815" indent="-432815" defTabSz="1731220">
              <a:spcBef>
                <a:spcPts val="3100"/>
              </a:spcBef>
              <a:defRPr sz="3407"/>
            </a:pPr>
            <a:r>
              <a:t>Fragilidade do Sistema: Limitação de “cancelamento/suplementação” por portaria - A LDO impõe limites à transferência de recursos de outras fontes para a “rubrica de orçamento” para Radiofármacos. Embora a restrição em geral seja boa prática para o planejamento, no caso específico dos radiofármacos a criticidade impõe exceção.</a:t>
            </a:r>
          </a:p>
          <a:p>
            <a:pPr marL="0" indent="0" defTabSz="1731220">
              <a:spcBef>
                <a:spcPts val="3100"/>
              </a:spcBef>
              <a:buSzTx/>
              <a:buNone/>
              <a:defRPr sz="3407" i="1"/>
            </a:pPr>
            <a:r>
              <a:t>Nota: A liberação dos recursos do FNDCT não podem ser usados para custeio das unidades e produção de Radiofármacos. Importante diferenciar FNDCT do Orçamento MCTI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O Modelo de Reas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 Modelo de Reason</a:t>
            </a:r>
          </a:p>
        </p:txBody>
      </p:sp>
      <p:sp>
        <p:nvSpPr>
          <p:cNvPr id="202" name="Um incidente sempre é causado por alinhamento de Fatores Contribuinte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defTabSz="726440">
              <a:defRPr sz="4840"/>
            </a:lvl1pPr>
          </a:lstStyle>
          <a:p>
            <a:r>
              <a:t>Um incidente sempre é causado por alinhamento de Fatores Contribuintes </a:t>
            </a:r>
          </a:p>
        </p:txBody>
      </p:sp>
      <p:pic>
        <p:nvPicPr>
          <p:cNvPr id="203" name="reason.png" descr="reaso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89573" y="3595879"/>
            <a:ext cx="13571401" cy="9134719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Perigo…"/>
          <p:cNvSpPr txBox="1"/>
          <p:nvPr/>
        </p:nvSpPr>
        <p:spPr>
          <a:xfrm>
            <a:off x="2456727" y="3393876"/>
            <a:ext cx="5299864" cy="1667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 b="1"/>
            </a:pPr>
            <a:r>
              <a:t>Perigo</a:t>
            </a:r>
          </a:p>
          <a:p>
            <a:pPr>
              <a:defRPr b="1"/>
            </a:pPr>
            <a:r>
              <a:t>Possibilidade de Falta de Recursos </a:t>
            </a:r>
          </a:p>
          <a:p>
            <a:pPr>
              <a:defRPr b="1"/>
            </a:pPr>
            <a:r>
              <a:t>para Importação de Insumos </a:t>
            </a:r>
          </a:p>
          <a:p>
            <a:pPr>
              <a:defRPr b="1"/>
            </a:pPr>
            <a:r>
              <a:t>e produção de radiofármacos</a:t>
            </a:r>
          </a:p>
        </p:txBody>
      </p:sp>
      <p:sp>
        <p:nvSpPr>
          <p:cNvPr id="205" name="Incidente:…"/>
          <p:cNvSpPr txBox="1"/>
          <p:nvPr/>
        </p:nvSpPr>
        <p:spPr>
          <a:xfrm>
            <a:off x="18373309" y="12273194"/>
            <a:ext cx="3578658" cy="892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/>
            </a:pPr>
            <a:r>
              <a:rPr sz="2800"/>
              <a:t>Incidente</a:t>
            </a:r>
            <a:r>
              <a:t>:</a:t>
            </a:r>
          </a:p>
          <a:p>
            <a:pPr>
              <a:defRPr b="1"/>
            </a:pPr>
            <a:r>
              <a:t>Falta de Radiofármacos</a:t>
            </a:r>
          </a:p>
        </p:txBody>
      </p:sp>
      <p:sp>
        <p:nvSpPr>
          <p:cNvPr id="206" name="Defesas…"/>
          <p:cNvSpPr txBox="1"/>
          <p:nvPr/>
        </p:nvSpPr>
        <p:spPr>
          <a:xfrm>
            <a:off x="18395484" y="4349949"/>
            <a:ext cx="4133394" cy="892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 b="1"/>
            </a:pPr>
            <a:r>
              <a:t>Defesas</a:t>
            </a:r>
          </a:p>
          <a:p>
            <a:pPr>
              <a:defRPr b="1"/>
            </a:pPr>
            <a:r>
              <a:t>Ações e Fases do Processo</a:t>
            </a:r>
          </a:p>
        </p:txBody>
      </p:sp>
      <p:sp>
        <p:nvSpPr>
          <p:cNvPr id="207" name="Fatores Contribuintes…"/>
          <p:cNvSpPr txBox="1"/>
          <p:nvPr/>
        </p:nvSpPr>
        <p:spPr>
          <a:xfrm>
            <a:off x="2813683" y="10282664"/>
            <a:ext cx="5960365" cy="892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 b="1"/>
            </a:pPr>
            <a:r>
              <a:t>Fatores Contribuintes </a:t>
            </a:r>
          </a:p>
          <a:p>
            <a:pPr>
              <a:defRPr b="1"/>
            </a:pPr>
            <a:r>
              <a:t>Fragilidades de Sistema e Falhas  Ativas</a:t>
            </a:r>
          </a:p>
        </p:txBody>
      </p:sp>
      <p:sp>
        <p:nvSpPr>
          <p:cNvPr id="208" name="Line"/>
          <p:cNvSpPr/>
          <p:nvPr/>
        </p:nvSpPr>
        <p:spPr>
          <a:xfrm flipV="1">
            <a:off x="9282107" y="10811794"/>
            <a:ext cx="6651395" cy="52008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09" name="Line"/>
          <p:cNvSpPr/>
          <p:nvPr/>
        </p:nvSpPr>
        <p:spPr>
          <a:xfrm flipV="1">
            <a:off x="7892513" y="8591012"/>
            <a:ext cx="3808982" cy="182521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0" name="Line"/>
          <p:cNvSpPr/>
          <p:nvPr/>
        </p:nvSpPr>
        <p:spPr>
          <a:xfrm flipV="1">
            <a:off x="9087164" y="9572764"/>
            <a:ext cx="4731121" cy="115613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1" name="Line"/>
          <p:cNvSpPr/>
          <p:nvPr/>
        </p:nvSpPr>
        <p:spPr>
          <a:xfrm flipV="1">
            <a:off x="7547243" y="7434590"/>
            <a:ext cx="2114106" cy="265432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2" name="Line"/>
          <p:cNvSpPr/>
          <p:nvPr/>
        </p:nvSpPr>
        <p:spPr>
          <a:xfrm flipH="1" flipV="1">
            <a:off x="12418507" y="4097505"/>
            <a:ext cx="5690156" cy="62668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3" name="Line"/>
          <p:cNvSpPr/>
          <p:nvPr/>
        </p:nvSpPr>
        <p:spPr>
          <a:xfrm flipH="1">
            <a:off x="14502252" y="5006531"/>
            <a:ext cx="3577615" cy="28244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4" name="Line"/>
          <p:cNvSpPr/>
          <p:nvPr/>
        </p:nvSpPr>
        <p:spPr>
          <a:xfrm flipH="1">
            <a:off x="16721234" y="5464242"/>
            <a:ext cx="1931845" cy="81087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5" name="Line"/>
          <p:cNvSpPr/>
          <p:nvPr/>
        </p:nvSpPr>
        <p:spPr>
          <a:xfrm flipH="1">
            <a:off x="18830290" y="5591150"/>
            <a:ext cx="793103" cy="185362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Objetivo da Análise de Incident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Objetivo da Análise de Incidentes</a:t>
            </a:r>
          </a:p>
        </p:txBody>
      </p:sp>
      <p:sp>
        <p:nvSpPr>
          <p:cNvPr id="218" name="Determinar os Fatores Contribuinte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Determinar os Fatores Contribuintes </a:t>
            </a:r>
          </a:p>
          <a:p>
            <a:r>
              <a:t>Determinar Ações Emergenciais para Mitigar Impactos </a:t>
            </a:r>
          </a:p>
          <a:p>
            <a:r>
              <a:t>Determinar Ações Preventivas para Mitigar ou Eliminar Riscos de Reincidência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Análise: Eventos Antes do Incident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Análise: Eventos Antes do Incidente</a:t>
            </a:r>
          </a:p>
        </p:txBody>
      </p:sp>
      <p:sp>
        <p:nvSpPr>
          <p:cNvPr id="221" name="Eventos e Ações executadas desde Junho de 2020 que poderiam evitar o Incident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defTabSz="652145">
              <a:defRPr sz="4345"/>
            </a:lvl1pPr>
          </a:lstStyle>
          <a:p>
            <a:r>
              <a:t>Eventos e Ações executadas desde Junho de 2020 que poderiam evitar o Incidente</a:t>
            </a:r>
          </a:p>
        </p:txBody>
      </p:sp>
      <p:sp>
        <p:nvSpPr>
          <p:cNvPr id="222" name="Evento Junho 2020: ME envia o Valor de Referência para o Orçamento MCTI 2021, insuficiente para a produção de radiofármacos (incluindo a compra dos insumos)…"/>
          <p:cNvSpPr txBox="1">
            <a:spLocks noGrp="1"/>
          </p:cNvSpPr>
          <p:nvPr>
            <p:ph type="body" idx="1"/>
          </p:nvPr>
        </p:nvSpPr>
        <p:spPr>
          <a:xfrm>
            <a:off x="1206500" y="3433279"/>
            <a:ext cx="21971000" cy="9672728"/>
          </a:xfrm>
          <a:prstGeom prst="rect">
            <a:avLst/>
          </a:prstGeom>
        </p:spPr>
        <p:txBody>
          <a:bodyPr/>
          <a:lstStyle/>
          <a:p>
            <a:pPr marL="377952" indent="-377952" defTabSz="1511770">
              <a:spcBef>
                <a:spcPts val="2700"/>
              </a:spcBef>
              <a:defRPr sz="2976" b="1"/>
            </a:pPr>
            <a:r>
              <a:t>Evento Junho 2020: ME envia o Valor de Referência para o Orçamento MCTI 2021, insuficiente para a produção de radiofármacos (incluindo a compra dos insumos)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Risco:</a:t>
            </a:r>
            <a:r>
              <a:t> Falta de orçamento para produção dos radiofármacos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Defesa Esperada:</a:t>
            </a:r>
            <a:r>
              <a:t> O valor de referência do orçamento MCTI 2021 enviado pelo ME deveria contemplar recursos necessários para a produção dos Radiofármacos.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Ação executada pelo MCTI:</a:t>
            </a:r>
            <a:r>
              <a:t> SEXEC MCTI solicitou ao ME expansão do referencial monetário para o PLOA 2021 para para os Radiofármacos (entre outros valores insuficientes, como Bolsas do CNPq). Solicitações pelo Ministro ao ME e ao Congresso para aumento do orçamento MCTI 2021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Falha Ativa:</a:t>
            </a:r>
            <a:r>
              <a:t> Orçamento previsto para os Radiofármacos era insuficiente</a:t>
            </a:r>
          </a:p>
          <a:p>
            <a:pPr marL="377952" indent="-377952" defTabSz="1511770">
              <a:spcBef>
                <a:spcPts val="2700"/>
              </a:spcBef>
              <a:defRPr sz="2976" b="1"/>
            </a:pPr>
            <a:r>
              <a:t>Evento Dezembro 2020: O Congresso Nacional não votou o Orçamento 2021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Risco</a:t>
            </a:r>
            <a:r>
              <a:t>: Não haver tempo hábil para corrigir falta de orçamento antes de parar a produção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Defesa Esperada: </a:t>
            </a:r>
            <a:r>
              <a:t>O orçamento</a:t>
            </a:r>
            <a:r>
              <a:rPr b="1"/>
              <a:t> </a:t>
            </a:r>
            <a:r>
              <a:t>2021</a:t>
            </a:r>
            <a:r>
              <a:rPr b="1"/>
              <a:t> </a:t>
            </a:r>
            <a:r>
              <a:t>deveria ser votado pelo Congresso, como usual, até dezembro 2020 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Ação executada pelo MCTI:</a:t>
            </a:r>
            <a:r>
              <a:t> Não havia ação possível para o MCTI executar para provocar a votação do orçamento pelo Congresso Nacional até Dezembro 2021</a:t>
            </a:r>
          </a:p>
          <a:p>
            <a:pPr marL="755904" lvl="1" indent="-377952" defTabSz="1511770">
              <a:spcBef>
                <a:spcPts val="2700"/>
              </a:spcBef>
              <a:defRPr sz="2976"/>
            </a:pPr>
            <a:r>
              <a:rPr b="1"/>
              <a:t>Falha Ativa:</a:t>
            </a:r>
            <a:r>
              <a:t> O Congresso Nacional não votou o Orçamento 2021 em Dezembro 2020, como seria normal.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2895</Words>
  <Application>Microsoft Office PowerPoint</Application>
  <PresentationFormat>Personalizar</PresentationFormat>
  <Paragraphs>260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3" baseType="lpstr">
      <vt:lpstr>Helvetica Neue</vt:lpstr>
      <vt:lpstr>Helvetica Neue Medium</vt:lpstr>
      <vt:lpstr>30_BasicColor</vt:lpstr>
      <vt:lpstr>PRODUÇÃO DE RADIOFÁRMACOS</vt:lpstr>
      <vt:lpstr>O Assunto é Muito Importante!</vt:lpstr>
      <vt:lpstr>Roteiro</vt:lpstr>
      <vt:lpstr>O Processo de Produção de Radiofármacos</vt:lpstr>
      <vt:lpstr>O Incidente e Seus Impactos</vt:lpstr>
      <vt:lpstr>Análise Preliminar</vt:lpstr>
      <vt:lpstr>O Modelo de Reason</vt:lpstr>
      <vt:lpstr>Objetivo da Análise de Incidentes</vt:lpstr>
      <vt:lpstr>Análise: Eventos Antes do Incidente</vt:lpstr>
      <vt:lpstr>Análise: Eventos Antes do Incidente</vt:lpstr>
      <vt:lpstr>Análise: Eventos Antes do Incidente</vt:lpstr>
      <vt:lpstr>Ações Emergenciais</vt:lpstr>
      <vt:lpstr>Ações Emergenciais</vt:lpstr>
      <vt:lpstr>Lembrando sobre Fatores Contribuintes</vt:lpstr>
      <vt:lpstr>Fatores Contribuintes</vt:lpstr>
      <vt:lpstr>Fatores Contribuintes</vt:lpstr>
      <vt:lpstr>Ações de Prevenção </vt:lpstr>
      <vt:lpstr>Ações de Prevenção </vt:lpstr>
      <vt:lpstr>Solicitações  Emergenciais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PRODUÇÃO DE RADIOFÁRMACOS</dc:title>
  <dc:creator>Ziziane César de França e Silva</dc:creator>
  <cp:lastModifiedBy>Ziziane César de França e Silva</cp:lastModifiedBy>
  <cp:revision>2</cp:revision>
  <dcterms:modified xsi:type="dcterms:W3CDTF">2021-10-05T11:42:45Z</dcterms:modified>
</cp:coreProperties>
</file>