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65" r:id="rId5"/>
    <p:sldId id="275" r:id="rId6"/>
    <p:sldId id="307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7890"/>
    <a:srgbClr val="646971"/>
    <a:srgbClr val="92D050"/>
    <a:srgbClr val="0A3F61"/>
    <a:srgbClr val="051E2D"/>
    <a:srgbClr val="00A740"/>
    <a:srgbClr val="5064D8"/>
    <a:srgbClr val="5B9BD5"/>
    <a:srgbClr val="FFCC6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2302212" y="1546695"/>
            <a:ext cx="7587575" cy="2405536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2302212" y="3952231"/>
            <a:ext cx="7587575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49509" y="300117"/>
            <a:ext cx="892982" cy="110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09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011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13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20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330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715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05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82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592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68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736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pt-BR" sz="3200" b="1" kern="1200" dirty="0">
                <a:solidFill>
                  <a:srgbClr val="002060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lang="pt-BR" sz="1600" b="1" kern="12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3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7518C-4C2E-4A85-84D1-EF9897268AC5}" type="datetimeFigureOut">
              <a:rPr lang="pt-BR" smtClean="0"/>
              <a:t>20/10/2021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58442-63F0-4EC4-BE0C-4B5C6A4CD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2997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31816" y="2425649"/>
            <a:ext cx="10807337" cy="2006702"/>
          </a:xfrm>
        </p:spPr>
        <p:txBody>
          <a:bodyPr>
            <a:normAutofit/>
          </a:bodyPr>
          <a:lstStyle/>
          <a:p>
            <a:r>
              <a:rPr lang="pt-BR" sz="4000" b="1" dirty="0" smtClean="0"/>
              <a:t>CRIAÇÃO DE NOVOS INSTITUTOS E UNIVERSIDADES FEDERAIS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0693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O projeto de reordenamento de unidades da Rede Federal tem como objetivo identificar melhores arranjos geográficos e institucionais para as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</a:rPr>
              <a:t>unidades. Além disso, busca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a otimização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</a:rPr>
              <a:t>da gestão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em benefício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</a:rPr>
              <a:t>do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fortalecimento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</a:rPr>
              <a:t>e da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consolidação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</a:rPr>
              <a:t>dos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arranjos produtivos, sociais e culturais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</a:rPr>
              <a:t>locais,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bem como o equilíbrio no número de campi e de matrículas para uma gestão mais eficiente, menos onerosa e de melhor qualidade.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</a:rPr>
              <a:t>Desse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modo, entre as diretrizes observadas por este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</a:rPr>
              <a:t>Ministério,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estão a redução da distância entre os campi e as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</a:rPr>
              <a:t>Reitorias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</a:rPr>
              <a:t>e a otimização na distribuição de unidades de ensino e matrículas.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506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9781" y="354904"/>
            <a:ext cx="10515600" cy="662782"/>
          </a:xfrm>
        </p:spPr>
        <p:txBody>
          <a:bodyPr/>
          <a:lstStyle/>
          <a:p>
            <a:r>
              <a:rPr lang="pt-BR" dirty="0" smtClean="0"/>
              <a:t>Diretrizes</a:t>
            </a:r>
            <a:endParaRPr lang="pt-BR" dirty="0"/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3E67DC19-A358-47BC-8576-896DD137FEB9}"/>
              </a:ext>
            </a:extLst>
          </p:cNvPr>
          <p:cNvSpPr/>
          <p:nvPr/>
        </p:nvSpPr>
        <p:spPr>
          <a:xfrm>
            <a:off x="860192" y="993665"/>
            <a:ext cx="3267672" cy="1674392"/>
          </a:xfrm>
          <a:prstGeom prst="roundRect">
            <a:avLst>
              <a:gd name="adj" fmla="val 17185"/>
            </a:avLst>
          </a:prstGeom>
          <a:solidFill>
            <a:srgbClr val="D4E0ED"/>
          </a:solidFill>
          <a:ln w="254000">
            <a:gradFill flip="none" rotWithShape="1">
              <a:gsLst>
                <a:gs pos="53000">
                  <a:schemeClr val="bg1">
                    <a:alpha val="68000"/>
                  </a:schemeClr>
                </a:gs>
                <a:gs pos="66000">
                  <a:srgbClr val="D4E1ED">
                    <a:lumMod val="7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Distribuição das unidades segundo as regiões geográficas intermediárias do IBGE (quando possível)</a:t>
            </a:r>
            <a:endParaRPr lang="pt-BR" altLang="zh-CN" sz="1600" dirty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矩形: 圆角 4">
            <a:extLst>
              <a:ext uri="{FF2B5EF4-FFF2-40B4-BE49-F238E27FC236}">
                <a16:creationId xmlns:a16="http://schemas.microsoft.com/office/drawing/2014/main" id="{3E67DC19-A358-47BC-8576-896DD137FEB9}"/>
              </a:ext>
            </a:extLst>
          </p:cNvPr>
          <p:cNvSpPr/>
          <p:nvPr/>
        </p:nvSpPr>
        <p:spPr>
          <a:xfrm>
            <a:off x="4168180" y="1029273"/>
            <a:ext cx="3554702" cy="1674392"/>
          </a:xfrm>
          <a:prstGeom prst="roundRect">
            <a:avLst>
              <a:gd name="adj" fmla="val 17185"/>
            </a:avLst>
          </a:prstGeom>
          <a:solidFill>
            <a:srgbClr val="D4E0ED"/>
          </a:solidFill>
          <a:ln w="254000">
            <a:gradFill flip="none" rotWithShape="1">
              <a:gsLst>
                <a:gs pos="53000">
                  <a:schemeClr val="bg1">
                    <a:alpha val="68000"/>
                  </a:schemeClr>
                </a:gs>
                <a:gs pos="66000">
                  <a:srgbClr val="D4E1ED">
                    <a:lumMod val="7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Posicionamento das sedes em cidades populosas e com adequada infraestrutura urbana, especialmente com aeroportos, rodovias, rede hoteleira e centros de eventos</a:t>
            </a:r>
            <a:endParaRPr lang="pt-BR" altLang="zh-CN" sz="1600" dirty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矩形: 圆角 4">
            <a:extLst>
              <a:ext uri="{FF2B5EF4-FFF2-40B4-BE49-F238E27FC236}">
                <a16:creationId xmlns:a16="http://schemas.microsoft.com/office/drawing/2014/main" id="{3E67DC19-A358-47BC-8576-896DD137FEB9}"/>
              </a:ext>
            </a:extLst>
          </p:cNvPr>
          <p:cNvSpPr/>
          <p:nvPr/>
        </p:nvSpPr>
        <p:spPr>
          <a:xfrm>
            <a:off x="7752472" y="1005676"/>
            <a:ext cx="3623319" cy="1674392"/>
          </a:xfrm>
          <a:prstGeom prst="roundRect">
            <a:avLst>
              <a:gd name="adj" fmla="val 17185"/>
            </a:avLst>
          </a:prstGeom>
          <a:solidFill>
            <a:srgbClr val="D4E0ED"/>
          </a:solidFill>
          <a:ln w="254000">
            <a:gradFill flip="none" rotWithShape="1">
              <a:gsLst>
                <a:gs pos="53000">
                  <a:schemeClr val="bg1">
                    <a:alpha val="68000"/>
                  </a:schemeClr>
                </a:gs>
                <a:gs pos="66000">
                  <a:srgbClr val="D4E1ED">
                    <a:lumMod val="7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Diminuição da distância entre as unidades e suas respectivas sedes institucionais (Reitorias)</a:t>
            </a:r>
            <a:endParaRPr lang="pt-BR" altLang="zh-CN" sz="1600" dirty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矩形: 圆角 4">
            <a:extLst>
              <a:ext uri="{FF2B5EF4-FFF2-40B4-BE49-F238E27FC236}">
                <a16:creationId xmlns:a16="http://schemas.microsoft.com/office/drawing/2014/main" id="{3E67DC19-A358-47BC-8576-896DD137FEB9}"/>
              </a:ext>
            </a:extLst>
          </p:cNvPr>
          <p:cNvSpPr/>
          <p:nvPr/>
        </p:nvSpPr>
        <p:spPr>
          <a:xfrm>
            <a:off x="860192" y="2527562"/>
            <a:ext cx="3267672" cy="1674392"/>
          </a:xfrm>
          <a:prstGeom prst="roundRect">
            <a:avLst>
              <a:gd name="adj" fmla="val 17185"/>
            </a:avLst>
          </a:prstGeom>
          <a:solidFill>
            <a:srgbClr val="D4E0ED"/>
          </a:solidFill>
          <a:ln w="254000">
            <a:gradFill flip="none" rotWithShape="1">
              <a:gsLst>
                <a:gs pos="53000">
                  <a:schemeClr val="bg1">
                    <a:alpha val="68000"/>
                  </a:schemeClr>
                </a:gs>
                <a:gs pos="66000">
                  <a:srgbClr val="D4E1ED">
                    <a:lumMod val="7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Otimização dos tempos de deslocamento e dos custos da gestão institucional</a:t>
            </a:r>
            <a:endParaRPr lang="pt-BR" altLang="zh-CN" sz="1600" dirty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矩形: 圆角 4">
            <a:extLst>
              <a:ext uri="{FF2B5EF4-FFF2-40B4-BE49-F238E27FC236}">
                <a16:creationId xmlns:a16="http://schemas.microsoft.com/office/drawing/2014/main" id="{3E67DC19-A358-47BC-8576-896DD137FEB9}"/>
              </a:ext>
            </a:extLst>
          </p:cNvPr>
          <p:cNvSpPr/>
          <p:nvPr/>
        </p:nvSpPr>
        <p:spPr>
          <a:xfrm>
            <a:off x="4195108" y="2536619"/>
            <a:ext cx="3554702" cy="1674392"/>
          </a:xfrm>
          <a:prstGeom prst="roundRect">
            <a:avLst>
              <a:gd name="adj" fmla="val 17185"/>
            </a:avLst>
          </a:prstGeom>
          <a:solidFill>
            <a:srgbClr val="D4E0ED"/>
          </a:solidFill>
          <a:ln w="254000">
            <a:gradFill flip="none" rotWithShape="1">
              <a:gsLst>
                <a:gs pos="53000">
                  <a:schemeClr val="bg1">
                    <a:alpha val="68000"/>
                  </a:schemeClr>
                </a:gs>
                <a:gs pos="66000">
                  <a:srgbClr val="D4E1ED">
                    <a:lumMod val="7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Otimização dos números de campi e de matrículas</a:t>
            </a:r>
            <a:endParaRPr lang="pt-BR" altLang="zh-CN" sz="1600" dirty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矩形: 圆角 4">
            <a:extLst>
              <a:ext uri="{FF2B5EF4-FFF2-40B4-BE49-F238E27FC236}">
                <a16:creationId xmlns:a16="http://schemas.microsoft.com/office/drawing/2014/main" id="{3E67DC19-A358-47BC-8576-896DD137FEB9}"/>
              </a:ext>
            </a:extLst>
          </p:cNvPr>
          <p:cNvSpPr/>
          <p:nvPr/>
        </p:nvSpPr>
        <p:spPr>
          <a:xfrm>
            <a:off x="4311695" y="4275205"/>
            <a:ext cx="3267672" cy="1674392"/>
          </a:xfrm>
          <a:prstGeom prst="roundRect">
            <a:avLst>
              <a:gd name="adj" fmla="val 17185"/>
            </a:avLst>
          </a:prstGeom>
          <a:solidFill>
            <a:srgbClr val="D4E0ED"/>
          </a:solidFill>
          <a:ln w="254000">
            <a:gradFill flip="none" rotWithShape="1">
              <a:gsLst>
                <a:gs pos="53000">
                  <a:schemeClr val="bg1">
                    <a:alpha val="68000"/>
                  </a:schemeClr>
                </a:gs>
                <a:gs pos="66000">
                  <a:srgbClr val="D4E1ED">
                    <a:lumMod val="7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A proposta é criar novas instituições ajustando unidades já existentes o que </a:t>
            </a:r>
            <a:r>
              <a:rPr lang="pt-BR" sz="1600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adicionará despesas de folha de </a:t>
            </a:r>
            <a:r>
              <a:rPr lang="pt-BR" sz="1600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pagamento </a:t>
            </a:r>
            <a:r>
              <a:rPr lang="pt-BR" sz="1600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relacionadas aos cargos das novas Reitorias</a:t>
            </a:r>
            <a:endParaRPr lang="pt-BR" altLang="zh-CN" sz="1600" dirty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矩形: 圆角 4">
            <a:extLst>
              <a:ext uri="{FF2B5EF4-FFF2-40B4-BE49-F238E27FC236}">
                <a16:creationId xmlns:a16="http://schemas.microsoft.com/office/drawing/2014/main" id="{3E67DC19-A358-47BC-8576-896DD137FEB9}"/>
              </a:ext>
            </a:extLst>
          </p:cNvPr>
          <p:cNvSpPr/>
          <p:nvPr/>
        </p:nvSpPr>
        <p:spPr>
          <a:xfrm>
            <a:off x="7782062" y="2600813"/>
            <a:ext cx="3623319" cy="1674392"/>
          </a:xfrm>
          <a:prstGeom prst="roundRect">
            <a:avLst>
              <a:gd name="adj" fmla="val 17185"/>
            </a:avLst>
          </a:prstGeom>
          <a:solidFill>
            <a:srgbClr val="D4E0ED"/>
          </a:solidFill>
          <a:ln w="254000">
            <a:gradFill flip="none" rotWithShape="1">
              <a:gsLst>
                <a:gs pos="53000">
                  <a:schemeClr val="bg1">
                    <a:alpha val="68000"/>
                  </a:schemeClr>
                </a:gs>
                <a:gs pos="66000">
                  <a:srgbClr val="D4E1ED">
                    <a:lumMod val="7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Melhor distribuição populacional, educacional e econômica entre Instituições de uma mesma Unidade da Federação</a:t>
            </a:r>
            <a:endParaRPr lang="pt-BR" altLang="zh-CN" sz="1600" dirty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91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7427" y="545777"/>
            <a:ext cx="10515600" cy="1325563"/>
          </a:xfrm>
        </p:spPr>
        <p:txBody>
          <a:bodyPr/>
          <a:lstStyle/>
          <a:p>
            <a:pPr algn="ctr"/>
            <a:r>
              <a:rPr lang="pt-BR" dirty="0" smtClean="0"/>
              <a:t>O projeto de Lei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2691" y="2332228"/>
            <a:ext cx="4645072" cy="28511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A expansão da rede </a:t>
            </a:r>
            <a:r>
              <a:rPr lang="pt-BR" dirty="0" smtClean="0"/>
              <a:t>federal, </a:t>
            </a:r>
            <a:r>
              <a:rPr lang="pt-BR" dirty="0"/>
              <a:t>a democratização </a:t>
            </a:r>
            <a:r>
              <a:rPr lang="pt-BR" dirty="0" smtClean="0"/>
              <a:t>do </a:t>
            </a:r>
            <a:r>
              <a:rPr lang="pt-BR" dirty="0"/>
              <a:t>seu acesso e a promoção </a:t>
            </a:r>
            <a:r>
              <a:rPr lang="pt-BR" dirty="0" smtClean="0"/>
              <a:t>da </a:t>
            </a:r>
            <a:r>
              <a:rPr lang="pt-BR" dirty="0"/>
              <a:t>inclusão social estão entre os objetivos </a:t>
            </a:r>
            <a:r>
              <a:rPr lang="pt-BR" dirty="0" smtClean="0"/>
              <a:t>centrais desta 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670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12"/>
          <p:cNvSpPr/>
          <p:nvPr/>
        </p:nvSpPr>
        <p:spPr>
          <a:xfrm>
            <a:off x="838200" y="3937678"/>
            <a:ext cx="5005442" cy="1362396"/>
          </a:xfrm>
          <a:prstGeom prst="roundRect">
            <a:avLst>
              <a:gd name="adj" fmla="val 1063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12"/>
          <p:cNvSpPr/>
          <p:nvPr/>
        </p:nvSpPr>
        <p:spPr>
          <a:xfrm>
            <a:off x="838200" y="1872030"/>
            <a:ext cx="5014410" cy="1362396"/>
          </a:xfrm>
          <a:prstGeom prst="roundRect">
            <a:avLst>
              <a:gd name="adj" fmla="val 1063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Eficiência Administrativa</a:t>
            </a:r>
            <a:endParaRPr lang="pt-BR" dirty="0"/>
          </a:p>
        </p:txBody>
      </p:sp>
      <p:sp>
        <p:nvSpPr>
          <p:cNvPr id="11" name="Oval 8"/>
          <p:cNvSpPr/>
          <p:nvPr/>
        </p:nvSpPr>
        <p:spPr bwMode="auto">
          <a:xfrm>
            <a:off x="1080627" y="1548180"/>
            <a:ext cx="700548" cy="70054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936346" y="2393940"/>
            <a:ext cx="4809149" cy="49244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 desmembramento de campus mostra-se como decisão acertada em termos de eficiência da máquina pública.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005458" y="1883799"/>
            <a:ext cx="5348342" cy="1362396"/>
          </a:xfrm>
          <a:prstGeom prst="roundRect">
            <a:avLst>
              <a:gd name="adj" fmla="val 1063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6496051" y="1533525"/>
            <a:ext cx="700548" cy="70054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non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39827" y="2393940"/>
            <a:ext cx="5152048" cy="73866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logística facilitada (aproximação geográfica entre campus e sede) repercute em ganhos de qualidade, capacidade e planejamento.</a:t>
            </a:r>
          </a:p>
        </p:txBody>
      </p:sp>
      <p:sp>
        <p:nvSpPr>
          <p:cNvPr id="16" name="Oval 18"/>
          <p:cNvSpPr/>
          <p:nvPr/>
        </p:nvSpPr>
        <p:spPr bwMode="auto">
          <a:xfrm>
            <a:off x="1080627" y="3561426"/>
            <a:ext cx="700548" cy="700548"/>
          </a:xfrm>
          <a:prstGeom prst="ellipse">
            <a:avLst/>
          </a:prstGeom>
          <a:solidFill>
            <a:srgbClr val="92D050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17" name="TextBox 19"/>
          <p:cNvSpPr txBox="1"/>
          <p:nvPr/>
        </p:nvSpPr>
        <p:spPr>
          <a:xfrm>
            <a:off x="1000125" y="4329475"/>
            <a:ext cx="4809149" cy="73866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Geração de empregos com a criação de cargos efetivos, com consequente ganhos administrativos para as Universidades.</a:t>
            </a:r>
          </a:p>
        </p:txBody>
      </p:sp>
      <p:sp>
        <p:nvSpPr>
          <p:cNvPr id="18" name="Rounded Rectangle 20"/>
          <p:cNvSpPr/>
          <p:nvPr/>
        </p:nvSpPr>
        <p:spPr>
          <a:xfrm>
            <a:off x="6005458" y="3937678"/>
            <a:ext cx="5348341" cy="1362396"/>
          </a:xfrm>
          <a:prstGeom prst="roundRect">
            <a:avLst>
              <a:gd name="adj" fmla="val 1063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21"/>
          <p:cNvSpPr/>
          <p:nvPr/>
        </p:nvSpPr>
        <p:spPr bwMode="auto">
          <a:xfrm>
            <a:off x="6496051" y="3587404"/>
            <a:ext cx="700548" cy="700548"/>
          </a:xfrm>
          <a:prstGeom prst="ellipse">
            <a:avLst/>
          </a:prstGeom>
          <a:solidFill>
            <a:schemeClr val="accent4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20" name="TextBox 22"/>
          <p:cNvSpPr txBox="1"/>
          <p:nvPr/>
        </p:nvSpPr>
        <p:spPr>
          <a:xfrm>
            <a:off x="6362700" y="4452585"/>
            <a:ext cx="4829175" cy="49244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Ganhos para as atividades fins, quais sejam: ensino, pesquisa e extensão. </a:t>
            </a:r>
          </a:p>
        </p:txBody>
      </p:sp>
      <p:sp>
        <p:nvSpPr>
          <p:cNvPr id="39" name="Freeform 17"/>
          <p:cNvSpPr>
            <a:spLocks/>
          </p:cNvSpPr>
          <p:nvPr/>
        </p:nvSpPr>
        <p:spPr bwMode="auto">
          <a:xfrm>
            <a:off x="1270563" y="1782372"/>
            <a:ext cx="320675" cy="263525"/>
          </a:xfrm>
          <a:custGeom>
            <a:avLst/>
            <a:gdLst/>
            <a:ahLst/>
            <a:cxnLst>
              <a:cxn ang="0">
                <a:pos x="166" y="0"/>
              </a:cxn>
              <a:cxn ang="0">
                <a:pos x="72" y="93"/>
              </a:cxn>
              <a:cxn ang="0">
                <a:pos x="37" y="57"/>
              </a:cxn>
              <a:cxn ang="0">
                <a:pos x="0" y="94"/>
              </a:cxn>
              <a:cxn ang="0">
                <a:pos x="36" y="129"/>
              </a:cxn>
              <a:cxn ang="0">
                <a:pos x="72" y="166"/>
              </a:cxn>
              <a:cxn ang="0">
                <a:pos x="108" y="129"/>
              </a:cxn>
              <a:cxn ang="0">
                <a:pos x="202" y="36"/>
              </a:cxn>
              <a:cxn ang="0">
                <a:pos x="166" y="0"/>
              </a:cxn>
            </a:cxnLst>
            <a:rect l="0" t="0" r="r" b="b"/>
            <a:pathLst>
              <a:path w="202" h="166">
                <a:moveTo>
                  <a:pt x="166" y="0"/>
                </a:moveTo>
                <a:lnTo>
                  <a:pt x="72" y="93"/>
                </a:lnTo>
                <a:lnTo>
                  <a:pt x="37" y="57"/>
                </a:lnTo>
                <a:lnTo>
                  <a:pt x="0" y="94"/>
                </a:lnTo>
                <a:lnTo>
                  <a:pt x="36" y="129"/>
                </a:lnTo>
                <a:lnTo>
                  <a:pt x="72" y="166"/>
                </a:lnTo>
                <a:lnTo>
                  <a:pt x="108" y="129"/>
                </a:lnTo>
                <a:lnTo>
                  <a:pt x="202" y="36"/>
                </a:lnTo>
                <a:lnTo>
                  <a:pt x="166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0" name="Group 443"/>
          <p:cNvGrpSpPr/>
          <p:nvPr/>
        </p:nvGrpSpPr>
        <p:grpSpPr>
          <a:xfrm>
            <a:off x="6679637" y="1746653"/>
            <a:ext cx="333375" cy="334962"/>
            <a:chOff x="3535363" y="2100263"/>
            <a:chExt cx="333375" cy="334962"/>
          </a:xfrm>
          <a:solidFill>
            <a:schemeClr val="bg1"/>
          </a:solidFill>
        </p:grpSpPr>
        <p:sp>
          <p:nvSpPr>
            <p:cNvPr id="41" name="Freeform 89"/>
            <p:cNvSpPr>
              <a:spLocks/>
            </p:cNvSpPr>
            <p:nvPr/>
          </p:nvSpPr>
          <p:spPr bwMode="auto">
            <a:xfrm>
              <a:off x="3565525" y="2100263"/>
              <a:ext cx="303213" cy="177800"/>
            </a:xfrm>
            <a:custGeom>
              <a:avLst/>
              <a:gdLst/>
              <a:ahLst/>
              <a:cxnLst>
                <a:cxn ang="0">
                  <a:pos x="112" y="0"/>
                </a:cxn>
                <a:cxn ang="0">
                  <a:pos x="112" y="20"/>
                </a:cxn>
                <a:cxn ang="0">
                  <a:pos x="0" y="117"/>
                </a:cxn>
                <a:cxn ang="0">
                  <a:pos x="112" y="95"/>
                </a:cxn>
                <a:cxn ang="0">
                  <a:pos x="112" y="115"/>
                </a:cxn>
                <a:cxn ang="0">
                  <a:pos x="199" y="57"/>
                </a:cxn>
                <a:cxn ang="0">
                  <a:pos x="112" y="0"/>
                </a:cxn>
              </a:cxnLst>
              <a:rect l="0" t="0" r="r" b="b"/>
              <a:pathLst>
                <a:path w="199" h="117">
                  <a:moveTo>
                    <a:pt x="112" y="0"/>
                  </a:moveTo>
                  <a:cubicBezTo>
                    <a:pt x="112" y="20"/>
                    <a:pt x="112" y="20"/>
                    <a:pt x="112" y="20"/>
                  </a:cubicBezTo>
                  <a:cubicBezTo>
                    <a:pt x="13" y="20"/>
                    <a:pt x="0" y="117"/>
                    <a:pt x="0" y="117"/>
                  </a:cubicBezTo>
                  <a:cubicBezTo>
                    <a:pt x="0" y="117"/>
                    <a:pt x="31" y="95"/>
                    <a:pt x="112" y="95"/>
                  </a:cubicBezTo>
                  <a:cubicBezTo>
                    <a:pt x="112" y="115"/>
                    <a:pt x="112" y="115"/>
                    <a:pt x="112" y="115"/>
                  </a:cubicBezTo>
                  <a:cubicBezTo>
                    <a:pt x="199" y="57"/>
                    <a:pt x="199" y="57"/>
                    <a:pt x="199" y="57"/>
                  </a:cubicBezTo>
                  <a:lnTo>
                    <a:pt x="11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0"/>
            <p:cNvSpPr>
              <a:spLocks/>
            </p:cNvSpPr>
            <p:nvPr/>
          </p:nvSpPr>
          <p:spPr bwMode="auto">
            <a:xfrm>
              <a:off x="3535363" y="2257425"/>
              <a:ext cx="301625" cy="177800"/>
            </a:xfrm>
            <a:custGeom>
              <a:avLst/>
              <a:gdLst/>
              <a:ahLst/>
              <a:cxnLst>
                <a:cxn ang="0">
                  <a:pos x="87" y="117"/>
                </a:cxn>
                <a:cxn ang="0">
                  <a:pos x="87" y="98"/>
                </a:cxn>
                <a:cxn ang="0">
                  <a:pos x="198" y="0"/>
                </a:cxn>
                <a:cxn ang="0">
                  <a:pos x="87" y="23"/>
                </a:cxn>
                <a:cxn ang="0">
                  <a:pos x="87" y="3"/>
                </a:cxn>
                <a:cxn ang="0">
                  <a:pos x="0" y="60"/>
                </a:cxn>
                <a:cxn ang="0">
                  <a:pos x="87" y="117"/>
                </a:cxn>
              </a:cxnLst>
              <a:rect l="0" t="0" r="r" b="b"/>
              <a:pathLst>
                <a:path w="198" h="117">
                  <a:moveTo>
                    <a:pt x="87" y="117"/>
                  </a:moveTo>
                  <a:cubicBezTo>
                    <a:pt x="87" y="98"/>
                    <a:pt x="87" y="98"/>
                    <a:pt x="87" y="98"/>
                  </a:cubicBezTo>
                  <a:cubicBezTo>
                    <a:pt x="187" y="98"/>
                    <a:pt x="198" y="0"/>
                    <a:pt x="198" y="0"/>
                  </a:cubicBezTo>
                  <a:cubicBezTo>
                    <a:pt x="198" y="0"/>
                    <a:pt x="168" y="23"/>
                    <a:pt x="87" y="23"/>
                  </a:cubicBezTo>
                  <a:cubicBezTo>
                    <a:pt x="87" y="3"/>
                    <a:pt x="87" y="3"/>
                    <a:pt x="87" y="3"/>
                  </a:cubicBezTo>
                  <a:cubicBezTo>
                    <a:pt x="0" y="60"/>
                    <a:pt x="0" y="60"/>
                    <a:pt x="0" y="60"/>
                  </a:cubicBezTo>
                  <a:lnTo>
                    <a:pt x="87" y="11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3" name="Group 317"/>
          <p:cNvGrpSpPr/>
          <p:nvPr/>
        </p:nvGrpSpPr>
        <p:grpSpPr>
          <a:xfrm>
            <a:off x="1261038" y="3737075"/>
            <a:ext cx="330200" cy="349250"/>
            <a:chOff x="1058863" y="3286125"/>
            <a:chExt cx="330200" cy="349250"/>
          </a:xfrm>
          <a:solidFill>
            <a:schemeClr val="bg1"/>
          </a:solidFill>
        </p:grpSpPr>
        <p:sp>
          <p:nvSpPr>
            <p:cNvPr id="44" name="Freeform 168"/>
            <p:cNvSpPr>
              <a:spLocks/>
            </p:cNvSpPr>
            <p:nvPr/>
          </p:nvSpPr>
          <p:spPr bwMode="auto">
            <a:xfrm>
              <a:off x="1058863" y="3463925"/>
              <a:ext cx="330200" cy="171450"/>
            </a:xfrm>
            <a:custGeom>
              <a:avLst/>
              <a:gdLst/>
              <a:ahLst/>
              <a:cxnLst>
                <a:cxn ang="0">
                  <a:pos x="189" y="0"/>
                </a:cxn>
                <a:cxn ang="0">
                  <a:pos x="20" y="0"/>
                </a:cxn>
                <a:cxn ang="0">
                  <a:pos x="0" y="108"/>
                </a:cxn>
                <a:cxn ang="0">
                  <a:pos x="208" y="108"/>
                </a:cxn>
                <a:cxn ang="0">
                  <a:pos x="189" y="0"/>
                </a:cxn>
              </a:cxnLst>
              <a:rect l="0" t="0" r="r" b="b"/>
              <a:pathLst>
                <a:path w="208" h="108">
                  <a:moveTo>
                    <a:pt x="189" y="0"/>
                  </a:moveTo>
                  <a:lnTo>
                    <a:pt x="20" y="0"/>
                  </a:lnTo>
                  <a:lnTo>
                    <a:pt x="0" y="108"/>
                  </a:lnTo>
                  <a:lnTo>
                    <a:pt x="208" y="108"/>
                  </a:lnTo>
                  <a:lnTo>
                    <a:pt x="18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Oval 169"/>
            <p:cNvSpPr>
              <a:spLocks noChangeArrowheads="1"/>
            </p:cNvSpPr>
            <p:nvPr/>
          </p:nvSpPr>
          <p:spPr bwMode="auto">
            <a:xfrm>
              <a:off x="1150938" y="3286125"/>
              <a:ext cx="147638" cy="14605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" name="Group 417"/>
          <p:cNvGrpSpPr/>
          <p:nvPr/>
        </p:nvGrpSpPr>
        <p:grpSpPr>
          <a:xfrm>
            <a:off x="6654860" y="3766371"/>
            <a:ext cx="351178" cy="340718"/>
            <a:chOff x="1141413" y="2327275"/>
            <a:chExt cx="373062" cy="361951"/>
          </a:xfrm>
          <a:solidFill>
            <a:schemeClr val="bg1"/>
          </a:solidFill>
        </p:grpSpPr>
        <p:sp>
          <p:nvSpPr>
            <p:cNvPr id="47" name="Freeform 69"/>
            <p:cNvSpPr>
              <a:spLocks/>
            </p:cNvSpPr>
            <p:nvPr/>
          </p:nvSpPr>
          <p:spPr bwMode="auto">
            <a:xfrm>
              <a:off x="1374775" y="2547938"/>
              <a:ext cx="139700" cy="141288"/>
            </a:xfrm>
            <a:custGeom>
              <a:avLst/>
              <a:gdLst/>
              <a:ahLst/>
              <a:cxnLst>
                <a:cxn ang="0">
                  <a:pos x="83" y="54"/>
                </a:cxn>
                <a:cxn ang="0">
                  <a:pos x="30" y="0"/>
                </a:cxn>
                <a:cxn ang="0">
                  <a:pos x="17" y="17"/>
                </a:cxn>
                <a:cxn ang="0">
                  <a:pos x="0" y="30"/>
                </a:cxn>
                <a:cxn ang="0">
                  <a:pos x="54" y="84"/>
                </a:cxn>
                <a:cxn ang="0">
                  <a:pos x="83" y="54"/>
                </a:cxn>
              </a:cxnLst>
              <a:rect l="0" t="0" r="r" b="b"/>
              <a:pathLst>
                <a:path w="83" h="84">
                  <a:moveTo>
                    <a:pt x="83" y="54"/>
                  </a:moveTo>
                  <a:cubicBezTo>
                    <a:pt x="30" y="0"/>
                    <a:pt x="30" y="0"/>
                    <a:pt x="30" y="0"/>
                  </a:cubicBezTo>
                  <a:cubicBezTo>
                    <a:pt x="26" y="6"/>
                    <a:pt x="22" y="12"/>
                    <a:pt x="17" y="17"/>
                  </a:cubicBezTo>
                  <a:cubicBezTo>
                    <a:pt x="12" y="22"/>
                    <a:pt x="6" y="26"/>
                    <a:pt x="0" y="30"/>
                  </a:cubicBezTo>
                  <a:cubicBezTo>
                    <a:pt x="54" y="84"/>
                    <a:pt x="54" y="84"/>
                    <a:pt x="54" y="84"/>
                  </a:cubicBezTo>
                  <a:lnTo>
                    <a:pt x="83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70"/>
            <p:cNvSpPr>
              <a:spLocks noEditPoints="1"/>
            </p:cNvSpPr>
            <p:nvPr/>
          </p:nvSpPr>
          <p:spPr bwMode="auto">
            <a:xfrm>
              <a:off x="1141413" y="2327275"/>
              <a:ext cx="307975" cy="282575"/>
            </a:xfrm>
            <a:custGeom>
              <a:avLst/>
              <a:gdLst/>
              <a:ahLst/>
              <a:cxnLst>
                <a:cxn ang="0">
                  <a:pos x="151" y="143"/>
                </a:cxn>
                <a:cxn ang="0">
                  <a:pos x="164" y="126"/>
                </a:cxn>
                <a:cxn ang="0">
                  <a:pos x="151" y="25"/>
                </a:cxn>
                <a:cxn ang="0">
                  <a:pos x="92" y="0"/>
                </a:cxn>
                <a:cxn ang="0">
                  <a:pos x="33" y="25"/>
                </a:cxn>
                <a:cxn ang="0">
                  <a:pos x="33" y="143"/>
                </a:cxn>
                <a:cxn ang="0">
                  <a:pos x="92" y="168"/>
                </a:cxn>
                <a:cxn ang="0">
                  <a:pos x="134" y="156"/>
                </a:cxn>
                <a:cxn ang="0">
                  <a:pos x="151" y="143"/>
                </a:cxn>
                <a:cxn ang="0">
                  <a:pos x="41" y="50"/>
                </a:cxn>
                <a:cxn ang="0">
                  <a:pos x="39" y="50"/>
                </a:cxn>
                <a:cxn ang="0">
                  <a:pos x="37" y="48"/>
                </a:cxn>
                <a:cxn ang="0">
                  <a:pos x="79" y="19"/>
                </a:cxn>
                <a:cxn ang="0">
                  <a:pos x="130" y="29"/>
                </a:cxn>
                <a:cxn ang="0">
                  <a:pos x="153" y="115"/>
                </a:cxn>
                <a:cxn ang="0">
                  <a:pos x="149" y="122"/>
                </a:cxn>
                <a:cxn ang="0">
                  <a:pos x="144" y="118"/>
                </a:cxn>
                <a:cxn ang="0">
                  <a:pos x="148" y="111"/>
                </a:cxn>
                <a:cxn ang="0">
                  <a:pos x="127" y="34"/>
                </a:cxn>
                <a:cxn ang="0">
                  <a:pos x="81" y="25"/>
                </a:cxn>
                <a:cxn ang="0">
                  <a:pos x="42" y="51"/>
                </a:cxn>
                <a:cxn ang="0">
                  <a:pos x="41" y="50"/>
                </a:cxn>
              </a:cxnLst>
              <a:rect l="0" t="0" r="r" b="b"/>
              <a:pathLst>
                <a:path w="183" h="168">
                  <a:moveTo>
                    <a:pt x="151" y="143"/>
                  </a:moveTo>
                  <a:cubicBezTo>
                    <a:pt x="156" y="138"/>
                    <a:pt x="161" y="132"/>
                    <a:pt x="164" y="126"/>
                  </a:cubicBezTo>
                  <a:cubicBezTo>
                    <a:pt x="183" y="94"/>
                    <a:pt x="179" y="52"/>
                    <a:pt x="151" y="25"/>
                  </a:cubicBezTo>
                  <a:cubicBezTo>
                    <a:pt x="135" y="8"/>
                    <a:pt x="113" y="0"/>
                    <a:pt x="92" y="0"/>
                  </a:cubicBezTo>
                  <a:cubicBezTo>
                    <a:pt x="70" y="0"/>
                    <a:pt x="49" y="8"/>
                    <a:pt x="33" y="25"/>
                  </a:cubicBezTo>
                  <a:cubicBezTo>
                    <a:pt x="0" y="57"/>
                    <a:pt x="0" y="111"/>
                    <a:pt x="33" y="143"/>
                  </a:cubicBezTo>
                  <a:cubicBezTo>
                    <a:pt x="49" y="160"/>
                    <a:pt x="70" y="168"/>
                    <a:pt x="92" y="168"/>
                  </a:cubicBezTo>
                  <a:cubicBezTo>
                    <a:pt x="107" y="168"/>
                    <a:pt x="121" y="164"/>
                    <a:pt x="134" y="156"/>
                  </a:cubicBezTo>
                  <a:cubicBezTo>
                    <a:pt x="140" y="153"/>
                    <a:pt x="146" y="148"/>
                    <a:pt x="151" y="143"/>
                  </a:cubicBezTo>
                  <a:moveTo>
                    <a:pt x="41" y="50"/>
                  </a:moveTo>
                  <a:cubicBezTo>
                    <a:pt x="39" y="50"/>
                    <a:pt x="39" y="50"/>
                    <a:pt x="39" y="50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47" y="33"/>
                    <a:pt x="62" y="23"/>
                    <a:pt x="79" y="19"/>
                  </a:cubicBezTo>
                  <a:cubicBezTo>
                    <a:pt x="97" y="15"/>
                    <a:pt x="115" y="19"/>
                    <a:pt x="130" y="29"/>
                  </a:cubicBezTo>
                  <a:cubicBezTo>
                    <a:pt x="159" y="48"/>
                    <a:pt x="168" y="85"/>
                    <a:pt x="153" y="115"/>
                  </a:cubicBezTo>
                  <a:cubicBezTo>
                    <a:pt x="152" y="117"/>
                    <a:pt x="151" y="120"/>
                    <a:pt x="149" y="122"/>
                  </a:cubicBezTo>
                  <a:cubicBezTo>
                    <a:pt x="144" y="118"/>
                    <a:pt x="144" y="118"/>
                    <a:pt x="144" y="118"/>
                  </a:cubicBezTo>
                  <a:cubicBezTo>
                    <a:pt x="146" y="116"/>
                    <a:pt x="147" y="113"/>
                    <a:pt x="148" y="111"/>
                  </a:cubicBezTo>
                  <a:cubicBezTo>
                    <a:pt x="161" y="84"/>
                    <a:pt x="152" y="51"/>
                    <a:pt x="127" y="34"/>
                  </a:cubicBezTo>
                  <a:cubicBezTo>
                    <a:pt x="113" y="25"/>
                    <a:pt x="97" y="22"/>
                    <a:pt x="81" y="25"/>
                  </a:cubicBezTo>
                  <a:cubicBezTo>
                    <a:pt x="65" y="28"/>
                    <a:pt x="51" y="38"/>
                    <a:pt x="42" y="51"/>
                  </a:cubicBezTo>
                  <a:lnTo>
                    <a:pt x="41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235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7" grpId="0" animBg="1"/>
      <p:bldP spid="11" grpId="0" animBg="1"/>
      <p:bldP spid="12" grpId="0"/>
      <p:bldP spid="13" grpId="0" animBg="1"/>
      <p:bldP spid="14" grpId="0" animBg="1"/>
      <p:bldP spid="15" grpId="0"/>
      <p:bldP spid="16" grpId="0" animBg="1"/>
      <p:bldP spid="17" grpId="0"/>
      <p:bldP spid="18" grpId="0" animBg="1"/>
      <p:bldP spid="1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391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F97E8A6-E97C-4852-A0A4-E674797EB5A7}">
  <we:reference id="wa104379279" version="2.1.0.0" store="pt-BR" storeType="OMEX"/>
  <we:alternateReferences>
    <we:reference id="WA104379279" version="2.1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324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Arial Narrow</vt:lpstr>
      <vt:lpstr>Calibri</vt:lpstr>
      <vt:lpstr>Calibri Light</vt:lpstr>
      <vt:lpstr>等线</vt:lpstr>
      <vt:lpstr>Times New Roman</vt:lpstr>
      <vt:lpstr>Tema do Office</vt:lpstr>
      <vt:lpstr>CRIAÇÃO DE NOVOS INSTITUTOS E UNIVERSIDADES FEDERAIS</vt:lpstr>
      <vt:lpstr>Objetivo</vt:lpstr>
      <vt:lpstr>Diretrizes</vt:lpstr>
      <vt:lpstr>O projeto de Lei</vt:lpstr>
      <vt:lpstr>Eficiência Administrativa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Benny Silva</dc:creator>
  <cp:lastModifiedBy>Victor Godoy Veiga</cp:lastModifiedBy>
  <cp:revision>96</cp:revision>
  <dcterms:created xsi:type="dcterms:W3CDTF">2021-06-23T15:39:29Z</dcterms:created>
  <dcterms:modified xsi:type="dcterms:W3CDTF">2021-10-20T12:40:06Z</dcterms:modified>
</cp:coreProperties>
</file>