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922">
          <p15:clr>
            <a:srgbClr val="A4A3A4"/>
          </p15:clr>
        </p15:guide>
        <p15:guide id="2" pos="6332">
          <p15:clr>
            <a:srgbClr val="A4A3A4"/>
          </p15:clr>
        </p15:guide>
        <p15:guide id="3" pos="4316">
          <p15:clr>
            <a:srgbClr val="A4A3A4"/>
          </p15:clr>
        </p15:guide>
        <p15:guide id="4" orient="horz" pos="6586">
          <p15:clr>
            <a:srgbClr val="A4A3A4"/>
          </p15:clr>
        </p15:guide>
        <p15:guide id="5" pos="572">
          <p15:clr>
            <a:srgbClr val="A4A3A4"/>
          </p15:clr>
        </p15:guide>
        <p15:guide id="6" pos="12140">
          <p15:clr>
            <a:srgbClr val="A4A3A4"/>
          </p15:clr>
        </p15:guide>
        <p15:guide id="7" orient="horz" pos="49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gpo43YlucpzpisQqSq/6ZietU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6092401-B03B-4E50-B1B0-3545B96071A7}">
  <a:tblStyle styleId="{C6092401-B03B-4E50-B1B0-3545B96071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922" orient="horz"/>
        <p:guide pos="6332"/>
        <p:guide pos="4316"/>
        <p:guide pos="6586" orient="horz"/>
        <p:guide pos="572"/>
        <p:guide pos="12140"/>
        <p:guide pos="49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1387138" y="0"/>
            <a:ext cx="8712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f607fc8c51_0_3:notes"/>
          <p:cNvSpPr txBox="1"/>
          <p:nvPr>
            <p:ph idx="1" type="body"/>
          </p:nvPr>
        </p:nvSpPr>
        <p:spPr>
          <a:xfrm>
            <a:off x="2009775" y="5441950"/>
            <a:ext cx="16084500" cy="445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gf607fc8c51_0_3:notes"/>
          <p:cNvSpPr/>
          <p:nvPr>
            <p:ph idx="2" type="sldImg"/>
          </p:nvPr>
        </p:nvSpPr>
        <p:spPr>
          <a:xfrm>
            <a:off x="6659563" y="1414463"/>
            <a:ext cx="6785100" cy="38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2" name="Google Shape;62;p3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607fc8c51_0_44:notes"/>
          <p:cNvSpPr txBox="1"/>
          <p:nvPr>
            <p:ph idx="1" type="body"/>
          </p:nvPr>
        </p:nvSpPr>
        <p:spPr>
          <a:xfrm>
            <a:off x="2009775" y="5441950"/>
            <a:ext cx="16084500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" name="Google Shape;71;gf607fc8c51_0_44:notes"/>
          <p:cNvSpPr/>
          <p:nvPr>
            <p:ph idx="2" type="sldImg"/>
          </p:nvPr>
        </p:nvSpPr>
        <p:spPr>
          <a:xfrm>
            <a:off x="6659563" y="1414463"/>
            <a:ext cx="6785100" cy="38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f607fc8c51_0_63:notes"/>
          <p:cNvSpPr txBox="1"/>
          <p:nvPr>
            <p:ph idx="1" type="body"/>
          </p:nvPr>
        </p:nvSpPr>
        <p:spPr>
          <a:xfrm>
            <a:off x="2009775" y="5441950"/>
            <a:ext cx="16084500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gf607fc8c51_0_63:notes"/>
          <p:cNvSpPr/>
          <p:nvPr>
            <p:ph idx="2" type="sldImg"/>
          </p:nvPr>
        </p:nvSpPr>
        <p:spPr>
          <a:xfrm>
            <a:off x="6659563" y="1414463"/>
            <a:ext cx="6785100" cy="38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f607fc8c51_0_71:notes"/>
          <p:cNvSpPr txBox="1"/>
          <p:nvPr>
            <p:ph idx="1" type="body"/>
          </p:nvPr>
        </p:nvSpPr>
        <p:spPr>
          <a:xfrm>
            <a:off x="2009775" y="5441950"/>
            <a:ext cx="16084500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gf607fc8c51_0_71:notes"/>
          <p:cNvSpPr/>
          <p:nvPr>
            <p:ph idx="2" type="sldImg"/>
          </p:nvPr>
        </p:nvSpPr>
        <p:spPr>
          <a:xfrm>
            <a:off x="6659563" y="1414463"/>
            <a:ext cx="6785100" cy="38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f607fc8c51_0_52:notes"/>
          <p:cNvSpPr txBox="1"/>
          <p:nvPr>
            <p:ph idx="1" type="body"/>
          </p:nvPr>
        </p:nvSpPr>
        <p:spPr>
          <a:xfrm>
            <a:off x="2009775" y="5441950"/>
            <a:ext cx="16084500" cy="44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gf607fc8c51_0_52:notes"/>
          <p:cNvSpPr/>
          <p:nvPr>
            <p:ph idx="2" type="sldImg"/>
          </p:nvPr>
        </p:nvSpPr>
        <p:spPr>
          <a:xfrm>
            <a:off x="6659563" y="1414463"/>
            <a:ext cx="6785100" cy="381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0:notes"/>
          <p:cNvSpPr txBox="1"/>
          <p:nvPr>
            <p:ph idx="1" type="body"/>
          </p:nvPr>
        </p:nvSpPr>
        <p:spPr>
          <a:xfrm>
            <a:off x="2009775" y="5441950"/>
            <a:ext cx="16084549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p10:notes"/>
          <p:cNvSpPr/>
          <p:nvPr>
            <p:ph idx="2" type="sldImg"/>
          </p:nvPr>
        </p:nvSpPr>
        <p:spPr>
          <a:xfrm>
            <a:off x="6659563" y="1414463"/>
            <a:ext cx="6784975" cy="3816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title"/>
          </p:nvPr>
        </p:nvSpPr>
        <p:spPr>
          <a:xfrm>
            <a:off x="7038457" y="4295325"/>
            <a:ext cx="6027185" cy="1835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9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bg>
      <p:bgPr>
        <a:solidFill>
          <a:schemeClr val="lt1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/>
          <p:nvPr/>
        </p:nvSpPr>
        <p:spPr>
          <a:xfrm>
            <a:off x="4544" y="0"/>
            <a:ext cx="20099655" cy="11308715"/>
          </a:xfrm>
          <a:custGeom>
            <a:rect b="b" l="l" r="r" t="t"/>
            <a:pathLst>
              <a:path extrusionOk="0" h="11308715" w="20099655">
                <a:moveTo>
                  <a:pt x="0" y="11308556"/>
                </a:moveTo>
                <a:lnTo>
                  <a:pt x="20099555" y="11308556"/>
                </a:lnTo>
                <a:lnTo>
                  <a:pt x="20099555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3"/>
          <p:cNvSpPr txBox="1"/>
          <p:nvPr>
            <p:ph type="title"/>
          </p:nvPr>
        </p:nvSpPr>
        <p:spPr>
          <a:xfrm>
            <a:off x="7038457" y="4295325"/>
            <a:ext cx="6027185" cy="1835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9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3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/>
          <p:nvPr>
            <p:ph type="ctrTitle"/>
          </p:nvPr>
        </p:nvSpPr>
        <p:spPr>
          <a:xfrm>
            <a:off x="1507807" y="3505898"/>
            <a:ext cx="17088487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/>
          <p:nvPr>
            <p:ph type="title"/>
          </p:nvPr>
        </p:nvSpPr>
        <p:spPr>
          <a:xfrm>
            <a:off x="7038457" y="4295325"/>
            <a:ext cx="6027185" cy="1835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9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7038457" y="4295325"/>
            <a:ext cx="6027185" cy="1835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9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ft.com/content/3d8d2270-1533-4c88-a6e3-cf14456b353b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/>
          <p:nvPr/>
        </p:nvSpPr>
        <p:spPr>
          <a:xfrm>
            <a:off x="4544" y="0"/>
            <a:ext cx="20099655" cy="11308715"/>
          </a:xfrm>
          <a:custGeom>
            <a:rect b="b" l="l" r="r" t="t"/>
            <a:pathLst>
              <a:path extrusionOk="0" h="11308715" w="20099655">
                <a:moveTo>
                  <a:pt x="20099555" y="0"/>
                </a:moveTo>
                <a:lnTo>
                  <a:pt x="0" y="0"/>
                </a:lnTo>
                <a:lnTo>
                  <a:pt x="0" y="11308556"/>
                </a:lnTo>
                <a:lnTo>
                  <a:pt x="20099555" y="11308556"/>
                </a:lnTo>
                <a:lnTo>
                  <a:pt x="2009955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"/>
          <p:cNvSpPr txBox="1"/>
          <p:nvPr>
            <p:ph type="title"/>
          </p:nvPr>
        </p:nvSpPr>
        <p:spPr>
          <a:xfrm>
            <a:off x="874700" y="736928"/>
            <a:ext cx="3687900" cy="2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1750">
            <a:spAutoFit/>
          </a:bodyPr>
          <a:lstStyle/>
          <a:p>
            <a:pPr indent="0" lvl="0" marL="12700" marR="1487805" rtl="0" algn="l">
              <a:lnSpc>
                <a:spcPct val="111785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800">
                <a:solidFill>
                  <a:srgbClr val="FFFFFF"/>
                </a:solidFill>
              </a:rPr>
              <a:t>Made  centro de</a:t>
            </a:r>
            <a:endParaRPr/>
          </a:p>
          <a:p>
            <a:pPr indent="0" lvl="0" marL="12700" marR="5080" rtl="0" algn="l">
              <a:lnSpc>
                <a:spcPct val="111785"/>
              </a:lnSpc>
              <a:spcBef>
                <a:spcPts val="5"/>
              </a:spcBef>
              <a:spcAft>
                <a:spcPts val="0"/>
              </a:spcAft>
              <a:buSzPts val="1400"/>
              <a:buNone/>
            </a:pPr>
            <a:r>
              <a:rPr lang="pt-BR" sz="2800">
                <a:solidFill>
                  <a:srgbClr val="FFFFFF"/>
                </a:solidFill>
              </a:rPr>
              <a:t>pesquisa em  macroeconomia  </a:t>
            </a:r>
            <a:endParaRPr sz="2800">
              <a:solidFill>
                <a:srgbClr val="FFFFFF"/>
              </a:solidFill>
            </a:endParaRPr>
          </a:p>
          <a:p>
            <a:pPr indent="0" lvl="0" marL="12700" marR="5080" rtl="0" algn="l">
              <a:lnSpc>
                <a:spcPct val="111785"/>
              </a:lnSpc>
              <a:spcBef>
                <a:spcPts val="5"/>
              </a:spcBef>
              <a:spcAft>
                <a:spcPts val="0"/>
              </a:spcAft>
              <a:buSzPts val="1400"/>
              <a:buNone/>
            </a:pPr>
            <a:r>
              <a:rPr lang="pt-BR" sz="2800">
                <a:solidFill>
                  <a:srgbClr val="FFFFFF"/>
                </a:solidFill>
              </a:rPr>
              <a:t>das desigualdades</a:t>
            </a:r>
            <a:endParaRPr sz="2800">
              <a:solidFill>
                <a:srgbClr val="FFFFFF"/>
              </a:solidFill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874702" y="9704375"/>
            <a:ext cx="8855100" cy="7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pt-BR" sz="2400">
                <a:solidFill>
                  <a:srgbClr val="FFFFFF"/>
                </a:solidFill>
              </a:rPr>
              <a:t>Outubro de 2021</a:t>
            </a:r>
            <a:endParaRPr b="1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pt-BR" sz="2400">
                <a:solidFill>
                  <a:srgbClr val="FFFFFF"/>
                </a:solidFill>
              </a:rPr>
              <a:t>Audiência Pública - Câmara dos Deputados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f607fc8c51_0_3"/>
          <p:cNvSpPr txBox="1"/>
          <p:nvPr/>
        </p:nvSpPr>
        <p:spPr>
          <a:xfrm>
            <a:off x="16546917" y="10063261"/>
            <a:ext cx="3119700" cy="6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None/>
            </a:pPr>
            <a:r>
              <a:rPr b="1" lang="pt-BR" sz="2000">
                <a:solidFill>
                  <a:schemeClr val="dk1"/>
                </a:solidFill>
              </a:rPr>
              <a:t>NPE - Nota de Política Econômica</a:t>
            </a:r>
            <a:endParaRPr b="1" sz="2000">
              <a:solidFill>
                <a:schemeClr val="dk1"/>
              </a:solidFill>
            </a:endParaRPr>
          </a:p>
        </p:txBody>
      </p:sp>
      <p:sp>
        <p:nvSpPr>
          <p:cNvPr id="56" name="Google Shape;56;gf607fc8c51_0_3"/>
          <p:cNvSpPr/>
          <p:nvPr/>
        </p:nvSpPr>
        <p:spPr>
          <a:xfrm>
            <a:off x="16546267" y="9432701"/>
            <a:ext cx="3121009" cy="482116"/>
          </a:xfrm>
          <a:custGeom>
            <a:rect b="b" l="l" r="r" t="t"/>
            <a:pathLst>
              <a:path extrusionOk="0" h="434339" w="2930525">
                <a:moveTo>
                  <a:pt x="2930203" y="0"/>
                </a:moveTo>
                <a:lnTo>
                  <a:pt x="0" y="0"/>
                </a:lnTo>
                <a:lnTo>
                  <a:pt x="0" y="434133"/>
                </a:lnTo>
                <a:lnTo>
                  <a:pt x="2930203" y="434133"/>
                </a:lnTo>
                <a:lnTo>
                  <a:pt x="2930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gf607fc8c51_0_3"/>
          <p:cNvSpPr txBox="1"/>
          <p:nvPr/>
        </p:nvSpPr>
        <p:spPr>
          <a:xfrm>
            <a:off x="6230950" y="1463675"/>
            <a:ext cx="8761200" cy="69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</a:rPr>
              <a:t>Pacotes de recuperação econômica e transição verde: EUA</a:t>
            </a:r>
            <a:r>
              <a:rPr b="1" lang="pt-BR" sz="2800">
                <a:solidFill>
                  <a:schemeClr val="dk1"/>
                </a:solidFill>
              </a:rPr>
              <a:t>, UE</a:t>
            </a:r>
            <a:r>
              <a:rPr b="1" lang="pt-BR" sz="2800">
                <a:solidFill>
                  <a:schemeClr val="dk1"/>
                </a:solidFill>
              </a:rPr>
              <a:t>, Alemanha, França, Coreia do Sul</a:t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</a:rPr>
              <a:t>NPE nº 3 - Marques - Novembro 2020</a:t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</a:rPr>
              <a:t>“</a:t>
            </a:r>
            <a:r>
              <a:rPr b="1" i="1" lang="pt-BR" sz="2800">
                <a:solidFill>
                  <a:schemeClr val="dk1"/>
                </a:solidFill>
              </a:rPr>
              <a:t>Aqui está o novo </a:t>
            </a:r>
            <a:r>
              <a:rPr b="1" lang="pt-BR" sz="2800">
                <a:solidFill>
                  <a:schemeClr val="dk1"/>
                </a:solidFill>
              </a:rPr>
              <a:t>‘Consenso de Washington’</a:t>
            </a:r>
            <a:r>
              <a:rPr b="1" i="1" lang="pt-BR" sz="2800">
                <a:solidFill>
                  <a:schemeClr val="dk1"/>
                </a:solidFill>
              </a:rPr>
              <a:t>: gaste muito em saúde pública. Probidade fiscal </a:t>
            </a:r>
            <a:r>
              <a:rPr b="1" lang="pt-BR" sz="2800">
                <a:solidFill>
                  <a:schemeClr val="dk1"/>
                </a:solidFill>
              </a:rPr>
              <a:t>(...) </a:t>
            </a:r>
            <a:r>
              <a:rPr b="1" i="1" lang="pt-BR" sz="2800">
                <a:solidFill>
                  <a:schemeClr val="dk1"/>
                </a:solidFill>
              </a:rPr>
              <a:t>não é sobre controle rígido dos gastos, mas sobre obter valor a partir do dinheiro - e gastar mais onde esse valor pode ser obtido.</a:t>
            </a:r>
            <a:r>
              <a:rPr b="1" lang="pt-BR" sz="2800">
                <a:solidFill>
                  <a:schemeClr val="dk1"/>
                </a:solidFill>
              </a:rPr>
              <a:t>” </a:t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Financial Times - Sabidou - Abril 2021</a:t>
            </a:r>
            <a:endParaRPr b="1" sz="2800">
              <a:solidFill>
                <a:schemeClr val="dk1"/>
              </a:solidFill>
            </a:endParaRPr>
          </a:p>
          <a:p>
            <a:pPr indent="0" lvl="0" marL="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</p:txBody>
      </p:sp>
      <p:sp>
        <p:nvSpPr>
          <p:cNvPr id="58" name="Google Shape;58;gf607fc8c51_0_3"/>
          <p:cNvSpPr txBox="1"/>
          <p:nvPr>
            <p:ph idx="4294967295" type="title"/>
          </p:nvPr>
        </p:nvSpPr>
        <p:spPr>
          <a:xfrm>
            <a:off x="908045" y="777875"/>
            <a:ext cx="111132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3200"/>
              <a:t>O pós-pandemia</a:t>
            </a:r>
            <a:endParaRPr sz="3200"/>
          </a:p>
        </p:txBody>
      </p:sp>
      <p:sp>
        <p:nvSpPr>
          <p:cNvPr id="59" name="Google Shape;59;gf607fc8c51_0_3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"/>
          <p:cNvSpPr txBox="1"/>
          <p:nvPr>
            <p:ph type="title"/>
          </p:nvPr>
        </p:nvSpPr>
        <p:spPr>
          <a:xfrm>
            <a:off x="908045" y="777875"/>
            <a:ext cx="111132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3200"/>
              <a:t>Propensão a consumir</a:t>
            </a:r>
            <a:endParaRPr sz="3200"/>
          </a:p>
        </p:txBody>
      </p:sp>
      <p:sp>
        <p:nvSpPr>
          <p:cNvPr id="65" name="Google Shape;65;p3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 txBox="1"/>
          <p:nvPr>
            <p:ph type="title"/>
          </p:nvPr>
        </p:nvSpPr>
        <p:spPr>
          <a:xfrm>
            <a:off x="4396570" y="2817350"/>
            <a:ext cx="111132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Análise por estrato de renda</a:t>
            </a:r>
            <a:endParaRPr/>
          </a:p>
        </p:txBody>
      </p:sp>
      <p:pic>
        <p:nvPicPr>
          <p:cNvPr id="67" name="Google Shape;6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6575" y="3283539"/>
            <a:ext cx="10366150" cy="641962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3"/>
          <p:cNvSpPr txBox="1"/>
          <p:nvPr>
            <p:ph type="title"/>
          </p:nvPr>
        </p:nvSpPr>
        <p:spPr>
          <a:xfrm>
            <a:off x="4396570" y="9703175"/>
            <a:ext cx="11113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400"/>
              <a:t>Fonte: NPE nº 8 - Toneto, Ribas e Carvalho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607fc8c51_0_44"/>
          <p:cNvSpPr txBox="1"/>
          <p:nvPr>
            <p:ph type="title"/>
          </p:nvPr>
        </p:nvSpPr>
        <p:spPr>
          <a:xfrm>
            <a:off x="908045" y="777875"/>
            <a:ext cx="111132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3200"/>
              <a:t>Multiplicador fiscal </a:t>
            </a:r>
            <a:endParaRPr sz="3200"/>
          </a:p>
        </p:txBody>
      </p:sp>
      <p:sp>
        <p:nvSpPr>
          <p:cNvPr id="74" name="Google Shape;74;gf607fc8c51_0_44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f607fc8c51_0_44"/>
          <p:cNvSpPr txBox="1"/>
          <p:nvPr>
            <p:ph type="title"/>
          </p:nvPr>
        </p:nvSpPr>
        <p:spPr>
          <a:xfrm>
            <a:off x="2851320" y="3295925"/>
            <a:ext cx="111132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Estimações do efeito de benefícios sociais</a:t>
            </a:r>
            <a:endParaRPr/>
          </a:p>
        </p:txBody>
      </p:sp>
      <p:sp>
        <p:nvSpPr>
          <p:cNvPr id="76" name="Google Shape;76;gf607fc8c51_0_44"/>
          <p:cNvSpPr txBox="1"/>
          <p:nvPr>
            <p:ph type="title"/>
          </p:nvPr>
        </p:nvSpPr>
        <p:spPr>
          <a:xfrm>
            <a:off x="2851320" y="7795400"/>
            <a:ext cx="11113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400"/>
              <a:t>Fonte: NPE nº 7 - Sanches, Cardomingo e Carvalho</a:t>
            </a:r>
            <a:endParaRPr sz="2400"/>
          </a:p>
        </p:txBody>
      </p:sp>
      <p:graphicFrame>
        <p:nvGraphicFramePr>
          <p:cNvPr id="77" name="Google Shape;77;gf607fc8c51_0_44"/>
          <p:cNvGraphicFramePr/>
          <p:nvPr/>
        </p:nvGraphicFramePr>
        <p:xfrm>
          <a:off x="2851325" y="3929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{C6092401-B03B-4E50-B1B0-3545B96071A7}</a:tableStyleId>
              </a:tblPr>
              <a:tblGrid>
                <a:gridCol w="5270650"/>
                <a:gridCol w="5352625"/>
                <a:gridCol w="5352625"/>
              </a:tblGrid>
              <a:tr h="696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Estudo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Valor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E</a:t>
                      </a:r>
                      <a:r>
                        <a:rPr b="1" lang="pt-BR" sz="2700"/>
                        <a:t>feito acumulado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264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Orair et al (2016) (Recessões)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1.51 (pico)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8 (4 anos)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81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Neri et al (2013)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1.78 (PBF) e 1.19 (BPC)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8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Sanches e Carvalho (2019)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0.75 (impacto) / 1.2 (pico)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2.9 (2 anos) / 2.6 (1 ano)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f607fc8c51_0_63"/>
          <p:cNvSpPr txBox="1"/>
          <p:nvPr>
            <p:ph type="title"/>
          </p:nvPr>
        </p:nvSpPr>
        <p:spPr>
          <a:xfrm>
            <a:off x="908050" y="777875"/>
            <a:ext cx="111132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pt-BR" sz="3200"/>
              <a:t>Análise de impacto</a:t>
            </a:r>
            <a:endParaRPr sz="3200"/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3200"/>
          </a:p>
        </p:txBody>
      </p:sp>
      <p:sp>
        <p:nvSpPr>
          <p:cNvPr id="83" name="Google Shape;83;gf607fc8c51_0_63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f607fc8c51_0_63"/>
          <p:cNvSpPr txBox="1"/>
          <p:nvPr>
            <p:ph type="title"/>
          </p:nvPr>
        </p:nvSpPr>
        <p:spPr>
          <a:xfrm>
            <a:off x="2443670" y="7609625"/>
            <a:ext cx="11113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400"/>
              <a:t>Fonte: NPE nº 7 - Sanches, Cardomingo e Carvalho</a:t>
            </a:r>
            <a:endParaRPr sz="2400"/>
          </a:p>
        </p:txBody>
      </p:sp>
      <p:graphicFrame>
        <p:nvGraphicFramePr>
          <p:cNvPr id="85" name="Google Shape;85;gf607fc8c51_0_63"/>
          <p:cNvGraphicFramePr/>
          <p:nvPr/>
        </p:nvGraphicFramePr>
        <p:xfrm>
          <a:off x="2443675" y="4326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{C6092401-B03B-4E50-B1B0-3545B96071A7}</a:tableStyleId>
              </a:tblPr>
              <a:tblGrid>
                <a:gridCol w="4045750"/>
                <a:gridCol w="4045750"/>
                <a:gridCol w="4108675"/>
                <a:gridCol w="4108675"/>
              </a:tblGrid>
              <a:tr h="696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Indicador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Mín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Mediana / Pontual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Máx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123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PIB - Made</a:t>
                      </a:r>
                      <a:endParaRPr b="1" sz="27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PIB - Focus (Jun/20)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9525" lvl="0" marL="0" rtl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-14,7%</a:t>
                      </a:r>
                      <a:endParaRPr b="1" sz="2700"/>
                    </a:p>
                    <a:p>
                      <a:pPr indent="-9525" lvl="0" marL="0" rtl="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-11%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–11,9%</a:t>
                      </a:r>
                      <a:endParaRPr b="1" sz="2700"/>
                    </a:p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-6,6%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-9,1%</a:t>
                      </a:r>
                      <a:endParaRPr b="1" sz="27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-3,8%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352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DLSP - Made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DLSP - Focus (Ago/20)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68%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58%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68,6%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67,85%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69,1%</a:t>
                      </a:r>
                      <a:endParaRPr b="1" sz="27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90%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607fc8c51_0_71"/>
          <p:cNvSpPr txBox="1"/>
          <p:nvPr>
            <p:ph type="title"/>
          </p:nvPr>
        </p:nvSpPr>
        <p:spPr>
          <a:xfrm>
            <a:off x="908050" y="777875"/>
            <a:ext cx="111132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3200"/>
              <a:t>Impacto sobre pobreza e desigualdade</a:t>
            </a:r>
            <a:endParaRPr sz="3200"/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3200"/>
          </a:p>
        </p:txBody>
      </p:sp>
      <p:sp>
        <p:nvSpPr>
          <p:cNvPr id="91" name="Google Shape;91;gf607fc8c51_0_71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f607fc8c51_0_71"/>
          <p:cNvSpPr txBox="1"/>
          <p:nvPr>
            <p:ph type="title"/>
          </p:nvPr>
        </p:nvSpPr>
        <p:spPr>
          <a:xfrm>
            <a:off x="2401320" y="10292600"/>
            <a:ext cx="11113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400"/>
              <a:t>Fonte: NPE nº 6 - Fares, Oliveira, Cardoso e Nassif-Pires</a:t>
            </a:r>
            <a:endParaRPr sz="2400"/>
          </a:p>
        </p:txBody>
      </p:sp>
      <p:graphicFrame>
        <p:nvGraphicFramePr>
          <p:cNvPr id="93" name="Google Shape;93;gf607fc8c51_0_71"/>
          <p:cNvGraphicFramePr/>
          <p:nvPr/>
        </p:nvGraphicFramePr>
        <p:xfrm>
          <a:off x="2351825" y="280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{C6092401-B03B-4E50-B1B0-3545B96071A7}</a:tableStyleId>
              </a:tblPr>
              <a:tblGrid>
                <a:gridCol w="4045750"/>
                <a:gridCol w="4108675"/>
                <a:gridCol w="4108675"/>
              </a:tblGrid>
              <a:tr h="696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Extrema (R$ 160)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Pobreza (R$ 470)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2275">
                <a:tc>
                  <a:txBody>
                    <a:bodyPr/>
                    <a:lstStyle/>
                    <a:p>
                      <a:pPr indent="-9525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Pré pandemia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14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52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9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AE (Julho/20)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43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4" name="Google Shape;94;gf607fc8c51_0_71"/>
          <p:cNvSpPr txBox="1"/>
          <p:nvPr>
            <p:ph type="title"/>
          </p:nvPr>
        </p:nvSpPr>
        <p:spPr>
          <a:xfrm>
            <a:off x="2252820" y="2220875"/>
            <a:ext cx="111132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Número de pessoas (Em milhões)</a:t>
            </a:r>
            <a:endParaRPr/>
          </a:p>
        </p:txBody>
      </p:sp>
      <p:graphicFrame>
        <p:nvGraphicFramePr>
          <p:cNvPr id="95" name="Google Shape;95;gf607fc8c51_0_71"/>
          <p:cNvGraphicFramePr/>
          <p:nvPr/>
        </p:nvGraphicFramePr>
        <p:xfrm>
          <a:off x="2401325" y="695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{C6092401-B03B-4E50-B1B0-3545B96071A7}</a:tableStyleId>
              </a:tblPr>
              <a:tblGrid>
                <a:gridCol w="4045750"/>
                <a:gridCol w="4108675"/>
                <a:gridCol w="4108675"/>
              </a:tblGrid>
              <a:tr h="6963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Pré pandemia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AE (Agosto/20)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2275">
                <a:tc>
                  <a:txBody>
                    <a:bodyPr/>
                    <a:lstStyle/>
                    <a:p>
                      <a:pPr indent="-9525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Homem branco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2,5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2,1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9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Mulher branca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1,8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1,6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96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Homem negro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>
                          <a:solidFill>
                            <a:schemeClr val="dk1"/>
                          </a:solidFill>
                        </a:rPr>
                        <a:t>1,4</a:t>
                      </a:r>
                      <a:endParaRPr b="1" sz="2700">
                        <a:solidFill>
                          <a:schemeClr val="dk1"/>
                        </a:solidFill>
                      </a:endParaRPr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700"/>
                        <a:t>1,3</a:t>
                      </a:r>
                      <a:endParaRPr b="1" sz="2700"/>
                    </a:p>
                  </a:txBody>
                  <a:tcPr marT="63500" marB="63500" marR="63500" marL="63500" anchor="ctr">
                    <a:lnL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6" name="Google Shape;96;gf607fc8c51_0_71"/>
          <p:cNvSpPr txBox="1"/>
          <p:nvPr>
            <p:ph type="title"/>
          </p:nvPr>
        </p:nvSpPr>
        <p:spPr>
          <a:xfrm>
            <a:off x="2302326" y="6341725"/>
            <a:ext cx="132393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Razão do rendimento em relação àquele ganho por uma mulher negra</a:t>
            </a:r>
            <a:endParaRPr/>
          </a:p>
        </p:txBody>
      </p:sp>
      <p:sp>
        <p:nvSpPr>
          <p:cNvPr id="97" name="Google Shape;97;gf607fc8c51_0_71"/>
          <p:cNvSpPr txBox="1"/>
          <p:nvPr>
            <p:ph type="title"/>
          </p:nvPr>
        </p:nvSpPr>
        <p:spPr>
          <a:xfrm>
            <a:off x="2302320" y="5406500"/>
            <a:ext cx="11113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2400"/>
              <a:t>Fonte: NPE nº 10 - Nassif-Pires, Cardoso e Oliveira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f607fc8c51_0_52"/>
          <p:cNvSpPr txBox="1"/>
          <p:nvPr>
            <p:ph type="title"/>
          </p:nvPr>
        </p:nvSpPr>
        <p:spPr>
          <a:xfrm>
            <a:off x="908045" y="777875"/>
            <a:ext cx="111132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 sz="3200"/>
              <a:t>Arranjos de tributos e gastos</a:t>
            </a:r>
            <a:endParaRPr sz="3200"/>
          </a:p>
        </p:txBody>
      </p:sp>
      <p:sp>
        <p:nvSpPr>
          <p:cNvPr id="103" name="Google Shape;103;gf607fc8c51_0_52"/>
          <p:cNvSpPr/>
          <p:nvPr/>
        </p:nvSpPr>
        <p:spPr>
          <a:xfrm>
            <a:off x="908061" y="1348049"/>
            <a:ext cx="3768771" cy="434340"/>
          </a:xfrm>
          <a:custGeom>
            <a:rect b="b" l="l" r="r" t="t"/>
            <a:pathLst>
              <a:path extrusionOk="0" h="434340" w="4063365">
                <a:moveTo>
                  <a:pt x="4063143" y="0"/>
                </a:moveTo>
                <a:lnTo>
                  <a:pt x="0" y="0"/>
                </a:lnTo>
                <a:lnTo>
                  <a:pt x="0" y="434133"/>
                </a:lnTo>
                <a:lnTo>
                  <a:pt x="4063143" y="434133"/>
                </a:lnTo>
                <a:lnTo>
                  <a:pt x="406314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f607fc8c51_0_52"/>
          <p:cNvSpPr txBox="1"/>
          <p:nvPr>
            <p:ph type="title"/>
          </p:nvPr>
        </p:nvSpPr>
        <p:spPr>
          <a:xfrm>
            <a:off x="2228952" y="1954550"/>
            <a:ext cx="15627600" cy="27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1 - Paiva, Bartholo, Souza e Orair (2021)</a:t>
            </a:r>
            <a:endParaRPr/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Orçamento: R$ 120 bi - 26,9 mi de famílias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Focalizado: Piso + Benefício infantil + Rampa de saída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Pobreza (PPC$ 5,5): 21,4%        17,9%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Desigualdade (Gini): 0,541       0,517 </a:t>
            </a:r>
            <a:endParaRPr/>
          </a:p>
        </p:txBody>
      </p:sp>
      <p:cxnSp>
        <p:nvCxnSpPr>
          <p:cNvPr id="105" name="Google Shape;105;gf607fc8c51_0_52"/>
          <p:cNvCxnSpPr/>
          <p:nvPr/>
        </p:nvCxnSpPr>
        <p:spPr>
          <a:xfrm flipH="1" rot="10800000">
            <a:off x="7546975" y="4002275"/>
            <a:ext cx="460500" cy="25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6" name="Google Shape;106;gf607fc8c51_0_52"/>
          <p:cNvCxnSpPr/>
          <p:nvPr/>
        </p:nvCxnSpPr>
        <p:spPr>
          <a:xfrm flipH="1" rot="10800000">
            <a:off x="7546975" y="4459475"/>
            <a:ext cx="460500" cy="25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7" name="Google Shape;107;gf607fc8c51_0_52"/>
          <p:cNvSpPr txBox="1"/>
          <p:nvPr>
            <p:ph type="title"/>
          </p:nvPr>
        </p:nvSpPr>
        <p:spPr>
          <a:xfrm>
            <a:off x="2238252" y="5105400"/>
            <a:ext cx="15627600" cy="27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2</a:t>
            </a:r>
            <a:r>
              <a:rPr lang="pt-BR"/>
              <a:t> - Cardoso, Domingues, Magalhães, Cardoso e Simonatto (2021)</a:t>
            </a:r>
            <a:endParaRPr/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Orçamento: R$ 72 bi - 28,4 mi de famílias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Focalizado: R$ 217 mensais / família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PIB: 1 ano       0,5% / 18 anos       1,5%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Participação 1%: 18,4%</a:t>
            </a:r>
            <a:endParaRPr/>
          </a:p>
        </p:txBody>
      </p:sp>
      <p:cxnSp>
        <p:nvCxnSpPr>
          <p:cNvPr id="108" name="Google Shape;108;gf607fc8c51_0_52"/>
          <p:cNvCxnSpPr/>
          <p:nvPr/>
        </p:nvCxnSpPr>
        <p:spPr>
          <a:xfrm flipH="1" rot="10800000">
            <a:off x="4676825" y="7113950"/>
            <a:ext cx="460500" cy="25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9" name="Google Shape;109;gf607fc8c51_0_52"/>
          <p:cNvCxnSpPr/>
          <p:nvPr/>
        </p:nvCxnSpPr>
        <p:spPr>
          <a:xfrm flipH="1" rot="10800000">
            <a:off x="7977675" y="7113950"/>
            <a:ext cx="460500" cy="25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10" name="Google Shape;110;gf607fc8c51_0_52"/>
          <p:cNvSpPr txBox="1"/>
          <p:nvPr>
            <p:ph type="title"/>
          </p:nvPr>
        </p:nvSpPr>
        <p:spPr>
          <a:xfrm>
            <a:off x="2390650" y="8305800"/>
            <a:ext cx="13065000" cy="22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3</a:t>
            </a:r>
            <a:r>
              <a:rPr lang="pt-BR"/>
              <a:t> - NPE nº 15 - Bottega, Cardomingo, Carvalho, Fernandes, </a:t>
            </a:r>
            <a:r>
              <a:rPr lang="pt-BR"/>
              <a:t>Orair,</a:t>
            </a:r>
            <a:r>
              <a:rPr lang="pt-BR"/>
              <a:t> Ribas e Silveira (2021)</a:t>
            </a:r>
            <a:endParaRPr/>
          </a:p>
          <a:p>
            <a:pPr indent="0" lvl="0" marL="127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pt-BR"/>
              <a:t>Participação 1%: 24,6%</a:t>
            </a:r>
            <a:endParaRPr/>
          </a:p>
          <a:p>
            <a:pPr indent="-317500" lvl="0" marL="457200" marR="5080" rtl="0" algn="l">
              <a:lnSpc>
                <a:spcPct val="1006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pt-BR"/>
              <a:t>Arrecadação com maior progressividade: R$ 52 bi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"/>
          <p:cNvSpPr/>
          <p:nvPr/>
        </p:nvSpPr>
        <p:spPr>
          <a:xfrm>
            <a:off x="4544" y="0"/>
            <a:ext cx="20099655" cy="11308715"/>
          </a:xfrm>
          <a:custGeom>
            <a:rect b="b" l="l" r="r" t="t"/>
            <a:pathLst>
              <a:path extrusionOk="0" h="11308715" w="20099655">
                <a:moveTo>
                  <a:pt x="0" y="11308556"/>
                </a:moveTo>
                <a:lnTo>
                  <a:pt x="20099555" y="11308556"/>
                </a:lnTo>
                <a:lnTo>
                  <a:pt x="20099555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0"/>
          <p:cNvSpPr/>
          <p:nvPr/>
        </p:nvSpPr>
        <p:spPr>
          <a:xfrm>
            <a:off x="786080" y="9164576"/>
            <a:ext cx="2337916" cy="1290133"/>
          </a:xfrm>
          <a:custGeom>
            <a:rect b="b" l="l" r="r" t="t"/>
            <a:pathLst>
              <a:path extrusionOk="0" h="1139190" w="2064385">
                <a:moveTo>
                  <a:pt x="2064232" y="756920"/>
                </a:moveTo>
                <a:lnTo>
                  <a:pt x="1379004" y="756920"/>
                </a:lnTo>
                <a:lnTo>
                  <a:pt x="1379004" y="382270"/>
                </a:lnTo>
                <a:lnTo>
                  <a:pt x="689495" y="382270"/>
                </a:lnTo>
                <a:lnTo>
                  <a:pt x="689495" y="0"/>
                </a:lnTo>
                <a:lnTo>
                  <a:pt x="0" y="0"/>
                </a:lnTo>
                <a:lnTo>
                  <a:pt x="0" y="382270"/>
                </a:lnTo>
                <a:lnTo>
                  <a:pt x="0" y="756920"/>
                </a:lnTo>
                <a:lnTo>
                  <a:pt x="0" y="1139190"/>
                </a:lnTo>
                <a:lnTo>
                  <a:pt x="2064232" y="1139190"/>
                </a:lnTo>
                <a:lnTo>
                  <a:pt x="2064232" y="7569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0"/>
          <p:cNvSpPr txBox="1"/>
          <p:nvPr/>
        </p:nvSpPr>
        <p:spPr>
          <a:xfrm>
            <a:off x="786085" y="1143566"/>
            <a:ext cx="26211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pt-BR" sz="2000">
                <a:solidFill>
                  <a:schemeClr val="lt1"/>
                </a:solidFill>
              </a:rPr>
              <a:t>Muito obrigado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0"/>
          <p:cNvSpPr txBox="1"/>
          <p:nvPr/>
        </p:nvSpPr>
        <p:spPr>
          <a:xfrm>
            <a:off x="15842650" y="9369475"/>
            <a:ext cx="3000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1189355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000">
                <a:solidFill>
                  <a:schemeClr val="lt1"/>
                </a:solidFill>
              </a:rPr>
              <a:t>Made  FEA/USP</a:t>
            </a:r>
            <a:endParaRPr b="1" sz="2000">
              <a:solidFill>
                <a:schemeClr val="lt1"/>
              </a:solidFill>
            </a:endParaRPr>
          </a:p>
          <a:p>
            <a:pPr indent="0" lvl="0" marL="12700" marR="508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solidFill>
                  <a:schemeClr val="lt1"/>
                </a:solidFill>
              </a:rPr>
              <a:t>Matias Cardomingo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2020-11-25T00:33:38Z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2020-11-24T00:00:00Z</vt:filetime>
  </property>
  <property fmtid="{D5CDD505-2E9C-101B-9397-08002B2CF9AE}" pid="3" name="Creator">
    <vt:lpwstr>Adobe InDesign 16.0 (Macintosh)</vt:lpwstr>
  </property>
  <property fmtid="{D5CDD505-2E9C-101B-9397-08002B2CF9AE}" pid="4" name="LastSaved">
    <vt:filetime>2020-11-25T00:00:00Z</vt:filetime>
  </property>
</Properties>
</file>