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custom-properties+xml" PartName="/docProps/custom.xml"/>
  <Override ContentType="application/binary" PartName="/ppt/metadata"/>
  <Override ContentType="application/vnd.openxmlformats-officedocument.presentationml.notesMaster+xml" PartName="/ppt/notesMasters/notesMaster1.xml"/>
  <Override ContentType="application/vnd.openxmlformats-officedocument.presentationml.presProps+xml" PartName="/ppt/presProps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custom-properties" Target="docProps/custom.xml"/><Relationship Id="rId2" Type="http://schemas.openxmlformats.org/package/2006/relationships/metadata/core-properties" Target="docProps/core.xml"/><Relationship Id="rId3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</p:sldIdLst>
  <p:sldSz cy="11309350" cx="20104100"/>
  <p:notesSz cx="20104100" cy="1130935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922">
          <p15:clr>
            <a:srgbClr val="A4A3A4"/>
          </p15:clr>
        </p15:guide>
        <p15:guide id="2" pos="6332">
          <p15:clr>
            <a:srgbClr val="A4A3A4"/>
          </p15:clr>
        </p15:guide>
        <p15:guide id="3" pos="4316">
          <p15:clr>
            <a:srgbClr val="A4A3A4"/>
          </p15:clr>
        </p15:guide>
        <p15:guide id="4" orient="horz" pos="6586">
          <p15:clr>
            <a:srgbClr val="A4A3A4"/>
          </p15:clr>
        </p15:guide>
        <p15:guide id="5" pos="572">
          <p15:clr>
            <a:srgbClr val="A4A3A4"/>
          </p15:clr>
        </p15:guide>
        <p15:guide id="6" pos="12140">
          <p15:clr>
            <a:srgbClr val="A4A3A4"/>
          </p15:clr>
        </p15:guide>
        <p15:guide id="7" orient="horz" pos="490">
          <p15:clr>
            <a:srgbClr val="A4A3A4"/>
          </p15:clr>
        </p15:guide>
      </p15:sldGuideLst>
    </p:ext>
    <p:ext uri="http://customooxmlschemas.google.com/">
      <go:slidesCustomData xmlns:go="http://customooxmlschemas.google.com/" r:id="rId15" roundtripDataSignature="AMtx7mgpo43YlucpzpisQqSq/6ZietUgM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C6092401-B03B-4E50-B1B0-3545B96071A7}">
  <a:tblStyle styleId="{C6092401-B03B-4E50-B1B0-3545B96071A7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922" orient="horz"/>
        <p:guide pos="6332"/>
        <p:guide pos="4316"/>
        <p:guide pos="6586" orient="horz"/>
        <p:guide pos="572"/>
        <p:guide pos="12140"/>
        <p:guide pos="490" orient="horz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13" Type="http://schemas.openxmlformats.org/officeDocument/2006/relationships/slide" Target="slides/slide7.xml"/><Relationship Id="rId12" Type="http://schemas.openxmlformats.org/officeDocument/2006/relationships/slide" Target="slides/slide6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slide" Target="slides/slide3.xml"/><Relationship Id="rId15" Type="http://customschemas.google.com/relationships/presentationmetadata" Target="metadata"/><Relationship Id="rId14" Type="http://schemas.openxmlformats.org/officeDocument/2006/relationships/slide" Target="slides/slide8.xml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87122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11387138" y="0"/>
            <a:ext cx="87122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6659563" y="1414463"/>
            <a:ext cx="6784975" cy="38163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2009775" y="5441950"/>
            <a:ext cx="16084549" cy="44545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10742613"/>
            <a:ext cx="8712200" cy="566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11387138" y="10742613"/>
            <a:ext cx="8712200" cy="566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pt-BR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:notes"/>
          <p:cNvSpPr txBox="1"/>
          <p:nvPr>
            <p:ph idx="1" type="body"/>
          </p:nvPr>
        </p:nvSpPr>
        <p:spPr>
          <a:xfrm>
            <a:off x="2009775" y="5441950"/>
            <a:ext cx="16084549" cy="44545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46" name="Google Shape;46;p1:notes"/>
          <p:cNvSpPr/>
          <p:nvPr>
            <p:ph idx="2" type="sldImg"/>
          </p:nvPr>
        </p:nvSpPr>
        <p:spPr>
          <a:xfrm>
            <a:off x="6659563" y="1414463"/>
            <a:ext cx="6784975" cy="38163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gf607fc8c51_0_3:notes"/>
          <p:cNvSpPr txBox="1"/>
          <p:nvPr>
            <p:ph idx="1" type="body"/>
          </p:nvPr>
        </p:nvSpPr>
        <p:spPr>
          <a:xfrm>
            <a:off x="2009775" y="5441950"/>
            <a:ext cx="16084500" cy="44544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3" name="Google Shape;53;gf607fc8c51_0_3:notes"/>
          <p:cNvSpPr/>
          <p:nvPr>
            <p:ph idx="2" type="sldImg"/>
          </p:nvPr>
        </p:nvSpPr>
        <p:spPr>
          <a:xfrm>
            <a:off x="6659563" y="1414463"/>
            <a:ext cx="6785100" cy="38163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3:notes"/>
          <p:cNvSpPr txBox="1"/>
          <p:nvPr>
            <p:ph idx="1" type="body"/>
          </p:nvPr>
        </p:nvSpPr>
        <p:spPr>
          <a:xfrm>
            <a:off x="2009775" y="5441950"/>
            <a:ext cx="16084549" cy="44545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62" name="Google Shape;62;p3:notes"/>
          <p:cNvSpPr/>
          <p:nvPr>
            <p:ph idx="2" type="sldImg"/>
          </p:nvPr>
        </p:nvSpPr>
        <p:spPr>
          <a:xfrm>
            <a:off x="6659563" y="1414463"/>
            <a:ext cx="6784975" cy="38163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gf607fc8c51_0_44:notes"/>
          <p:cNvSpPr txBox="1"/>
          <p:nvPr>
            <p:ph idx="1" type="body"/>
          </p:nvPr>
        </p:nvSpPr>
        <p:spPr>
          <a:xfrm>
            <a:off x="2009775" y="5441950"/>
            <a:ext cx="16084500" cy="4454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71" name="Google Shape;71;gf607fc8c51_0_44:notes"/>
          <p:cNvSpPr/>
          <p:nvPr>
            <p:ph idx="2" type="sldImg"/>
          </p:nvPr>
        </p:nvSpPr>
        <p:spPr>
          <a:xfrm>
            <a:off x="6659563" y="1414463"/>
            <a:ext cx="6785100" cy="38163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gf607fc8c51_0_63:notes"/>
          <p:cNvSpPr txBox="1"/>
          <p:nvPr>
            <p:ph idx="1" type="body"/>
          </p:nvPr>
        </p:nvSpPr>
        <p:spPr>
          <a:xfrm>
            <a:off x="2009775" y="5441950"/>
            <a:ext cx="16084500" cy="4454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80" name="Google Shape;80;gf607fc8c51_0_63:notes"/>
          <p:cNvSpPr/>
          <p:nvPr>
            <p:ph idx="2" type="sldImg"/>
          </p:nvPr>
        </p:nvSpPr>
        <p:spPr>
          <a:xfrm>
            <a:off x="6659563" y="1414463"/>
            <a:ext cx="6785100" cy="38163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gf607fc8c51_0_71:notes"/>
          <p:cNvSpPr txBox="1"/>
          <p:nvPr>
            <p:ph idx="1" type="body"/>
          </p:nvPr>
        </p:nvSpPr>
        <p:spPr>
          <a:xfrm>
            <a:off x="2009775" y="5441950"/>
            <a:ext cx="16084500" cy="4454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88" name="Google Shape;88;gf607fc8c51_0_71:notes"/>
          <p:cNvSpPr/>
          <p:nvPr>
            <p:ph idx="2" type="sldImg"/>
          </p:nvPr>
        </p:nvSpPr>
        <p:spPr>
          <a:xfrm>
            <a:off x="6659563" y="1414463"/>
            <a:ext cx="6785100" cy="38163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gf607fc8c51_0_52:notes"/>
          <p:cNvSpPr txBox="1"/>
          <p:nvPr>
            <p:ph idx="1" type="body"/>
          </p:nvPr>
        </p:nvSpPr>
        <p:spPr>
          <a:xfrm>
            <a:off x="2009775" y="5441950"/>
            <a:ext cx="16084500" cy="4454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00" name="Google Shape;100;gf607fc8c51_0_52:notes"/>
          <p:cNvSpPr/>
          <p:nvPr>
            <p:ph idx="2" type="sldImg"/>
          </p:nvPr>
        </p:nvSpPr>
        <p:spPr>
          <a:xfrm>
            <a:off x="6659563" y="1414463"/>
            <a:ext cx="6785100" cy="38163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10:notes"/>
          <p:cNvSpPr txBox="1"/>
          <p:nvPr>
            <p:ph idx="1" type="body"/>
          </p:nvPr>
        </p:nvSpPr>
        <p:spPr>
          <a:xfrm>
            <a:off x="2009775" y="5441950"/>
            <a:ext cx="16084549" cy="44545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13" name="Google Shape;113;p10:notes"/>
          <p:cNvSpPr/>
          <p:nvPr>
            <p:ph idx="2" type="sldImg"/>
          </p:nvPr>
        </p:nvSpPr>
        <p:spPr>
          <a:xfrm>
            <a:off x="6659563" y="1414463"/>
            <a:ext cx="6784975" cy="38163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obj">
  <p:cSld name="OBJECT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12"/>
          <p:cNvSpPr txBox="1"/>
          <p:nvPr>
            <p:ph type="title"/>
          </p:nvPr>
        </p:nvSpPr>
        <p:spPr>
          <a:xfrm>
            <a:off x="7038457" y="4295325"/>
            <a:ext cx="6027185" cy="183515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95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12"/>
          <p:cNvSpPr txBox="1"/>
          <p:nvPr>
            <p:ph idx="11" type="ftr"/>
          </p:nvPr>
        </p:nvSpPr>
        <p:spPr>
          <a:xfrm>
            <a:off x="6835394" y="10517696"/>
            <a:ext cx="6433312" cy="56546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" name="Google Shape;18;p12"/>
          <p:cNvSpPr txBox="1"/>
          <p:nvPr>
            <p:ph idx="10" type="dt"/>
          </p:nvPr>
        </p:nvSpPr>
        <p:spPr>
          <a:xfrm>
            <a:off x="1005205" y="10517696"/>
            <a:ext cx="4623943" cy="56546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12"/>
          <p:cNvSpPr txBox="1"/>
          <p:nvPr>
            <p:ph idx="12" type="sldNum"/>
          </p:nvPr>
        </p:nvSpPr>
        <p:spPr>
          <a:xfrm>
            <a:off x="14474953" y="10517696"/>
            <a:ext cx="4623943" cy="56546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>
  <p:cSld name="Blank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14"/>
          <p:cNvSpPr txBox="1"/>
          <p:nvPr>
            <p:ph idx="11" type="ftr"/>
          </p:nvPr>
        </p:nvSpPr>
        <p:spPr>
          <a:xfrm>
            <a:off x="6835394" y="10517696"/>
            <a:ext cx="6433312" cy="56546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14"/>
          <p:cNvSpPr txBox="1"/>
          <p:nvPr>
            <p:ph idx="10" type="dt"/>
          </p:nvPr>
        </p:nvSpPr>
        <p:spPr>
          <a:xfrm>
            <a:off x="1005205" y="10517696"/>
            <a:ext cx="4623943" cy="56546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14"/>
          <p:cNvSpPr txBox="1"/>
          <p:nvPr>
            <p:ph idx="12" type="sldNum"/>
          </p:nvPr>
        </p:nvSpPr>
        <p:spPr>
          <a:xfrm>
            <a:off x="14474953" y="10517696"/>
            <a:ext cx="4623943" cy="56546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showMasterSp="0">
  <p:cSld name="Title and Content">
    <p:bg>
      <p:bgPr>
        <a:solidFill>
          <a:schemeClr val="lt1"/>
        </a:solidFill>
      </p:bgPr>
    </p:bg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13"/>
          <p:cNvSpPr/>
          <p:nvPr/>
        </p:nvSpPr>
        <p:spPr>
          <a:xfrm>
            <a:off x="4544" y="0"/>
            <a:ext cx="20099655" cy="11308715"/>
          </a:xfrm>
          <a:custGeom>
            <a:rect b="b" l="l" r="r" t="t"/>
            <a:pathLst>
              <a:path extrusionOk="0" h="11308715" w="20099655">
                <a:moveTo>
                  <a:pt x="0" y="11308556"/>
                </a:moveTo>
                <a:lnTo>
                  <a:pt x="20099555" y="11308556"/>
                </a:lnTo>
                <a:lnTo>
                  <a:pt x="20099555" y="0"/>
                </a:lnTo>
                <a:lnTo>
                  <a:pt x="0" y="0"/>
                </a:lnTo>
                <a:lnTo>
                  <a:pt x="0" y="11308556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" name="Google Shape;26;p13"/>
          <p:cNvSpPr txBox="1"/>
          <p:nvPr>
            <p:ph type="title"/>
          </p:nvPr>
        </p:nvSpPr>
        <p:spPr>
          <a:xfrm>
            <a:off x="7038457" y="4295325"/>
            <a:ext cx="6027185" cy="183515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95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13"/>
          <p:cNvSpPr txBox="1"/>
          <p:nvPr>
            <p:ph idx="1" type="body"/>
          </p:nvPr>
        </p:nvSpPr>
        <p:spPr>
          <a:xfrm>
            <a:off x="1005205" y="2601150"/>
            <a:ext cx="18093690" cy="746417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13"/>
          <p:cNvSpPr txBox="1"/>
          <p:nvPr>
            <p:ph idx="11" type="ftr"/>
          </p:nvPr>
        </p:nvSpPr>
        <p:spPr>
          <a:xfrm>
            <a:off x="6835394" y="10517696"/>
            <a:ext cx="6433312" cy="56546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13"/>
          <p:cNvSpPr txBox="1"/>
          <p:nvPr>
            <p:ph idx="10" type="dt"/>
          </p:nvPr>
        </p:nvSpPr>
        <p:spPr>
          <a:xfrm>
            <a:off x="1005205" y="10517696"/>
            <a:ext cx="4623943" cy="56546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" name="Google Shape;30;p13"/>
          <p:cNvSpPr txBox="1"/>
          <p:nvPr>
            <p:ph idx="12" type="sldNum"/>
          </p:nvPr>
        </p:nvSpPr>
        <p:spPr>
          <a:xfrm>
            <a:off x="14474953" y="10517696"/>
            <a:ext cx="4623943" cy="56546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>
  <p:cSld name="Title Slide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15"/>
          <p:cNvSpPr txBox="1"/>
          <p:nvPr>
            <p:ph type="ctrTitle"/>
          </p:nvPr>
        </p:nvSpPr>
        <p:spPr>
          <a:xfrm>
            <a:off x="1507807" y="3505898"/>
            <a:ext cx="17088487" cy="237496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" name="Google Shape;33;p15"/>
          <p:cNvSpPr txBox="1"/>
          <p:nvPr>
            <p:ph idx="1" type="subTitle"/>
          </p:nvPr>
        </p:nvSpPr>
        <p:spPr>
          <a:xfrm>
            <a:off x="3015615" y="6333236"/>
            <a:ext cx="14072870" cy="282733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15"/>
          <p:cNvSpPr txBox="1"/>
          <p:nvPr>
            <p:ph idx="11" type="ftr"/>
          </p:nvPr>
        </p:nvSpPr>
        <p:spPr>
          <a:xfrm>
            <a:off x="6835394" y="10517696"/>
            <a:ext cx="6433312" cy="56546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15"/>
          <p:cNvSpPr txBox="1"/>
          <p:nvPr>
            <p:ph idx="10" type="dt"/>
          </p:nvPr>
        </p:nvSpPr>
        <p:spPr>
          <a:xfrm>
            <a:off x="1005205" y="10517696"/>
            <a:ext cx="4623943" cy="56546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6" name="Google Shape;36;p15"/>
          <p:cNvSpPr txBox="1"/>
          <p:nvPr>
            <p:ph idx="12" type="sldNum"/>
          </p:nvPr>
        </p:nvSpPr>
        <p:spPr>
          <a:xfrm>
            <a:off x="14474953" y="10517696"/>
            <a:ext cx="4623943" cy="56546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>
  <p:cSld name="Two Content"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16"/>
          <p:cNvSpPr txBox="1"/>
          <p:nvPr>
            <p:ph type="title"/>
          </p:nvPr>
        </p:nvSpPr>
        <p:spPr>
          <a:xfrm>
            <a:off x="7038457" y="4295325"/>
            <a:ext cx="6027185" cy="183515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95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16"/>
          <p:cNvSpPr txBox="1"/>
          <p:nvPr>
            <p:ph idx="1" type="body"/>
          </p:nvPr>
        </p:nvSpPr>
        <p:spPr>
          <a:xfrm>
            <a:off x="1005205" y="2601150"/>
            <a:ext cx="8745284" cy="746417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0" name="Google Shape;40;p16"/>
          <p:cNvSpPr txBox="1"/>
          <p:nvPr>
            <p:ph idx="2" type="body"/>
          </p:nvPr>
        </p:nvSpPr>
        <p:spPr>
          <a:xfrm>
            <a:off x="10353611" y="2601150"/>
            <a:ext cx="8745284" cy="746417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1" name="Google Shape;41;p16"/>
          <p:cNvSpPr txBox="1"/>
          <p:nvPr>
            <p:ph idx="11" type="ftr"/>
          </p:nvPr>
        </p:nvSpPr>
        <p:spPr>
          <a:xfrm>
            <a:off x="6835394" y="10517696"/>
            <a:ext cx="6433312" cy="56546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16"/>
          <p:cNvSpPr txBox="1"/>
          <p:nvPr>
            <p:ph idx="10" type="dt"/>
          </p:nvPr>
        </p:nvSpPr>
        <p:spPr>
          <a:xfrm>
            <a:off x="1005205" y="10517696"/>
            <a:ext cx="4623943" cy="56546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16"/>
          <p:cNvSpPr txBox="1"/>
          <p:nvPr>
            <p:ph idx="12" type="sldNum"/>
          </p:nvPr>
        </p:nvSpPr>
        <p:spPr>
          <a:xfrm>
            <a:off x="14474953" y="10517696"/>
            <a:ext cx="4623943" cy="56546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1"/>
          <p:cNvSpPr txBox="1"/>
          <p:nvPr>
            <p:ph type="title"/>
          </p:nvPr>
        </p:nvSpPr>
        <p:spPr>
          <a:xfrm>
            <a:off x="7038457" y="4295325"/>
            <a:ext cx="6027185" cy="183515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29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" name="Google Shape;11;p11"/>
          <p:cNvSpPr txBox="1"/>
          <p:nvPr>
            <p:ph idx="1" type="body"/>
          </p:nvPr>
        </p:nvSpPr>
        <p:spPr>
          <a:xfrm>
            <a:off x="1005205" y="2601150"/>
            <a:ext cx="18093690" cy="746417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" name="Google Shape;12;p11"/>
          <p:cNvSpPr txBox="1"/>
          <p:nvPr>
            <p:ph idx="11" type="ftr"/>
          </p:nvPr>
        </p:nvSpPr>
        <p:spPr>
          <a:xfrm>
            <a:off x="6835394" y="10517696"/>
            <a:ext cx="6433312" cy="56546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" name="Google Shape;13;p11"/>
          <p:cNvSpPr txBox="1"/>
          <p:nvPr>
            <p:ph idx="10" type="dt"/>
          </p:nvPr>
        </p:nvSpPr>
        <p:spPr>
          <a:xfrm>
            <a:off x="1005205" y="10517696"/>
            <a:ext cx="4623943" cy="56546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" name="Google Shape;14;p11"/>
          <p:cNvSpPr txBox="1"/>
          <p:nvPr>
            <p:ph idx="12" type="sldNum"/>
          </p:nvPr>
        </p:nvSpPr>
        <p:spPr>
          <a:xfrm>
            <a:off x="14474953" y="10517696"/>
            <a:ext cx="4623943" cy="56546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hyperlink" Target="https://www.ft.com/content/3d8d2270-1533-4c88-a6e3-cf14456b353b" TargetMode="Externa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Sp="0">
  <p:cSld>
    <p:spTree>
      <p:nvGrpSpPr>
        <p:cNvPr id="47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1"/>
          <p:cNvSpPr/>
          <p:nvPr/>
        </p:nvSpPr>
        <p:spPr>
          <a:xfrm>
            <a:off x="4544" y="0"/>
            <a:ext cx="20099655" cy="11308715"/>
          </a:xfrm>
          <a:custGeom>
            <a:rect b="b" l="l" r="r" t="t"/>
            <a:pathLst>
              <a:path extrusionOk="0" h="11308715" w="20099655">
                <a:moveTo>
                  <a:pt x="20099555" y="0"/>
                </a:moveTo>
                <a:lnTo>
                  <a:pt x="0" y="0"/>
                </a:lnTo>
                <a:lnTo>
                  <a:pt x="0" y="11308556"/>
                </a:lnTo>
                <a:lnTo>
                  <a:pt x="20099555" y="11308556"/>
                </a:lnTo>
                <a:lnTo>
                  <a:pt x="20099555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9" name="Google Shape;49;p1"/>
          <p:cNvSpPr txBox="1"/>
          <p:nvPr>
            <p:ph type="title"/>
          </p:nvPr>
        </p:nvSpPr>
        <p:spPr>
          <a:xfrm>
            <a:off x="874700" y="736928"/>
            <a:ext cx="3687900" cy="2431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71750">
            <a:spAutoFit/>
          </a:bodyPr>
          <a:lstStyle/>
          <a:p>
            <a:pPr indent="0" lvl="0" marL="12700" marR="1487805" rtl="0" algn="l">
              <a:lnSpc>
                <a:spcPct val="111785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pt-BR" sz="2800">
                <a:solidFill>
                  <a:srgbClr val="FFFFFF"/>
                </a:solidFill>
              </a:rPr>
              <a:t>Made  centro de</a:t>
            </a:r>
            <a:endParaRPr/>
          </a:p>
          <a:p>
            <a:pPr indent="0" lvl="0" marL="12700" marR="5080" rtl="0" algn="l">
              <a:lnSpc>
                <a:spcPct val="111785"/>
              </a:lnSpc>
              <a:spcBef>
                <a:spcPts val="5"/>
              </a:spcBef>
              <a:spcAft>
                <a:spcPts val="0"/>
              </a:spcAft>
              <a:buSzPts val="1400"/>
              <a:buNone/>
            </a:pPr>
            <a:r>
              <a:rPr lang="pt-BR" sz="2800">
                <a:solidFill>
                  <a:srgbClr val="FFFFFF"/>
                </a:solidFill>
              </a:rPr>
              <a:t>pesquisa em  macroeconomia  </a:t>
            </a:r>
            <a:endParaRPr sz="2800">
              <a:solidFill>
                <a:srgbClr val="FFFFFF"/>
              </a:solidFill>
            </a:endParaRPr>
          </a:p>
          <a:p>
            <a:pPr indent="0" lvl="0" marL="12700" marR="5080" rtl="0" algn="l">
              <a:lnSpc>
                <a:spcPct val="111785"/>
              </a:lnSpc>
              <a:spcBef>
                <a:spcPts val="5"/>
              </a:spcBef>
              <a:spcAft>
                <a:spcPts val="0"/>
              </a:spcAft>
              <a:buSzPts val="1400"/>
              <a:buNone/>
            </a:pPr>
            <a:r>
              <a:rPr lang="pt-BR" sz="2800">
                <a:solidFill>
                  <a:srgbClr val="FFFFFF"/>
                </a:solidFill>
              </a:rPr>
              <a:t>das desigualdades</a:t>
            </a:r>
            <a:endParaRPr sz="2800">
              <a:solidFill>
                <a:srgbClr val="FFFFFF"/>
              </a:solidFill>
            </a:endParaRPr>
          </a:p>
        </p:txBody>
      </p:sp>
      <p:sp>
        <p:nvSpPr>
          <p:cNvPr id="50" name="Google Shape;50;p1"/>
          <p:cNvSpPr txBox="1"/>
          <p:nvPr/>
        </p:nvSpPr>
        <p:spPr>
          <a:xfrm>
            <a:off x="874702" y="9704375"/>
            <a:ext cx="8855100" cy="750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2050">
            <a:spAutoFit/>
          </a:bodyPr>
          <a:lstStyle/>
          <a:p>
            <a:pPr indent="0" lvl="0" marL="12700" marR="508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1" lang="pt-BR" sz="2400">
                <a:solidFill>
                  <a:srgbClr val="FFFFFF"/>
                </a:solidFill>
              </a:rPr>
              <a:t>Outubro de 2021</a:t>
            </a:r>
            <a:endParaRPr b="1" i="0" sz="2400" u="none" cap="none" strike="noStrik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12700" marR="508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1" lang="pt-BR" sz="2400">
                <a:solidFill>
                  <a:srgbClr val="FFFFFF"/>
                </a:solidFill>
              </a:rPr>
              <a:t>Audiência Pública - Câmara dos Deputados </a:t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Sp="0">
  <p:cSld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gf607fc8c51_0_3"/>
          <p:cNvSpPr txBox="1"/>
          <p:nvPr/>
        </p:nvSpPr>
        <p:spPr>
          <a:xfrm>
            <a:off x="16546917" y="10063261"/>
            <a:ext cx="3119700" cy="627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2050">
            <a:spAutoFit/>
          </a:bodyPr>
          <a:lstStyle/>
          <a:p>
            <a:pPr indent="0" lvl="0" marL="12700" marR="5080" rtl="0" algn="l">
              <a:lnSpc>
                <a:spcPct val="100000"/>
              </a:lnSpc>
              <a:spcBef>
                <a:spcPts val="95"/>
              </a:spcBef>
              <a:spcAft>
                <a:spcPts val="0"/>
              </a:spcAft>
              <a:buNone/>
            </a:pPr>
            <a:r>
              <a:rPr b="1" lang="pt-BR" sz="2000">
                <a:solidFill>
                  <a:schemeClr val="dk1"/>
                </a:solidFill>
              </a:rPr>
              <a:t>NPE - Nota de Política Econômica</a:t>
            </a:r>
            <a:endParaRPr b="1" sz="2000">
              <a:solidFill>
                <a:schemeClr val="dk1"/>
              </a:solidFill>
            </a:endParaRPr>
          </a:p>
        </p:txBody>
      </p:sp>
      <p:sp>
        <p:nvSpPr>
          <p:cNvPr id="56" name="Google Shape;56;gf607fc8c51_0_3"/>
          <p:cNvSpPr/>
          <p:nvPr/>
        </p:nvSpPr>
        <p:spPr>
          <a:xfrm>
            <a:off x="16546267" y="9432701"/>
            <a:ext cx="3121009" cy="482116"/>
          </a:xfrm>
          <a:custGeom>
            <a:rect b="b" l="l" r="r" t="t"/>
            <a:pathLst>
              <a:path extrusionOk="0" h="434339" w="2930525">
                <a:moveTo>
                  <a:pt x="2930203" y="0"/>
                </a:moveTo>
                <a:lnTo>
                  <a:pt x="0" y="0"/>
                </a:lnTo>
                <a:lnTo>
                  <a:pt x="0" y="434133"/>
                </a:lnTo>
                <a:lnTo>
                  <a:pt x="2930203" y="434133"/>
                </a:lnTo>
                <a:lnTo>
                  <a:pt x="2930203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7" name="Google Shape;57;gf607fc8c51_0_3"/>
          <p:cNvSpPr txBox="1"/>
          <p:nvPr/>
        </p:nvSpPr>
        <p:spPr>
          <a:xfrm>
            <a:off x="6230950" y="1463675"/>
            <a:ext cx="8761200" cy="6946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2050">
            <a:spAutoFit/>
          </a:bodyPr>
          <a:lstStyle/>
          <a:p>
            <a:pPr indent="0" lvl="0" marL="12700" marR="5080" rtl="0" algn="l">
              <a:lnSpc>
                <a:spcPct val="1006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2800">
                <a:solidFill>
                  <a:schemeClr val="dk1"/>
                </a:solidFill>
              </a:rPr>
              <a:t>Pacotes de recuperação econômica e transição verde: EUA</a:t>
            </a:r>
            <a:r>
              <a:rPr b="1" lang="pt-BR" sz="2800">
                <a:solidFill>
                  <a:schemeClr val="dk1"/>
                </a:solidFill>
              </a:rPr>
              <a:t>, UE</a:t>
            </a:r>
            <a:r>
              <a:rPr b="1" lang="pt-BR" sz="2800">
                <a:solidFill>
                  <a:schemeClr val="dk1"/>
                </a:solidFill>
              </a:rPr>
              <a:t>, Alemanha, França, Coreia do Sul</a:t>
            </a:r>
            <a:endParaRPr b="1" sz="2800">
              <a:solidFill>
                <a:schemeClr val="dk1"/>
              </a:solidFill>
            </a:endParaRPr>
          </a:p>
          <a:p>
            <a:pPr indent="0" lvl="0" marL="12700" marR="5080" rtl="0" algn="l">
              <a:lnSpc>
                <a:spcPct val="1006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800">
              <a:solidFill>
                <a:schemeClr val="dk1"/>
              </a:solidFill>
            </a:endParaRPr>
          </a:p>
          <a:p>
            <a:pPr indent="0" lvl="0" marL="12700" marR="5080" rtl="0" algn="l">
              <a:lnSpc>
                <a:spcPct val="1006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2800">
                <a:solidFill>
                  <a:schemeClr val="dk1"/>
                </a:solidFill>
              </a:rPr>
              <a:t>NPE nº 3 - Marques - Novembro 2020</a:t>
            </a:r>
            <a:endParaRPr b="1" sz="2800">
              <a:solidFill>
                <a:schemeClr val="dk1"/>
              </a:solidFill>
            </a:endParaRPr>
          </a:p>
          <a:p>
            <a:pPr indent="0" lvl="0" marL="12700" marR="5080" rtl="0" algn="l">
              <a:lnSpc>
                <a:spcPct val="1006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800">
              <a:solidFill>
                <a:schemeClr val="dk1"/>
              </a:solidFill>
            </a:endParaRPr>
          </a:p>
          <a:p>
            <a:pPr indent="0" lvl="0" marL="12700" marR="5080" rtl="0" algn="l">
              <a:lnSpc>
                <a:spcPct val="1006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2800">
                <a:solidFill>
                  <a:schemeClr val="dk1"/>
                </a:solidFill>
              </a:rPr>
              <a:t>“</a:t>
            </a:r>
            <a:r>
              <a:rPr b="1" i="1" lang="pt-BR" sz="2800">
                <a:solidFill>
                  <a:schemeClr val="dk1"/>
                </a:solidFill>
              </a:rPr>
              <a:t>Aqui está o novo </a:t>
            </a:r>
            <a:r>
              <a:rPr b="1" lang="pt-BR" sz="2800">
                <a:solidFill>
                  <a:schemeClr val="dk1"/>
                </a:solidFill>
              </a:rPr>
              <a:t>‘Consenso de Washington’</a:t>
            </a:r>
            <a:r>
              <a:rPr b="1" i="1" lang="pt-BR" sz="2800">
                <a:solidFill>
                  <a:schemeClr val="dk1"/>
                </a:solidFill>
              </a:rPr>
              <a:t>: gaste muito em saúde pública. Probidade fiscal </a:t>
            </a:r>
            <a:r>
              <a:rPr b="1" lang="pt-BR" sz="2800">
                <a:solidFill>
                  <a:schemeClr val="dk1"/>
                </a:solidFill>
              </a:rPr>
              <a:t>(...) </a:t>
            </a:r>
            <a:r>
              <a:rPr b="1" i="1" lang="pt-BR" sz="2800">
                <a:solidFill>
                  <a:schemeClr val="dk1"/>
                </a:solidFill>
              </a:rPr>
              <a:t>não é sobre controle rígido dos gastos, mas sobre obter valor a partir do dinheiro - e gastar mais onde esse valor pode ser obtido.</a:t>
            </a:r>
            <a:r>
              <a:rPr b="1" lang="pt-BR" sz="2800">
                <a:solidFill>
                  <a:schemeClr val="dk1"/>
                </a:solidFill>
              </a:rPr>
              <a:t>” </a:t>
            </a:r>
            <a:endParaRPr b="1" sz="2800">
              <a:solidFill>
                <a:schemeClr val="dk1"/>
              </a:solidFill>
            </a:endParaRPr>
          </a:p>
          <a:p>
            <a:pPr indent="0" lvl="0" marL="12700" marR="5080" rtl="0" algn="l">
              <a:lnSpc>
                <a:spcPct val="1006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800">
              <a:solidFill>
                <a:schemeClr val="dk1"/>
              </a:solidFill>
            </a:endParaRPr>
          </a:p>
          <a:p>
            <a:pPr indent="0" lvl="0" marL="12700" marR="5080" rtl="0" algn="l">
              <a:lnSpc>
                <a:spcPct val="1006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2800">
                <a:solidFill>
                  <a:schemeClr val="dk1"/>
                </a:solidFill>
                <a:uFill>
                  <a:noFill/>
                </a:uFill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Financial Times - Sabidou - Abril 2021</a:t>
            </a:r>
            <a:endParaRPr b="1" sz="2800">
              <a:solidFill>
                <a:schemeClr val="dk1"/>
              </a:solidFill>
            </a:endParaRPr>
          </a:p>
          <a:p>
            <a:pPr indent="0" lvl="0" marL="0" marR="5080" rtl="0" algn="l">
              <a:lnSpc>
                <a:spcPct val="1006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800">
              <a:solidFill>
                <a:schemeClr val="dk1"/>
              </a:solidFill>
            </a:endParaRPr>
          </a:p>
          <a:p>
            <a:pPr indent="0" lvl="0" marL="0" marR="5080" rtl="0" algn="l">
              <a:lnSpc>
                <a:spcPct val="1006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800">
              <a:solidFill>
                <a:schemeClr val="dk1"/>
              </a:solidFill>
            </a:endParaRPr>
          </a:p>
          <a:p>
            <a:pPr indent="0" lvl="0" marL="12700" marR="5080" rtl="0" algn="l">
              <a:lnSpc>
                <a:spcPct val="1006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1" sz="2800">
              <a:solidFill>
                <a:schemeClr val="dk1"/>
              </a:solidFill>
            </a:endParaRPr>
          </a:p>
          <a:p>
            <a:pPr indent="0" lvl="0" marL="0" marR="5080" rtl="0" algn="l">
              <a:lnSpc>
                <a:spcPct val="1006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800">
              <a:solidFill>
                <a:schemeClr val="dk1"/>
              </a:solidFill>
            </a:endParaRPr>
          </a:p>
        </p:txBody>
      </p:sp>
      <p:sp>
        <p:nvSpPr>
          <p:cNvPr id="58" name="Google Shape;58;gf607fc8c51_0_3"/>
          <p:cNvSpPr txBox="1"/>
          <p:nvPr>
            <p:ph idx="4294967295" type="title"/>
          </p:nvPr>
        </p:nvSpPr>
        <p:spPr>
          <a:xfrm>
            <a:off x="908045" y="777875"/>
            <a:ext cx="11113200" cy="504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2050">
            <a:spAutoFit/>
          </a:bodyPr>
          <a:lstStyle/>
          <a:p>
            <a:pPr indent="0" lvl="0" marL="12700" marR="5080" rtl="0" algn="l">
              <a:lnSpc>
                <a:spcPct val="1006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pt-BR" sz="3200"/>
              <a:t>O pós-pandemia</a:t>
            </a:r>
            <a:endParaRPr sz="3200"/>
          </a:p>
        </p:txBody>
      </p:sp>
      <p:sp>
        <p:nvSpPr>
          <p:cNvPr id="59" name="Google Shape;59;gf607fc8c51_0_3"/>
          <p:cNvSpPr/>
          <p:nvPr/>
        </p:nvSpPr>
        <p:spPr>
          <a:xfrm>
            <a:off x="908061" y="1348049"/>
            <a:ext cx="3768771" cy="434340"/>
          </a:xfrm>
          <a:custGeom>
            <a:rect b="b" l="l" r="r" t="t"/>
            <a:pathLst>
              <a:path extrusionOk="0" h="434340" w="4063365">
                <a:moveTo>
                  <a:pt x="4063143" y="0"/>
                </a:moveTo>
                <a:lnTo>
                  <a:pt x="0" y="0"/>
                </a:lnTo>
                <a:lnTo>
                  <a:pt x="0" y="434133"/>
                </a:lnTo>
                <a:lnTo>
                  <a:pt x="4063143" y="434133"/>
                </a:lnTo>
                <a:lnTo>
                  <a:pt x="4063143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Sp="0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3"/>
          <p:cNvSpPr txBox="1"/>
          <p:nvPr>
            <p:ph type="title"/>
          </p:nvPr>
        </p:nvSpPr>
        <p:spPr>
          <a:xfrm>
            <a:off x="908045" y="777875"/>
            <a:ext cx="11113200" cy="504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2050">
            <a:spAutoFit/>
          </a:bodyPr>
          <a:lstStyle/>
          <a:p>
            <a:pPr indent="0" lvl="0" marL="12700" marR="5080" rtl="0" algn="l">
              <a:lnSpc>
                <a:spcPct val="1006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pt-BR" sz="3200"/>
              <a:t>Propensão a consumir</a:t>
            </a:r>
            <a:endParaRPr sz="3200"/>
          </a:p>
        </p:txBody>
      </p:sp>
      <p:sp>
        <p:nvSpPr>
          <p:cNvPr id="65" name="Google Shape;65;p3"/>
          <p:cNvSpPr/>
          <p:nvPr/>
        </p:nvSpPr>
        <p:spPr>
          <a:xfrm>
            <a:off x="908061" y="1348049"/>
            <a:ext cx="3768771" cy="434340"/>
          </a:xfrm>
          <a:custGeom>
            <a:rect b="b" l="l" r="r" t="t"/>
            <a:pathLst>
              <a:path extrusionOk="0" h="434340" w="4063365">
                <a:moveTo>
                  <a:pt x="4063143" y="0"/>
                </a:moveTo>
                <a:lnTo>
                  <a:pt x="0" y="0"/>
                </a:lnTo>
                <a:lnTo>
                  <a:pt x="0" y="434133"/>
                </a:lnTo>
                <a:lnTo>
                  <a:pt x="4063143" y="434133"/>
                </a:lnTo>
                <a:lnTo>
                  <a:pt x="4063143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6" name="Google Shape;66;p3"/>
          <p:cNvSpPr txBox="1"/>
          <p:nvPr>
            <p:ph type="title"/>
          </p:nvPr>
        </p:nvSpPr>
        <p:spPr>
          <a:xfrm>
            <a:off x="4396570" y="2817350"/>
            <a:ext cx="11113200" cy="466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2050">
            <a:spAutoFit/>
          </a:bodyPr>
          <a:lstStyle/>
          <a:p>
            <a:pPr indent="0" lvl="0" marL="12700" marR="5080" rtl="0" algn="l">
              <a:lnSpc>
                <a:spcPct val="1006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pt-BR"/>
              <a:t>Análise por estrato de renda</a:t>
            </a:r>
            <a:endParaRPr/>
          </a:p>
        </p:txBody>
      </p:sp>
      <p:pic>
        <p:nvPicPr>
          <p:cNvPr id="67" name="Google Shape;67;p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396575" y="3283539"/>
            <a:ext cx="10366150" cy="6419625"/>
          </a:xfrm>
          <a:prstGeom prst="rect">
            <a:avLst/>
          </a:prstGeom>
          <a:noFill/>
          <a:ln>
            <a:noFill/>
          </a:ln>
        </p:spPr>
      </p:pic>
      <p:sp>
        <p:nvSpPr>
          <p:cNvPr id="68" name="Google Shape;68;p3"/>
          <p:cNvSpPr txBox="1"/>
          <p:nvPr>
            <p:ph type="title"/>
          </p:nvPr>
        </p:nvSpPr>
        <p:spPr>
          <a:xfrm>
            <a:off x="4396570" y="9703175"/>
            <a:ext cx="11113200" cy="38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2050">
            <a:spAutoFit/>
          </a:bodyPr>
          <a:lstStyle/>
          <a:p>
            <a:pPr indent="0" lvl="0" marL="12700" marR="5080" rtl="0" algn="l">
              <a:lnSpc>
                <a:spcPct val="1006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pt-BR" sz="2400"/>
              <a:t>Fonte: NPE nº 8 - Toneto, Ribas e Carvalho</a:t>
            </a:r>
            <a:endParaRPr sz="24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Sp="0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gf607fc8c51_0_44"/>
          <p:cNvSpPr txBox="1"/>
          <p:nvPr>
            <p:ph type="title"/>
          </p:nvPr>
        </p:nvSpPr>
        <p:spPr>
          <a:xfrm>
            <a:off x="908045" y="777875"/>
            <a:ext cx="11113200" cy="504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2050">
            <a:spAutoFit/>
          </a:bodyPr>
          <a:lstStyle/>
          <a:p>
            <a:pPr indent="0" lvl="0" marL="12700" marR="5080" rtl="0" algn="l">
              <a:lnSpc>
                <a:spcPct val="1006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pt-BR" sz="3200"/>
              <a:t>Multiplicador fiscal </a:t>
            </a:r>
            <a:endParaRPr sz="3200"/>
          </a:p>
        </p:txBody>
      </p:sp>
      <p:sp>
        <p:nvSpPr>
          <p:cNvPr id="74" name="Google Shape;74;gf607fc8c51_0_44"/>
          <p:cNvSpPr/>
          <p:nvPr/>
        </p:nvSpPr>
        <p:spPr>
          <a:xfrm>
            <a:off x="908061" y="1348049"/>
            <a:ext cx="3768771" cy="434340"/>
          </a:xfrm>
          <a:custGeom>
            <a:rect b="b" l="l" r="r" t="t"/>
            <a:pathLst>
              <a:path extrusionOk="0" h="434340" w="4063365">
                <a:moveTo>
                  <a:pt x="4063143" y="0"/>
                </a:moveTo>
                <a:lnTo>
                  <a:pt x="0" y="0"/>
                </a:lnTo>
                <a:lnTo>
                  <a:pt x="0" y="434133"/>
                </a:lnTo>
                <a:lnTo>
                  <a:pt x="4063143" y="434133"/>
                </a:lnTo>
                <a:lnTo>
                  <a:pt x="4063143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5" name="Google Shape;75;gf607fc8c51_0_44"/>
          <p:cNvSpPr txBox="1"/>
          <p:nvPr>
            <p:ph type="title"/>
          </p:nvPr>
        </p:nvSpPr>
        <p:spPr>
          <a:xfrm>
            <a:off x="2851320" y="3295925"/>
            <a:ext cx="11113200" cy="466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2050">
            <a:spAutoFit/>
          </a:bodyPr>
          <a:lstStyle/>
          <a:p>
            <a:pPr indent="0" lvl="0" marL="12700" marR="5080" rtl="0" algn="l">
              <a:lnSpc>
                <a:spcPct val="1006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pt-BR"/>
              <a:t>Estimações do efeito de benefícios sociais</a:t>
            </a:r>
            <a:endParaRPr/>
          </a:p>
        </p:txBody>
      </p:sp>
      <p:sp>
        <p:nvSpPr>
          <p:cNvPr id="76" name="Google Shape;76;gf607fc8c51_0_44"/>
          <p:cNvSpPr txBox="1"/>
          <p:nvPr>
            <p:ph type="title"/>
          </p:nvPr>
        </p:nvSpPr>
        <p:spPr>
          <a:xfrm>
            <a:off x="2851320" y="7795400"/>
            <a:ext cx="11113200" cy="38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2050">
            <a:spAutoFit/>
          </a:bodyPr>
          <a:lstStyle/>
          <a:p>
            <a:pPr indent="0" lvl="0" marL="12700" marR="5080" rtl="0" algn="l">
              <a:lnSpc>
                <a:spcPct val="1006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pt-BR" sz="2400"/>
              <a:t>Fonte: NPE nº 7 - Sanches, Cardomingo e Carvalho</a:t>
            </a:r>
            <a:endParaRPr sz="2400"/>
          </a:p>
        </p:txBody>
      </p:sp>
      <p:graphicFrame>
        <p:nvGraphicFramePr>
          <p:cNvPr id="77" name="Google Shape;77;gf607fc8c51_0_44"/>
          <p:cNvGraphicFramePr/>
          <p:nvPr/>
        </p:nvGraphicFramePr>
        <p:xfrm>
          <a:off x="2851325" y="39291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{C6092401-B03B-4E50-B1B0-3545B96071A7}</a:tableStyleId>
              </a:tblPr>
              <a:tblGrid>
                <a:gridCol w="5270650"/>
                <a:gridCol w="5352625"/>
                <a:gridCol w="5352625"/>
              </a:tblGrid>
              <a:tr h="696325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pt-BR" sz="2700"/>
                        <a:t>Estudo</a:t>
                      </a:r>
                      <a:endParaRPr b="1" sz="2700"/>
                    </a:p>
                  </a:txBody>
                  <a:tcPr marT="63500" marB="63500" marR="63500" marL="63500" anchor="ctr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pt-BR" sz="2700"/>
                        <a:t>Valor</a:t>
                      </a:r>
                      <a:endParaRPr b="1" sz="2700"/>
                    </a:p>
                  </a:txBody>
                  <a:tcPr marT="63500" marB="63500" marR="63500" marL="63500" anchor="ctr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pt-BR" sz="2700"/>
                        <a:t>E</a:t>
                      </a:r>
                      <a:r>
                        <a:rPr b="1" lang="pt-BR" sz="2700"/>
                        <a:t>feito acumulado</a:t>
                      </a:r>
                      <a:endParaRPr b="1" sz="2700"/>
                    </a:p>
                  </a:txBody>
                  <a:tcPr marT="63500" marB="63500" marR="63500" marL="63500" anchor="ctr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026425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pt-BR" sz="2700"/>
                        <a:t>Orair et al (2016) (Recessões)</a:t>
                      </a:r>
                      <a:endParaRPr b="1" sz="2700"/>
                    </a:p>
                  </a:txBody>
                  <a:tcPr marT="63500" marB="63500" marR="63500" marL="63500" anchor="ctr">
                    <a:lnL cap="flat" cmpd="sng" w="28575">
                      <a:solidFill>
                        <a:schemeClr val="dk1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pt-BR" sz="2700"/>
                        <a:t>1.51 (pico)</a:t>
                      </a:r>
                      <a:endParaRPr b="1" sz="2700"/>
                    </a:p>
                  </a:txBody>
                  <a:tcPr marT="63500" marB="63500" marR="63500" marL="63500" anchor="ctr">
                    <a:lnL cap="flat" cmpd="sng" w="28575">
                      <a:solidFill>
                        <a:schemeClr val="dk1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pt-BR" sz="2700"/>
                        <a:t>8 (4 anos)</a:t>
                      </a:r>
                      <a:endParaRPr b="1" sz="2700"/>
                    </a:p>
                  </a:txBody>
                  <a:tcPr marT="63500" marB="63500" marR="63500" marL="63500" anchor="ctr">
                    <a:lnL cap="flat" cmpd="sng" w="28575">
                      <a:solidFill>
                        <a:schemeClr val="dk1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95815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pt-BR" sz="2700">
                          <a:solidFill>
                            <a:schemeClr val="dk1"/>
                          </a:solidFill>
                        </a:rPr>
                        <a:t>Neri et al (2013)</a:t>
                      </a:r>
                      <a:endParaRPr b="1" sz="2700"/>
                    </a:p>
                  </a:txBody>
                  <a:tcPr marT="63500" marB="63500" marR="63500" marL="63500" anchor="ctr">
                    <a:lnL cap="flat" cmpd="sng" w="28575">
                      <a:solidFill>
                        <a:schemeClr val="dk1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pt-BR" sz="2700">
                          <a:solidFill>
                            <a:schemeClr val="dk1"/>
                          </a:solidFill>
                        </a:rPr>
                        <a:t>1.78 (PBF) e 1.19 (BPC)</a:t>
                      </a:r>
                      <a:endParaRPr b="1" sz="2700"/>
                    </a:p>
                  </a:txBody>
                  <a:tcPr marT="63500" marB="63500" marR="63500" marL="63500" anchor="ctr">
                    <a:lnL cap="flat" cmpd="sng" w="28575">
                      <a:solidFill>
                        <a:schemeClr val="dk1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2700"/>
                    </a:p>
                  </a:txBody>
                  <a:tcPr marT="63500" marB="63500" marR="63500" marL="63500" anchor="ctr">
                    <a:lnL cap="flat" cmpd="sng" w="28575">
                      <a:solidFill>
                        <a:schemeClr val="dk1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018325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pt-BR" sz="2700"/>
                        <a:t>Sanches e Carvalho (2019)</a:t>
                      </a:r>
                      <a:endParaRPr b="1" sz="2700"/>
                    </a:p>
                  </a:txBody>
                  <a:tcPr marT="63500" marB="63500" marR="63500" marL="63500" anchor="ctr">
                    <a:lnL cap="flat" cmpd="sng" w="28575">
                      <a:solidFill>
                        <a:schemeClr val="dk1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pt-BR" sz="2700"/>
                        <a:t>0.75 (impacto) / 1.2 (pico)</a:t>
                      </a:r>
                      <a:endParaRPr b="1" sz="2700"/>
                    </a:p>
                  </a:txBody>
                  <a:tcPr marT="63500" marB="63500" marR="63500" marL="63500" anchor="ctr">
                    <a:lnL cap="flat" cmpd="sng" w="28575">
                      <a:solidFill>
                        <a:schemeClr val="dk1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pt-BR" sz="2700"/>
                        <a:t>2.9 (2 anos) / 2.6 (1 ano)</a:t>
                      </a:r>
                      <a:endParaRPr b="1" sz="2700"/>
                    </a:p>
                  </a:txBody>
                  <a:tcPr marT="63500" marB="63500" marR="63500" marL="63500" anchor="ctr">
                    <a:lnL cap="flat" cmpd="sng" w="28575">
                      <a:solidFill>
                        <a:schemeClr val="dk1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Sp="0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gf607fc8c51_0_63"/>
          <p:cNvSpPr txBox="1"/>
          <p:nvPr>
            <p:ph type="title"/>
          </p:nvPr>
        </p:nvSpPr>
        <p:spPr>
          <a:xfrm>
            <a:off x="908050" y="777875"/>
            <a:ext cx="11113200" cy="10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2050">
            <a:spAutoFit/>
          </a:bodyPr>
          <a:lstStyle/>
          <a:p>
            <a:pPr indent="0" lvl="0" marL="12700" marR="5080" rtl="0" algn="l">
              <a:lnSpc>
                <a:spcPct val="1006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pt-BR" sz="3200"/>
              <a:t>Análise de impacto</a:t>
            </a:r>
            <a:endParaRPr sz="3200"/>
          </a:p>
          <a:p>
            <a:pPr indent="0" lvl="0" marL="12700" marR="5080" rtl="0" algn="l">
              <a:lnSpc>
                <a:spcPct val="1006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 sz="3200"/>
          </a:p>
        </p:txBody>
      </p:sp>
      <p:sp>
        <p:nvSpPr>
          <p:cNvPr id="83" name="Google Shape;83;gf607fc8c51_0_63"/>
          <p:cNvSpPr/>
          <p:nvPr/>
        </p:nvSpPr>
        <p:spPr>
          <a:xfrm>
            <a:off x="908061" y="1348049"/>
            <a:ext cx="3768771" cy="434340"/>
          </a:xfrm>
          <a:custGeom>
            <a:rect b="b" l="l" r="r" t="t"/>
            <a:pathLst>
              <a:path extrusionOk="0" h="434340" w="4063365">
                <a:moveTo>
                  <a:pt x="4063143" y="0"/>
                </a:moveTo>
                <a:lnTo>
                  <a:pt x="0" y="0"/>
                </a:lnTo>
                <a:lnTo>
                  <a:pt x="0" y="434133"/>
                </a:lnTo>
                <a:lnTo>
                  <a:pt x="4063143" y="434133"/>
                </a:lnTo>
                <a:lnTo>
                  <a:pt x="4063143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4" name="Google Shape;84;gf607fc8c51_0_63"/>
          <p:cNvSpPr txBox="1"/>
          <p:nvPr>
            <p:ph type="title"/>
          </p:nvPr>
        </p:nvSpPr>
        <p:spPr>
          <a:xfrm>
            <a:off x="2443670" y="7609625"/>
            <a:ext cx="11113200" cy="38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2050">
            <a:spAutoFit/>
          </a:bodyPr>
          <a:lstStyle/>
          <a:p>
            <a:pPr indent="0" lvl="0" marL="12700" marR="5080" rtl="0" algn="l">
              <a:lnSpc>
                <a:spcPct val="1006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pt-BR" sz="2400"/>
              <a:t>Fonte: NPE nº 7 - Sanches, Cardomingo e Carvalho</a:t>
            </a:r>
            <a:endParaRPr sz="2400"/>
          </a:p>
        </p:txBody>
      </p:sp>
      <p:graphicFrame>
        <p:nvGraphicFramePr>
          <p:cNvPr id="85" name="Google Shape;85;gf607fc8c51_0_63"/>
          <p:cNvGraphicFramePr/>
          <p:nvPr/>
        </p:nvGraphicFramePr>
        <p:xfrm>
          <a:off x="2443675" y="432630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{C6092401-B03B-4E50-B1B0-3545B96071A7}</a:tableStyleId>
              </a:tblPr>
              <a:tblGrid>
                <a:gridCol w="4045750"/>
                <a:gridCol w="4045750"/>
                <a:gridCol w="4108675"/>
                <a:gridCol w="4108675"/>
              </a:tblGrid>
              <a:tr h="696325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pt-BR" sz="2700"/>
                        <a:t>Indicador</a:t>
                      </a:r>
                      <a:endParaRPr b="1" sz="2700"/>
                    </a:p>
                  </a:txBody>
                  <a:tcPr marT="63500" marB="63500" marR="63500" marL="63500" anchor="ctr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pt-BR" sz="2700"/>
                        <a:t>Mín</a:t>
                      </a:r>
                      <a:endParaRPr b="1" sz="2700"/>
                    </a:p>
                  </a:txBody>
                  <a:tcPr marT="63500" marB="63500" marR="63500" marL="63500" anchor="ctr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pt-BR" sz="2700"/>
                        <a:t>Mediana / Pontual</a:t>
                      </a:r>
                      <a:endParaRPr b="1" sz="2700"/>
                    </a:p>
                  </a:txBody>
                  <a:tcPr marT="63500" marB="63500" marR="63500" marL="63500" anchor="ctr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pt-BR" sz="2700"/>
                        <a:t>Máx</a:t>
                      </a:r>
                      <a:endParaRPr b="1" sz="2700"/>
                    </a:p>
                  </a:txBody>
                  <a:tcPr marT="63500" marB="63500" marR="63500" marL="63500" anchor="ctr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01235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pt-BR" sz="2700"/>
                        <a:t>PIB - Made</a:t>
                      </a:r>
                      <a:endParaRPr b="1" sz="2700"/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pt-BR" sz="2700"/>
                        <a:t>PIB - Focus (Jun/20)</a:t>
                      </a:r>
                      <a:endParaRPr b="1" sz="2700"/>
                    </a:p>
                  </a:txBody>
                  <a:tcPr marT="63500" marB="63500" marR="63500" marL="63500" anchor="ctr">
                    <a:lnL cap="flat" cmpd="sng" w="28575">
                      <a:solidFill>
                        <a:schemeClr val="dk1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-9525" lvl="0" marL="0" rtl="0" algn="ctr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pt-BR" sz="2700"/>
                        <a:t>-14,7%</a:t>
                      </a:r>
                      <a:endParaRPr b="1" sz="2700"/>
                    </a:p>
                    <a:p>
                      <a:pPr indent="-9525" lvl="0" marL="0" rtl="0" algn="ctr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pt-BR" sz="2700"/>
                        <a:t>-11%</a:t>
                      </a:r>
                      <a:endParaRPr b="1" sz="2700"/>
                    </a:p>
                  </a:txBody>
                  <a:tcPr marT="63500" marB="63500" marR="63500" marL="63500" anchor="ctr">
                    <a:lnL cap="flat" cmpd="sng" w="28575">
                      <a:solidFill>
                        <a:schemeClr val="dk1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pt-BR" sz="2700"/>
                        <a:t>–11,9%</a:t>
                      </a:r>
                      <a:endParaRPr b="1" sz="2700"/>
                    </a:p>
                    <a:p>
                      <a:pPr indent="0" lvl="0" marL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pt-BR" sz="2700"/>
                        <a:t>-6,6%</a:t>
                      </a:r>
                      <a:endParaRPr b="1" sz="2700"/>
                    </a:p>
                  </a:txBody>
                  <a:tcPr marT="63500" marB="63500" marR="63500" marL="63500" anchor="ctr">
                    <a:lnL cap="flat" cmpd="sng" w="28575">
                      <a:solidFill>
                        <a:schemeClr val="dk1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pt-BR" sz="2700"/>
                        <a:t>-9,1%</a:t>
                      </a:r>
                      <a:endParaRPr b="1" sz="2700"/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pt-BR" sz="2700"/>
                        <a:t>-3,8%</a:t>
                      </a:r>
                      <a:endParaRPr b="1" sz="2700"/>
                    </a:p>
                  </a:txBody>
                  <a:tcPr marT="63500" marB="63500" marR="63500" marL="63500" anchor="ctr">
                    <a:lnL cap="flat" cmpd="sng" w="28575">
                      <a:solidFill>
                        <a:schemeClr val="dk1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2352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pt-BR" sz="2700">
                          <a:solidFill>
                            <a:schemeClr val="dk1"/>
                          </a:solidFill>
                        </a:rPr>
                        <a:t>DLSP - Made</a:t>
                      </a:r>
                      <a:endParaRPr b="1" sz="27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pt-BR" sz="2700">
                          <a:solidFill>
                            <a:schemeClr val="dk1"/>
                          </a:solidFill>
                        </a:rPr>
                        <a:t>DLSP - Focus (Ago/20)</a:t>
                      </a:r>
                      <a:endParaRPr b="1" sz="2700">
                        <a:solidFill>
                          <a:schemeClr val="dk1"/>
                        </a:solidFill>
                      </a:endParaRPr>
                    </a:p>
                  </a:txBody>
                  <a:tcPr marT="63500" marB="63500" marR="63500" marL="63500" anchor="ctr">
                    <a:lnL cap="flat" cmpd="sng" w="28575">
                      <a:solidFill>
                        <a:schemeClr val="dk1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pt-BR" sz="2700">
                          <a:solidFill>
                            <a:schemeClr val="dk1"/>
                          </a:solidFill>
                        </a:rPr>
                        <a:t>68%</a:t>
                      </a:r>
                      <a:endParaRPr b="1" sz="27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pt-BR" sz="2700">
                          <a:solidFill>
                            <a:schemeClr val="dk1"/>
                          </a:solidFill>
                        </a:rPr>
                        <a:t>58%</a:t>
                      </a:r>
                      <a:endParaRPr b="1" sz="2700">
                        <a:solidFill>
                          <a:schemeClr val="dk1"/>
                        </a:solidFill>
                      </a:endParaRPr>
                    </a:p>
                  </a:txBody>
                  <a:tcPr marT="63500" marB="63500" marR="63500" marL="63500" anchor="ctr">
                    <a:lnL cap="flat" cmpd="sng" w="28575">
                      <a:solidFill>
                        <a:schemeClr val="dk1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pt-BR" sz="2700">
                          <a:solidFill>
                            <a:schemeClr val="dk1"/>
                          </a:solidFill>
                        </a:rPr>
                        <a:t>68,6%</a:t>
                      </a:r>
                      <a:endParaRPr b="1" sz="27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pt-BR" sz="2700">
                          <a:solidFill>
                            <a:schemeClr val="dk1"/>
                          </a:solidFill>
                        </a:rPr>
                        <a:t>67,85%</a:t>
                      </a:r>
                      <a:endParaRPr b="1" sz="2700">
                        <a:solidFill>
                          <a:schemeClr val="dk1"/>
                        </a:solidFill>
                      </a:endParaRPr>
                    </a:p>
                  </a:txBody>
                  <a:tcPr marT="63500" marB="63500" marR="63500" marL="63500" anchor="ctr">
                    <a:lnL cap="flat" cmpd="sng" w="28575">
                      <a:solidFill>
                        <a:schemeClr val="dk1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pt-BR" sz="2700"/>
                        <a:t>69,1%</a:t>
                      </a:r>
                      <a:endParaRPr b="1" sz="2700"/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pt-BR" sz="2700"/>
                        <a:t>90%</a:t>
                      </a:r>
                      <a:endParaRPr b="1" sz="2700"/>
                    </a:p>
                  </a:txBody>
                  <a:tcPr marT="63500" marB="63500" marR="63500" marL="63500" anchor="ctr">
                    <a:lnL cap="flat" cmpd="sng" w="28575">
                      <a:solidFill>
                        <a:schemeClr val="dk1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Sp="0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gf607fc8c51_0_71"/>
          <p:cNvSpPr txBox="1"/>
          <p:nvPr>
            <p:ph type="title"/>
          </p:nvPr>
        </p:nvSpPr>
        <p:spPr>
          <a:xfrm>
            <a:off x="908050" y="777875"/>
            <a:ext cx="11113200" cy="10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2050">
            <a:spAutoFit/>
          </a:bodyPr>
          <a:lstStyle/>
          <a:p>
            <a:pPr indent="0" lvl="0" marL="12700" marR="5080" rtl="0" algn="l">
              <a:lnSpc>
                <a:spcPct val="1006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pt-BR" sz="3200"/>
              <a:t>Impacto sobre pobreza e desigualdade</a:t>
            </a:r>
            <a:endParaRPr sz="3200"/>
          </a:p>
          <a:p>
            <a:pPr indent="0" lvl="0" marL="12700" marR="5080" rtl="0" algn="l">
              <a:lnSpc>
                <a:spcPct val="1006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 sz="3200"/>
          </a:p>
        </p:txBody>
      </p:sp>
      <p:sp>
        <p:nvSpPr>
          <p:cNvPr id="91" name="Google Shape;91;gf607fc8c51_0_71"/>
          <p:cNvSpPr/>
          <p:nvPr/>
        </p:nvSpPr>
        <p:spPr>
          <a:xfrm>
            <a:off x="908061" y="1348049"/>
            <a:ext cx="3768771" cy="434340"/>
          </a:xfrm>
          <a:custGeom>
            <a:rect b="b" l="l" r="r" t="t"/>
            <a:pathLst>
              <a:path extrusionOk="0" h="434340" w="4063365">
                <a:moveTo>
                  <a:pt x="4063143" y="0"/>
                </a:moveTo>
                <a:lnTo>
                  <a:pt x="0" y="0"/>
                </a:lnTo>
                <a:lnTo>
                  <a:pt x="0" y="434133"/>
                </a:lnTo>
                <a:lnTo>
                  <a:pt x="4063143" y="434133"/>
                </a:lnTo>
                <a:lnTo>
                  <a:pt x="4063143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2" name="Google Shape;92;gf607fc8c51_0_71"/>
          <p:cNvSpPr txBox="1"/>
          <p:nvPr>
            <p:ph type="title"/>
          </p:nvPr>
        </p:nvSpPr>
        <p:spPr>
          <a:xfrm>
            <a:off x="2401320" y="10292600"/>
            <a:ext cx="11113200" cy="38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2050">
            <a:spAutoFit/>
          </a:bodyPr>
          <a:lstStyle/>
          <a:p>
            <a:pPr indent="0" lvl="0" marL="12700" marR="5080" rtl="0" algn="l">
              <a:lnSpc>
                <a:spcPct val="1006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pt-BR" sz="2400"/>
              <a:t>Fonte: NPE nº 6 - Fares, Oliveira, Cardoso e Nassif-Pires</a:t>
            </a:r>
            <a:endParaRPr sz="2400"/>
          </a:p>
        </p:txBody>
      </p:sp>
      <p:graphicFrame>
        <p:nvGraphicFramePr>
          <p:cNvPr id="93" name="Google Shape;93;gf607fc8c51_0_71"/>
          <p:cNvGraphicFramePr/>
          <p:nvPr/>
        </p:nvGraphicFramePr>
        <p:xfrm>
          <a:off x="2351825" y="280637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{C6092401-B03B-4E50-B1B0-3545B96071A7}</a:tableStyleId>
              </a:tblPr>
              <a:tblGrid>
                <a:gridCol w="4045750"/>
                <a:gridCol w="4108675"/>
                <a:gridCol w="4108675"/>
              </a:tblGrid>
              <a:tr h="696325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2700"/>
                    </a:p>
                  </a:txBody>
                  <a:tcPr marT="63500" marB="63500" marR="63500" marL="63500" anchor="ctr">
                    <a:lnL cap="flat" cmpd="sng" w="2857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pt-BR" sz="2700"/>
                        <a:t>Extrema (R$ 160)</a:t>
                      </a:r>
                      <a:endParaRPr b="1" sz="2700"/>
                    </a:p>
                  </a:txBody>
                  <a:tcPr marT="63500" marB="63500" marR="63500" marL="63500" anchor="ctr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pt-BR" sz="2700"/>
                        <a:t>Pobreza (R$ 470)</a:t>
                      </a:r>
                      <a:endParaRPr b="1" sz="2700"/>
                    </a:p>
                  </a:txBody>
                  <a:tcPr marT="63500" marB="63500" marR="63500" marL="63500" anchor="ctr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842275">
                <a:tc>
                  <a:txBody>
                    <a:bodyPr/>
                    <a:lstStyle/>
                    <a:p>
                      <a:pPr indent="-9525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pt-BR" sz="2700"/>
                        <a:t>Pré pandemia</a:t>
                      </a:r>
                      <a:endParaRPr b="1" sz="2700"/>
                    </a:p>
                  </a:txBody>
                  <a:tcPr marT="63500" marB="63500" marR="63500" marL="63500" anchor="ctr">
                    <a:lnL cap="flat" cmpd="sng" w="28575">
                      <a:solidFill>
                        <a:schemeClr val="dk1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pt-BR" sz="2700"/>
                        <a:t>14</a:t>
                      </a:r>
                      <a:endParaRPr b="1" sz="2700"/>
                    </a:p>
                  </a:txBody>
                  <a:tcPr marT="63500" marB="63500" marR="63500" marL="63500" anchor="ctr">
                    <a:lnL cap="flat" cmpd="sng" w="28575">
                      <a:solidFill>
                        <a:schemeClr val="dk1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pt-BR" sz="2700"/>
                        <a:t>52</a:t>
                      </a:r>
                      <a:endParaRPr b="1" sz="2700"/>
                    </a:p>
                  </a:txBody>
                  <a:tcPr marT="63500" marB="63500" marR="63500" marL="63500" anchor="ctr">
                    <a:lnL cap="flat" cmpd="sng" w="28575">
                      <a:solidFill>
                        <a:schemeClr val="dk1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8296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pt-BR" sz="2700">
                          <a:solidFill>
                            <a:schemeClr val="dk1"/>
                          </a:solidFill>
                        </a:rPr>
                        <a:t>AE (Julho/20)</a:t>
                      </a:r>
                      <a:endParaRPr b="1" sz="2700">
                        <a:solidFill>
                          <a:schemeClr val="dk1"/>
                        </a:solidFill>
                      </a:endParaRPr>
                    </a:p>
                  </a:txBody>
                  <a:tcPr marT="63500" marB="63500" marR="63500" marL="63500" anchor="ctr">
                    <a:lnL cap="flat" cmpd="sng" w="28575">
                      <a:solidFill>
                        <a:schemeClr val="dk1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pt-BR" sz="2700">
                          <a:solidFill>
                            <a:schemeClr val="dk1"/>
                          </a:solidFill>
                        </a:rPr>
                        <a:t>5</a:t>
                      </a:r>
                      <a:endParaRPr b="1" sz="2700">
                        <a:solidFill>
                          <a:schemeClr val="dk1"/>
                        </a:solidFill>
                      </a:endParaRPr>
                    </a:p>
                  </a:txBody>
                  <a:tcPr marT="63500" marB="63500" marR="63500" marL="63500" anchor="ctr">
                    <a:lnL cap="flat" cmpd="sng" w="28575">
                      <a:solidFill>
                        <a:schemeClr val="dk1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pt-BR" sz="2700"/>
                        <a:t>43</a:t>
                      </a:r>
                      <a:endParaRPr b="1" sz="2700"/>
                    </a:p>
                  </a:txBody>
                  <a:tcPr marT="63500" marB="63500" marR="63500" marL="63500" anchor="ctr">
                    <a:lnL cap="flat" cmpd="sng" w="28575">
                      <a:solidFill>
                        <a:schemeClr val="dk1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sp>
        <p:nvSpPr>
          <p:cNvPr id="94" name="Google Shape;94;gf607fc8c51_0_71"/>
          <p:cNvSpPr txBox="1"/>
          <p:nvPr>
            <p:ph type="title"/>
          </p:nvPr>
        </p:nvSpPr>
        <p:spPr>
          <a:xfrm>
            <a:off x="2252820" y="2220875"/>
            <a:ext cx="11113200" cy="466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2050">
            <a:spAutoFit/>
          </a:bodyPr>
          <a:lstStyle/>
          <a:p>
            <a:pPr indent="0" lvl="0" marL="12700" marR="5080" rtl="0" algn="l">
              <a:lnSpc>
                <a:spcPct val="1006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pt-BR"/>
              <a:t>Número de pessoas (Em milhões)</a:t>
            </a:r>
            <a:endParaRPr/>
          </a:p>
        </p:txBody>
      </p:sp>
      <p:graphicFrame>
        <p:nvGraphicFramePr>
          <p:cNvPr id="95" name="Google Shape;95;gf607fc8c51_0_71"/>
          <p:cNvGraphicFramePr/>
          <p:nvPr/>
        </p:nvGraphicFramePr>
        <p:xfrm>
          <a:off x="2401325" y="695107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{C6092401-B03B-4E50-B1B0-3545B96071A7}</a:tableStyleId>
              </a:tblPr>
              <a:tblGrid>
                <a:gridCol w="4045750"/>
                <a:gridCol w="4108675"/>
                <a:gridCol w="4108675"/>
              </a:tblGrid>
              <a:tr h="696325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2700"/>
                    </a:p>
                  </a:txBody>
                  <a:tcPr marT="63500" marB="63500" marR="63500" marL="63500" anchor="ctr">
                    <a:lnL cap="flat" cmpd="sng" w="2857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pt-BR" sz="2700"/>
                        <a:t>Pré pandemia</a:t>
                      </a:r>
                      <a:endParaRPr b="1" sz="2700"/>
                    </a:p>
                  </a:txBody>
                  <a:tcPr marT="63500" marB="63500" marR="63500" marL="63500" anchor="ctr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pt-BR" sz="2700">
                          <a:solidFill>
                            <a:schemeClr val="dk1"/>
                          </a:solidFill>
                        </a:rPr>
                        <a:t>AE (Agosto/20)</a:t>
                      </a:r>
                      <a:endParaRPr b="1" sz="2700"/>
                    </a:p>
                  </a:txBody>
                  <a:tcPr marT="63500" marB="63500" marR="63500" marL="63500" anchor="ctr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842275">
                <a:tc>
                  <a:txBody>
                    <a:bodyPr/>
                    <a:lstStyle/>
                    <a:p>
                      <a:pPr indent="-9525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pt-BR" sz="2700"/>
                        <a:t>Homem branco</a:t>
                      </a:r>
                      <a:endParaRPr b="1" sz="2700"/>
                    </a:p>
                  </a:txBody>
                  <a:tcPr marT="63500" marB="63500" marR="63500" marL="63500" anchor="ctr">
                    <a:lnL cap="flat" cmpd="sng" w="28575">
                      <a:solidFill>
                        <a:schemeClr val="dk1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pt-BR" sz="2700"/>
                        <a:t>2,5</a:t>
                      </a:r>
                      <a:endParaRPr b="1" sz="2700"/>
                    </a:p>
                  </a:txBody>
                  <a:tcPr marT="63500" marB="63500" marR="63500" marL="63500" anchor="ctr">
                    <a:lnL cap="flat" cmpd="sng" w="28575">
                      <a:solidFill>
                        <a:schemeClr val="dk1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pt-BR" sz="2700"/>
                        <a:t>2,1</a:t>
                      </a:r>
                      <a:endParaRPr b="1" sz="2700"/>
                    </a:p>
                  </a:txBody>
                  <a:tcPr marT="63500" marB="63500" marR="63500" marL="63500" anchor="ctr">
                    <a:lnL cap="flat" cmpd="sng" w="28575">
                      <a:solidFill>
                        <a:schemeClr val="dk1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8296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pt-BR" sz="2700">
                          <a:solidFill>
                            <a:schemeClr val="dk1"/>
                          </a:solidFill>
                        </a:rPr>
                        <a:t>Mulher branca</a:t>
                      </a:r>
                      <a:endParaRPr b="1" sz="2700">
                        <a:solidFill>
                          <a:schemeClr val="dk1"/>
                        </a:solidFill>
                      </a:endParaRPr>
                    </a:p>
                  </a:txBody>
                  <a:tcPr marT="63500" marB="63500" marR="63500" marL="63500" anchor="ctr">
                    <a:lnL cap="flat" cmpd="sng" w="28575">
                      <a:solidFill>
                        <a:schemeClr val="dk1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pt-BR" sz="2700">
                          <a:solidFill>
                            <a:schemeClr val="dk1"/>
                          </a:solidFill>
                        </a:rPr>
                        <a:t>1,8</a:t>
                      </a:r>
                      <a:endParaRPr b="1" sz="2700">
                        <a:solidFill>
                          <a:schemeClr val="dk1"/>
                        </a:solidFill>
                      </a:endParaRPr>
                    </a:p>
                  </a:txBody>
                  <a:tcPr marT="63500" marB="63500" marR="63500" marL="63500" anchor="ctr">
                    <a:lnL cap="flat" cmpd="sng" w="28575">
                      <a:solidFill>
                        <a:schemeClr val="dk1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pt-BR" sz="2700"/>
                        <a:t>1,6</a:t>
                      </a:r>
                      <a:endParaRPr b="1" sz="2700"/>
                    </a:p>
                  </a:txBody>
                  <a:tcPr marT="63500" marB="63500" marR="63500" marL="63500" anchor="ctr">
                    <a:lnL cap="flat" cmpd="sng" w="28575">
                      <a:solidFill>
                        <a:schemeClr val="dk1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8296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pt-BR" sz="2700">
                          <a:solidFill>
                            <a:schemeClr val="dk1"/>
                          </a:solidFill>
                        </a:rPr>
                        <a:t>Homem negro</a:t>
                      </a:r>
                      <a:endParaRPr b="1" sz="2700">
                        <a:solidFill>
                          <a:schemeClr val="dk1"/>
                        </a:solidFill>
                      </a:endParaRPr>
                    </a:p>
                  </a:txBody>
                  <a:tcPr marT="63500" marB="63500" marR="63500" marL="63500" anchor="ctr">
                    <a:lnL cap="flat" cmpd="sng" w="28575">
                      <a:solidFill>
                        <a:schemeClr val="dk1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pt-BR" sz="2700">
                          <a:solidFill>
                            <a:schemeClr val="dk1"/>
                          </a:solidFill>
                        </a:rPr>
                        <a:t>1,4</a:t>
                      </a:r>
                      <a:endParaRPr b="1" sz="2700">
                        <a:solidFill>
                          <a:schemeClr val="dk1"/>
                        </a:solidFill>
                      </a:endParaRPr>
                    </a:p>
                  </a:txBody>
                  <a:tcPr marT="63500" marB="63500" marR="63500" marL="63500" anchor="ctr">
                    <a:lnL cap="flat" cmpd="sng" w="28575">
                      <a:solidFill>
                        <a:schemeClr val="dk1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pt-BR" sz="2700"/>
                        <a:t>1,3</a:t>
                      </a:r>
                      <a:endParaRPr b="1" sz="2700"/>
                    </a:p>
                  </a:txBody>
                  <a:tcPr marT="63500" marB="63500" marR="63500" marL="63500" anchor="ctr">
                    <a:lnL cap="flat" cmpd="sng" w="28575">
                      <a:solidFill>
                        <a:schemeClr val="dk1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sp>
        <p:nvSpPr>
          <p:cNvPr id="96" name="Google Shape;96;gf607fc8c51_0_71"/>
          <p:cNvSpPr txBox="1"/>
          <p:nvPr>
            <p:ph type="title"/>
          </p:nvPr>
        </p:nvSpPr>
        <p:spPr>
          <a:xfrm>
            <a:off x="2302326" y="6341725"/>
            <a:ext cx="13239300" cy="466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2050">
            <a:spAutoFit/>
          </a:bodyPr>
          <a:lstStyle/>
          <a:p>
            <a:pPr indent="0" lvl="0" marL="12700" marR="5080" rtl="0" algn="l">
              <a:lnSpc>
                <a:spcPct val="1006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pt-BR"/>
              <a:t>Razão do rendimento em relação àquele ganho por uma mulher negra</a:t>
            </a:r>
            <a:endParaRPr/>
          </a:p>
        </p:txBody>
      </p:sp>
      <p:sp>
        <p:nvSpPr>
          <p:cNvPr id="97" name="Google Shape;97;gf607fc8c51_0_71"/>
          <p:cNvSpPr txBox="1"/>
          <p:nvPr>
            <p:ph type="title"/>
          </p:nvPr>
        </p:nvSpPr>
        <p:spPr>
          <a:xfrm>
            <a:off x="2302320" y="5406500"/>
            <a:ext cx="11113200" cy="38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2050">
            <a:spAutoFit/>
          </a:bodyPr>
          <a:lstStyle/>
          <a:p>
            <a:pPr indent="0" lvl="0" marL="12700" marR="5080" rtl="0" algn="l">
              <a:lnSpc>
                <a:spcPct val="1006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pt-BR" sz="2400"/>
              <a:t>Fonte: NPE nº 10 - Nassif-Pires, Cardoso e Oliveira</a:t>
            </a:r>
            <a:endParaRPr sz="24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Sp="0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gf607fc8c51_0_52"/>
          <p:cNvSpPr txBox="1"/>
          <p:nvPr>
            <p:ph type="title"/>
          </p:nvPr>
        </p:nvSpPr>
        <p:spPr>
          <a:xfrm>
            <a:off x="908045" y="777875"/>
            <a:ext cx="11113200" cy="504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2050">
            <a:spAutoFit/>
          </a:bodyPr>
          <a:lstStyle/>
          <a:p>
            <a:pPr indent="0" lvl="0" marL="12700" marR="5080" rtl="0" algn="l">
              <a:lnSpc>
                <a:spcPct val="1006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pt-BR" sz="3200"/>
              <a:t>Arranjos de tributos e gastos</a:t>
            </a:r>
            <a:endParaRPr sz="3200"/>
          </a:p>
        </p:txBody>
      </p:sp>
      <p:sp>
        <p:nvSpPr>
          <p:cNvPr id="103" name="Google Shape;103;gf607fc8c51_0_52"/>
          <p:cNvSpPr/>
          <p:nvPr/>
        </p:nvSpPr>
        <p:spPr>
          <a:xfrm>
            <a:off x="908061" y="1348049"/>
            <a:ext cx="3768771" cy="434340"/>
          </a:xfrm>
          <a:custGeom>
            <a:rect b="b" l="l" r="r" t="t"/>
            <a:pathLst>
              <a:path extrusionOk="0" h="434340" w="4063365">
                <a:moveTo>
                  <a:pt x="4063143" y="0"/>
                </a:moveTo>
                <a:lnTo>
                  <a:pt x="0" y="0"/>
                </a:lnTo>
                <a:lnTo>
                  <a:pt x="0" y="434133"/>
                </a:lnTo>
                <a:lnTo>
                  <a:pt x="4063143" y="434133"/>
                </a:lnTo>
                <a:lnTo>
                  <a:pt x="4063143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4" name="Google Shape;104;gf607fc8c51_0_52"/>
          <p:cNvSpPr txBox="1"/>
          <p:nvPr>
            <p:ph type="title"/>
          </p:nvPr>
        </p:nvSpPr>
        <p:spPr>
          <a:xfrm>
            <a:off x="2228952" y="1954550"/>
            <a:ext cx="15627600" cy="2750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2050">
            <a:spAutoFit/>
          </a:bodyPr>
          <a:lstStyle/>
          <a:p>
            <a:pPr indent="0" lvl="0" marL="12700" marR="5080" rtl="0" algn="l">
              <a:lnSpc>
                <a:spcPct val="1006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pt-BR"/>
              <a:t>1 - Paiva, Bartholo, Souza e Orair (2021)</a:t>
            </a:r>
            <a:endParaRPr/>
          </a:p>
          <a:p>
            <a:pPr indent="0" lvl="0" marL="12700" marR="5080" rtl="0" algn="l">
              <a:lnSpc>
                <a:spcPct val="1006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  <a:p>
            <a:pPr indent="-317500" lvl="0" marL="457200" marR="5080" rtl="0" algn="l">
              <a:lnSpc>
                <a:spcPct val="100600"/>
              </a:lnSpc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pt-BR"/>
              <a:t>Orçamento: R$ 120 bi - 26,9 mi de famílias</a:t>
            </a:r>
            <a:endParaRPr/>
          </a:p>
          <a:p>
            <a:pPr indent="-317500" lvl="0" marL="457200" marR="5080" rtl="0" algn="l">
              <a:lnSpc>
                <a:spcPct val="100600"/>
              </a:lnSpc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pt-BR"/>
              <a:t>Focalizado: Piso + Benefício infantil + Rampa de saída</a:t>
            </a:r>
            <a:endParaRPr/>
          </a:p>
          <a:p>
            <a:pPr indent="-317500" lvl="0" marL="457200" marR="5080" rtl="0" algn="l">
              <a:lnSpc>
                <a:spcPct val="100600"/>
              </a:lnSpc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pt-BR"/>
              <a:t>Pobreza (PPC$ 5,5): 21,4%        17,9%</a:t>
            </a:r>
            <a:endParaRPr/>
          </a:p>
          <a:p>
            <a:pPr indent="-317500" lvl="0" marL="457200" marR="5080" rtl="0" algn="l">
              <a:lnSpc>
                <a:spcPct val="100600"/>
              </a:lnSpc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pt-BR"/>
              <a:t>Desigualdade (Gini): 0,541       0,517 </a:t>
            </a:r>
            <a:endParaRPr/>
          </a:p>
        </p:txBody>
      </p:sp>
      <p:cxnSp>
        <p:nvCxnSpPr>
          <p:cNvPr id="105" name="Google Shape;105;gf607fc8c51_0_52"/>
          <p:cNvCxnSpPr/>
          <p:nvPr/>
        </p:nvCxnSpPr>
        <p:spPr>
          <a:xfrm flipH="1" rot="10800000">
            <a:off x="7546975" y="4002275"/>
            <a:ext cx="460500" cy="25500"/>
          </a:xfrm>
          <a:prstGeom prst="straightConnector1">
            <a:avLst/>
          </a:prstGeom>
          <a:noFill/>
          <a:ln cap="flat" cmpd="sng" w="38100">
            <a:solidFill>
              <a:schemeClr val="dk1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106" name="Google Shape;106;gf607fc8c51_0_52"/>
          <p:cNvCxnSpPr/>
          <p:nvPr/>
        </p:nvCxnSpPr>
        <p:spPr>
          <a:xfrm flipH="1" rot="10800000">
            <a:off x="7546975" y="4459475"/>
            <a:ext cx="460500" cy="25500"/>
          </a:xfrm>
          <a:prstGeom prst="straightConnector1">
            <a:avLst/>
          </a:prstGeom>
          <a:noFill/>
          <a:ln cap="flat" cmpd="sng" w="38100">
            <a:solidFill>
              <a:schemeClr val="dk1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107" name="Google Shape;107;gf607fc8c51_0_52"/>
          <p:cNvSpPr txBox="1"/>
          <p:nvPr>
            <p:ph type="title"/>
          </p:nvPr>
        </p:nvSpPr>
        <p:spPr>
          <a:xfrm>
            <a:off x="2238252" y="5105400"/>
            <a:ext cx="15627600" cy="2750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2050">
            <a:spAutoFit/>
          </a:bodyPr>
          <a:lstStyle/>
          <a:p>
            <a:pPr indent="0" lvl="0" marL="12700" marR="5080" rtl="0" algn="l">
              <a:lnSpc>
                <a:spcPct val="1006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pt-BR"/>
              <a:t>2</a:t>
            </a:r>
            <a:r>
              <a:rPr lang="pt-BR"/>
              <a:t> - Cardoso, Domingues, Magalhães, Cardoso e Simonatto (2021)</a:t>
            </a:r>
            <a:endParaRPr/>
          </a:p>
          <a:p>
            <a:pPr indent="0" lvl="0" marL="12700" marR="5080" rtl="0" algn="l">
              <a:lnSpc>
                <a:spcPct val="1006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  <a:p>
            <a:pPr indent="-317500" lvl="0" marL="457200" marR="5080" rtl="0" algn="l">
              <a:lnSpc>
                <a:spcPct val="100600"/>
              </a:lnSpc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pt-BR"/>
              <a:t>Orçamento: R$ 72 bi - 28,4 mi de famílias</a:t>
            </a:r>
            <a:endParaRPr/>
          </a:p>
          <a:p>
            <a:pPr indent="-317500" lvl="0" marL="457200" marR="5080" rtl="0" algn="l">
              <a:lnSpc>
                <a:spcPct val="100600"/>
              </a:lnSpc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pt-BR"/>
              <a:t>Focalizado: R$ 217 mensais / família</a:t>
            </a:r>
            <a:endParaRPr/>
          </a:p>
          <a:p>
            <a:pPr indent="-317500" lvl="0" marL="457200" marR="5080" rtl="0" algn="l">
              <a:lnSpc>
                <a:spcPct val="100600"/>
              </a:lnSpc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pt-BR"/>
              <a:t>PIB: 1 ano       0,5% / 18 anos       1,5%</a:t>
            </a:r>
            <a:endParaRPr/>
          </a:p>
          <a:p>
            <a:pPr indent="-317500" lvl="0" marL="457200" marR="5080" rtl="0" algn="l">
              <a:lnSpc>
                <a:spcPct val="100600"/>
              </a:lnSpc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pt-BR"/>
              <a:t>Participação 1%: 18,4%</a:t>
            </a:r>
            <a:endParaRPr/>
          </a:p>
        </p:txBody>
      </p:sp>
      <p:cxnSp>
        <p:nvCxnSpPr>
          <p:cNvPr id="108" name="Google Shape;108;gf607fc8c51_0_52"/>
          <p:cNvCxnSpPr/>
          <p:nvPr/>
        </p:nvCxnSpPr>
        <p:spPr>
          <a:xfrm flipH="1" rot="10800000">
            <a:off x="4676825" y="7113950"/>
            <a:ext cx="460500" cy="25500"/>
          </a:xfrm>
          <a:prstGeom prst="straightConnector1">
            <a:avLst/>
          </a:prstGeom>
          <a:noFill/>
          <a:ln cap="flat" cmpd="sng" w="38100">
            <a:solidFill>
              <a:schemeClr val="dk1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109" name="Google Shape;109;gf607fc8c51_0_52"/>
          <p:cNvCxnSpPr/>
          <p:nvPr/>
        </p:nvCxnSpPr>
        <p:spPr>
          <a:xfrm flipH="1" rot="10800000">
            <a:off x="7977675" y="7113950"/>
            <a:ext cx="460500" cy="25500"/>
          </a:xfrm>
          <a:prstGeom prst="straightConnector1">
            <a:avLst/>
          </a:prstGeom>
          <a:noFill/>
          <a:ln cap="flat" cmpd="sng" w="38100">
            <a:solidFill>
              <a:schemeClr val="dk1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110" name="Google Shape;110;gf607fc8c51_0_52"/>
          <p:cNvSpPr txBox="1"/>
          <p:nvPr>
            <p:ph type="title"/>
          </p:nvPr>
        </p:nvSpPr>
        <p:spPr>
          <a:xfrm>
            <a:off x="2390650" y="8305800"/>
            <a:ext cx="13065000" cy="22935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2050">
            <a:spAutoFit/>
          </a:bodyPr>
          <a:lstStyle/>
          <a:p>
            <a:pPr indent="0" lvl="0" marL="12700" marR="5080" rtl="0" algn="l">
              <a:lnSpc>
                <a:spcPct val="1006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pt-BR"/>
              <a:t>3</a:t>
            </a:r>
            <a:r>
              <a:rPr lang="pt-BR"/>
              <a:t> - NPE nº 15 - Bottega, Cardomingo, Carvalho, Fernandes, </a:t>
            </a:r>
            <a:r>
              <a:rPr lang="pt-BR"/>
              <a:t>Orair,</a:t>
            </a:r>
            <a:r>
              <a:rPr lang="pt-BR"/>
              <a:t> Ribas e Silveira (2021)</a:t>
            </a:r>
            <a:endParaRPr/>
          </a:p>
          <a:p>
            <a:pPr indent="0" lvl="0" marL="12700" marR="5080" rtl="0" algn="l">
              <a:lnSpc>
                <a:spcPct val="1006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  <a:p>
            <a:pPr indent="-317500" lvl="0" marL="457200" marR="5080" rtl="0" algn="l">
              <a:lnSpc>
                <a:spcPct val="1006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-"/>
            </a:pPr>
            <a:r>
              <a:rPr lang="pt-BR"/>
              <a:t>Participação 1%: 24,6%</a:t>
            </a:r>
            <a:endParaRPr/>
          </a:p>
          <a:p>
            <a:pPr indent="-317500" lvl="0" marL="457200" marR="5080" rtl="0" algn="l">
              <a:lnSpc>
                <a:spcPct val="100600"/>
              </a:lnSpc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pt-BR"/>
              <a:t>Arrecadação com maior progressividade: R$ 52 bi 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Sp="0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10"/>
          <p:cNvSpPr/>
          <p:nvPr/>
        </p:nvSpPr>
        <p:spPr>
          <a:xfrm>
            <a:off x="4544" y="0"/>
            <a:ext cx="20099655" cy="11308715"/>
          </a:xfrm>
          <a:custGeom>
            <a:rect b="b" l="l" r="r" t="t"/>
            <a:pathLst>
              <a:path extrusionOk="0" h="11308715" w="20099655">
                <a:moveTo>
                  <a:pt x="0" y="11308556"/>
                </a:moveTo>
                <a:lnTo>
                  <a:pt x="20099555" y="11308556"/>
                </a:lnTo>
                <a:lnTo>
                  <a:pt x="20099555" y="0"/>
                </a:lnTo>
                <a:lnTo>
                  <a:pt x="0" y="0"/>
                </a:lnTo>
                <a:lnTo>
                  <a:pt x="0" y="11308556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6" name="Google Shape;116;p10"/>
          <p:cNvSpPr/>
          <p:nvPr/>
        </p:nvSpPr>
        <p:spPr>
          <a:xfrm>
            <a:off x="786080" y="9164576"/>
            <a:ext cx="2337916" cy="1290133"/>
          </a:xfrm>
          <a:custGeom>
            <a:rect b="b" l="l" r="r" t="t"/>
            <a:pathLst>
              <a:path extrusionOk="0" h="1139190" w="2064385">
                <a:moveTo>
                  <a:pt x="2064232" y="756920"/>
                </a:moveTo>
                <a:lnTo>
                  <a:pt x="1379004" y="756920"/>
                </a:lnTo>
                <a:lnTo>
                  <a:pt x="1379004" y="382270"/>
                </a:lnTo>
                <a:lnTo>
                  <a:pt x="689495" y="382270"/>
                </a:lnTo>
                <a:lnTo>
                  <a:pt x="689495" y="0"/>
                </a:lnTo>
                <a:lnTo>
                  <a:pt x="0" y="0"/>
                </a:lnTo>
                <a:lnTo>
                  <a:pt x="0" y="382270"/>
                </a:lnTo>
                <a:lnTo>
                  <a:pt x="0" y="756920"/>
                </a:lnTo>
                <a:lnTo>
                  <a:pt x="0" y="1139190"/>
                </a:lnTo>
                <a:lnTo>
                  <a:pt x="2064232" y="1139190"/>
                </a:lnTo>
                <a:lnTo>
                  <a:pt x="2064232" y="75692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7" name="Google Shape;117;p10"/>
          <p:cNvSpPr txBox="1"/>
          <p:nvPr/>
        </p:nvSpPr>
        <p:spPr>
          <a:xfrm>
            <a:off x="786085" y="1143566"/>
            <a:ext cx="2621100" cy="320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2050">
            <a:spAutoFit/>
          </a:bodyPr>
          <a:lstStyle/>
          <a:p>
            <a:pPr indent="0" lvl="0" marL="0" marR="508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1" lang="pt-BR" sz="2000">
                <a:solidFill>
                  <a:schemeClr val="lt1"/>
                </a:solidFill>
              </a:rPr>
              <a:t>Muito obrigado</a:t>
            </a:r>
            <a:endParaRPr b="0"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8" name="Google Shape;118;p10"/>
          <p:cNvSpPr txBox="1"/>
          <p:nvPr/>
        </p:nvSpPr>
        <p:spPr>
          <a:xfrm>
            <a:off x="15842650" y="9369475"/>
            <a:ext cx="3000000" cy="1108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12700" marR="1189355" rtl="0" algn="l">
              <a:spcBef>
                <a:spcPts val="136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pt-BR" sz="2000">
                <a:solidFill>
                  <a:schemeClr val="lt1"/>
                </a:solidFill>
              </a:rPr>
              <a:t>Made  FEA/USP</a:t>
            </a:r>
            <a:endParaRPr b="1" sz="2000">
              <a:solidFill>
                <a:schemeClr val="lt1"/>
              </a:solidFill>
            </a:endParaRPr>
          </a:p>
          <a:p>
            <a:pPr indent="0" lvl="0" marL="12700" marR="508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2000">
                <a:solidFill>
                  <a:schemeClr val="lt1"/>
                </a:solidFill>
              </a:rPr>
              <a:t>Matias Cardomingo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2020-11-25T00:33:38Z</dcterms:creat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2020-11-24T00:00:00Z</vt:filetime>
  </property>
  <property fmtid="{D5CDD505-2E9C-101B-9397-08002B2CF9AE}" pid="3" name="Creator">
    <vt:lpwstr>Adobe InDesign 16.0 (Macintosh)</vt:lpwstr>
  </property>
  <property fmtid="{D5CDD505-2E9C-101B-9397-08002B2CF9AE}" pid="4" name="LastSaved">
    <vt:filetime>2020-11-25T00:00:00Z</vt:filetime>
  </property>
</Properties>
</file>