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956" r:id="rId3"/>
    <p:sldId id="1108" r:id="rId4"/>
    <p:sldId id="955" r:id="rId5"/>
    <p:sldId id="645" r:id="rId6"/>
    <p:sldId id="430" r:id="rId7"/>
    <p:sldId id="272" r:id="rId8"/>
    <p:sldId id="653" r:id="rId9"/>
    <p:sldId id="1105" r:id="rId10"/>
    <p:sldId id="1048" r:id="rId11"/>
    <p:sldId id="1107" r:id="rId12"/>
    <p:sldId id="1109" r:id="rId13"/>
    <p:sldId id="954" r:id="rId14"/>
    <p:sldId id="110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0B87B01-70B1-4BE6-B115-C263801E1665}">
          <p14:sldIdLst>
            <p14:sldId id="256"/>
            <p14:sldId id="956"/>
            <p14:sldId id="1108"/>
            <p14:sldId id="955"/>
            <p14:sldId id="645"/>
            <p14:sldId id="430"/>
            <p14:sldId id="272"/>
            <p14:sldId id="653"/>
            <p14:sldId id="1105"/>
            <p14:sldId id="1048"/>
            <p14:sldId id="1107"/>
            <p14:sldId id="1109"/>
            <p14:sldId id="954"/>
            <p14:sldId id="11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5BC6D-AB1C-48E8-9830-55FFAD49F8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C64190-C947-4F13-8A56-4A1A51E85C8B}">
      <dgm:prSet phldrT="[Texto]"/>
      <dgm:spPr/>
      <dgm:t>
        <a:bodyPr/>
        <a:lstStyle/>
        <a:p>
          <a:r>
            <a:rPr lang="pt-BR" dirty="0"/>
            <a:t>QUESTÕES ESTRUTURAIS E FALTA DE SERVIDORES  DESUMANIZAM E PRECARIZAM O ATENDIMENTO</a:t>
          </a:r>
        </a:p>
      </dgm:t>
    </dgm:pt>
    <dgm:pt modelId="{ABFBA609-5DBB-43C7-A26F-55AE64A68FDB}" type="parTrans" cxnId="{66CCBCBA-596D-4758-A165-B09C5DC79542}">
      <dgm:prSet/>
      <dgm:spPr/>
      <dgm:t>
        <a:bodyPr/>
        <a:lstStyle/>
        <a:p>
          <a:endParaRPr lang="pt-BR"/>
        </a:p>
      </dgm:t>
    </dgm:pt>
    <dgm:pt modelId="{8DE5C998-C507-4BBE-A9DD-BC00E0C579EE}" type="sibTrans" cxnId="{66CCBCBA-596D-4758-A165-B09C5DC79542}">
      <dgm:prSet/>
      <dgm:spPr/>
      <dgm:t>
        <a:bodyPr/>
        <a:lstStyle/>
        <a:p>
          <a:endParaRPr lang="pt-BR"/>
        </a:p>
      </dgm:t>
    </dgm:pt>
    <dgm:pt modelId="{21B40EB5-8A5F-4A3F-9536-D69F06FC06D2}">
      <dgm:prSet phldrT="[Texto]"/>
      <dgm:spPr/>
      <dgm:t>
        <a:bodyPr/>
        <a:lstStyle/>
        <a:p>
          <a:r>
            <a:rPr lang="pt-BR" dirty="0"/>
            <a:t>QUESTÕES DE ACESSIBILIDADE  E EXCLUSÃO DOS ANALFABETOS DIGITAIS </a:t>
          </a:r>
        </a:p>
      </dgm:t>
    </dgm:pt>
    <dgm:pt modelId="{CA0724B2-47DE-4B8F-B21E-6EA4A68CDC99}" type="parTrans" cxnId="{D35FEFB7-844C-4208-A997-AFE675A807D1}">
      <dgm:prSet/>
      <dgm:spPr/>
      <dgm:t>
        <a:bodyPr/>
        <a:lstStyle/>
        <a:p>
          <a:endParaRPr lang="pt-BR"/>
        </a:p>
      </dgm:t>
    </dgm:pt>
    <dgm:pt modelId="{7AACDF28-CF03-43C1-8632-0817D55314C8}" type="sibTrans" cxnId="{D35FEFB7-844C-4208-A997-AFE675A807D1}">
      <dgm:prSet/>
      <dgm:spPr/>
      <dgm:t>
        <a:bodyPr/>
        <a:lstStyle/>
        <a:p>
          <a:endParaRPr lang="pt-BR"/>
        </a:p>
      </dgm:t>
    </dgm:pt>
    <dgm:pt modelId="{93A367CA-FBD3-4C0C-B8F6-698EB2F4FFFB}">
      <dgm:prSet phldrT="[Texto]"/>
      <dgm:spPr/>
      <dgm:t>
        <a:bodyPr/>
        <a:lstStyle/>
        <a:p>
          <a:r>
            <a:rPr lang="pt-BR" dirty="0"/>
            <a:t>NORMA INTERNAS  COMPLEXAS E NÃO PUBLICIZADAS</a:t>
          </a:r>
        </a:p>
      </dgm:t>
    </dgm:pt>
    <dgm:pt modelId="{3AA49ADC-B3EC-443D-BA15-F858332C9B19}" type="parTrans" cxnId="{C192611B-4111-472D-85C5-F6B3383F2140}">
      <dgm:prSet/>
      <dgm:spPr/>
      <dgm:t>
        <a:bodyPr/>
        <a:lstStyle/>
        <a:p>
          <a:endParaRPr lang="pt-BR"/>
        </a:p>
      </dgm:t>
    </dgm:pt>
    <dgm:pt modelId="{717F37FA-7A2E-403D-9F92-E3A485611236}" type="sibTrans" cxnId="{C192611B-4111-472D-85C5-F6B3383F2140}">
      <dgm:prSet/>
      <dgm:spPr/>
      <dgm:t>
        <a:bodyPr/>
        <a:lstStyle/>
        <a:p>
          <a:endParaRPr lang="pt-BR"/>
        </a:p>
      </dgm:t>
    </dgm:pt>
    <dgm:pt modelId="{A9553F1C-8793-49D4-85EB-2F12A901DBBC}">
      <dgm:prSet phldrT="[Texto]"/>
      <dgm:spPr/>
      <dgm:t>
        <a:bodyPr/>
        <a:lstStyle/>
        <a:p>
          <a:r>
            <a:rPr lang="pt-BR" dirty="0"/>
            <a:t>DESUNIFORMIDADE DAS NORMAS ADMINISTRATIVAS COM AS DECISÕES JUDICIAIS</a:t>
          </a:r>
        </a:p>
      </dgm:t>
    </dgm:pt>
    <dgm:pt modelId="{5707B997-5935-4A58-8333-F1CD7D833F54}" type="parTrans" cxnId="{0929697B-7C13-40C6-B474-FDCE1F9C611D}">
      <dgm:prSet/>
      <dgm:spPr/>
      <dgm:t>
        <a:bodyPr/>
        <a:lstStyle/>
        <a:p>
          <a:endParaRPr lang="pt-BR"/>
        </a:p>
      </dgm:t>
    </dgm:pt>
    <dgm:pt modelId="{3494C246-45B1-4A6B-B4AD-9C234409B911}" type="sibTrans" cxnId="{0929697B-7C13-40C6-B474-FDCE1F9C611D}">
      <dgm:prSet/>
      <dgm:spPr/>
      <dgm:t>
        <a:bodyPr/>
        <a:lstStyle/>
        <a:p>
          <a:endParaRPr lang="pt-BR"/>
        </a:p>
      </dgm:t>
    </dgm:pt>
    <dgm:pt modelId="{A69B5B12-15F1-40DB-90F6-4CEAE74B9F69}">
      <dgm:prSet phldrT="[Texto]"/>
      <dgm:spPr/>
      <dgm:t>
        <a:bodyPr/>
        <a:lstStyle/>
        <a:p>
          <a:r>
            <a:rPr lang="pt-BR" dirty="0"/>
            <a:t>PERÍCIAS MÉDICAS QUE PRECISAM DE REESTRUTURA</a:t>
          </a:r>
        </a:p>
      </dgm:t>
    </dgm:pt>
    <dgm:pt modelId="{F3349AE2-8E58-4AB2-9CDF-A2C1DF646B42}" type="parTrans" cxnId="{B7008244-A826-4520-A96F-E0F9203C0F01}">
      <dgm:prSet/>
      <dgm:spPr/>
      <dgm:t>
        <a:bodyPr/>
        <a:lstStyle/>
        <a:p>
          <a:endParaRPr lang="pt-BR"/>
        </a:p>
      </dgm:t>
    </dgm:pt>
    <dgm:pt modelId="{5C44900E-274C-4E84-8130-E71E6B548A2E}" type="sibTrans" cxnId="{B7008244-A826-4520-A96F-E0F9203C0F01}">
      <dgm:prSet/>
      <dgm:spPr/>
      <dgm:t>
        <a:bodyPr/>
        <a:lstStyle/>
        <a:p>
          <a:endParaRPr lang="pt-BR"/>
        </a:p>
      </dgm:t>
    </dgm:pt>
    <dgm:pt modelId="{A944C86C-93C9-4F0A-832A-841761445D3A}">
      <dgm:prSet phldrT="[Texto]"/>
      <dgm:spPr/>
      <dgm:t>
        <a:bodyPr/>
        <a:lstStyle/>
        <a:p>
          <a:r>
            <a:rPr lang="pt-BR" dirty="0"/>
            <a:t>INSTABILIDADE CONSTANTE DO SISTEMA E VULNERABILIDADE DOS DADOS</a:t>
          </a:r>
        </a:p>
      </dgm:t>
    </dgm:pt>
    <dgm:pt modelId="{39204E9A-E757-49E4-92FD-F6E98E4030A8}" type="parTrans" cxnId="{702245B5-A748-48B1-AA7F-9CC325AECAF9}">
      <dgm:prSet/>
      <dgm:spPr/>
      <dgm:t>
        <a:bodyPr/>
        <a:lstStyle/>
        <a:p>
          <a:endParaRPr lang="pt-BR"/>
        </a:p>
      </dgm:t>
    </dgm:pt>
    <dgm:pt modelId="{828D80CF-DC31-46C6-8A74-E037676F7866}" type="sibTrans" cxnId="{702245B5-A748-48B1-AA7F-9CC325AECAF9}">
      <dgm:prSet/>
      <dgm:spPr/>
      <dgm:t>
        <a:bodyPr/>
        <a:lstStyle/>
        <a:p>
          <a:endParaRPr lang="pt-BR"/>
        </a:p>
      </dgm:t>
    </dgm:pt>
    <dgm:pt modelId="{A9B4B9C2-809D-47EB-B020-D5EF6D8770DC}" type="pres">
      <dgm:prSet presAssocID="{8705BC6D-AB1C-48E8-9830-55FFAD49F8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E1BA3E6-C1E3-41B1-AB49-64D3B504A223}" type="pres">
      <dgm:prSet presAssocID="{13C64190-C947-4F13-8A56-4A1A51E85C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A6A72-E3BB-4D44-8740-BC5D1A95B813}" type="pres">
      <dgm:prSet presAssocID="{8DE5C998-C507-4BBE-A9DD-BC00E0C579EE}" presName="sibTrans" presStyleCnt="0"/>
      <dgm:spPr/>
    </dgm:pt>
    <dgm:pt modelId="{1FB4AB39-12C8-4DEB-B23D-C3AC2C176205}" type="pres">
      <dgm:prSet presAssocID="{21B40EB5-8A5F-4A3F-9536-D69F06FC06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1961F-642C-4FAF-81E7-E5F3C924231F}" type="pres">
      <dgm:prSet presAssocID="{7AACDF28-CF03-43C1-8632-0817D55314C8}" presName="sibTrans" presStyleCnt="0"/>
      <dgm:spPr/>
    </dgm:pt>
    <dgm:pt modelId="{C02CC39F-4FAB-4AFE-9BC2-F2837839CB6D}" type="pres">
      <dgm:prSet presAssocID="{A944C86C-93C9-4F0A-832A-841761445D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10FE2E-00A6-4774-9BC4-F283BDAD8301}" type="pres">
      <dgm:prSet presAssocID="{828D80CF-DC31-46C6-8A74-E037676F7866}" presName="sibTrans" presStyleCnt="0"/>
      <dgm:spPr/>
    </dgm:pt>
    <dgm:pt modelId="{3302EF5A-D305-4CAB-BFB3-A31F7EDE0EDE}" type="pres">
      <dgm:prSet presAssocID="{93A367CA-FBD3-4C0C-B8F6-698EB2F4FF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92BE7F-916D-4808-A963-7497A78D9A93}" type="pres">
      <dgm:prSet presAssocID="{717F37FA-7A2E-403D-9F92-E3A485611236}" presName="sibTrans" presStyleCnt="0"/>
      <dgm:spPr/>
    </dgm:pt>
    <dgm:pt modelId="{F5243528-11E6-428D-85B1-F899A16DFB40}" type="pres">
      <dgm:prSet presAssocID="{A9553F1C-8793-49D4-85EB-2F12A901DB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282795-4470-4DE6-81EF-108D9EC93EA7}" type="pres">
      <dgm:prSet presAssocID="{3494C246-45B1-4A6B-B4AD-9C234409B911}" presName="sibTrans" presStyleCnt="0"/>
      <dgm:spPr/>
    </dgm:pt>
    <dgm:pt modelId="{8DC2901E-2A88-4B73-85F2-B1558CA22837}" type="pres">
      <dgm:prSet presAssocID="{A69B5B12-15F1-40DB-90F6-4CEAE74B9F6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B1C58B-19A5-4296-B4CB-C80FB834DCBA}" type="presOf" srcId="{13C64190-C947-4F13-8A56-4A1A51E85C8B}" destId="{5E1BA3E6-C1E3-41B1-AB49-64D3B504A223}" srcOrd="0" destOrd="0" presId="urn:microsoft.com/office/officeart/2005/8/layout/default"/>
    <dgm:cxn modelId="{0929697B-7C13-40C6-B474-FDCE1F9C611D}" srcId="{8705BC6D-AB1C-48E8-9830-55FFAD49F83F}" destId="{A9553F1C-8793-49D4-85EB-2F12A901DBBC}" srcOrd="4" destOrd="0" parTransId="{5707B997-5935-4A58-8333-F1CD7D833F54}" sibTransId="{3494C246-45B1-4A6B-B4AD-9C234409B911}"/>
    <dgm:cxn modelId="{697C47F2-4B61-44FA-8688-6BF24B7FE7F4}" type="presOf" srcId="{A9553F1C-8793-49D4-85EB-2F12A901DBBC}" destId="{F5243528-11E6-428D-85B1-F899A16DFB40}" srcOrd="0" destOrd="0" presId="urn:microsoft.com/office/officeart/2005/8/layout/default"/>
    <dgm:cxn modelId="{702245B5-A748-48B1-AA7F-9CC325AECAF9}" srcId="{8705BC6D-AB1C-48E8-9830-55FFAD49F83F}" destId="{A944C86C-93C9-4F0A-832A-841761445D3A}" srcOrd="2" destOrd="0" parTransId="{39204E9A-E757-49E4-92FD-F6E98E4030A8}" sibTransId="{828D80CF-DC31-46C6-8A74-E037676F7866}"/>
    <dgm:cxn modelId="{0B9F3F98-095E-46D3-993D-9D9969541D31}" type="presOf" srcId="{21B40EB5-8A5F-4A3F-9536-D69F06FC06D2}" destId="{1FB4AB39-12C8-4DEB-B23D-C3AC2C176205}" srcOrd="0" destOrd="0" presId="urn:microsoft.com/office/officeart/2005/8/layout/default"/>
    <dgm:cxn modelId="{B7008244-A826-4520-A96F-E0F9203C0F01}" srcId="{8705BC6D-AB1C-48E8-9830-55FFAD49F83F}" destId="{A69B5B12-15F1-40DB-90F6-4CEAE74B9F69}" srcOrd="5" destOrd="0" parTransId="{F3349AE2-8E58-4AB2-9CDF-A2C1DF646B42}" sibTransId="{5C44900E-274C-4E84-8130-E71E6B548A2E}"/>
    <dgm:cxn modelId="{FD029ECF-0C97-48A6-A2D9-99AD6385D0BF}" type="presOf" srcId="{8705BC6D-AB1C-48E8-9830-55FFAD49F83F}" destId="{A9B4B9C2-809D-47EB-B020-D5EF6D8770DC}" srcOrd="0" destOrd="0" presId="urn:microsoft.com/office/officeart/2005/8/layout/default"/>
    <dgm:cxn modelId="{66CCBCBA-596D-4758-A165-B09C5DC79542}" srcId="{8705BC6D-AB1C-48E8-9830-55FFAD49F83F}" destId="{13C64190-C947-4F13-8A56-4A1A51E85C8B}" srcOrd="0" destOrd="0" parTransId="{ABFBA609-5DBB-43C7-A26F-55AE64A68FDB}" sibTransId="{8DE5C998-C507-4BBE-A9DD-BC00E0C579EE}"/>
    <dgm:cxn modelId="{AD9DB94E-3072-4E55-ACD6-94F10C842321}" type="presOf" srcId="{A944C86C-93C9-4F0A-832A-841761445D3A}" destId="{C02CC39F-4FAB-4AFE-9BC2-F2837839CB6D}" srcOrd="0" destOrd="0" presId="urn:microsoft.com/office/officeart/2005/8/layout/default"/>
    <dgm:cxn modelId="{F6EDAE69-3CE2-423C-993A-C6E9378BC7D9}" type="presOf" srcId="{A69B5B12-15F1-40DB-90F6-4CEAE74B9F69}" destId="{8DC2901E-2A88-4B73-85F2-B1558CA22837}" srcOrd="0" destOrd="0" presId="urn:microsoft.com/office/officeart/2005/8/layout/default"/>
    <dgm:cxn modelId="{D35FEFB7-844C-4208-A997-AFE675A807D1}" srcId="{8705BC6D-AB1C-48E8-9830-55FFAD49F83F}" destId="{21B40EB5-8A5F-4A3F-9536-D69F06FC06D2}" srcOrd="1" destOrd="0" parTransId="{CA0724B2-47DE-4B8F-B21E-6EA4A68CDC99}" sibTransId="{7AACDF28-CF03-43C1-8632-0817D55314C8}"/>
    <dgm:cxn modelId="{C192611B-4111-472D-85C5-F6B3383F2140}" srcId="{8705BC6D-AB1C-48E8-9830-55FFAD49F83F}" destId="{93A367CA-FBD3-4C0C-B8F6-698EB2F4FFFB}" srcOrd="3" destOrd="0" parTransId="{3AA49ADC-B3EC-443D-BA15-F858332C9B19}" sibTransId="{717F37FA-7A2E-403D-9F92-E3A485611236}"/>
    <dgm:cxn modelId="{7BBF629C-669C-4A86-B1FE-36321E850DCB}" type="presOf" srcId="{93A367CA-FBD3-4C0C-B8F6-698EB2F4FFFB}" destId="{3302EF5A-D305-4CAB-BFB3-A31F7EDE0EDE}" srcOrd="0" destOrd="0" presId="urn:microsoft.com/office/officeart/2005/8/layout/default"/>
    <dgm:cxn modelId="{127C4BBD-1D8D-44F5-976D-9DEC2D4E27B2}" type="presParOf" srcId="{A9B4B9C2-809D-47EB-B020-D5EF6D8770DC}" destId="{5E1BA3E6-C1E3-41B1-AB49-64D3B504A223}" srcOrd="0" destOrd="0" presId="urn:microsoft.com/office/officeart/2005/8/layout/default"/>
    <dgm:cxn modelId="{24699D91-849F-4DB7-9926-4FDC578545E2}" type="presParOf" srcId="{A9B4B9C2-809D-47EB-B020-D5EF6D8770DC}" destId="{EFBA6A72-E3BB-4D44-8740-BC5D1A95B813}" srcOrd="1" destOrd="0" presId="urn:microsoft.com/office/officeart/2005/8/layout/default"/>
    <dgm:cxn modelId="{8BD51704-B40C-4B03-A48D-F5A4FCC3523C}" type="presParOf" srcId="{A9B4B9C2-809D-47EB-B020-D5EF6D8770DC}" destId="{1FB4AB39-12C8-4DEB-B23D-C3AC2C176205}" srcOrd="2" destOrd="0" presId="urn:microsoft.com/office/officeart/2005/8/layout/default"/>
    <dgm:cxn modelId="{712185C8-6930-4231-AEFF-B44DFA1A33DC}" type="presParOf" srcId="{A9B4B9C2-809D-47EB-B020-D5EF6D8770DC}" destId="{43B1961F-642C-4FAF-81E7-E5F3C924231F}" srcOrd="3" destOrd="0" presId="urn:microsoft.com/office/officeart/2005/8/layout/default"/>
    <dgm:cxn modelId="{F6822895-D20C-44B1-930A-FBD57864EED9}" type="presParOf" srcId="{A9B4B9C2-809D-47EB-B020-D5EF6D8770DC}" destId="{C02CC39F-4FAB-4AFE-9BC2-F2837839CB6D}" srcOrd="4" destOrd="0" presId="urn:microsoft.com/office/officeart/2005/8/layout/default"/>
    <dgm:cxn modelId="{56DF7660-95E8-4188-8E7E-14E11725CC3E}" type="presParOf" srcId="{A9B4B9C2-809D-47EB-B020-D5EF6D8770DC}" destId="{3A10FE2E-00A6-4774-9BC4-F283BDAD8301}" srcOrd="5" destOrd="0" presId="urn:microsoft.com/office/officeart/2005/8/layout/default"/>
    <dgm:cxn modelId="{6A04E755-90CA-45C0-8C8C-39F33CA88286}" type="presParOf" srcId="{A9B4B9C2-809D-47EB-B020-D5EF6D8770DC}" destId="{3302EF5A-D305-4CAB-BFB3-A31F7EDE0EDE}" srcOrd="6" destOrd="0" presId="urn:microsoft.com/office/officeart/2005/8/layout/default"/>
    <dgm:cxn modelId="{8B3FE92A-AB81-45AF-90D1-47768237AD00}" type="presParOf" srcId="{A9B4B9C2-809D-47EB-B020-D5EF6D8770DC}" destId="{7F92BE7F-916D-4808-A963-7497A78D9A93}" srcOrd="7" destOrd="0" presId="urn:microsoft.com/office/officeart/2005/8/layout/default"/>
    <dgm:cxn modelId="{D2412C9F-D5A5-4D75-9DB8-3CC07E76DD56}" type="presParOf" srcId="{A9B4B9C2-809D-47EB-B020-D5EF6D8770DC}" destId="{F5243528-11E6-428D-85B1-F899A16DFB40}" srcOrd="8" destOrd="0" presId="urn:microsoft.com/office/officeart/2005/8/layout/default"/>
    <dgm:cxn modelId="{E60AA7E3-C344-4061-9829-3E20CE540B2A}" type="presParOf" srcId="{A9B4B9C2-809D-47EB-B020-D5EF6D8770DC}" destId="{A0282795-4470-4DE6-81EF-108D9EC93EA7}" srcOrd="9" destOrd="0" presId="urn:microsoft.com/office/officeart/2005/8/layout/default"/>
    <dgm:cxn modelId="{AC530327-7D88-40EC-8F33-78F195C60D26}" type="presParOf" srcId="{A9B4B9C2-809D-47EB-B020-D5EF6D8770DC}" destId="{8DC2901E-2A88-4B73-85F2-B1558CA2283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7230-8E6C-4E4D-8B4B-83DEC65D9C87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5A34D-FE55-472C-9ECC-FEC38AD10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63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EAC5A8-33B5-4D94-B540-D0A453014EBF}" type="slidenum">
              <a:rPr lang="en-US" altLang="pt-BR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31813"/>
            <a:ext cx="4732337" cy="26622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001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BFED3F-43FD-426E-8833-C63B60127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6719971-1B41-4AF5-B787-13F5119A6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C1653AC-01CC-4437-ACBF-AC068411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126832-29A6-4B62-91E9-836CBE4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3D8A9A-BEB6-457F-95C6-CD4115F5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85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F2C4C4-D543-4CCE-B1A7-E68A202D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061F35A-207B-4136-9D8A-AC3BB47B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AD07A5-C09D-49D0-A396-4138864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47F1371-291A-4ED7-B7FD-82A99A6C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1BB6CEE-76EC-48C7-811C-1A14EBF3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9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C397191-07F8-4432-8859-F48D46D63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EDCA685-6A3B-4F81-AFD9-26F838A1F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8F429BF-C425-4C20-B231-97E5A837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76D53E7-566D-42B4-8C22-4E2775D2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CCE0A26-C016-47F8-9C9F-B5C90941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6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09/10/09</a:t>
            </a:r>
          </a:p>
        </p:txBody>
      </p:sp>
      <p:sp>
        <p:nvSpPr>
          <p:cNvPr id="4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Adriane </a:t>
            </a:r>
            <a:r>
              <a:rPr lang="pt-BR" err="1"/>
              <a:t>Bramante</a:t>
            </a:r>
            <a:endParaRPr lang="pt-BR"/>
          </a:p>
        </p:txBody>
      </p:sp>
      <p:sp>
        <p:nvSpPr>
          <p:cNvPr id="5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561065"/>
      </p:ext>
    </p:extLst>
  </p:cSld>
  <p:clrMapOvr>
    <a:masterClrMapping/>
  </p:clrMapOvr>
  <p:transition spd="slow">
    <p:pull dir="u"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6218"/>
            <a:ext cx="9662583" cy="2600325"/>
          </a:xfrm>
          <a:prstGeom prst="rect">
            <a:avLst/>
          </a:prstGeom>
        </p:spPr>
      </p:pic>
      <p:sp>
        <p:nvSpPr>
          <p:cNvPr id="4" name="TítuloPAg_logo"/>
          <p:cNvSpPr>
            <a:spLocks noGrp="1"/>
          </p:cNvSpPr>
          <p:nvPr>
            <p:ph type="ctrTitle"/>
          </p:nvPr>
        </p:nvSpPr>
        <p:spPr>
          <a:xfrm>
            <a:off x="1200151" y="1932281"/>
            <a:ext cx="6588173" cy="201865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14" name="btVoltar">
            <a:hlinkClick r:id="" action="ppaction://hlinkshowjump?jump=previousslide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732" y="3624490"/>
            <a:ext cx="594377" cy="438817"/>
          </a:xfrm>
          <a:prstGeom prst="rect">
            <a:avLst/>
          </a:prstGeom>
        </p:spPr>
      </p:pic>
      <p:pic>
        <p:nvPicPr>
          <p:cNvPr id="15" name="btAvancar">
            <a:hlinkClick r:id="" action="ppaction://hlinkshowjump?jump=nextslide" highlightClick="1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32" y="3159780"/>
            <a:ext cx="594377" cy="4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3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BFEA26-7C66-4BA6-9033-12F5EFAA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0B8DC1-3884-4433-9FFD-CB1C591F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0E72FE9-26AB-4AF4-9053-0F7E15B4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F96BA8-2885-4C4A-BA24-054BCB79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3D9E3F9-A854-41DB-BDE0-4E64C692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62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CBF473-CB3D-40FC-AD50-B99A21CD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084FE99-7386-4F81-9AB2-2628223EB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7B46A72-298A-4366-B0B4-92BD03B7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5D9F238-397B-4912-A10E-C5A38FA4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4174A2D-67C2-4929-B87A-11E7D827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81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06855D-5E52-468A-BA36-924FBDF9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5FD9207-8D3A-4BB6-B7EE-91D143D4E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A624F88-1EFA-48DD-9245-C7075066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C42B04B-64AD-4A60-8578-D80B352C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043A01A-E8F3-48B7-9FE2-CB1EBC1C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1673B9A-A3FC-45B9-B054-D55130E0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02FA1A-2914-4F4E-8064-CB874F63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5C63265-14D4-4D53-AE99-9ECFFAA9F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EC97A72-EA0A-4233-A560-9087B82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7FB9316-DEF3-4D9A-9B53-20C180E05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879346D-BE93-4D88-89CD-6E043E486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5F61AC9-899E-49FA-A62C-807E213B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EFE18CD-C815-4672-A559-4B64AEC2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0EF9512C-69E0-42C7-B8D3-DE31825E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6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18D7A7-4E11-4078-B963-C3766AB7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6CA9608-829E-4C21-88F9-24942E7F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5118629-21BD-4F99-93B9-52763D28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C2F5A73-532F-41BB-BC9D-5F4081B9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B87DA39-5A69-4D97-A3AE-4ED343F1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77F3653-667C-4426-908A-E7A2525A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C51C118-584D-4C84-BFFF-0212DACD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3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DC05D-72A8-415B-B6F8-17F618EB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20FD197-188B-40F5-BE50-B24ABF43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72B6109-3381-496F-B81A-3A7949C07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73B8C95-ABFE-4DA8-B1D1-619E4620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E2C2B27-FB7F-4FBA-990B-17C581DC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A5388B1-F680-4449-A218-CD1DC839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80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662F73-CC02-46D2-8ED5-E3F34AFE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3993E40-B693-4096-95A2-E296E977C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3BFF3AF-BB88-47B7-B185-5C64ED720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EC7672F-78C2-4792-AC6C-FD2D47D6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256D510-A839-4DD3-9385-AF52C6D0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277826A-CF45-47D9-9CEC-B1146619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11122AAF-B736-45D5-9A62-8971F289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8BFF288-F9FD-436B-9386-144BFF8A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7B18A3-1AA9-47B0-B88F-7A51C3545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F8A7-8370-4F3B-A4D1-22C746DA24A8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C71D064-57CF-4B16-9CFE-3B46F5F0A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FB15B5B-95CD-4ABE-B0A8-9C1686238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56D5-45D1-42B0-A157-452FA766A6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46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0D62CB-5BB9-4B47-BB2A-323803BAD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355" y="2779948"/>
            <a:ext cx="9802270" cy="1621954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rgbClr val="E5A812"/>
                </a:solidFill>
              </a:rPr>
              <a:t>AUDIÊNCIA PÚBLICA</a:t>
            </a:r>
            <a:br>
              <a:rPr lang="pt-BR" sz="4800" dirty="0">
                <a:solidFill>
                  <a:srgbClr val="E5A812"/>
                </a:solidFill>
              </a:rPr>
            </a:br>
            <a:r>
              <a:rPr lang="pt-BR" sz="4000" dirty="0">
                <a:solidFill>
                  <a:srgbClr val="E5A812"/>
                </a:solidFill>
              </a:rPr>
              <a:t>Câmara dos Deputados</a:t>
            </a:r>
            <a:br>
              <a:rPr lang="pt-BR" sz="4000" dirty="0">
                <a:solidFill>
                  <a:srgbClr val="E5A812"/>
                </a:solidFill>
              </a:rPr>
            </a:br>
            <a:r>
              <a:rPr lang="pt-BR" sz="4000" dirty="0">
                <a:solidFill>
                  <a:srgbClr val="E5A812"/>
                </a:solidFill>
              </a:rPr>
              <a:t>Comissão de Fiscalização Financeira e Controle</a:t>
            </a:r>
            <a:endParaRPr lang="pt-BR" sz="4800" dirty="0">
              <a:solidFill>
                <a:srgbClr val="E5A812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C98115-4D84-4D31-9431-B78B2FA19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355" y="5053012"/>
            <a:ext cx="9144000" cy="584200"/>
          </a:xfrm>
        </p:spPr>
        <p:txBody>
          <a:bodyPr>
            <a:normAutofit fontScale="62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Palestrante: ADRIANE BRAMANTE</a:t>
            </a:r>
          </a:p>
          <a:p>
            <a:r>
              <a:rPr lang="pt-BR" dirty="0">
                <a:solidFill>
                  <a:schemeClr val="bg1"/>
                </a:solidFill>
              </a:rPr>
              <a:t>Presidente do Instituto Brasileiro de Direito Previdenciário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63158F7-8B41-48AD-B446-1F3238845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19" y="370821"/>
            <a:ext cx="3657561" cy="16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AE6611EF-A589-4FAB-8F22-02A05A04E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343192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EFD2FDA-6270-4073-BFA2-6123EEF5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26" y="-173926"/>
            <a:ext cx="10972800" cy="1143000"/>
          </a:xfrm>
        </p:spPr>
        <p:txBody>
          <a:bodyPr/>
          <a:lstStyle/>
          <a:p>
            <a:pPr algn="ctr"/>
            <a:r>
              <a:rPr lang="pt-BR" dirty="0"/>
              <a:t>QUANTO AO ATENDIMENTO, TEMOS:</a:t>
            </a:r>
          </a:p>
        </p:txBody>
      </p:sp>
    </p:spTree>
    <p:extLst>
      <p:ext uri="{BB962C8B-B14F-4D97-AF65-F5344CB8AC3E}">
        <p14:creationId xmlns:p14="http://schemas.microsoft.com/office/powerpoint/2010/main" val="6743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1BA3E6-C1E3-41B1-AB49-64D3B504A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4AB39-12C8-4DEB-B23D-C3AC2C176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2CC39F-4FAB-4AFE-9BC2-F2837839C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2EF5A-D305-4CAB-BFB3-A31F7EDE0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43528-11E6-428D-85B1-F899A16DF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2901E-2A88-4B73-85F2-B1558CA2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4D70D4-CDF4-4E2E-8F67-A4B45114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4" y="203200"/>
            <a:ext cx="10277475" cy="473075"/>
          </a:xfrm>
        </p:spPr>
        <p:txBody>
          <a:bodyPr>
            <a:normAutofit fontScale="90000"/>
          </a:bodyPr>
          <a:lstStyle/>
          <a:p>
            <a:r>
              <a:rPr lang="pt-BR" dirty="0"/>
              <a:t>ALGUMAS SUGESTÕES DE MELHORIA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C47552-1D38-40A1-A082-AC568874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68374"/>
            <a:ext cx="8343900" cy="48609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BR" dirty="0"/>
              <a:t>Concurso público URGENTE;</a:t>
            </a:r>
          </a:p>
          <a:p>
            <a:pPr>
              <a:lnSpc>
                <a:spcPct val="110000"/>
              </a:lnSpc>
            </a:pPr>
            <a:r>
              <a:rPr lang="pt-BR" dirty="0"/>
              <a:t>Treinamento dos servidores sobre as regras previdenciárias vigentes para qualificar as análises;</a:t>
            </a:r>
          </a:p>
          <a:p>
            <a:pPr>
              <a:lnSpc>
                <a:spcPct val="110000"/>
              </a:lnSpc>
            </a:pPr>
            <a:r>
              <a:rPr lang="pt-BR" dirty="0"/>
              <a:t>Uniformização das decisões judiciais, internalizando os entendimentos às normativas internas;</a:t>
            </a:r>
          </a:p>
          <a:p>
            <a:pPr>
              <a:lnSpc>
                <a:spcPct val="110000"/>
              </a:lnSpc>
            </a:pPr>
            <a:r>
              <a:rPr lang="pt-BR" dirty="0"/>
              <a:t>Respeito à CF/88 e às leis, nas instruções normativas;</a:t>
            </a:r>
          </a:p>
          <a:p>
            <a:pPr>
              <a:lnSpc>
                <a:spcPct val="110000"/>
              </a:lnSpc>
            </a:pPr>
            <a:r>
              <a:rPr lang="pt-BR" dirty="0"/>
              <a:t>Integração e atualização do sistema do INSS com o CRPS para diminuir as ações judiciais;</a:t>
            </a:r>
          </a:p>
          <a:p>
            <a:pPr>
              <a:lnSpc>
                <a:spcPct val="110000"/>
              </a:lnSpc>
            </a:pPr>
            <a:r>
              <a:rPr lang="pt-BR" dirty="0"/>
              <a:t>Atendimento mais humanizado aos beneficiários nas agências do INSS.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32A0701-AE5E-490E-B508-9B01C8DAF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4" t="21417" r="3023" b="8323"/>
          <a:stretch/>
        </p:blipFill>
        <p:spPr>
          <a:xfrm>
            <a:off x="8667751" y="1374775"/>
            <a:ext cx="3200400" cy="42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1D08D71-72D3-4CFA-8659-7FF334A5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822960"/>
            <a:ext cx="8755063" cy="49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7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3661EF-1B3A-4F31-89F8-F1A187C4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80" y="110997"/>
            <a:ext cx="10073640" cy="602235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+mn-lt"/>
              </a:rPr>
              <a:t>CURRÍCULO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02AF23E-8797-44F9-B3F3-04F1CE0413B9}"/>
              </a:ext>
            </a:extLst>
          </p:cNvPr>
          <p:cNvSpPr/>
          <p:nvPr/>
        </p:nvSpPr>
        <p:spPr>
          <a:xfrm>
            <a:off x="990601" y="1568330"/>
            <a:ext cx="10763250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970" indent="0" algn="just">
              <a:lnSpc>
                <a:spcPct val="120000"/>
              </a:lnSpc>
              <a:buNone/>
            </a:pPr>
            <a:r>
              <a:rPr lang="pt-BR" altLang="pt-BR" b="1" dirty="0"/>
              <a:t>ADRIANE BRAMANTE DE C. LADENTHIN</a:t>
            </a:r>
          </a:p>
          <a:p>
            <a:pPr marL="140970" indent="0" algn="just">
              <a:lnSpc>
                <a:spcPct val="120000"/>
              </a:lnSpc>
              <a:buNone/>
            </a:pPr>
            <a:r>
              <a:rPr lang="pt-BR" altLang="pt-BR" dirty="0"/>
              <a:t>Advogada. Mestre e Doutora pela PUC-SP. Presidente do Instituto Brasileiro de Direito Previdenciário - IBDP. Presidente da Comissão Especial de Direito Previdenciário da OAB/SP. Coordenadora do curso de pós-graduação da Escola Paulista de Direito – ESA/SP. Professora convidada dos cursos de pós-graduação da Escola Paulista de Direito, ICDS Connect, PUC-PR, ESMAFE-PR, ESMAFE-RS, dentre outras. Autora do livro “Aposentadoria Especial. Teoria e Prática”. 5ª Edição Ed. Juruá e “Aposentadoria Especial. Dissecando o PPP”,  Editora </a:t>
            </a:r>
            <a:r>
              <a:rPr lang="pt-BR" altLang="pt-BR" dirty="0" err="1"/>
              <a:t>Lujur</a:t>
            </a:r>
            <a:r>
              <a:rPr lang="pt-BR" altLang="pt-BR" dirty="0"/>
              <a:t>. “Aposentadoria Especial no Brasil”. Editora Alteridade. Membro do Conselho Editorial da Revista de Direito Previdenciário da Editora </a:t>
            </a:r>
            <a:r>
              <a:rPr lang="pt-BR" altLang="pt-BR" dirty="0" err="1"/>
              <a:t>LexMagister</a:t>
            </a:r>
            <a:r>
              <a:rPr lang="pt-BR" altLang="pt-BR" dirty="0"/>
              <a:t>. </a:t>
            </a:r>
          </a:p>
          <a:p>
            <a:pPr marL="140970" indent="0" algn="just">
              <a:lnSpc>
                <a:spcPct val="120000"/>
              </a:lnSpc>
              <a:buNone/>
            </a:pPr>
            <a:r>
              <a:rPr lang="pt-BR" altLang="pt-BR" dirty="0"/>
              <a:t>Instagram: @</a:t>
            </a:r>
            <a:r>
              <a:rPr lang="pt-BR" altLang="pt-BR" dirty="0" err="1"/>
              <a:t>adribramante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0441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3" y="-12356"/>
            <a:ext cx="6922008" cy="6858000"/>
          </a:xfrm>
          <a:prstGeom prst="rect">
            <a:avLst/>
          </a:prstGeom>
        </p:spPr>
      </p:pic>
      <p:sp>
        <p:nvSpPr>
          <p:cNvPr id="3" name="Retângulo 1"/>
          <p:cNvSpPr/>
          <p:nvPr/>
        </p:nvSpPr>
        <p:spPr>
          <a:xfrm>
            <a:off x="0" y="102978"/>
            <a:ext cx="5354595" cy="2718487"/>
          </a:xfrm>
          <a:custGeom>
            <a:avLst/>
            <a:gdLst>
              <a:gd name="connsiteX0" fmla="*/ 0 w 5354595"/>
              <a:gd name="connsiteY0" fmla="*/ 0 h 1985319"/>
              <a:gd name="connsiteX1" fmla="*/ 5354595 w 5354595"/>
              <a:gd name="connsiteY1" fmla="*/ 0 h 1985319"/>
              <a:gd name="connsiteX2" fmla="*/ 5354595 w 5354595"/>
              <a:gd name="connsiteY2" fmla="*/ 1985319 h 1985319"/>
              <a:gd name="connsiteX3" fmla="*/ 0 w 5354595"/>
              <a:gd name="connsiteY3" fmla="*/ 1985319 h 1985319"/>
              <a:gd name="connsiteX4" fmla="*/ 0 w 5354595"/>
              <a:gd name="connsiteY4" fmla="*/ 0 h 1985319"/>
              <a:gd name="connsiteX0" fmla="*/ 0 w 5354595"/>
              <a:gd name="connsiteY0" fmla="*/ 0 h 1985319"/>
              <a:gd name="connsiteX1" fmla="*/ 5354595 w 5354595"/>
              <a:gd name="connsiteY1" fmla="*/ 0 h 1985319"/>
              <a:gd name="connsiteX2" fmla="*/ 5354595 w 5354595"/>
              <a:gd name="connsiteY2" fmla="*/ 1985319 h 1985319"/>
              <a:gd name="connsiteX3" fmla="*/ 0 w 5354595"/>
              <a:gd name="connsiteY3" fmla="*/ 1985319 h 1985319"/>
              <a:gd name="connsiteX4" fmla="*/ 0 w 5354595"/>
              <a:gd name="connsiteY4" fmla="*/ 0 h 1985319"/>
              <a:gd name="connsiteX0" fmla="*/ 0 w 5354595"/>
              <a:gd name="connsiteY0" fmla="*/ 0 h 2718487"/>
              <a:gd name="connsiteX1" fmla="*/ 5354595 w 5354595"/>
              <a:gd name="connsiteY1" fmla="*/ 0 h 2718487"/>
              <a:gd name="connsiteX2" fmla="*/ 5354595 w 5354595"/>
              <a:gd name="connsiteY2" fmla="*/ 2718487 h 2718487"/>
              <a:gd name="connsiteX3" fmla="*/ 0 w 5354595"/>
              <a:gd name="connsiteY3" fmla="*/ 1985319 h 2718487"/>
              <a:gd name="connsiteX4" fmla="*/ 0 w 5354595"/>
              <a:gd name="connsiteY4" fmla="*/ 0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4595" h="2718487">
                <a:moveTo>
                  <a:pt x="0" y="0"/>
                </a:moveTo>
                <a:lnTo>
                  <a:pt x="5354595" y="0"/>
                </a:lnTo>
                <a:lnTo>
                  <a:pt x="5354595" y="2718487"/>
                </a:lnTo>
                <a:lnTo>
                  <a:pt x="0" y="19853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1"/>
          <p:cNvSpPr/>
          <p:nvPr/>
        </p:nvSpPr>
        <p:spPr>
          <a:xfrm>
            <a:off x="-1" y="-8238"/>
            <a:ext cx="5354595" cy="2718487"/>
          </a:xfrm>
          <a:custGeom>
            <a:avLst/>
            <a:gdLst>
              <a:gd name="connsiteX0" fmla="*/ 0 w 5354595"/>
              <a:gd name="connsiteY0" fmla="*/ 0 h 1985319"/>
              <a:gd name="connsiteX1" fmla="*/ 5354595 w 5354595"/>
              <a:gd name="connsiteY1" fmla="*/ 0 h 1985319"/>
              <a:gd name="connsiteX2" fmla="*/ 5354595 w 5354595"/>
              <a:gd name="connsiteY2" fmla="*/ 1985319 h 1985319"/>
              <a:gd name="connsiteX3" fmla="*/ 0 w 5354595"/>
              <a:gd name="connsiteY3" fmla="*/ 1985319 h 1985319"/>
              <a:gd name="connsiteX4" fmla="*/ 0 w 5354595"/>
              <a:gd name="connsiteY4" fmla="*/ 0 h 1985319"/>
              <a:gd name="connsiteX0" fmla="*/ 0 w 5354595"/>
              <a:gd name="connsiteY0" fmla="*/ 0 h 1985319"/>
              <a:gd name="connsiteX1" fmla="*/ 5354595 w 5354595"/>
              <a:gd name="connsiteY1" fmla="*/ 0 h 1985319"/>
              <a:gd name="connsiteX2" fmla="*/ 5354595 w 5354595"/>
              <a:gd name="connsiteY2" fmla="*/ 1985319 h 1985319"/>
              <a:gd name="connsiteX3" fmla="*/ 0 w 5354595"/>
              <a:gd name="connsiteY3" fmla="*/ 1985319 h 1985319"/>
              <a:gd name="connsiteX4" fmla="*/ 0 w 5354595"/>
              <a:gd name="connsiteY4" fmla="*/ 0 h 1985319"/>
              <a:gd name="connsiteX0" fmla="*/ 0 w 5354595"/>
              <a:gd name="connsiteY0" fmla="*/ 0 h 2718487"/>
              <a:gd name="connsiteX1" fmla="*/ 5354595 w 5354595"/>
              <a:gd name="connsiteY1" fmla="*/ 0 h 2718487"/>
              <a:gd name="connsiteX2" fmla="*/ 5354595 w 5354595"/>
              <a:gd name="connsiteY2" fmla="*/ 2718487 h 2718487"/>
              <a:gd name="connsiteX3" fmla="*/ 0 w 5354595"/>
              <a:gd name="connsiteY3" fmla="*/ 1985319 h 2718487"/>
              <a:gd name="connsiteX4" fmla="*/ 0 w 5354595"/>
              <a:gd name="connsiteY4" fmla="*/ 0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4595" h="2718487">
                <a:moveTo>
                  <a:pt x="0" y="0"/>
                </a:moveTo>
                <a:lnTo>
                  <a:pt x="5354595" y="0"/>
                </a:lnTo>
                <a:lnTo>
                  <a:pt x="5354595" y="2718487"/>
                </a:lnTo>
                <a:lnTo>
                  <a:pt x="0" y="1985319"/>
                </a:lnTo>
                <a:lnTo>
                  <a:pt x="0" y="0"/>
                </a:lnTo>
                <a:close/>
              </a:path>
            </a:pathLst>
          </a:custGeom>
          <a:solidFill>
            <a:srgbClr val="090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1"/>
          <p:cNvSpPr/>
          <p:nvPr/>
        </p:nvSpPr>
        <p:spPr>
          <a:xfrm rot="10800000">
            <a:off x="-2" y="2080055"/>
            <a:ext cx="5354595" cy="4777947"/>
          </a:xfrm>
          <a:custGeom>
            <a:avLst/>
            <a:gdLst>
              <a:gd name="connsiteX0" fmla="*/ 0 w 5354595"/>
              <a:gd name="connsiteY0" fmla="*/ 0 h 1985319"/>
              <a:gd name="connsiteX1" fmla="*/ 5354595 w 5354595"/>
              <a:gd name="connsiteY1" fmla="*/ 0 h 1985319"/>
              <a:gd name="connsiteX2" fmla="*/ 5354595 w 5354595"/>
              <a:gd name="connsiteY2" fmla="*/ 1985319 h 1985319"/>
              <a:gd name="connsiteX3" fmla="*/ 0 w 5354595"/>
              <a:gd name="connsiteY3" fmla="*/ 1985319 h 1985319"/>
              <a:gd name="connsiteX4" fmla="*/ 0 w 5354595"/>
              <a:gd name="connsiteY4" fmla="*/ 0 h 1985319"/>
              <a:gd name="connsiteX0" fmla="*/ 0 w 5354595"/>
              <a:gd name="connsiteY0" fmla="*/ 0 h 1985319"/>
              <a:gd name="connsiteX1" fmla="*/ 5354595 w 5354595"/>
              <a:gd name="connsiteY1" fmla="*/ 0 h 1985319"/>
              <a:gd name="connsiteX2" fmla="*/ 5354595 w 5354595"/>
              <a:gd name="connsiteY2" fmla="*/ 1985319 h 1985319"/>
              <a:gd name="connsiteX3" fmla="*/ 0 w 5354595"/>
              <a:gd name="connsiteY3" fmla="*/ 1985319 h 1985319"/>
              <a:gd name="connsiteX4" fmla="*/ 0 w 5354595"/>
              <a:gd name="connsiteY4" fmla="*/ 0 h 1985319"/>
              <a:gd name="connsiteX0" fmla="*/ 0 w 5354595"/>
              <a:gd name="connsiteY0" fmla="*/ 0 h 2718487"/>
              <a:gd name="connsiteX1" fmla="*/ 5354595 w 5354595"/>
              <a:gd name="connsiteY1" fmla="*/ 0 h 2718487"/>
              <a:gd name="connsiteX2" fmla="*/ 5354595 w 5354595"/>
              <a:gd name="connsiteY2" fmla="*/ 2718487 h 2718487"/>
              <a:gd name="connsiteX3" fmla="*/ 0 w 5354595"/>
              <a:gd name="connsiteY3" fmla="*/ 1985319 h 2718487"/>
              <a:gd name="connsiteX4" fmla="*/ 0 w 5354595"/>
              <a:gd name="connsiteY4" fmla="*/ 0 h 2718487"/>
              <a:gd name="connsiteX0" fmla="*/ 0 w 5354595"/>
              <a:gd name="connsiteY0" fmla="*/ 2059459 h 4777946"/>
              <a:gd name="connsiteX1" fmla="*/ 5346357 w 5354595"/>
              <a:gd name="connsiteY1" fmla="*/ 0 h 4777946"/>
              <a:gd name="connsiteX2" fmla="*/ 5354595 w 5354595"/>
              <a:gd name="connsiteY2" fmla="*/ 4777946 h 4777946"/>
              <a:gd name="connsiteX3" fmla="*/ 0 w 5354595"/>
              <a:gd name="connsiteY3" fmla="*/ 4044778 h 4777946"/>
              <a:gd name="connsiteX4" fmla="*/ 0 w 5354595"/>
              <a:gd name="connsiteY4" fmla="*/ 2059459 h 4777946"/>
              <a:gd name="connsiteX0" fmla="*/ 8238 w 5354595"/>
              <a:gd name="connsiteY0" fmla="*/ 0 h 4777947"/>
              <a:gd name="connsiteX1" fmla="*/ 5346357 w 5354595"/>
              <a:gd name="connsiteY1" fmla="*/ 1 h 4777947"/>
              <a:gd name="connsiteX2" fmla="*/ 5354595 w 5354595"/>
              <a:gd name="connsiteY2" fmla="*/ 4777947 h 4777947"/>
              <a:gd name="connsiteX3" fmla="*/ 0 w 5354595"/>
              <a:gd name="connsiteY3" fmla="*/ 4044779 h 4777947"/>
              <a:gd name="connsiteX4" fmla="*/ 8238 w 5354595"/>
              <a:gd name="connsiteY4" fmla="*/ 0 h 4777947"/>
              <a:gd name="connsiteX0" fmla="*/ 8238 w 5354595"/>
              <a:gd name="connsiteY0" fmla="*/ 0 h 4777947"/>
              <a:gd name="connsiteX1" fmla="*/ 5354595 w 5354595"/>
              <a:gd name="connsiteY1" fmla="*/ 1 h 4777947"/>
              <a:gd name="connsiteX2" fmla="*/ 5354595 w 5354595"/>
              <a:gd name="connsiteY2" fmla="*/ 4777947 h 4777947"/>
              <a:gd name="connsiteX3" fmla="*/ 0 w 5354595"/>
              <a:gd name="connsiteY3" fmla="*/ 4044779 h 4777947"/>
              <a:gd name="connsiteX4" fmla="*/ 8238 w 5354595"/>
              <a:gd name="connsiteY4" fmla="*/ 0 h 477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4595" h="4777947">
                <a:moveTo>
                  <a:pt x="8238" y="0"/>
                </a:moveTo>
                <a:lnTo>
                  <a:pt x="5354595" y="1"/>
                </a:lnTo>
                <a:lnTo>
                  <a:pt x="5354595" y="4777947"/>
                </a:lnTo>
                <a:lnTo>
                  <a:pt x="0" y="4044779"/>
                </a:lnTo>
                <a:lnTo>
                  <a:pt x="8238" y="0"/>
                </a:lnTo>
                <a:close/>
              </a:path>
            </a:pathLst>
          </a:custGeom>
          <a:solidFill>
            <a:srgbClr val="E5A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6774" y="2934100"/>
            <a:ext cx="49242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Instituto Brasileiro de Direito Previdenciário (IBDP)</a:t>
            </a:r>
            <a:r>
              <a:rPr lang="pt-BR" sz="1400" dirty="0">
                <a:solidFill>
                  <a:schemeClr val="bg1"/>
                </a:solidFill>
              </a:rPr>
              <a:t/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Rua Nunes Machado, 68, 7º andar - Sala 706 – Edifício The Five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Bairro: Centro - Curitiba – PR - CEP 80250-000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Atendimento IBDPCalc: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(41) 99903-2969 ou pelo e-mail suportecalc@ibdp.org.br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Eventos e cursos: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(41) 99678-5957 ou pelo e-mail eventos@ibdp.org.br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Administrativo:</a:t>
            </a:r>
            <a:r>
              <a:rPr lang="pt-BR" sz="1400" dirty="0">
                <a:solidFill>
                  <a:schemeClr val="bg1"/>
                </a:solidFill>
              </a:rPr>
              <a:t> 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(41) 99927-2806 ou pelo e-mail ibdp@ibdp.org.br</a:t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Comunicação:</a:t>
            </a:r>
            <a:r>
              <a:rPr lang="pt-BR" sz="1400" dirty="0">
                <a:solidFill>
                  <a:schemeClr val="bg1"/>
                </a:solidFill>
              </a:rPr>
              <a:t> (41) 99924-6656</a:t>
            </a:r>
          </a:p>
          <a:p>
            <a:r>
              <a:rPr lang="pt-BR" sz="1400" dirty="0">
                <a:solidFill>
                  <a:schemeClr val="bg1"/>
                </a:solidFill>
              </a:rPr>
              <a:t/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Horário de atendimento:</a:t>
            </a:r>
            <a:r>
              <a:rPr lang="pt-BR" sz="1400" dirty="0">
                <a:solidFill>
                  <a:schemeClr val="bg1"/>
                </a:solidFill>
              </a:rPr>
              <a:t/>
            </a:r>
            <a:br>
              <a:rPr lang="pt-BR" sz="1400" dirty="0">
                <a:solidFill>
                  <a:schemeClr val="bg1"/>
                </a:solidFill>
              </a:rPr>
            </a:br>
            <a:r>
              <a:rPr lang="pt-BR" sz="1400" dirty="0">
                <a:solidFill>
                  <a:schemeClr val="bg1"/>
                </a:solidFill>
              </a:rPr>
              <a:t>Segunda a sexta das 9h às 18h.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WWW.IBDP.ORG.BR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9" y="491801"/>
            <a:ext cx="32004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E095E4-317C-418D-9B30-2DE011BB6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1" y="1932281"/>
            <a:ext cx="8191499" cy="2018655"/>
          </a:xfrm>
        </p:spPr>
        <p:txBody>
          <a:bodyPr>
            <a:noAutofit/>
          </a:bodyPr>
          <a:lstStyle/>
          <a:p>
            <a:r>
              <a:rPr lang="pt-BR" sz="3600" dirty="0"/>
              <a:t>Debates sobre as Dificuldades de Acesso e recebimento de benefícios previdenciários junto ao INSS pelos segurados do país</a:t>
            </a:r>
          </a:p>
        </p:txBody>
      </p:sp>
    </p:spTree>
    <p:extLst>
      <p:ext uri="{BB962C8B-B14F-4D97-AF65-F5344CB8AC3E}">
        <p14:creationId xmlns:p14="http://schemas.microsoft.com/office/powerpoint/2010/main" val="27545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47B1D6-6DAC-4702-A3A6-3F4148DB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310"/>
            <a:ext cx="1030732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MELHORIAS NO ATENDIMENTO DO INSS QUE MERECEM DESTAQUE: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812CC1-8475-401D-84AF-1D1BF9EB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1339055"/>
            <a:ext cx="8667749" cy="476646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dirty="0"/>
              <a:t>Digitalização dos processos;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Site MEU.INSS disponibiliza diversos serviços aos beneficiários, facilitando o acesso às suas informações, inclusive dos laudos médicos;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Prova de vida por biometria em fase de implantação;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Parcerias com as </a:t>
            </a:r>
            <a:r>
              <a:rPr lang="pt-BR" dirty="0" err="1"/>
              <a:t>OAB´s</a:t>
            </a:r>
            <a:r>
              <a:rPr lang="pt-BR" dirty="0"/>
              <a:t> através da plataforma INSS Digital facilitou a advocacia previdenciária em todo o território nacional;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Reestruturação das agências do INSS e diversos projetos piloto que visam diminuir o estoque de processos em análise;</a:t>
            </a:r>
          </a:p>
          <a:p>
            <a:pPr algn="just">
              <a:lnSpc>
                <a:spcPct val="120000"/>
              </a:lnSpc>
            </a:pPr>
            <a:r>
              <a:rPr lang="pt-BR" dirty="0"/>
              <a:t>Apoio ao PL 4830/20 em tramitação na CD para destaque dos honorários advocatícios.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03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xmlns="" id="{93734230-851A-4E49-9063-565FB327C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b="27555"/>
          <a:stretch/>
        </p:blipFill>
        <p:spPr>
          <a:xfrm>
            <a:off x="4541520" y="653664"/>
            <a:ext cx="6908800" cy="6092576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76270E2B-60CA-400E-A25F-DDF71DCC48EE}"/>
              </a:ext>
            </a:extLst>
          </p:cNvPr>
          <p:cNvSpPr/>
          <p:nvPr/>
        </p:nvSpPr>
        <p:spPr>
          <a:xfrm rot="2404482">
            <a:off x="10227964" y="4428588"/>
            <a:ext cx="731520" cy="1745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E94058C-9864-495E-9336-0690FFBAD8B2}"/>
              </a:ext>
            </a:extLst>
          </p:cNvPr>
          <p:cNvSpPr txBox="1"/>
          <p:nvPr/>
        </p:nvSpPr>
        <p:spPr>
          <a:xfrm>
            <a:off x="2162175" y="6888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ESTOQUE DE PROCESSOS AINDA É PREOCUPANTE</a:t>
            </a:r>
          </a:p>
        </p:txBody>
      </p:sp>
    </p:spTree>
    <p:extLst>
      <p:ext uri="{BB962C8B-B14F-4D97-AF65-F5344CB8AC3E}">
        <p14:creationId xmlns:p14="http://schemas.microsoft.com/office/powerpoint/2010/main" val="22988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885EC890-D2F7-456B-96BD-A6D255819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2" t="53632" b="8060"/>
          <a:stretch/>
        </p:blipFill>
        <p:spPr bwMode="auto">
          <a:xfrm>
            <a:off x="9957547" y="3657600"/>
            <a:ext cx="1396252" cy="18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612CA42-EE02-453C-AD1D-917998F66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4" y="1069040"/>
            <a:ext cx="3947832" cy="4437529"/>
          </a:xfrm>
          <a:prstGeom prst="rect">
            <a:avLst/>
          </a:prstGeom>
        </p:spPr>
      </p:pic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xmlns="" id="{710883E8-AF2A-4097-AAB3-25F21E9BD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"/>
          <a:stretch/>
        </p:blipFill>
        <p:spPr bwMode="auto">
          <a:xfrm>
            <a:off x="6212541" y="1069042"/>
            <a:ext cx="5141258" cy="44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CE70F3-3C8A-402D-96B4-74FC99D42F15}"/>
              </a:ext>
            </a:extLst>
          </p:cNvPr>
          <p:cNvSpPr txBox="1"/>
          <p:nvPr/>
        </p:nvSpPr>
        <p:spPr>
          <a:xfrm>
            <a:off x="1633817" y="107575"/>
            <a:ext cx="9594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A FILA DO INSS CONTINUA...HOJE VIRTUAL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72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ítulo 1">
            <a:extLst>
              <a:ext uri="{FF2B5EF4-FFF2-40B4-BE49-F238E27FC236}">
                <a16:creationId xmlns:a16="http://schemas.microsoft.com/office/drawing/2014/main" xmlns="" id="{7DFD7868-5273-46E1-B134-02365E1BD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1820" y="3825866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ÚNICA AGÊNCIA BANCÁRIA QUE ATENDE SEGURADOS EM ITAQUAQUECETUBA/SP PARA PROVA DE VIDA.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Pessoas na rua em frente a carro&#10;&#10;Descrição gerada automaticamente com confiança média">
            <a:extLst>
              <a:ext uri="{FF2B5EF4-FFF2-40B4-BE49-F238E27FC236}">
                <a16:creationId xmlns:a16="http://schemas.microsoft.com/office/drawing/2014/main" xmlns="" id="{02C6B6A0-6DAA-4EEF-A336-B42AAA837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Espaço Reservado para Conteúdo 6" descr="Grupo de pessoas andando na calçada&#10;&#10;Descrição gerada automaticamente com confiança média">
            <a:extLst>
              <a:ext uri="{FF2B5EF4-FFF2-40B4-BE49-F238E27FC236}">
                <a16:creationId xmlns:a16="http://schemas.microsoft.com/office/drawing/2014/main" xmlns="" id="{B776308F-2C9A-49CF-9731-7EE887CE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7" r="2" b="2132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4941"/>
      </p:ext>
    </p:extLst>
  </p:cSld>
  <p:clrMapOvr>
    <a:masterClrMapping/>
  </p:clrMapOvr>
  <p:transition spd="slow">
    <p:pull dir="u"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F803B47-90D1-4160-B508-EA5B1B8F4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46" y="643467"/>
            <a:ext cx="847770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0AF38E66-06D6-4922-A04A-588C95DF4252}"/>
              </a:ext>
            </a:extLst>
          </p:cNvPr>
          <p:cNvSpPr/>
          <p:nvPr/>
        </p:nvSpPr>
        <p:spPr>
          <a:xfrm>
            <a:off x="745276" y="4731946"/>
            <a:ext cx="111187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xmlns="" id="{4E0A0090-31E5-479C-A21F-9BA547DCEEAD}"/>
              </a:ext>
            </a:extLst>
          </p:cNvPr>
          <p:cNvSpPr/>
          <p:nvPr/>
        </p:nvSpPr>
        <p:spPr>
          <a:xfrm>
            <a:off x="762730" y="5589647"/>
            <a:ext cx="111187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22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84165A-C98A-455C-AAD7-FA6BF1F2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4" y="0"/>
            <a:ext cx="10621617" cy="796755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VAZAMENTO DE DADOS DOS BENEFICIÁRIOS DO INSS </a:t>
            </a:r>
          </a:p>
        </p:txBody>
      </p:sp>
      <p:sp>
        <p:nvSpPr>
          <p:cNvPr id="6" name="Fluxograma: Armazenamento de Acesso Sequencial 5">
            <a:extLst>
              <a:ext uri="{FF2B5EF4-FFF2-40B4-BE49-F238E27FC236}">
                <a16:creationId xmlns:a16="http://schemas.microsoft.com/office/drawing/2014/main" xmlns="" id="{D6F86812-FF13-48B2-B1C9-C7B7CBECB12E}"/>
              </a:ext>
            </a:extLst>
          </p:cNvPr>
          <p:cNvSpPr/>
          <p:nvPr/>
        </p:nvSpPr>
        <p:spPr>
          <a:xfrm>
            <a:off x="876300" y="796755"/>
            <a:ext cx="2247900" cy="326707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que luta que estou enfrentando eles ligam umas 50 vezes todos os dias.</a:t>
            </a:r>
            <a:endParaRPr lang="pt-BR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sz="12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Se não basta-se agora estão ligando no telefone da empresa onde trabalho, fui chamado atenção semana passada por causa disso</a:t>
            </a:r>
            <a:endParaRPr lang="pt-BR" sz="12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B5257BC-1A71-4656-AB9E-1C7A4EA14400}"/>
              </a:ext>
            </a:extLst>
          </p:cNvPr>
          <p:cNvSpPr txBox="1"/>
          <p:nvPr/>
        </p:nvSpPr>
        <p:spPr>
          <a:xfrm>
            <a:off x="3124200" y="369449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MARTINS, RJ</a:t>
            </a:r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xmlns="" id="{85C6AED3-7961-45D1-BCAE-A23059FD030F}"/>
              </a:ext>
            </a:extLst>
          </p:cNvPr>
          <p:cNvSpPr/>
          <p:nvPr/>
        </p:nvSpPr>
        <p:spPr>
          <a:xfrm>
            <a:off x="5105400" y="763418"/>
            <a:ext cx="2600325" cy="34480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Desde que me aposentei, recebo muitas ligações diárias, algumas vezes de minuto em minuto.</a:t>
            </a:r>
            <a:r>
              <a:rPr lang="pt-BR" sz="1050" dirty="0">
                <a:solidFill>
                  <a:schemeClr val="bg1"/>
                </a:solidFill>
              </a:rPr>
              <a:t/>
            </a:r>
            <a:br>
              <a:rPr lang="pt-BR" sz="1050" dirty="0">
                <a:solidFill>
                  <a:schemeClr val="bg1"/>
                </a:solidFill>
              </a:rPr>
            </a:br>
            <a:r>
              <a:rPr lang="pt-BR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Até um certo tempo atrás, se identificavam como sendo de Instituições Financeiras, do Banco Safra, Banco BMG, empresas privadas ,sempre oferecendo empréstimos consignado,</a:t>
            </a:r>
            <a:r>
              <a:rPr lang="pt-BR" sz="1050" dirty="0">
                <a:solidFill>
                  <a:schemeClr val="bg1"/>
                </a:solidFill>
              </a:rPr>
              <a:t/>
            </a:r>
            <a:br>
              <a:rPr lang="pt-BR" sz="1050" dirty="0">
                <a:solidFill>
                  <a:schemeClr val="bg1"/>
                </a:solidFill>
              </a:rPr>
            </a:br>
            <a:r>
              <a:rPr lang="pt-BR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 grande insistência, com certeza obtidos meus dados pessoais de aposentada, por venda de dados do INSS. 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328AE2E-CCD3-4E59-8131-FECBC208F64E}"/>
              </a:ext>
            </a:extLst>
          </p:cNvPr>
          <p:cNvSpPr txBox="1"/>
          <p:nvPr/>
        </p:nvSpPr>
        <p:spPr>
          <a:xfrm>
            <a:off x="5105400" y="4695825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HELENA, SP</a:t>
            </a:r>
          </a:p>
        </p:txBody>
      </p:sp>
      <p:sp>
        <p:nvSpPr>
          <p:cNvPr id="11" name="Texto Explicativo: Linha Dobrada Dupla 10">
            <a:extLst>
              <a:ext uri="{FF2B5EF4-FFF2-40B4-BE49-F238E27FC236}">
                <a16:creationId xmlns:a16="http://schemas.microsoft.com/office/drawing/2014/main" xmlns="" id="{A1C98EF4-CC51-4613-B9C2-526FA31AC59D}"/>
              </a:ext>
            </a:extLst>
          </p:cNvPr>
          <p:cNvSpPr/>
          <p:nvPr/>
        </p:nvSpPr>
        <p:spPr>
          <a:xfrm>
            <a:off x="8753475" y="1381125"/>
            <a:ext cx="2143125" cy="2830343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partir de 01/Junho/2021, comecei a receber várias ligações no celular, de diversas "Credenciadas do INSS" (alguns registros de áudio foram anexados a este e-mail) dando conta de que devido a minha condição de aposentado junto ao INSS, eu teria direito a valores de 30, 35.. 40 mil reais de empréstimo, condicionado a um cartão consignado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332D8EFC-C4DC-4B11-9873-B02DCE934230}"/>
              </a:ext>
            </a:extLst>
          </p:cNvPr>
          <p:cNvSpPr txBox="1"/>
          <p:nvPr/>
        </p:nvSpPr>
        <p:spPr>
          <a:xfrm>
            <a:off x="8753475" y="4467225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ELVIS, SP</a:t>
            </a:r>
          </a:p>
        </p:txBody>
      </p:sp>
    </p:spTree>
    <p:extLst>
      <p:ext uri="{BB962C8B-B14F-4D97-AF65-F5344CB8AC3E}">
        <p14:creationId xmlns:p14="http://schemas.microsoft.com/office/powerpoint/2010/main" val="169447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B5B6DE-0D92-4AAE-9F71-C1F3208C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396743"/>
            <a:ext cx="11601449" cy="558800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BENEFÍCIOS PREVIDENCIÁRIOS LIDERAM O RANKING DE AÇÕES NA JF E NO JEF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23B831A-4DE8-4B0F-BF4B-2144220E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104898"/>
            <a:ext cx="5572125" cy="5000625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F1191350-6F34-4EC4-82E5-E7047737DDBD}"/>
              </a:ext>
            </a:extLst>
          </p:cNvPr>
          <p:cNvSpPr/>
          <p:nvPr/>
        </p:nvSpPr>
        <p:spPr>
          <a:xfrm>
            <a:off x="238125" y="3390899"/>
            <a:ext cx="6762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E5E786B-F8A2-473C-A011-BFEAC7EE42A9}"/>
              </a:ext>
            </a:extLst>
          </p:cNvPr>
          <p:cNvSpPr txBox="1"/>
          <p:nvPr/>
        </p:nvSpPr>
        <p:spPr>
          <a:xfrm>
            <a:off x="2952749" y="5625585"/>
            <a:ext cx="70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CNJ. Justiça em Números, 2021. Págs. 273 e 276</a:t>
            </a:r>
            <a:r>
              <a:rPr lang="pt-BR" dirty="0"/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F1D6197-C948-4A24-8B63-72DE4DF98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1450715"/>
            <a:ext cx="5172075" cy="3743325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9A133A89-E22B-41C6-99D7-AF4F40D7C4E9}"/>
              </a:ext>
            </a:extLst>
          </p:cNvPr>
          <p:cNvSpPr/>
          <p:nvPr/>
        </p:nvSpPr>
        <p:spPr>
          <a:xfrm>
            <a:off x="6096000" y="2467509"/>
            <a:ext cx="6762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27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rgbClr val="FFFFFF"/>
      </a:lt1>
      <a:dk2>
        <a:srgbClr val="44546A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DP 2018" id="{F0B2E01B-AF4C-43D6-B7A7-68816791EE3B}" vid="{749BED91-D035-40FF-B8F2-4329C819CDC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507</Words>
  <Application>Microsoft Office PowerPoint</Application>
  <PresentationFormat>Widescreen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Tema do Office</vt:lpstr>
      <vt:lpstr>AUDIÊNCIA PÚBLICA Câmara dos Deputados Comissão de Fiscalização Financeira e Controle</vt:lpstr>
      <vt:lpstr>Debates sobre as Dificuldades de Acesso e recebimento de benefícios previdenciários junto ao INSS pelos segurados do país</vt:lpstr>
      <vt:lpstr>MELHORIAS NO ATENDIMENTO DO INSS QUE MERECEM DESTAQUE:</vt:lpstr>
      <vt:lpstr>Apresentação do PowerPoint</vt:lpstr>
      <vt:lpstr>Apresentação do PowerPoint</vt:lpstr>
      <vt:lpstr>ÚNICA AGÊNCIA BANCÁRIA QUE ATENDE SEGURADOS EM ITAQUAQUECETUBA/SP PARA PROVA DE VIDA.</vt:lpstr>
      <vt:lpstr>Apresentação do PowerPoint</vt:lpstr>
      <vt:lpstr>VAZAMENTO DE DADOS DOS BENEFICIÁRIOS DO INSS </vt:lpstr>
      <vt:lpstr>BENEFÍCIOS PREVIDENCIÁRIOS LIDERAM O RANKING DE AÇÕES NA JF E NO JEF</vt:lpstr>
      <vt:lpstr>QUANTO AO ATENDIMENTO, TEMOS:</vt:lpstr>
      <vt:lpstr>ALGUMAS SUGESTÕES DE MELHORIA</vt:lpstr>
      <vt:lpstr>Apresentação do PowerPoint</vt:lpstr>
      <vt:lpstr>CURRÍCULO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 palestra</dc:title>
  <dc:creator>Adriane Bramante</dc:creator>
  <cp:lastModifiedBy>Ziziane César de França e Silva</cp:lastModifiedBy>
  <cp:revision>108</cp:revision>
  <dcterms:created xsi:type="dcterms:W3CDTF">2018-02-25T21:24:26Z</dcterms:created>
  <dcterms:modified xsi:type="dcterms:W3CDTF">2021-10-14T19:29:30Z</dcterms:modified>
</cp:coreProperties>
</file>