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1204" r:id="rId3"/>
    <p:sldId id="1207" r:id="rId4"/>
    <p:sldId id="1205" r:id="rId5"/>
    <p:sldId id="1210" r:id="rId6"/>
    <p:sldId id="1203" r:id="rId7"/>
    <p:sldId id="1184" r:id="rId8"/>
    <p:sldId id="1209" r:id="rId9"/>
    <p:sldId id="1212" r:id="rId10"/>
    <p:sldId id="1211" r:id="rId11"/>
    <p:sldId id="1197" r:id="rId12"/>
    <p:sldId id="1196" r:id="rId13"/>
    <p:sldId id="1185" r:id="rId14"/>
    <p:sldId id="1200" r:id="rId15"/>
    <p:sldId id="1171" r:id="rId16"/>
    <p:sldId id="259" r:id="rId1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6B8E21F2-8A26-4495-984E-6181F6FD415A}">
          <p14:sldIdLst>
            <p14:sldId id="256"/>
            <p14:sldId id="1204"/>
            <p14:sldId id="1207"/>
            <p14:sldId id="1205"/>
            <p14:sldId id="1210"/>
            <p14:sldId id="1203"/>
            <p14:sldId id="1184"/>
            <p14:sldId id="1209"/>
            <p14:sldId id="1212"/>
            <p14:sldId id="1211"/>
            <p14:sldId id="1197"/>
            <p14:sldId id="1196"/>
            <p14:sldId id="1185"/>
            <p14:sldId id="1200"/>
            <p14:sldId id="1171"/>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6" autoAdjust="0"/>
    <p:restoredTop sz="94660"/>
  </p:normalViewPr>
  <p:slideViewPr>
    <p:cSldViewPr snapToGrid="0" showGuides="1">
      <p:cViewPr varScale="1">
        <p:scale>
          <a:sx n="116" d="100"/>
          <a:sy n="116" d="100"/>
        </p:scale>
        <p:origin x="36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87122703412073"/>
          <c:y val="6.9251558373750868E-2"/>
          <c:w val="0.49967277479005762"/>
          <c:h val="0.88248136751436568"/>
        </c:manualLayout>
      </c:layout>
      <c:pieChart>
        <c:varyColors val="1"/>
        <c:ser>
          <c:idx val="0"/>
          <c:order val="0"/>
          <c:tx>
            <c:strRef>
              <c:f>Planilha1!$B$1</c:f>
              <c:strCache>
                <c:ptCount val="1"/>
                <c:pt idx="0">
                  <c:v>Coluna1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AFA-5D4F-88FA-FCDF6BA723D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AFA-5D4F-88FA-FCDF6BA723D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AFA-5D4F-88FA-FCDF6BA723D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AFA-5D4F-88FA-FCDF6BA723DE}"/>
              </c:ext>
            </c:extLst>
          </c:dPt>
          <c:dPt>
            <c:idx val="4"/>
            <c:bubble3D val="0"/>
            <c:explosion val="17"/>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AFA-5D4F-88FA-FCDF6BA723DE}"/>
              </c:ext>
            </c:extLst>
          </c:dPt>
          <c:dLbls>
            <c:dLbl>
              <c:idx val="0"/>
              <c:tx>
                <c:rich>
                  <a:bodyPr/>
                  <a:lstStyle/>
                  <a:p>
                    <a:fld id="{5756D768-6A15-433A-A7D9-8C4D73CCAA3B}" type="CATEGORYNAME">
                      <a:rPr lang="en-US" smtClean="0"/>
                      <a:pPr/>
                      <a:t>[NOME DA CATEGORIA]</a:t>
                    </a:fld>
                    <a:r>
                      <a:rPr lang="en-US" baseline="0" dirty="0"/>
                      <a:t> 9.8Mi</a:t>
                    </a:r>
                  </a:p>
                  <a:p>
                    <a:fld id="{ADF9274E-178B-49AC-A620-C2C0F9F72E33}" type="PERCENTAGE">
                      <a:rPr lang="en-US" baseline="0" smtClean="0"/>
                      <a:pPr/>
                      <a:t>[PORCENTAGEM]</a:t>
                    </a:fld>
                    <a:endParaRPr lang="pt-BR"/>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0AFA-5D4F-88FA-FCDF6BA723DE}"/>
                </c:ext>
                <c:ext xmlns:c15="http://schemas.microsoft.com/office/drawing/2012/chart" uri="{CE6537A1-D6FC-4f65-9D91-7224C49458BB}">
                  <c15:dlblFieldTable/>
                  <c15:showDataLabelsRange val="0"/>
                </c:ext>
              </c:extLst>
            </c:dLbl>
            <c:dLbl>
              <c:idx val="1"/>
              <c:tx>
                <c:rich>
                  <a:bodyPr/>
                  <a:lstStyle/>
                  <a:p>
                    <a:r>
                      <a:rPr lang="en-US" dirty="0"/>
                      <a:t>VIVO</a:t>
                    </a:r>
                    <a:r>
                      <a:rPr lang="en-US" baseline="0" dirty="0"/>
                      <a:t> </a:t>
                    </a:r>
                  </a:p>
                  <a:p>
                    <a:r>
                      <a:rPr lang="en-US" baseline="0" dirty="0"/>
                      <a:t>6.4 Mi </a:t>
                    </a:r>
                  </a:p>
                  <a:p>
                    <a:fld id="{3FF34DD0-FDFE-4EBC-A5D7-A87C5585047F}" type="PERCENTAGE">
                      <a:rPr lang="en-US" baseline="0" smtClean="0"/>
                      <a:pPr/>
                      <a:t>[PORCENTAGEM]</a:t>
                    </a:fld>
                    <a:endParaRPr lang="pt-BR"/>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0AFA-5D4F-88FA-FCDF6BA723DE}"/>
                </c:ext>
                <c:ext xmlns:c15="http://schemas.microsoft.com/office/drawing/2012/chart" uri="{CE6537A1-D6FC-4f65-9D91-7224C49458BB}">
                  <c15:dlblFieldTable/>
                  <c15:showDataLabelsRange val="0"/>
                </c:ext>
              </c:extLst>
            </c:dLbl>
            <c:dLbl>
              <c:idx val="2"/>
              <c:layout>
                <c:manualLayout>
                  <c:x val="2.9392225721286906E-2"/>
                  <c:y val="-0.11141518144380216"/>
                </c:manualLayout>
              </c:layout>
              <c:tx>
                <c:rich>
                  <a:bodyPr/>
                  <a:lstStyle/>
                  <a:p>
                    <a:fld id="{104483F3-7588-49EB-AEEF-4BE036A21F45}" type="CATEGORYNAME">
                      <a:rPr lang="en-US" smtClean="0"/>
                      <a:pPr/>
                      <a:t>[NOME DA CATEGORIA]</a:t>
                    </a:fld>
                    <a:r>
                      <a:rPr lang="en-US" baseline="0" dirty="0"/>
                      <a:t> </a:t>
                    </a:r>
                  </a:p>
                  <a:p>
                    <a:r>
                      <a:rPr lang="en-US" baseline="0" dirty="0"/>
                      <a:t>5.1 Mi</a:t>
                    </a:r>
                  </a:p>
                  <a:p>
                    <a:r>
                      <a:rPr lang="en-US" baseline="0" dirty="0"/>
                      <a:t> </a:t>
                    </a:r>
                    <a:fld id="{11951B9B-100E-4D13-B7D6-31BE35CD24FC}" type="PERCENTAGE">
                      <a:rPr lang="en-US" baseline="0"/>
                      <a:pPr/>
                      <a:t>[PORCENTAGEM]</a:t>
                    </a:fld>
                    <a:endParaRPr lang="en-US" baseline="0" dirty="0"/>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0AFA-5D4F-88FA-FCDF6BA723DE}"/>
                </c:ext>
                <c:ext xmlns:c15="http://schemas.microsoft.com/office/drawing/2012/chart" uri="{CE6537A1-D6FC-4f65-9D91-7224C49458BB}">
                  <c15:dlblFieldTable/>
                  <c15:showDataLabelsRange val="0"/>
                </c:ext>
              </c:extLst>
            </c:dLbl>
            <c:dLbl>
              <c:idx val="3"/>
              <c:layout>
                <c:manualLayout>
                  <c:x val="0.20585466307839187"/>
                  <c:y val="7.775254762014476E-2"/>
                </c:manualLayout>
              </c:layout>
              <c:tx>
                <c:rich>
                  <a:bodyPr/>
                  <a:lstStyle/>
                  <a:p>
                    <a:r>
                      <a:rPr lang="en-US" dirty="0"/>
                      <a:t>PPPs</a:t>
                    </a:r>
                    <a:r>
                      <a:rPr lang="en-US" baseline="0" dirty="0"/>
                      <a:t/>
                    </a:r>
                    <a:br>
                      <a:rPr lang="en-US" baseline="0" dirty="0"/>
                    </a:br>
                    <a:r>
                      <a:rPr lang="en-US" baseline="0" dirty="0"/>
                      <a:t>14.7Mi </a:t>
                    </a:r>
                  </a:p>
                  <a:p>
                    <a:fld id="{2F8E1DD0-FDB4-4CA9-9C4F-560FDF1CFAF4}" type="PERCENTAGE">
                      <a:rPr lang="en-US" baseline="0" smtClean="0"/>
                      <a:pPr/>
                      <a:t>[PORCENTAGEM]</a:t>
                    </a:fld>
                    <a:endParaRPr lang="pt-BR"/>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7-0AFA-5D4F-88FA-FCDF6BA723DE}"/>
                </c:ext>
                <c:ext xmlns:c15="http://schemas.microsoft.com/office/drawing/2012/chart" uri="{CE6537A1-D6FC-4f65-9D91-7224C49458BB}">
                  <c15:dlblFieldTable/>
                  <c15:showDataLabelsRange val="0"/>
                </c:ext>
              </c:extLst>
            </c:dLbl>
            <c:dLbl>
              <c:idx val="4"/>
              <c:layout>
                <c:manualLayout>
                  <c:x val="0.22302958950876764"/>
                  <c:y val="8.448874905532508E-2"/>
                </c:manualLayout>
              </c:layout>
              <c:tx>
                <c:rich>
                  <a:bodyPr/>
                  <a:lstStyle/>
                  <a:p>
                    <a:fld id="{AB1C59BD-97B6-440B-90FD-6151E4BA1368}" type="CATEGORYNAME">
                      <a:rPr lang="en-US" smtClean="0"/>
                      <a:pPr/>
                      <a:t>[NOME DA CATEGORIA]</a:t>
                    </a:fld>
                    <a:fld id="{F82D792A-C8E0-4B26-8902-79A499A1E3A3}" type="VALUE">
                      <a:rPr lang="en-US" baseline="0" smtClean="0"/>
                      <a:pPr/>
                      <a:t>[VALOR]</a:t>
                    </a:fld>
                    <a:r>
                      <a:rPr lang="en-US" baseline="0" dirty="0"/>
                      <a:t> </a:t>
                    </a:r>
                  </a:p>
                  <a:p>
                    <a:fld id="{ADC4885A-EBC5-4AAD-BA63-F6F9BC918D21}" type="PERCENTAGE">
                      <a:rPr lang="en-US" baseline="0" smtClean="0"/>
                      <a:pPr/>
                      <a:t>[PORCENTAGEM]</a:t>
                    </a:fld>
                    <a:endParaRPr lang="pt-BR"/>
                  </a:p>
                </c:rich>
              </c:tx>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9-0AFA-5D4F-88FA-FCDF6BA723DE}"/>
                </c:ext>
                <c:ext xmlns:c15="http://schemas.microsoft.com/office/drawing/2012/chart" uri="{CE6537A1-D6FC-4f65-9D91-7224C49458BB}">
                  <c15:layout>
                    <c:manualLayout>
                      <c:w val="0.23429339502257085"/>
                      <c:h val="0.2306536795308026"/>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pt-BR"/>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Planilha1!$A$2:$A$5</c:f>
              <c:strCache>
                <c:ptCount val="4"/>
                <c:pt idx="0">
                  <c:v>Claro</c:v>
                </c:pt>
                <c:pt idx="1">
                  <c:v>Vivo</c:v>
                </c:pt>
                <c:pt idx="2">
                  <c:v>Oi</c:v>
                </c:pt>
                <c:pt idx="3">
                  <c:v>Small Operators</c:v>
                </c:pt>
              </c:strCache>
            </c:strRef>
          </c:cat>
          <c:val>
            <c:numRef>
              <c:f>Planilha1!$B$2:$B$5</c:f>
              <c:numCache>
                <c:formatCode>#,##0</c:formatCode>
                <c:ptCount val="4"/>
                <c:pt idx="0">
                  <c:v>9849</c:v>
                </c:pt>
                <c:pt idx="1">
                  <c:v>6393</c:v>
                </c:pt>
                <c:pt idx="2">
                  <c:v>5095</c:v>
                </c:pt>
                <c:pt idx="3">
                  <c:v>14656</c:v>
                </c:pt>
              </c:numCache>
            </c:numRef>
          </c:val>
          <c:extLst xmlns:c16r2="http://schemas.microsoft.com/office/drawing/2015/06/chart">
            <c:ext xmlns:c16="http://schemas.microsoft.com/office/drawing/2014/chart" uri="{C3380CC4-5D6E-409C-BE32-E72D297353CC}">
              <c16:uniqueId val="{0000000A-0AFA-5D4F-88FA-FCDF6BA723D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7824193599072"/>
          <c:y val="5.1878594801815038E-2"/>
          <c:w val="0.64733972731577893"/>
          <c:h val="0.77224341940195795"/>
        </c:manualLayout>
      </c:layout>
      <c:pieChart>
        <c:varyColors val="1"/>
        <c:ser>
          <c:idx val="0"/>
          <c:order val="0"/>
          <c:tx>
            <c:strRef>
              <c:f>Planilha1!$B$1</c:f>
              <c:strCache>
                <c:ptCount val="1"/>
                <c:pt idx="0">
                  <c:v>Vendas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1996-5640-A5B5-794A8B6599F2}"/>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1996-5640-A5B5-794A8B6599F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996-5640-A5B5-794A8B6599F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996-5640-A5B5-794A8B6599F2}"/>
              </c:ext>
            </c:extLst>
          </c:dPt>
          <c:dLbls>
            <c:dLbl>
              <c:idx val="0"/>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sz="1050" dirty="0">
                        <a:solidFill>
                          <a:schemeClr val="bg1"/>
                        </a:solidFill>
                      </a:rPr>
                      <a:t>HFC</a:t>
                    </a:r>
                    <a:br>
                      <a:rPr lang="en-US" sz="1050" dirty="0">
                        <a:solidFill>
                          <a:schemeClr val="bg1"/>
                        </a:solidFill>
                      </a:rPr>
                    </a:br>
                    <a:fld id="{58666A7A-3871-4353-B730-7B5C86E5E75D}" type="VALUE">
                      <a:rPr lang="en-US" sz="1050" smtClean="0">
                        <a:solidFill>
                          <a:schemeClr val="bg1"/>
                        </a:solidFill>
                      </a:rPr>
                      <a:pPr>
                        <a:defRPr sz="1050">
                          <a:solidFill>
                            <a:schemeClr val="bg1"/>
                          </a:solidFill>
                        </a:defRPr>
                      </a:pPr>
                      <a:t>[VALOR]</a:t>
                    </a:fld>
                    <a:r>
                      <a:rPr lang="en-US" sz="1050" dirty="0">
                        <a:solidFill>
                          <a:schemeClr val="bg1"/>
                        </a:solidFill>
                      </a:rPr>
                      <a:t>Mi</a:t>
                    </a:r>
                  </a:p>
                  <a:p>
                    <a:pPr>
                      <a:defRPr sz="1050">
                        <a:solidFill>
                          <a:schemeClr val="bg1"/>
                        </a:solidFill>
                      </a:defRPr>
                    </a:pPr>
                    <a:fld id="{A4777F96-570C-4FD1-A7FC-4511F4CA1A90}" type="PERCENTAGE">
                      <a:rPr lang="en-US" sz="1050" baseline="0" smtClean="0">
                        <a:solidFill>
                          <a:schemeClr val="bg1"/>
                        </a:solidFill>
                      </a:rPr>
                      <a:pPr>
                        <a:defRPr sz="1050">
                          <a:solidFill>
                            <a:schemeClr val="bg1"/>
                          </a:solidFill>
                        </a:defRPr>
                      </a:pPr>
                      <a:t>[PORCENTAGEM]</a:t>
                    </a:fld>
                    <a:endParaRPr lang="pt-B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1996-5640-A5B5-794A8B6599F2}"/>
                </c:ext>
                <c:ext xmlns:c15="http://schemas.microsoft.com/office/drawing/2012/chart" uri="{CE6537A1-D6FC-4f65-9D91-7224C49458BB}">
                  <c15:dlblFieldTable/>
                  <c15:showDataLabelsRange val="0"/>
                </c:ext>
              </c:extLst>
            </c:dLbl>
            <c:dLbl>
              <c:idx val="1"/>
              <c:layout>
                <c:manualLayout>
                  <c:x val="-0.10151516597449783"/>
                  <c:y val="-0.16677812476759843"/>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sz="1050" dirty="0">
                        <a:solidFill>
                          <a:schemeClr val="bg1"/>
                        </a:solidFill>
                      </a:rPr>
                      <a:t>ADSL</a:t>
                    </a:r>
                    <a:br>
                      <a:rPr lang="en-US" sz="1050" dirty="0">
                        <a:solidFill>
                          <a:schemeClr val="bg1"/>
                        </a:solidFill>
                      </a:rPr>
                    </a:br>
                    <a:r>
                      <a:rPr lang="en-US" sz="1050" dirty="0">
                        <a:solidFill>
                          <a:schemeClr val="bg1"/>
                        </a:solidFill>
                      </a:rPr>
                      <a:t>7Mi</a:t>
                    </a:r>
                    <a:r>
                      <a:rPr lang="en-US" sz="1050" baseline="0" dirty="0">
                        <a:solidFill>
                          <a:schemeClr val="bg1"/>
                        </a:solidFill>
                      </a:rPr>
                      <a:t/>
                    </a:r>
                    <a:br>
                      <a:rPr lang="en-US" sz="1050" baseline="0" dirty="0">
                        <a:solidFill>
                          <a:schemeClr val="bg1"/>
                        </a:solidFill>
                      </a:rPr>
                    </a:br>
                    <a:fld id="{B7C883B1-2F81-4E33-B2BA-AB64517EBF52}" type="PERCENTAGE">
                      <a:rPr lang="en-US" sz="1050" baseline="0" smtClean="0">
                        <a:solidFill>
                          <a:schemeClr val="bg1"/>
                        </a:solidFill>
                      </a:rPr>
                      <a:pPr>
                        <a:defRPr sz="1050">
                          <a:solidFill>
                            <a:schemeClr val="bg1"/>
                          </a:solidFill>
                        </a:defRPr>
                      </a:pPr>
                      <a:t>[PORCENTAGEM]</a:t>
                    </a:fld>
                    <a:endParaRPr lang="en-US" sz="1050" baseline="0" dirty="0">
                      <a:solidFill>
                        <a:schemeClr val="bg1"/>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1996-5640-A5B5-794A8B6599F2}"/>
                </c:ext>
                <c:ext xmlns:c15="http://schemas.microsoft.com/office/drawing/2012/chart" uri="{CE6537A1-D6FC-4f65-9D91-7224C49458BB}">
                  <c15:dlblFieldTable/>
                  <c15:showDataLabelsRange val="0"/>
                </c:ext>
              </c:extLst>
            </c:dLbl>
            <c:dLbl>
              <c:idx val="2"/>
              <c:layout>
                <c:manualLayout>
                  <c:x val="0.10119330092704652"/>
                  <c:y val="-6.7289564172332769E-2"/>
                </c:manualLayout>
              </c:layout>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sz="1050" dirty="0">
                        <a:solidFill>
                          <a:schemeClr val="bg1"/>
                        </a:solidFill>
                      </a:rPr>
                      <a:t>FTTH</a:t>
                    </a:r>
                    <a:br>
                      <a:rPr lang="en-US" sz="1050" dirty="0">
                        <a:solidFill>
                          <a:schemeClr val="bg1"/>
                        </a:solidFill>
                      </a:rPr>
                    </a:br>
                    <a:r>
                      <a:rPr lang="en-US" sz="1050" dirty="0">
                        <a:solidFill>
                          <a:schemeClr val="bg1"/>
                        </a:solidFill>
                      </a:rPr>
                      <a:t>16.8Mi</a:t>
                    </a:r>
                  </a:p>
                  <a:p>
                    <a:pPr>
                      <a:defRPr sz="1050">
                        <a:solidFill>
                          <a:schemeClr val="bg1"/>
                        </a:solidFill>
                      </a:defRPr>
                    </a:pPr>
                    <a:fld id="{4921CC33-B30B-4A7A-B72E-DF27C3207888}" type="PERCENTAGE">
                      <a:rPr lang="en-US" sz="1050" baseline="0" smtClean="0">
                        <a:solidFill>
                          <a:schemeClr val="bg1"/>
                        </a:solidFill>
                      </a:rPr>
                      <a:pPr>
                        <a:defRPr sz="1050">
                          <a:solidFill>
                            <a:schemeClr val="bg1"/>
                          </a:solidFill>
                        </a:defRPr>
                      </a:pPr>
                      <a:t>[PORCENTAGEM]</a:t>
                    </a:fld>
                    <a:endParaRPr lang="pt-B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1996-5640-A5B5-794A8B6599F2}"/>
                </c:ext>
                <c:ext xmlns:c15="http://schemas.microsoft.com/office/drawing/2012/chart" uri="{CE6537A1-D6FC-4f65-9D91-7224C49458BB}">
                  <c15:dlblFieldTable/>
                  <c15:showDataLabelsRange val="0"/>
                </c:ext>
              </c:extLst>
            </c:dLbl>
            <c:dLbl>
              <c:idx val="3"/>
              <c:layout>
                <c:manualLayout>
                  <c:x val="6.1900533578795193E-2"/>
                  <c:y val="4.034418980652274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sz="1050" dirty="0">
                        <a:solidFill>
                          <a:schemeClr val="bg1"/>
                        </a:solidFill>
                      </a:rPr>
                      <a:t>Outros</a:t>
                    </a:r>
                    <a:br>
                      <a:rPr lang="en-US" sz="1050" dirty="0">
                        <a:solidFill>
                          <a:schemeClr val="bg1"/>
                        </a:solidFill>
                      </a:rPr>
                    </a:br>
                    <a:r>
                      <a:rPr lang="en-US" sz="1050" dirty="0">
                        <a:solidFill>
                          <a:schemeClr val="bg1"/>
                        </a:solidFill>
                      </a:rPr>
                      <a:t>2,6Mi</a:t>
                    </a:r>
                  </a:p>
                  <a:p>
                    <a:pPr>
                      <a:defRPr sz="1050">
                        <a:solidFill>
                          <a:schemeClr val="bg1"/>
                        </a:solidFill>
                      </a:defRPr>
                    </a:pPr>
                    <a:r>
                      <a:rPr lang="en-US" sz="1050" dirty="0">
                        <a:solidFill>
                          <a:schemeClr val="bg1"/>
                        </a:solidFill>
                      </a:rPr>
                      <a:t>7%</a:t>
                    </a: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1996-5640-A5B5-794A8B6599F2}"/>
                </c:ext>
                <c:ext xmlns:c15="http://schemas.microsoft.com/office/drawing/2012/chart" uri="{CE6537A1-D6FC-4f65-9D91-7224C49458BB}">
                  <c15:layout>
                    <c:manualLayout>
                      <c:w val="0.14230580304350918"/>
                      <c:h val="0.26669380665650999"/>
                    </c:manualLayout>
                  </c15:layout>
                </c:ext>
              </c:extLst>
            </c:dLbl>
            <c:dLbl>
              <c:idx val="4"/>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fld id="{2B9C32DC-D749-4DF2-9C2D-B92916969D66}" type="VALUE">
                      <a:rPr lang="en-US" sz="1050" smtClean="0">
                        <a:solidFill>
                          <a:schemeClr val="bg1"/>
                        </a:solidFill>
                      </a:rPr>
                      <a:pPr>
                        <a:defRPr sz="1050">
                          <a:solidFill>
                            <a:schemeClr val="bg1"/>
                          </a:solidFill>
                        </a:defRPr>
                      </a:pPr>
                      <a:t>[VALOR]</a:t>
                    </a:fld>
                    <a:r>
                      <a:rPr lang="en-US" sz="1050">
                        <a:solidFill>
                          <a:schemeClr val="bg1"/>
                        </a:solidFill>
                      </a:rPr>
                      <a:t>MM</a:t>
                    </a:r>
                    <a:r>
                      <a:rPr lang="en-US" sz="1050" baseline="0">
                        <a:solidFill>
                          <a:schemeClr val="bg1"/>
                        </a:solidFill>
                      </a:rPr>
                      <a:t>; </a:t>
                    </a:r>
                    <a:fld id="{CE9CFF0D-73D2-438B-B9A3-D6BE1DDB76E6}" type="PERCENTAGE">
                      <a:rPr lang="en-US" sz="1050" baseline="0">
                        <a:solidFill>
                          <a:schemeClr val="bg1"/>
                        </a:solidFill>
                      </a:rPr>
                      <a:pPr>
                        <a:defRPr sz="1050">
                          <a:solidFill>
                            <a:schemeClr val="bg1"/>
                          </a:solidFill>
                        </a:defRPr>
                      </a:pPr>
                      <a:t>[PORCENTAGEM]</a:t>
                    </a:fld>
                    <a:endParaRPr lang="en-US" sz="1050" baseline="0">
                      <a:solidFill>
                        <a:schemeClr val="bg1"/>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8-1996-5640-A5B5-794A8B6599F2}"/>
                </c:ext>
                <c:ext xmlns:c15="http://schemas.microsoft.com/office/drawing/2012/chart" uri="{CE6537A1-D6FC-4f65-9D91-7224C49458BB}">
                  <c15:dlblFieldTable/>
                  <c15:showDataLabelsRange val="0"/>
                </c:ext>
              </c:extLst>
            </c:dLbl>
            <c:dLbl>
              <c:idx val="5"/>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fld id="{8715A7C1-FB79-4CE3-81CB-D83F1BDCD2F6}" type="VALUE">
                      <a:rPr lang="en-US" sz="1050" smtClean="0">
                        <a:solidFill>
                          <a:schemeClr val="bg1"/>
                        </a:solidFill>
                      </a:rPr>
                      <a:pPr>
                        <a:defRPr sz="1050">
                          <a:solidFill>
                            <a:schemeClr val="bg1"/>
                          </a:solidFill>
                        </a:defRPr>
                      </a:pPr>
                      <a:t>[VALOR]</a:t>
                    </a:fld>
                    <a:r>
                      <a:rPr lang="en-US" sz="1050">
                        <a:solidFill>
                          <a:schemeClr val="bg1"/>
                        </a:solidFill>
                      </a:rPr>
                      <a:t>MM</a:t>
                    </a:r>
                    <a:r>
                      <a:rPr lang="en-US" sz="1050" baseline="0">
                        <a:solidFill>
                          <a:schemeClr val="bg1"/>
                        </a:solidFill>
                      </a:rPr>
                      <a:t>; </a:t>
                    </a:r>
                    <a:fld id="{23D93D43-FD81-4B5E-AF46-F5B7E32F3953}" type="PERCENTAGE">
                      <a:rPr lang="en-US" sz="1050" baseline="0">
                        <a:solidFill>
                          <a:schemeClr val="bg1"/>
                        </a:solidFill>
                      </a:rPr>
                      <a:pPr>
                        <a:defRPr sz="1050">
                          <a:solidFill>
                            <a:schemeClr val="bg1"/>
                          </a:solidFill>
                        </a:defRPr>
                      </a:pPr>
                      <a:t>[PORCENTAGEM]</a:t>
                    </a:fld>
                    <a:endParaRPr lang="en-US" sz="1050" baseline="0">
                      <a:solidFill>
                        <a:schemeClr val="bg1"/>
                      </a:solidFill>
                    </a:endParaRP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9-1996-5640-A5B5-794A8B6599F2}"/>
                </c:ext>
                <c:ext xmlns:c15="http://schemas.microsoft.com/office/drawing/2012/chart" uri="{CE6537A1-D6FC-4f65-9D91-7224C49458BB}">
                  <c15:dlblFieldTable/>
                  <c15:showDataLabelsRange val="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pt-BR"/>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Planilha1!$A$2:$A$5</c:f>
              <c:strCache>
                <c:ptCount val="4"/>
                <c:pt idx="0">
                  <c:v>HFC</c:v>
                </c:pt>
                <c:pt idx="1">
                  <c:v>ADSL</c:v>
                </c:pt>
                <c:pt idx="2">
                  <c:v>FTTH</c:v>
                </c:pt>
                <c:pt idx="3">
                  <c:v>Others </c:v>
                </c:pt>
              </c:strCache>
            </c:strRef>
          </c:cat>
          <c:val>
            <c:numRef>
              <c:f>Planilha1!$B$2:$B$5</c:f>
              <c:numCache>
                <c:formatCode>0.0</c:formatCode>
                <c:ptCount val="4"/>
                <c:pt idx="0">
                  <c:v>9.6</c:v>
                </c:pt>
                <c:pt idx="1">
                  <c:v>7</c:v>
                </c:pt>
                <c:pt idx="2">
                  <c:v>16.8</c:v>
                </c:pt>
                <c:pt idx="3">
                  <c:v>2.6</c:v>
                </c:pt>
              </c:numCache>
            </c:numRef>
          </c:val>
          <c:extLst xmlns:c16r2="http://schemas.microsoft.com/office/drawing/2015/06/chart">
            <c:ext xmlns:c16="http://schemas.microsoft.com/office/drawing/2014/chart" uri="{C3380CC4-5D6E-409C-BE32-E72D297353CC}">
              <c16:uniqueId val="{0000000A-1996-5640-A5B5-794A8B6599F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B5234-1DE6-43CA-913D-7B4D5F883995}" type="datetimeFigureOut">
              <a:rPr lang="pt-BR" smtClean="0"/>
              <a:t>21/10/2021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68E4E-255F-4B83-88C0-EEB603594DF1}" type="slidenum">
              <a:rPr lang="pt-BR" smtClean="0"/>
              <a:t>‹nº›</a:t>
            </a:fld>
            <a:endParaRPr lang="pt-BR"/>
          </a:p>
        </p:txBody>
      </p:sp>
    </p:spTree>
    <p:extLst>
      <p:ext uri="{BB962C8B-B14F-4D97-AF65-F5344CB8AC3E}">
        <p14:creationId xmlns:p14="http://schemas.microsoft.com/office/powerpoint/2010/main" val="3066182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A1046B-BD0B-4FB0-9345-3239FEA1B4A2}"/>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14AD3E40-84C4-43CE-A270-BBC1D81D4B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9B286CC8-FD11-4299-85A5-FB8212C19EAD}"/>
              </a:ext>
            </a:extLst>
          </p:cNvPr>
          <p:cNvSpPr>
            <a:spLocks noGrp="1"/>
          </p:cNvSpPr>
          <p:nvPr>
            <p:ph type="dt" sz="half" idx="10"/>
          </p:nvPr>
        </p:nvSpPr>
        <p:spPr/>
        <p:txBody>
          <a:bodyPr/>
          <a:lstStyle/>
          <a:p>
            <a:fld id="{9E5A4493-4EE4-4733-928C-0BA80127BAB4}" type="datetime1">
              <a:rPr lang="pt-BR" smtClean="0"/>
              <a:t>21/10/2021</a:t>
            </a:fld>
            <a:endParaRPr lang="pt-BR"/>
          </a:p>
        </p:txBody>
      </p:sp>
      <p:sp>
        <p:nvSpPr>
          <p:cNvPr id="5" name="Espaço Reservado para Rodapé 4">
            <a:extLst>
              <a:ext uri="{FF2B5EF4-FFF2-40B4-BE49-F238E27FC236}">
                <a16:creationId xmlns:a16="http://schemas.microsoft.com/office/drawing/2014/main" xmlns="" id="{D3E17F9E-B781-4819-A4ED-BFD5857E24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A85CBE21-E554-48B3-8511-45E684CB7D57}"/>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414658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797019-447C-43C5-9073-565D8FD401B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CD076BDD-BE82-4430-81FF-026B507E7EDF}"/>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5C28673-A339-4F0A-9F0E-453FDF0ACAE9}"/>
              </a:ext>
            </a:extLst>
          </p:cNvPr>
          <p:cNvSpPr>
            <a:spLocks noGrp="1"/>
          </p:cNvSpPr>
          <p:nvPr>
            <p:ph type="dt" sz="half" idx="10"/>
          </p:nvPr>
        </p:nvSpPr>
        <p:spPr/>
        <p:txBody>
          <a:bodyPr/>
          <a:lstStyle/>
          <a:p>
            <a:fld id="{2E54E6A7-6517-4B87-A0BC-577D7DD75325}" type="datetime1">
              <a:rPr lang="pt-BR" smtClean="0"/>
              <a:t>21/10/2021</a:t>
            </a:fld>
            <a:endParaRPr lang="pt-BR"/>
          </a:p>
        </p:txBody>
      </p:sp>
      <p:sp>
        <p:nvSpPr>
          <p:cNvPr id="5" name="Espaço Reservado para Rodapé 4">
            <a:extLst>
              <a:ext uri="{FF2B5EF4-FFF2-40B4-BE49-F238E27FC236}">
                <a16:creationId xmlns:a16="http://schemas.microsoft.com/office/drawing/2014/main" xmlns="" id="{B9B3ED7A-7E5B-4233-987F-29CD8D3C0D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632D7E5-FD5F-48D6-8845-44E93E6083F9}"/>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382032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B6E29615-B3CF-432A-92E4-99616FA9DF7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F4A3ECD7-EEF3-4753-BECA-6E1F14E63C17}"/>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7873E17A-5CB3-47E6-94DF-EAFEDABB6EA5}"/>
              </a:ext>
            </a:extLst>
          </p:cNvPr>
          <p:cNvSpPr>
            <a:spLocks noGrp="1"/>
          </p:cNvSpPr>
          <p:nvPr>
            <p:ph type="dt" sz="half" idx="10"/>
          </p:nvPr>
        </p:nvSpPr>
        <p:spPr/>
        <p:txBody>
          <a:bodyPr/>
          <a:lstStyle/>
          <a:p>
            <a:fld id="{81418CC4-8309-4CAE-9DEA-DE4FD0A52FA7}" type="datetime1">
              <a:rPr lang="pt-BR" smtClean="0"/>
              <a:t>21/10/2021</a:t>
            </a:fld>
            <a:endParaRPr lang="pt-BR"/>
          </a:p>
        </p:txBody>
      </p:sp>
      <p:sp>
        <p:nvSpPr>
          <p:cNvPr id="5" name="Espaço Reservado para Rodapé 4">
            <a:extLst>
              <a:ext uri="{FF2B5EF4-FFF2-40B4-BE49-F238E27FC236}">
                <a16:creationId xmlns:a16="http://schemas.microsoft.com/office/drawing/2014/main" xmlns="" id="{079D448C-E52E-4C68-AA36-89FBAFC2699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48401BE4-6B61-4C2A-8535-D5ACFEC21297}"/>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35282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3D2F0B-AC0C-4B03-997B-C681635EB3E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77F0E4E-8F8E-46C7-9F8C-A018091A747D}"/>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3EDBC50E-1629-4A03-8743-136319F62BCF}"/>
              </a:ext>
            </a:extLst>
          </p:cNvPr>
          <p:cNvSpPr>
            <a:spLocks noGrp="1"/>
          </p:cNvSpPr>
          <p:nvPr>
            <p:ph type="dt" sz="half" idx="10"/>
          </p:nvPr>
        </p:nvSpPr>
        <p:spPr/>
        <p:txBody>
          <a:bodyPr/>
          <a:lstStyle/>
          <a:p>
            <a:fld id="{069FCC48-4C86-46E8-AE21-D1CE2182CC84}" type="datetime1">
              <a:rPr lang="pt-BR" smtClean="0"/>
              <a:t>21/10/2021</a:t>
            </a:fld>
            <a:endParaRPr lang="pt-BR"/>
          </a:p>
        </p:txBody>
      </p:sp>
      <p:sp>
        <p:nvSpPr>
          <p:cNvPr id="5" name="Espaço Reservado para Rodapé 4">
            <a:extLst>
              <a:ext uri="{FF2B5EF4-FFF2-40B4-BE49-F238E27FC236}">
                <a16:creationId xmlns:a16="http://schemas.microsoft.com/office/drawing/2014/main" xmlns="" id="{48767F38-CEC1-4F72-A2DF-7890F3DA7FA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B19C52B3-5FE6-476B-BA08-D6F32163FCB1}"/>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379767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1C885BC-3FE0-42BC-8877-46F183A7A06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E963A74A-1A90-4FAC-A12D-88B331376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FEAF5AF8-C248-4423-85A5-AA76F6D59F4A}"/>
              </a:ext>
            </a:extLst>
          </p:cNvPr>
          <p:cNvSpPr>
            <a:spLocks noGrp="1"/>
          </p:cNvSpPr>
          <p:nvPr>
            <p:ph type="dt" sz="half" idx="10"/>
          </p:nvPr>
        </p:nvSpPr>
        <p:spPr/>
        <p:txBody>
          <a:bodyPr/>
          <a:lstStyle/>
          <a:p>
            <a:fld id="{7E6DE7B7-818E-4852-908E-23EACE44F605}" type="datetime1">
              <a:rPr lang="pt-BR" smtClean="0"/>
              <a:t>21/10/2021</a:t>
            </a:fld>
            <a:endParaRPr lang="pt-BR"/>
          </a:p>
        </p:txBody>
      </p:sp>
      <p:sp>
        <p:nvSpPr>
          <p:cNvPr id="5" name="Espaço Reservado para Rodapé 4">
            <a:extLst>
              <a:ext uri="{FF2B5EF4-FFF2-40B4-BE49-F238E27FC236}">
                <a16:creationId xmlns:a16="http://schemas.microsoft.com/office/drawing/2014/main" xmlns="" id="{4F9A2374-F924-4EC1-896E-24412A7465F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AC63C28-D2CB-4481-B71B-9550527E943A}"/>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3494114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6AA8B0-D410-4F16-B5E6-416B107A9C3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2D34ACBD-2553-4626-95AA-387C0DC6DB8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918D040A-2BFA-4887-9CE6-598920209286}"/>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334B027B-2F05-4383-9BED-EE5C908E4F88}"/>
              </a:ext>
            </a:extLst>
          </p:cNvPr>
          <p:cNvSpPr>
            <a:spLocks noGrp="1"/>
          </p:cNvSpPr>
          <p:nvPr>
            <p:ph type="dt" sz="half" idx="10"/>
          </p:nvPr>
        </p:nvSpPr>
        <p:spPr/>
        <p:txBody>
          <a:bodyPr/>
          <a:lstStyle/>
          <a:p>
            <a:fld id="{27BD2437-1D19-4E20-9506-15BAA474C596}" type="datetime1">
              <a:rPr lang="pt-BR" smtClean="0"/>
              <a:t>21/10/2021</a:t>
            </a:fld>
            <a:endParaRPr lang="pt-BR"/>
          </a:p>
        </p:txBody>
      </p:sp>
      <p:sp>
        <p:nvSpPr>
          <p:cNvPr id="6" name="Espaço Reservado para Rodapé 5">
            <a:extLst>
              <a:ext uri="{FF2B5EF4-FFF2-40B4-BE49-F238E27FC236}">
                <a16:creationId xmlns:a16="http://schemas.microsoft.com/office/drawing/2014/main" xmlns="" id="{67A2D218-2210-4433-85AB-443ED42A39F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B9A1A2AD-012D-4018-ADEA-3FCB7153ABDD}"/>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807315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AEC8C3B-9D17-45BC-AA2B-D1E7126405DD}"/>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BAF058CF-0038-414A-9933-FADB69C31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82922F40-AA84-441E-AF36-DD9D0DD1A43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E4CF894D-F418-44E9-8CF3-CAF48585B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0E7E4BDA-56A1-43AC-8291-CCD9CA63FC7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DB0F419E-506A-491B-B606-A4DA50AE62B5}"/>
              </a:ext>
            </a:extLst>
          </p:cNvPr>
          <p:cNvSpPr>
            <a:spLocks noGrp="1"/>
          </p:cNvSpPr>
          <p:nvPr>
            <p:ph type="dt" sz="half" idx="10"/>
          </p:nvPr>
        </p:nvSpPr>
        <p:spPr/>
        <p:txBody>
          <a:bodyPr/>
          <a:lstStyle/>
          <a:p>
            <a:fld id="{05A352BD-AEEE-404A-99C5-256960F3E102}" type="datetime1">
              <a:rPr lang="pt-BR" smtClean="0"/>
              <a:t>21/10/2021</a:t>
            </a:fld>
            <a:endParaRPr lang="pt-BR"/>
          </a:p>
        </p:txBody>
      </p:sp>
      <p:sp>
        <p:nvSpPr>
          <p:cNvPr id="8" name="Espaço Reservado para Rodapé 7">
            <a:extLst>
              <a:ext uri="{FF2B5EF4-FFF2-40B4-BE49-F238E27FC236}">
                <a16:creationId xmlns:a16="http://schemas.microsoft.com/office/drawing/2014/main" xmlns="" id="{2554CEAA-0993-49D8-9ADD-462A6784C34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A16CAD45-BD87-4F8D-8996-1BFF43115F9C}"/>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179968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5D963E7-BBFD-4046-9257-B5C3E1C707C0}"/>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B650F757-45CB-4E13-A4B2-3058725DB386}"/>
              </a:ext>
            </a:extLst>
          </p:cNvPr>
          <p:cNvSpPr>
            <a:spLocks noGrp="1"/>
          </p:cNvSpPr>
          <p:nvPr>
            <p:ph type="dt" sz="half" idx="10"/>
          </p:nvPr>
        </p:nvSpPr>
        <p:spPr/>
        <p:txBody>
          <a:bodyPr/>
          <a:lstStyle/>
          <a:p>
            <a:fld id="{D5E932DE-5886-444C-8246-8E9C41FC0478}" type="datetime1">
              <a:rPr lang="pt-BR" smtClean="0"/>
              <a:t>21/10/2021</a:t>
            </a:fld>
            <a:endParaRPr lang="pt-BR"/>
          </a:p>
        </p:txBody>
      </p:sp>
      <p:sp>
        <p:nvSpPr>
          <p:cNvPr id="4" name="Espaço Reservado para Rodapé 3">
            <a:extLst>
              <a:ext uri="{FF2B5EF4-FFF2-40B4-BE49-F238E27FC236}">
                <a16:creationId xmlns:a16="http://schemas.microsoft.com/office/drawing/2014/main" xmlns="" id="{53CCECD2-FE3F-4466-AA32-D4DE4CA363DB}"/>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8787B698-9B5C-489B-8BA3-2911AF909988}"/>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24609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E82F53D2-650E-40F4-9873-11D99D4ED2CC}"/>
              </a:ext>
            </a:extLst>
          </p:cNvPr>
          <p:cNvSpPr>
            <a:spLocks noGrp="1"/>
          </p:cNvSpPr>
          <p:nvPr>
            <p:ph type="dt" sz="half" idx="10"/>
          </p:nvPr>
        </p:nvSpPr>
        <p:spPr/>
        <p:txBody>
          <a:bodyPr/>
          <a:lstStyle/>
          <a:p>
            <a:fld id="{B9DAC243-DBB8-439E-B4C1-DF7DEF9EABA8}" type="datetime1">
              <a:rPr lang="pt-BR" smtClean="0"/>
              <a:t>21/10/2021</a:t>
            </a:fld>
            <a:endParaRPr lang="pt-BR"/>
          </a:p>
        </p:txBody>
      </p:sp>
      <p:sp>
        <p:nvSpPr>
          <p:cNvPr id="3" name="Espaço Reservado para Rodapé 2">
            <a:extLst>
              <a:ext uri="{FF2B5EF4-FFF2-40B4-BE49-F238E27FC236}">
                <a16:creationId xmlns:a16="http://schemas.microsoft.com/office/drawing/2014/main" xmlns="" id="{5EC64484-E9E2-40E6-90A3-5AA46C46B3D4}"/>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F7664BAA-D1AB-4E9D-B3FD-27BED8B93122}"/>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178340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1505CC-D6C3-4F79-BCCD-0B4E586FCBC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72316B34-27B6-4817-8C6B-320906DC7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97F58AE3-10DD-4F1B-960A-691FAF1DEE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A893A749-CEAA-4E79-829C-71E46DCF0AE4}"/>
              </a:ext>
            </a:extLst>
          </p:cNvPr>
          <p:cNvSpPr>
            <a:spLocks noGrp="1"/>
          </p:cNvSpPr>
          <p:nvPr>
            <p:ph type="dt" sz="half" idx="10"/>
          </p:nvPr>
        </p:nvSpPr>
        <p:spPr/>
        <p:txBody>
          <a:bodyPr/>
          <a:lstStyle/>
          <a:p>
            <a:fld id="{3A2BFDC3-F155-44B2-83C1-F9DC22D08D80}" type="datetime1">
              <a:rPr lang="pt-BR" smtClean="0"/>
              <a:t>21/10/2021</a:t>
            </a:fld>
            <a:endParaRPr lang="pt-BR"/>
          </a:p>
        </p:txBody>
      </p:sp>
      <p:sp>
        <p:nvSpPr>
          <p:cNvPr id="6" name="Espaço Reservado para Rodapé 5">
            <a:extLst>
              <a:ext uri="{FF2B5EF4-FFF2-40B4-BE49-F238E27FC236}">
                <a16:creationId xmlns:a16="http://schemas.microsoft.com/office/drawing/2014/main" xmlns="" id="{DF4D2D6C-0996-4206-8F47-5512B439144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F648A4BC-9600-479F-90FE-BE8BF49AFE59}"/>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609370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D9A717-0A87-4D6E-8FD6-C877300F09A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F98D74CB-EAFB-443A-906D-261448C785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D24241B3-442A-4CD6-91B3-DDE090996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33B1A7F8-2992-4E6E-BAFE-B235702FF94B}"/>
              </a:ext>
            </a:extLst>
          </p:cNvPr>
          <p:cNvSpPr>
            <a:spLocks noGrp="1"/>
          </p:cNvSpPr>
          <p:nvPr>
            <p:ph type="dt" sz="half" idx="10"/>
          </p:nvPr>
        </p:nvSpPr>
        <p:spPr/>
        <p:txBody>
          <a:bodyPr/>
          <a:lstStyle/>
          <a:p>
            <a:fld id="{7B7E4105-1698-4E57-AE32-0626B542DFDC}" type="datetime1">
              <a:rPr lang="pt-BR" smtClean="0"/>
              <a:t>21/10/2021</a:t>
            </a:fld>
            <a:endParaRPr lang="pt-BR"/>
          </a:p>
        </p:txBody>
      </p:sp>
      <p:sp>
        <p:nvSpPr>
          <p:cNvPr id="6" name="Espaço Reservado para Rodapé 5">
            <a:extLst>
              <a:ext uri="{FF2B5EF4-FFF2-40B4-BE49-F238E27FC236}">
                <a16:creationId xmlns:a16="http://schemas.microsoft.com/office/drawing/2014/main" xmlns="" id="{8761E81C-AC89-4137-BA70-A43D991B468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25F89DD7-D318-4B3F-A503-AFE43B7E559A}"/>
              </a:ext>
            </a:extLst>
          </p:cNvPr>
          <p:cNvSpPr>
            <a:spLocks noGrp="1"/>
          </p:cNvSpPr>
          <p:nvPr>
            <p:ph type="sldNum" sz="quarter" idx="12"/>
          </p:nvPr>
        </p:nvSpPr>
        <p:spPr/>
        <p:txBody>
          <a:bodyPr/>
          <a:lstStyle/>
          <a:p>
            <a:fld id="{FB29E287-E930-4F80-B2C1-766C4BC1F8E2}" type="slidenum">
              <a:rPr lang="pt-BR" smtClean="0"/>
              <a:t>‹nº›</a:t>
            </a:fld>
            <a:endParaRPr lang="pt-BR"/>
          </a:p>
        </p:txBody>
      </p:sp>
    </p:spTree>
    <p:extLst>
      <p:ext uri="{BB962C8B-B14F-4D97-AF65-F5344CB8AC3E}">
        <p14:creationId xmlns:p14="http://schemas.microsoft.com/office/powerpoint/2010/main" val="3158792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C69C9BD8-0800-48E1-9754-9FC69DCA4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CA848E59-D660-4808-8948-D52266596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518ED4E0-C74C-426A-ACC6-26E22FE09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2C888-8061-4D8A-A250-85FF25A9192E}" type="datetime1">
              <a:rPr lang="pt-BR" smtClean="0"/>
              <a:t>21/10/2021</a:t>
            </a:fld>
            <a:endParaRPr lang="pt-BR"/>
          </a:p>
        </p:txBody>
      </p:sp>
      <p:sp>
        <p:nvSpPr>
          <p:cNvPr id="5" name="Espaço Reservado para Rodapé 4">
            <a:extLst>
              <a:ext uri="{FF2B5EF4-FFF2-40B4-BE49-F238E27FC236}">
                <a16:creationId xmlns:a16="http://schemas.microsoft.com/office/drawing/2014/main" xmlns="" id="{315B5FEA-3BED-444A-89F6-035376F28B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8A20BA89-61FF-4015-8F24-E69A3161E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9E287-E930-4F80-B2C1-766C4BC1F8E2}" type="slidenum">
              <a:rPr lang="pt-BR" smtClean="0"/>
              <a:t>‹nº›</a:t>
            </a:fld>
            <a:endParaRPr lang="pt-BR"/>
          </a:p>
        </p:txBody>
      </p:sp>
    </p:spTree>
    <p:extLst>
      <p:ext uri="{BB962C8B-B14F-4D97-AF65-F5344CB8AC3E}">
        <p14:creationId xmlns:p14="http://schemas.microsoft.com/office/powerpoint/2010/main" val="252529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xmlns=""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xmlns=""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9A7634B1-D4C0-4959-B325-AE9D9168A56F}"/>
              </a:ext>
            </a:extLst>
          </p:cNvPr>
          <p:cNvSpPr>
            <a:spLocks noGrp="1"/>
          </p:cNvSpPr>
          <p:nvPr>
            <p:ph type="ctrTitle"/>
          </p:nvPr>
        </p:nvSpPr>
        <p:spPr>
          <a:xfrm>
            <a:off x="1524000" y="1005840"/>
            <a:ext cx="9031769" cy="2936382"/>
          </a:xfrm>
        </p:spPr>
        <p:txBody>
          <a:bodyPr>
            <a:normAutofit/>
          </a:bodyPr>
          <a:lstStyle/>
          <a:p>
            <a:r>
              <a:rPr lang="pt-BR" sz="4000" b="1" dirty="0">
                <a:solidFill>
                  <a:schemeClr val="tx1">
                    <a:lumMod val="85000"/>
                    <a:lumOff val="15000"/>
                  </a:schemeClr>
                </a:solidFill>
              </a:rPr>
              <a:t>Consequências da venda da Oi Móvel sobre o mercado brasileiro de telefonia móvel</a:t>
            </a:r>
          </a:p>
        </p:txBody>
      </p:sp>
      <p:sp>
        <p:nvSpPr>
          <p:cNvPr id="3" name="Subtítulo 2">
            <a:extLst>
              <a:ext uri="{FF2B5EF4-FFF2-40B4-BE49-F238E27FC236}">
                <a16:creationId xmlns:a16="http://schemas.microsoft.com/office/drawing/2014/main" xmlns="" id="{A92325D8-2027-42E3-B0E4-4902DFDF3CD0}"/>
              </a:ext>
            </a:extLst>
          </p:cNvPr>
          <p:cNvSpPr>
            <a:spLocks noGrp="1"/>
          </p:cNvSpPr>
          <p:nvPr>
            <p:ph type="subTitle" idx="1"/>
          </p:nvPr>
        </p:nvSpPr>
        <p:spPr>
          <a:xfrm>
            <a:off x="1524000" y="4193688"/>
            <a:ext cx="9031769" cy="1655762"/>
          </a:xfrm>
        </p:spPr>
        <p:txBody>
          <a:bodyPr>
            <a:normAutofit/>
          </a:bodyPr>
          <a:lstStyle/>
          <a:p>
            <a:r>
              <a:rPr lang="pt-BR" sz="2800" dirty="0">
                <a:solidFill>
                  <a:schemeClr val="tx1">
                    <a:lumMod val="85000"/>
                    <a:lumOff val="15000"/>
                  </a:schemeClr>
                </a:solidFill>
              </a:rPr>
              <a:t>Associação NEO - Alex Jucius</a:t>
            </a:r>
          </a:p>
          <a:p>
            <a:r>
              <a:rPr lang="pt-BR" sz="2800" dirty="0">
                <a:solidFill>
                  <a:schemeClr val="tx1">
                    <a:lumMod val="85000"/>
                    <a:lumOff val="15000"/>
                  </a:schemeClr>
                </a:solidFill>
              </a:rPr>
              <a:t>21 de outubro de 2021</a:t>
            </a:r>
          </a:p>
        </p:txBody>
      </p:sp>
      <p:grpSp>
        <p:nvGrpSpPr>
          <p:cNvPr id="64" name="Group 63">
            <a:extLst>
              <a:ext uri="{FF2B5EF4-FFF2-40B4-BE49-F238E27FC236}">
                <a16:creationId xmlns:a16="http://schemas.microsoft.com/office/drawing/2014/main" xmlns=""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73418" y="44817"/>
            <a:ext cx="233303" cy="772404"/>
            <a:chOff x="11873418" y="44817"/>
            <a:chExt cx="233303" cy="772404"/>
          </a:xfrm>
        </p:grpSpPr>
        <p:sp>
          <p:nvSpPr>
            <p:cNvPr id="65" name="Rectangle 64">
              <a:extLst>
                <a:ext uri="{FF2B5EF4-FFF2-40B4-BE49-F238E27FC236}">
                  <a16:creationId xmlns:a16="http://schemas.microsoft.com/office/drawing/2014/main" xmlns=""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xmlns=""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xmlns=""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xmlns=""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xmlns=""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xmlns=""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xmlns=""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xmlns=""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xmlns=""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xmlns=""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xmlns=""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xmlns=""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xmlns=""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864" y="3048506"/>
            <a:ext cx="630289" cy="765242"/>
            <a:chOff x="45711" y="3048506"/>
            <a:chExt cx="630289" cy="765242"/>
          </a:xfrm>
        </p:grpSpPr>
        <p:sp>
          <p:nvSpPr>
            <p:cNvPr id="79" name="Rectangle 2">
              <a:extLst>
                <a:ext uri="{FF2B5EF4-FFF2-40B4-BE49-F238E27FC236}">
                  <a16:creationId xmlns:a16="http://schemas.microsoft.com/office/drawing/2014/main" xmlns=""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xmlns=""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xmlns=""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xmlns=""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xmlns=""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xmlns=""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xmlns=""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2">
              <a:extLst>
                <a:ext uri="{FF2B5EF4-FFF2-40B4-BE49-F238E27FC236}">
                  <a16:creationId xmlns:a16="http://schemas.microsoft.com/office/drawing/2014/main" xmlns=""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xmlns=""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xmlns=""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xmlns=""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xmlns=""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2">
              <a:extLst>
                <a:ext uri="{FF2B5EF4-FFF2-40B4-BE49-F238E27FC236}">
                  <a16:creationId xmlns:a16="http://schemas.microsoft.com/office/drawing/2014/main" xmlns=""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xmlns=""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xmlns=""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2">
              <a:extLst>
                <a:ext uri="{FF2B5EF4-FFF2-40B4-BE49-F238E27FC236}">
                  <a16:creationId xmlns:a16="http://schemas.microsoft.com/office/drawing/2014/main" xmlns=""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59">
              <a:extLst>
                <a:ext uri="{FF2B5EF4-FFF2-40B4-BE49-F238E27FC236}">
                  <a16:creationId xmlns:a16="http://schemas.microsoft.com/office/drawing/2014/main" xmlns=""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2">
              <a:extLst>
                <a:ext uri="{FF2B5EF4-FFF2-40B4-BE49-F238E27FC236}">
                  <a16:creationId xmlns:a16="http://schemas.microsoft.com/office/drawing/2014/main" xmlns=""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a16="http://schemas.microsoft.com/office/drawing/2014/main" xmlns=""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a16="http://schemas.microsoft.com/office/drawing/2014/main" xmlns=""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2">
              <a:extLst>
                <a:ext uri="{FF2B5EF4-FFF2-40B4-BE49-F238E27FC236}">
                  <a16:creationId xmlns:a16="http://schemas.microsoft.com/office/drawing/2014/main" xmlns=""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59">
              <a:extLst>
                <a:ext uri="{FF2B5EF4-FFF2-40B4-BE49-F238E27FC236}">
                  <a16:creationId xmlns:a16="http://schemas.microsoft.com/office/drawing/2014/main" xmlns=""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2">
              <a:extLst>
                <a:ext uri="{FF2B5EF4-FFF2-40B4-BE49-F238E27FC236}">
                  <a16:creationId xmlns:a16="http://schemas.microsoft.com/office/drawing/2014/main" xmlns=""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xmlns=""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xmlns=""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2" descr="Associação NEO">
            <a:extLst>
              <a:ext uri="{FF2B5EF4-FFF2-40B4-BE49-F238E27FC236}">
                <a16:creationId xmlns:a16="http://schemas.microsoft.com/office/drawing/2014/main" xmlns="" id="{3520BD96-0F5F-5C4F-8838-A5650FA56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459" y="102765"/>
            <a:ext cx="1329431" cy="7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2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50" y="1332952"/>
            <a:ext cx="3869374" cy="3921176"/>
          </a:xfrm>
        </p:spPr>
        <p:txBody>
          <a:bodyPr anchor="ctr">
            <a:normAutofit/>
          </a:bodyPr>
          <a:lstStyle/>
          <a:p>
            <a:r>
              <a:rPr lang="pt-BR" sz="3600" b="1" dirty="0">
                <a:solidFill>
                  <a:schemeClr val="tx1">
                    <a:lumMod val="85000"/>
                    <a:lumOff val="15000"/>
                  </a:schemeClr>
                </a:solidFill>
                <a:latin typeface="+mn-lt"/>
              </a:rPr>
              <a:t>A Operação elevará ainda mais a concentração do espectro brasileiro</a:t>
            </a:r>
          </a:p>
        </p:txBody>
      </p:sp>
      <p:grpSp>
        <p:nvGrpSpPr>
          <p:cNvPr id="28" name="Group 27">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29"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10</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5715898" y="306115"/>
            <a:ext cx="6116711" cy="6551885"/>
          </a:xfrm>
        </p:spPr>
        <p:txBody>
          <a:bodyPr anchor="ctr">
            <a:normAutofit/>
          </a:bodyPr>
          <a:lstStyle/>
          <a:p>
            <a:pPr algn="just">
              <a:buFont typeface="Wingdings" pitchFamily="2" charset="2"/>
              <a:buChar char="Ø"/>
            </a:pPr>
            <a:r>
              <a:rPr lang="pt-BR" sz="1800" dirty="0">
                <a:solidFill>
                  <a:schemeClr val="tx1">
                    <a:lumMod val="85000"/>
                    <a:lumOff val="15000"/>
                  </a:schemeClr>
                </a:solidFill>
              </a:rPr>
              <a:t>A principal barreira à entrada e expansão na telefonia móvel é a dificuldade de obter acesso às faixas de espectro de radiofrequência disponíveis</a:t>
            </a:r>
          </a:p>
          <a:p>
            <a:pPr algn="just">
              <a:buFont typeface="Wingdings" pitchFamily="2" charset="2"/>
              <a:buChar char="Ø"/>
            </a:pPr>
            <a:endParaRPr lang="pt-BR" sz="1800" dirty="0">
              <a:solidFill>
                <a:schemeClr val="tx1">
                  <a:lumMod val="85000"/>
                  <a:lumOff val="15000"/>
                </a:schemeClr>
              </a:solidFill>
            </a:endParaRPr>
          </a:p>
          <a:p>
            <a:pPr algn="just">
              <a:buFont typeface="Wingdings" pitchFamily="2" charset="2"/>
              <a:buChar char="Ø"/>
            </a:pPr>
            <a:r>
              <a:rPr lang="pt-BR" sz="1800" dirty="0">
                <a:solidFill>
                  <a:schemeClr val="tx1">
                    <a:lumMod val="85000"/>
                    <a:lumOff val="15000"/>
                  </a:schemeClr>
                </a:solidFill>
              </a:rPr>
              <a:t>Sem acesso a espectro, um insumo não-replicável, não é possível a prestação de telefonia móvel.</a:t>
            </a:r>
          </a:p>
          <a:p>
            <a:pPr algn="just">
              <a:buFont typeface="Wingdings" pitchFamily="2" charset="2"/>
              <a:buChar char="Ø"/>
            </a:pPr>
            <a:endParaRPr lang="pt-BR" sz="1800" dirty="0">
              <a:solidFill>
                <a:schemeClr val="tx1">
                  <a:lumMod val="85000"/>
                  <a:lumOff val="15000"/>
                </a:schemeClr>
              </a:solidFill>
            </a:endParaRPr>
          </a:p>
          <a:p>
            <a:pPr algn="just">
              <a:buFont typeface="Wingdings" pitchFamily="2" charset="2"/>
              <a:buChar char="Ø"/>
            </a:pPr>
            <a:r>
              <a:rPr lang="pt-BR" sz="1800" dirty="0">
                <a:solidFill>
                  <a:schemeClr val="tx1">
                    <a:lumMod val="85000"/>
                    <a:lumOff val="15000"/>
                  </a:schemeClr>
                </a:solidFill>
              </a:rPr>
              <a:t>Conforme o espectro leiloado pela Anatel foi sendo adquirido pelas já grandes prestadoras de telefonia móvel, reduziu-se significativamente a possibilidade de entrada de novas prestadoras e a expansão das prestadoras regionais.</a:t>
            </a:r>
          </a:p>
          <a:p>
            <a:pPr algn="just">
              <a:buFont typeface="Wingdings" pitchFamily="2" charset="2"/>
              <a:buChar char="Ø"/>
            </a:pPr>
            <a:endParaRPr lang="pt-BR" sz="1800" dirty="0">
              <a:solidFill>
                <a:schemeClr val="tx1">
                  <a:lumMod val="85000"/>
                  <a:lumOff val="15000"/>
                </a:schemeClr>
              </a:solidFill>
            </a:endParaRPr>
          </a:p>
          <a:p>
            <a:pPr algn="just">
              <a:buFont typeface="Wingdings" pitchFamily="2" charset="2"/>
              <a:buChar char="Ø"/>
            </a:pPr>
            <a:r>
              <a:rPr lang="pt-BR" sz="1800" dirty="0">
                <a:solidFill>
                  <a:schemeClr val="tx1">
                    <a:lumMod val="85000"/>
                    <a:lumOff val="15000"/>
                  </a:schemeClr>
                </a:solidFill>
              </a:rPr>
              <a:t>Se aprovada, a </a:t>
            </a:r>
            <a:r>
              <a:rPr lang="pt-BR" sz="1800" b="1" dirty="0">
                <a:solidFill>
                  <a:schemeClr val="tx1">
                    <a:lumMod val="85000"/>
                    <a:lumOff val="15000"/>
                  </a:schemeClr>
                </a:solidFill>
              </a:rPr>
              <a:t>Operação elevará ainda mais a concentração das faixas de espectro nas mãos dos membros do TTC</a:t>
            </a:r>
            <a:r>
              <a:rPr lang="pt-BR" sz="1800" dirty="0">
                <a:solidFill>
                  <a:schemeClr val="tx1">
                    <a:lumMod val="85000"/>
                    <a:lumOff val="15000"/>
                  </a:schemeClr>
                </a:solidFill>
              </a:rPr>
              <a:t> que, em conjunto com a Oi, já detêm cerca de 98% do mercado.</a:t>
            </a:r>
          </a:p>
          <a:p>
            <a:pPr algn="just">
              <a:buFont typeface="Wingdings" pitchFamily="2" charset="2"/>
              <a:buChar char="Ø"/>
            </a:pPr>
            <a:endParaRPr lang="pt-BR" sz="1800" dirty="0">
              <a:solidFill>
                <a:schemeClr val="tx1">
                  <a:lumMod val="85000"/>
                  <a:lumOff val="15000"/>
                </a:schemeClr>
              </a:solidFill>
            </a:endParaRPr>
          </a:p>
        </p:txBody>
      </p:sp>
    </p:spTree>
    <p:extLst>
      <p:ext uri="{BB962C8B-B14F-4D97-AF65-F5344CB8AC3E}">
        <p14:creationId xmlns:p14="http://schemas.microsoft.com/office/powerpoint/2010/main" val="404961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F2AC420E-F79A-4FB7-8013-94B1E8B63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48" y="655591"/>
            <a:ext cx="4929352" cy="2315616"/>
          </a:xfrm>
        </p:spPr>
        <p:txBody>
          <a:bodyPr vert="horz" lIns="91440" tIns="45720" rIns="91440" bIns="45720" rtlCol="0" anchor="ctr">
            <a:normAutofit/>
          </a:bodyPr>
          <a:lstStyle/>
          <a:p>
            <a:r>
              <a:rPr lang="pt-BR" sz="3600" b="1" dirty="0">
                <a:solidFill>
                  <a:schemeClr val="tx1">
                    <a:lumMod val="85000"/>
                    <a:lumOff val="15000"/>
                  </a:schemeClr>
                </a:solidFill>
                <a:latin typeface="+mn-lt"/>
              </a:rPr>
              <a:t>Cobertura 4G em rodovias no Brasil</a:t>
            </a:r>
            <a:endParaRPr lang="pt-BR" sz="3600" b="1" kern="1200" dirty="0">
              <a:solidFill>
                <a:schemeClr val="tx1">
                  <a:lumMod val="85000"/>
                  <a:lumOff val="15000"/>
                </a:schemeClr>
              </a:solidFill>
              <a:latin typeface="+mn-lt"/>
              <a:ea typeface="+mj-ea"/>
              <a:cs typeface="+mj-cs"/>
            </a:endParaRPr>
          </a:p>
        </p:txBody>
      </p:sp>
      <p:sp>
        <p:nvSpPr>
          <p:cNvPr id="93" name="Rectangle 92">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8E8872B6-836E-4281-A971-D133C61875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96" name="Rectangle 64">
              <a:extLst>
                <a:ext uri="{FF2B5EF4-FFF2-40B4-BE49-F238E27FC236}">
                  <a16:creationId xmlns:a16="http://schemas.microsoft.com/office/drawing/2014/main" xmlns="" id="{0B655FA0-F08E-419A-83F5-23E3ADA5A7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AD8E9261-7E3D-4B22-9B39-8CC1D4F43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xmlns="" id="{632485D7-A2AD-470C-BD26-EABCF63F9C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xmlns="" id="{22BD4173-4E70-447E-9DFE-F4E5CB830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xmlns="" id="{037F912F-356C-4A91-B15E-7A1D626E6D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xmlns="" id="{49B3E584-4770-448C-AEA7-2CEE9F85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xmlns="" id="{BB0DAED8-C4B6-4A57-9196-B11759865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xmlns="" id="{72B27AFA-86A5-4FB9-9FE1-33E250396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xmlns="" id="{655899FB-5538-4E4C-B95A-D3BA49BBD3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xmlns="" id="{885694C0-F226-4392-885A-1056B163F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4">
              <a:extLst>
                <a:ext uri="{FF2B5EF4-FFF2-40B4-BE49-F238E27FC236}">
                  <a16:creationId xmlns:a16="http://schemas.microsoft.com/office/drawing/2014/main" xmlns="" id="{483E3282-BB58-46D8-BB45-F7F2DBCCF1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xmlns="" id="{402E8DFE-1141-4DAF-AB0C-A74CC0EFD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4">
              <a:extLst>
                <a:ext uri="{FF2B5EF4-FFF2-40B4-BE49-F238E27FC236}">
                  <a16:creationId xmlns:a16="http://schemas.microsoft.com/office/drawing/2014/main" xmlns="" id="{B261BAA8-8B84-4751-80F6-9153C68F2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66">
              <a:extLst>
                <a:ext uri="{FF2B5EF4-FFF2-40B4-BE49-F238E27FC236}">
                  <a16:creationId xmlns:a16="http://schemas.microsoft.com/office/drawing/2014/main" xmlns="" id="{10FB8389-B4B0-4276-A6EB-5535937738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xmlns="" id="{7E496AA7-168D-4B53-A954-31C3A61C22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6">
              <a:extLst>
                <a:ext uri="{FF2B5EF4-FFF2-40B4-BE49-F238E27FC236}">
                  <a16:creationId xmlns:a16="http://schemas.microsoft.com/office/drawing/2014/main" xmlns="" id="{E0223324-6476-4A1F-B26F-77CB4E5AA0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4">
              <a:extLst>
                <a:ext uri="{FF2B5EF4-FFF2-40B4-BE49-F238E27FC236}">
                  <a16:creationId xmlns:a16="http://schemas.microsoft.com/office/drawing/2014/main" xmlns="" id="{81E2E8B6-2216-47C5-A3C2-1DBAD819E3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6">
              <a:extLst>
                <a:ext uri="{FF2B5EF4-FFF2-40B4-BE49-F238E27FC236}">
                  <a16:creationId xmlns:a16="http://schemas.microsoft.com/office/drawing/2014/main" xmlns="" id="{9A0ABF1C-7928-4DD3-B9A6-6B59959971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4">
              <a:extLst>
                <a:ext uri="{FF2B5EF4-FFF2-40B4-BE49-F238E27FC236}">
                  <a16:creationId xmlns:a16="http://schemas.microsoft.com/office/drawing/2014/main" xmlns="" id="{8D1F42DA-9F6E-477D-B3BB-92EC089D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6">
              <a:extLst>
                <a:ext uri="{FF2B5EF4-FFF2-40B4-BE49-F238E27FC236}">
                  <a16:creationId xmlns:a16="http://schemas.microsoft.com/office/drawing/2014/main" xmlns="" id="{9457FA40-677B-4BAA-BF89-253A485DD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vert="horz" lIns="91440" tIns="45720" rIns="91440" bIns="45720" rtlCol="0" anchor="ctr">
            <a:normAutofit/>
          </a:bodyPr>
          <a:lstStyle/>
          <a:p>
            <a:pPr algn="ctr">
              <a:spcAft>
                <a:spcPts val="600"/>
              </a:spcAft>
            </a:pPr>
            <a:fld id="{FB29E287-E930-4F80-B2C1-766C4BC1F8E2}" type="slidenum">
              <a:rPr lang="en-US">
                <a:solidFill>
                  <a:srgbClr val="FFFFFF"/>
                </a:solidFill>
              </a:rPr>
              <a:pPr algn="ctr">
                <a:spcAft>
                  <a:spcPts val="600"/>
                </a:spcAft>
              </a:pPr>
              <a:t>11</a:t>
            </a:fld>
            <a:endParaRPr lang="en-US">
              <a:solidFill>
                <a:srgbClr val="FFFFFF"/>
              </a:solidFill>
            </a:endParaRPr>
          </a:p>
        </p:txBody>
      </p:sp>
      <p:graphicFrame>
        <p:nvGraphicFramePr>
          <p:cNvPr id="33" name="Tabela 32">
            <a:extLst>
              <a:ext uri="{FF2B5EF4-FFF2-40B4-BE49-F238E27FC236}">
                <a16:creationId xmlns:a16="http://schemas.microsoft.com/office/drawing/2014/main" xmlns="" id="{54AF57F0-AAD0-1541-B082-BE5E2389E416}"/>
              </a:ext>
            </a:extLst>
          </p:cNvPr>
          <p:cNvGraphicFramePr>
            <a:graphicFrameLocks noGrp="1"/>
          </p:cNvGraphicFramePr>
          <p:nvPr>
            <p:extLst>
              <p:ext uri="{D42A27DB-BD31-4B8C-83A1-F6EECF244321}">
                <p14:modId xmlns:p14="http://schemas.microsoft.com/office/powerpoint/2010/main" val="1348158756"/>
              </p:ext>
            </p:extLst>
          </p:nvPr>
        </p:nvGraphicFramePr>
        <p:xfrm>
          <a:off x="1226184" y="3819019"/>
          <a:ext cx="5004815" cy="2383390"/>
        </p:xfrm>
        <a:graphic>
          <a:graphicData uri="http://schemas.openxmlformats.org/drawingml/2006/table">
            <a:tbl>
              <a:tblPr firstRow="1" bandRow="1">
                <a:tableStyleId>{8799B23B-EC83-4686-B30A-512413B5E67A}</a:tableStyleId>
              </a:tblPr>
              <a:tblGrid>
                <a:gridCol w="1470320">
                  <a:extLst>
                    <a:ext uri="{9D8B030D-6E8A-4147-A177-3AD203B41FA5}">
                      <a16:colId xmlns:a16="http://schemas.microsoft.com/office/drawing/2014/main" xmlns="" val="1297961444"/>
                    </a:ext>
                  </a:extLst>
                </a:gridCol>
                <a:gridCol w="1555905">
                  <a:extLst>
                    <a:ext uri="{9D8B030D-6E8A-4147-A177-3AD203B41FA5}">
                      <a16:colId xmlns:a16="http://schemas.microsoft.com/office/drawing/2014/main" xmlns="" val="2738114846"/>
                    </a:ext>
                  </a:extLst>
                </a:gridCol>
                <a:gridCol w="1978590">
                  <a:extLst>
                    <a:ext uri="{9D8B030D-6E8A-4147-A177-3AD203B41FA5}">
                      <a16:colId xmlns:a16="http://schemas.microsoft.com/office/drawing/2014/main" xmlns="" val="2185485891"/>
                    </a:ext>
                  </a:extLst>
                </a:gridCol>
              </a:tblGrid>
              <a:tr h="529643">
                <a:tc grid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1600" u="none" strike="noStrike" kern="1200" dirty="0">
                          <a:solidFill>
                            <a:schemeClr val="dk1"/>
                          </a:solidFill>
                          <a:effectLst/>
                        </a:rPr>
                        <a:t>Cobertura 4G em rodovias no Brasil por região</a:t>
                      </a:r>
                    </a:p>
                    <a:p>
                      <a:pPr marL="0" marR="0" lvl="0" indent="0" algn="ctr" defTabSz="914400" rtl="0" eaLnBrk="1" fontAlgn="b" latinLnBrk="0" hangingPunct="1">
                        <a:lnSpc>
                          <a:spcPct val="100000"/>
                        </a:lnSpc>
                        <a:spcBef>
                          <a:spcPts val="0"/>
                        </a:spcBef>
                        <a:spcAft>
                          <a:spcPts val="0"/>
                        </a:spcAft>
                        <a:buClrTx/>
                        <a:buSzTx/>
                        <a:buFontTx/>
                        <a:buNone/>
                        <a:tabLst/>
                        <a:defRPr/>
                      </a:pPr>
                      <a:endParaRPr lang="pt-BR" sz="1600" u="none" strike="noStrike" kern="1200" dirty="0">
                        <a:solidFill>
                          <a:schemeClr val="dk1"/>
                        </a:solidFill>
                        <a:effectLst/>
                      </a:endParaRPr>
                    </a:p>
                  </a:txBody>
                  <a:tcPr marL="0" marR="0" marT="0" marB="0" anchor="b"/>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47938123"/>
                  </a:ext>
                </a:extLst>
              </a:tr>
              <a:tr h="264821">
                <a:tc>
                  <a:txBody>
                    <a:bodyPr/>
                    <a:lstStyle/>
                    <a:p>
                      <a:pPr algn="ctr" fontAlgn="b"/>
                      <a:r>
                        <a:rPr lang="pt-BR" sz="1600" u="none" strike="noStrike">
                          <a:effectLst/>
                        </a:rPr>
                        <a:t>Região</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Extensão (Km)</a:t>
                      </a:r>
                      <a:endParaRPr lang="pt-BR"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Cobertura 4G </a:t>
                      </a:r>
                      <a:endParaRPr lang="pt-BR"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3838703490"/>
                  </a:ext>
                </a:extLst>
              </a:tr>
              <a:tr h="264821">
                <a:tc>
                  <a:txBody>
                    <a:bodyPr/>
                    <a:lstStyle/>
                    <a:p>
                      <a:pPr algn="ctr" fontAlgn="b"/>
                      <a:r>
                        <a:rPr lang="pt-BR" sz="1600" u="none" strike="noStrike">
                          <a:effectLst/>
                        </a:rPr>
                        <a:t>Norte </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15.453</a:t>
                      </a:r>
                      <a:endParaRPr lang="pt-BR"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14,5%</a:t>
                      </a:r>
                      <a:endParaRPr lang="pt-BR"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786488414"/>
                  </a:ext>
                </a:extLst>
              </a:tr>
              <a:tr h="264821">
                <a:tc>
                  <a:txBody>
                    <a:bodyPr/>
                    <a:lstStyle/>
                    <a:p>
                      <a:pPr algn="ctr" fontAlgn="b"/>
                      <a:r>
                        <a:rPr lang="pt-BR" sz="1600" u="none" strike="noStrike">
                          <a:effectLst/>
                        </a:rPr>
                        <a:t>Nordeste</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22.242</a:t>
                      </a:r>
                      <a:endParaRPr lang="pt-BR"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34,5%</a:t>
                      </a:r>
                      <a:endParaRPr lang="pt-BR"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140702367"/>
                  </a:ext>
                </a:extLst>
              </a:tr>
              <a:tr h="264821">
                <a:tc>
                  <a:txBody>
                    <a:bodyPr/>
                    <a:lstStyle/>
                    <a:p>
                      <a:pPr algn="ctr" fontAlgn="b"/>
                      <a:r>
                        <a:rPr lang="pt-BR" sz="1600" u="none" strike="noStrike">
                          <a:effectLst/>
                        </a:rPr>
                        <a:t>Centro-Oeste</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13.070</a:t>
                      </a:r>
                      <a:endParaRPr lang="pt-BR"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24,8%</a:t>
                      </a:r>
                      <a:endParaRPr lang="pt-BR"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724573431"/>
                  </a:ext>
                </a:extLst>
              </a:tr>
              <a:tr h="264821">
                <a:tc>
                  <a:txBody>
                    <a:bodyPr/>
                    <a:lstStyle/>
                    <a:p>
                      <a:pPr algn="ctr" fontAlgn="b"/>
                      <a:r>
                        <a:rPr lang="pt-BR" sz="1600" u="none" strike="noStrike">
                          <a:effectLst/>
                        </a:rPr>
                        <a:t>Sudeste</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12.725</a:t>
                      </a:r>
                      <a:endParaRPr lang="pt-BR"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54,9%</a:t>
                      </a:r>
                      <a:endParaRPr lang="pt-BR"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4210464169"/>
                  </a:ext>
                </a:extLst>
              </a:tr>
              <a:tr h="264821">
                <a:tc>
                  <a:txBody>
                    <a:bodyPr/>
                    <a:lstStyle/>
                    <a:p>
                      <a:pPr algn="ctr" fontAlgn="b"/>
                      <a:r>
                        <a:rPr lang="pt-BR" sz="1600" u="none" strike="noStrike">
                          <a:effectLst/>
                        </a:rPr>
                        <a:t>Sul</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12.091</a:t>
                      </a:r>
                      <a:endParaRPr lang="pt-BR" sz="16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58,1%</a:t>
                      </a:r>
                      <a:endParaRPr lang="pt-BR"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970691225"/>
                  </a:ext>
                </a:extLst>
              </a:tr>
              <a:tr h="264821">
                <a:tc>
                  <a:txBody>
                    <a:bodyPr/>
                    <a:lstStyle/>
                    <a:p>
                      <a:pPr algn="ctr" fontAlgn="b"/>
                      <a:r>
                        <a:rPr lang="pt-BR" sz="1600" u="none" strike="noStrike" dirty="0">
                          <a:effectLst/>
                        </a:rPr>
                        <a:t>Brasil</a:t>
                      </a:r>
                      <a:endParaRPr lang="pt-BR" sz="16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a:effectLst/>
                        </a:rPr>
                        <a:t>75.581</a:t>
                      </a:r>
                      <a:endParaRPr lang="pt-BR" sz="1600" b="1"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pt-BR" sz="1600" u="none" strike="noStrike" dirty="0">
                          <a:effectLst/>
                        </a:rPr>
                        <a:t>35,9%</a:t>
                      </a:r>
                      <a:endParaRPr lang="pt-BR" sz="16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2398888900"/>
                  </a:ext>
                </a:extLst>
              </a:tr>
            </a:tbl>
          </a:graphicData>
        </a:graphic>
      </p:graphicFrame>
      <p:sp>
        <p:nvSpPr>
          <p:cNvPr id="4" name="CaixaDeTexto 3">
            <a:extLst>
              <a:ext uri="{FF2B5EF4-FFF2-40B4-BE49-F238E27FC236}">
                <a16:creationId xmlns:a16="http://schemas.microsoft.com/office/drawing/2014/main" xmlns="" id="{94138180-C4BA-484B-B1ED-0E326708B87F}"/>
              </a:ext>
            </a:extLst>
          </p:cNvPr>
          <p:cNvSpPr txBox="1"/>
          <p:nvPr/>
        </p:nvSpPr>
        <p:spPr>
          <a:xfrm>
            <a:off x="7307507" y="5580908"/>
            <a:ext cx="4391433" cy="646331"/>
          </a:xfrm>
          <a:prstGeom prst="rect">
            <a:avLst/>
          </a:prstGeom>
          <a:noFill/>
        </p:spPr>
        <p:txBody>
          <a:bodyPr wrap="square" rtlCol="0">
            <a:spAutoFit/>
          </a:bodyPr>
          <a:lstStyle/>
          <a:p>
            <a:pPr marL="285750" indent="-285750">
              <a:buFont typeface="Wingdings" pitchFamily="2" charset="2"/>
              <a:buChar char="Ø"/>
            </a:pPr>
            <a:r>
              <a:rPr lang="pt-BR" dirty="0">
                <a:solidFill>
                  <a:schemeClr val="tx1">
                    <a:lumMod val="85000"/>
                    <a:lumOff val="15000"/>
                  </a:schemeClr>
                </a:solidFill>
              </a:rPr>
              <a:t>Apenas 35,9% das rodovias federais contam com cobertura 4G</a:t>
            </a:r>
          </a:p>
        </p:txBody>
      </p:sp>
      <p:pic>
        <p:nvPicPr>
          <p:cNvPr id="5" name="Imagem 4" descr="Mapa&#10;&#10;Descrição gerada automaticamente">
            <a:extLst>
              <a:ext uri="{FF2B5EF4-FFF2-40B4-BE49-F238E27FC236}">
                <a16:creationId xmlns:a16="http://schemas.microsoft.com/office/drawing/2014/main" xmlns="" id="{4EF6183E-8150-0846-BECF-F37CE034D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677" y="132379"/>
            <a:ext cx="6070600" cy="4775200"/>
          </a:xfrm>
          <a:prstGeom prst="rect">
            <a:avLst/>
          </a:prstGeom>
        </p:spPr>
      </p:pic>
      <p:sp>
        <p:nvSpPr>
          <p:cNvPr id="34" name="CaixaDeTexto 33">
            <a:extLst>
              <a:ext uri="{FF2B5EF4-FFF2-40B4-BE49-F238E27FC236}">
                <a16:creationId xmlns:a16="http://schemas.microsoft.com/office/drawing/2014/main" xmlns="" id="{BF8D70CA-938C-9747-8C9F-290A4944FB4C}"/>
              </a:ext>
            </a:extLst>
          </p:cNvPr>
          <p:cNvSpPr txBox="1"/>
          <p:nvPr/>
        </p:nvSpPr>
        <p:spPr>
          <a:xfrm>
            <a:off x="1243088" y="6217707"/>
            <a:ext cx="999643" cy="200055"/>
          </a:xfrm>
          <a:prstGeom prst="rect">
            <a:avLst/>
          </a:prstGeom>
        </p:spPr>
        <p:txBody>
          <a:bodyPr wrap="square">
            <a:spAutoFit/>
          </a:bodyPr>
          <a:lstStyle>
            <a:lvl1pPr>
              <a:spcBef>
                <a:spcPct val="0"/>
              </a:spcBef>
              <a:buNone/>
              <a:defRPr sz="2000" b="1">
                <a:latin typeface="Calibri" panose="020F0502020204030204" pitchFamily="34" charset="0"/>
                <a:ea typeface="Tahoma" panose="020B0604030504040204" pitchFamily="34" charset="0"/>
                <a:cs typeface="Calibri" panose="020F0502020204030204" pitchFamily="34" charset="0"/>
              </a:defRPr>
            </a:lvl1pPr>
          </a:lstStyle>
          <a:p>
            <a:r>
              <a:rPr lang="pt-BR" sz="700" dirty="0"/>
              <a:t>Fonte: Anatel 2020 </a:t>
            </a:r>
            <a:endParaRPr lang="en-US" sz="800" dirty="0">
              <a:latin typeface="Arial"/>
              <a:cs typeface="Arial"/>
            </a:endParaRPr>
          </a:p>
        </p:txBody>
      </p:sp>
      <p:sp>
        <p:nvSpPr>
          <p:cNvPr id="35" name="CaixaDeTexto 34">
            <a:extLst>
              <a:ext uri="{FF2B5EF4-FFF2-40B4-BE49-F238E27FC236}">
                <a16:creationId xmlns:a16="http://schemas.microsoft.com/office/drawing/2014/main" xmlns="" id="{C85F42C9-9EF4-48B5-B873-F18317DA14B5}"/>
              </a:ext>
            </a:extLst>
          </p:cNvPr>
          <p:cNvSpPr txBox="1"/>
          <p:nvPr/>
        </p:nvSpPr>
        <p:spPr>
          <a:xfrm>
            <a:off x="10880521" y="6575259"/>
            <a:ext cx="1405339" cy="230832"/>
          </a:xfrm>
          <a:prstGeom prst="rect">
            <a:avLst/>
          </a:prstGeom>
        </p:spPr>
        <p:txBody>
          <a:bodyPr wrap="square">
            <a:spAutoFit/>
          </a:bodyPr>
          <a:lstStyle>
            <a:lvl1pPr>
              <a:spcBef>
                <a:spcPct val="0"/>
              </a:spcBef>
              <a:buNone/>
              <a:defRPr sz="2000" b="1">
                <a:latin typeface="Calibri" panose="020F0502020204030204" pitchFamily="34" charset="0"/>
                <a:ea typeface="Tahoma" panose="020B0604030504040204" pitchFamily="34" charset="0"/>
                <a:cs typeface="Calibri" panose="020F0502020204030204" pitchFamily="34" charset="0"/>
              </a:defRPr>
            </a:lvl1pPr>
          </a:lstStyle>
          <a:p>
            <a:r>
              <a:rPr lang="pt-BR" sz="900" b="0" dirty="0">
                <a:latin typeface="Arial" panose="020B0604020202020204" pitchFamily="34" charset="0"/>
                <a:cs typeface="Arial" panose="020B0604020202020204" pitchFamily="34" charset="0"/>
              </a:rPr>
              <a:t>Fonte: Anatel (2020)</a:t>
            </a: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772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F2AC420E-F79A-4FB7-8013-94B1E8B63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48" y="655591"/>
            <a:ext cx="4929352" cy="2315616"/>
          </a:xfrm>
        </p:spPr>
        <p:txBody>
          <a:bodyPr vert="horz" lIns="91440" tIns="45720" rIns="91440" bIns="45720" rtlCol="0" anchor="ctr">
            <a:normAutofit/>
          </a:bodyPr>
          <a:lstStyle/>
          <a:p>
            <a:r>
              <a:rPr lang="pt-BR" sz="3600" b="1" dirty="0">
                <a:solidFill>
                  <a:schemeClr val="tx1">
                    <a:lumMod val="85000"/>
                    <a:lumOff val="15000"/>
                  </a:schemeClr>
                </a:solidFill>
                <a:latin typeface="+mn-lt"/>
              </a:rPr>
              <a:t>Propriedades rurais com conexão à Internet por região no Brasil</a:t>
            </a:r>
            <a:endParaRPr lang="pt-BR" sz="3600" b="1" kern="1200" dirty="0">
              <a:solidFill>
                <a:schemeClr val="tx1">
                  <a:lumMod val="85000"/>
                  <a:lumOff val="15000"/>
                </a:schemeClr>
              </a:solidFill>
              <a:latin typeface="+mn-lt"/>
              <a:ea typeface="+mj-ea"/>
              <a:cs typeface="+mj-cs"/>
            </a:endParaRPr>
          </a:p>
        </p:txBody>
      </p:sp>
      <p:sp>
        <p:nvSpPr>
          <p:cNvPr id="93" name="Rectangle 92">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8E8872B6-836E-4281-A971-D133C61875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96" name="Rectangle 64">
              <a:extLst>
                <a:ext uri="{FF2B5EF4-FFF2-40B4-BE49-F238E27FC236}">
                  <a16:creationId xmlns:a16="http://schemas.microsoft.com/office/drawing/2014/main" xmlns="" id="{0B655FA0-F08E-419A-83F5-23E3ADA5A7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AD8E9261-7E3D-4B22-9B39-8CC1D4F43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xmlns="" id="{632485D7-A2AD-470C-BD26-EABCF63F9C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xmlns="" id="{22BD4173-4E70-447E-9DFE-F4E5CB830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xmlns="" id="{037F912F-356C-4A91-B15E-7A1D626E6D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xmlns="" id="{49B3E584-4770-448C-AEA7-2CEE9F85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xmlns="" id="{BB0DAED8-C4B6-4A57-9196-B11759865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xmlns="" id="{72B27AFA-86A5-4FB9-9FE1-33E250396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xmlns="" id="{655899FB-5538-4E4C-B95A-D3BA49BBD3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xmlns="" id="{885694C0-F226-4392-885A-1056B163F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4">
              <a:extLst>
                <a:ext uri="{FF2B5EF4-FFF2-40B4-BE49-F238E27FC236}">
                  <a16:creationId xmlns:a16="http://schemas.microsoft.com/office/drawing/2014/main" xmlns="" id="{483E3282-BB58-46D8-BB45-F7F2DBCCF1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xmlns="" id="{402E8DFE-1141-4DAF-AB0C-A74CC0EFD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4">
              <a:extLst>
                <a:ext uri="{FF2B5EF4-FFF2-40B4-BE49-F238E27FC236}">
                  <a16:creationId xmlns:a16="http://schemas.microsoft.com/office/drawing/2014/main" xmlns="" id="{B261BAA8-8B84-4751-80F6-9153C68F2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66">
              <a:extLst>
                <a:ext uri="{FF2B5EF4-FFF2-40B4-BE49-F238E27FC236}">
                  <a16:creationId xmlns:a16="http://schemas.microsoft.com/office/drawing/2014/main" xmlns="" id="{10FB8389-B4B0-4276-A6EB-5535937738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xmlns="" id="{7E496AA7-168D-4B53-A954-31C3A61C22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6">
              <a:extLst>
                <a:ext uri="{FF2B5EF4-FFF2-40B4-BE49-F238E27FC236}">
                  <a16:creationId xmlns:a16="http://schemas.microsoft.com/office/drawing/2014/main" xmlns="" id="{E0223324-6476-4A1F-B26F-77CB4E5AA0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4">
              <a:extLst>
                <a:ext uri="{FF2B5EF4-FFF2-40B4-BE49-F238E27FC236}">
                  <a16:creationId xmlns:a16="http://schemas.microsoft.com/office/drawing/2014/main" xmlns="" id="{81E2E8B6-2216-47C5-A3C2-1DBAD819E3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6">
              <a:extLst>
                <a:ext uri="{FF2B5EF4-FFF2-40B4-BE49-F238E27FC236}">
                  <a16:creationId xmlns:a16="http://schemas.microsoft.com/office/drawing/2014/main" xmlns="" id="{9A0ABF1C-7928-4DD3-B9A6-6B59959971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4">
              <a:extLst>
                <a:ext uri="{FF2B5EF4-FFF2-40B4-BE49-F238E27FC236}">
                  <a16:creationId xmlns:a16="http://schemas.microsoft.com/office/drawing/2014/main" xmlns="" id="{8D1F42DA-9F6E-477D-B3BB-92EC089D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6">
              <a:extLst>
                <a:ext uri="{FF2B5EF4-FFF2-40B4-BE49-F238E27FC236}">
                  <a16:creationId xmlns:a16="http://schemas.microsoft.com/office/drawing/2014/main" xmlns="" id="{9457FA40-677B-4BAA-BF89-253A485DD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vert="horz" lIns="91440" tIns="45720" rIns="91440" bIns="45720" rtlCol="0" anchor="ctr">
            <a:normAutofit/>
          </a:bodyPr>
          <a:lstStyle/>
          <a:p>
            <a:pPr algn="ctr">
              <a:spcAft>
                <a:spcPts val="600"/>
              </a:spcAft>
            </a:pPr>
            <a:fld id="{FB29E287-E930-4F80-B2C1-766C4BC1F8E2}" type="slidenum">
              <a:rPr lang="en-US">
                <a:solidFill>
                  <a:srgbClr val="FFFFFF"/>
                </a:solidFill>
              </a:rPr>
              <a:pPr algn="ctr">
                <a:spcAft>
                  <a:spcPts val="600"/>
                </a:spcAft>
              </a:pPr>
              <a:t>12</a:t>
            </a:fld>
            <a:endParaRPr lang="en-US">
              <a:solidFill>
                <a:srgbClr val="FFFFFF"/>
              </a:solidFill>
            </a:endParaRPr>
          </a:p>
        </p:txBody>
      </p:sp>
      <p:sp>
        <p:nvSpPr>
          <p:cNvPr id="4" name="CaixaDeTexto 3">
            <a:extLst>
              <a:ext uri="{FF2B5EF4-FFF2-40B4-BE49-F238E27FC236}">
                <a16:creationId xmlns:a16="http://schemas.microsoft.com/office/drawing/2014/main" xmlns="" id="{94138180-C4BA-484B-B1ED-0E326708B87F}"/>
              </a:ext>
            </a:extLst>
          </p:cNvPr>
          <p:cNvSpPr txBox="1"/>
          <p:nvPr/>
        </p:nvSpPr>
        <p:spPr>
          <a:xfrm>
            <a:off x="1243088" y="4553548"/>
            <a:ext cx="4273032" cy="984885"/>
          </a:xfrm>
          <a:prstGeom prst="rect">
            <a:avLst/>
          </a:prstGeom>
          <a:noFill/>
        </p:spPr>
        <p:txBody>
          <a:bodyPr wrap="square" rtlCol="0">
            <a:spAutoFit/>
          </a:bodyPr>
          <a:lstStyle/>
          <a:p>
            <a:pPr marL="285750" indent="-285750">
              <a:buFont typeface="Wingdings" pitchFamily="2" charset="2"/>
              <a:buChar char="Ø"/>
            </a:pPr>
            <a:r>
              <a:rPr lang="en-US" sz="2000" dirty="0">
                <a:solidFill>
                  <a:schemeClr val="tx1">
                    <a:lumMod val="85000"/>
                    <a:lumOff val="15000"/>
                  </a:schemeClr>
                </a:solidFill>
              </a:rPr>
              <a:t>Apenas </a:t>
            </a:r>
            <a:r>
              <a:rPr lang="pt-BR" sz="2000" dirty="0">
                <a:solidFill>
                  <a:schemeClr val="tx1">
                    <a:lumMod val="85000"/>
                    <a:lumOff val="15000"/>
                  </a:schemeClr>
                </a:solidFill>
              </a:rPr>
              <a:t>28% das propriedades rurais possuem conexão com a Internet</a:t>
            </a:r>
            <a:r>
              <a:rPr lang="en-US" dirty="0"/>
              <a:t/>
            </a:r>
            <a:br>
              <a:rPr lang="en-US" dirty="0"/>
            </a:br>
            <a:endParaRPr lang="pt-BR" dirty="0"/>
          </a:p>
        </p:txBody>
      </p:sp>
      <p:pic>
        <p:nvPicPr>
          <p:cNvPr id="34" name="Espaço Reservado para Conteúdo 5" descr="Mapa&#10;&#10;Descrição gerada automaticamente">
            <a:extLst>
              <a:ext uri="{FF2B5EF4-FFF2-40B4-BE49-F238E27FC236}">
                <a16:creationId xmlns:a16="http://schemas.microsoft.com/office/drawing/2014/main" xmlns="" id="{4C9DAA92-D1B7-6E44-B5C5-978D552A1B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78" r="7884" b="-2"/>
          <a:stretch/>
        </p:blipFill>
        <p:spPr>
          <a:xfrm>
            <a:off x="7081169" y="914400"/>
            <a:ext cx="4897470" cy="5227955"/>
          </a:xfrm>
          <a:prstGeom prst="rect">
            <a:avLst/>
          </a:prstGeom>
        </p:spPr>
      </p:pic>
      <p:pic>
        <p:nvPicPr>
          <p:cNvPr id="35" name="Imagem 34">
            <a:extLst>
              <a:ext uri="{FF2B5EF4-FFF2-40B4-BE49-F238E27FC236}">
                <a16:creationId xmlns:a16="http://schemas.microsoft.com/office/drawing/2014/main" xmlns="" id="{D6CEDFA6-94CD-3D4B-82EF-AB2C81DBC18F}"/>
              </a:ext>
            </a:extLst>
          </p:cNvPr>
          <p:cNvPicPr>
            <a:picLocks noChangeAspect="1"/>
          </p:cNvPicPr>
          <p:nvPr/>
        </p:nvPicPr>
        <p:blipFill rotWithShape="1">
          <a:blip r:embed="rId3"/>
          <a:srcRect l="52441" t="68173" r="33149" b="16122"/>
          <a:stretch/>
        </p:blipFill>
        <p:spPr>
          <a:xfrm>
            <a:off x="10229970" y="4921155"/>
            <a:ext cx="1923729" cy="1124803"/>
          </a:xfrm>
          <a:prstGeom prst="rect">
            <a:avLst/>
          </a:prstGeom>
        </p:spPr>
      </p:pic>
    </p:spTree>
    <p:extLst>
      <p:ext uri="{BB962C8B-B14F-4D97-AF65-F5344CB8AC3E}">
        <p14:creationId xmlns:p14="http://schemas.microsoft.com/office/powerpoint/2010/main" val="352850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19">
            <a:extLst>
              <a:ext uri="{FF2B5EF4-FFF2-40B4-BE49-F238E27FC236}">
                <a16:creationId xmlns:a16="http://schemas.microsoft.com/office/drawing/2014/main" xmlns="" id="{0450C687-86B5-4248-BEBB-0B59B79770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783771" y="721805"/>
            <a:ext cx="4918759" cy="2221992"/>
          </a:xfrm>
        </p:spPr>
        <p:txBody>
          <a:bodyPr>
            <a:normAutofit/>
          </a:bodyPr>
          <a:lstStyle/>
          <a:p>
            <a:r>
              <a:rPr lang="en-US" sz="2800" b="1" dirty="0">
                <a:solidFill>
                  <a:schemeClr val="tx1">
                    <a:lumMod val="85000"/>
                    <a:lumOff val="15000"/>
                  </a:schemeClr>
                </a:solidFill>
                <a:latin typeface="+mn-lt"/>
              </a:rPr>
              <a:t>Concentração de </a:t>
            </a:r>
            <a:r>
              <a:rPr lang="en-US" sz="2800" b="1" dirty="0" err="1">
                <a:solidFill>
                  <a:schemeClr val="tx1">
                    <a:lumMod val="85000"/>
                    <a:lumOff val="15000"/>
                  </a:schemeClr>
                </a:solidFill>
                <a:latin typeface="+mn-lt"/>
              </a:rPr>
              <a:t>espectro</a:t>
            </a:r>
            <a:r>
              <a:rPr lang="en-US" sz="2800" b="1" dirty="0">
                <a:solidFill>
                  <a:schemeClr val="tx1">
                    <a:lumMod val="85000"/>
                    <a:lumOff val="15000"/>
                  </a:schemeClr>
                </a:solidFill>
                <a:latin typeface="+mn-lt"/>
              </a:rPr>
              <a:t> </a:t>
            </a:r>
            <a:r>
              <a:rPr lang="en-US" sz="2800" b="1" dirty="0" err="1">
                <a:solidFill>
                  <a:schemeClr val="tx1">
                    <a:lumMod val="85000"/>
                    <a:lumOff val="15000"/>
                  </a:schemeClr>
                </a:solidFill>
                <a:latin typeface="+mn-lt"/>
              </a:rPr>
              <a:t>é</a:t>
            </a:r>
            <a:r>
              <a:rPr lang="en-US" sz="2800" b="1" dirty="0">
                <a:solidFill>
                  <a:schemeClr val="tx1">
                    <a:lumMod val="85000"/>
                    <a:lumOff val="15000"/>
                  </a:schemeClr>
                </a:solidFill>
                <a:latin typeface="+mn-lt"/>
              </a:rPr>
              <a:t> </a:t>
            </a:r>
            <a:r>
              <a:rPr lang="en-US" sz="2800" b="1" dirty="0" err="1">
                <a:solidFill>
                  <a:schemeClr val="tx1">
                    <a:lumMod val="85000"/>
                    <a:lumOff val="15000"/>
                  </a:schemeClr>
                </a:solidFill>
                <a:latin typeface="+mn-lt"/>
              </a:rPr>
              <a:t>anticompetitiva</a:t>
            </a:r>
            <a:r>
              <a:rPr lang="en-US" sz="2800" b="1" dirty="0">
                <a:solidFill>
                  <a:schemeClr val="tx1">
                    <a:lumMod val="85000"/>
                    <a:lumOff val="15000"/>
                  </a:schemeClr>
                </a:solidFill>
                <a:latin typeface="+mn-lt"/>
              </a:rPr>
              <a:t>: </a:t>
            </a:r>
            <a:r>
              <a:rPr lang="pt-BR" sz="2800" b="1" dirty="0">
                <a:solidFill>
                  <a:schemeClr val="tx1">
                    <a:lumMod val="85000"/>
                    <a:lumOff val="15000"/>
                  </a:schemeClr>
                </a:solidFill>
                <a:latin typeface="+mn-lt"/>
              </a:rPr>
              <a:t>faixas são “empilhadas” para evitar novas entradas, mas ficam sem uso</a:t>
            </a:r>
          </a:p>
        </p:txBody>
      </p:sp>
      <p:sp>
        <p:nvSpPr>
          <p:cNvPr id="51" name="Rectangle 23">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25">
            <a:extLst>
              <a:ext uri="{FF2B5EF4-FFF2-40B4-BE49-F238E27FC236}">
                <a16:creationId xmlns:a16="http://schemas.microsoft.com/office/drawing/2014/main" xmlns="" id="{A9B4CF53-BC95-46A2-B37D-D05450472B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53" name="Rectangle 64">
              <a:extLst>
                <a:ext uri="{FF2B5EF4-FFF2-40B4-BE49-F238E27FC236}">
                  <a16:creationId xmlns:a16="http://schemas.microsoft.com/office/drawing/2014/main" xmlns="" id="{82FB6946-B6BC-49D3-BB97-5BB97BCDA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xmlns="" id="{D7D05801-3139-44B5-9BA4-80BF38143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xmlns="" id="{C1285406-A9A8-420E-B8E4-793B60049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xmlns="" id="{8B3D20EE-1C4E-4D4C-BCA6-8EDFF7C50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xmlns="" id="{C1515A89-664B-462C-9F5A-1E58EC54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xmlns="" id="{A3161A7D-FA76-4326-BAB9-6E0233A01A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xmlns="" id="{AA24BE7B-1AAC-463B-9FEF-7590317F4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xmlns="" id="{56AB4F15-4844-457A-AF46-3D1D1AE340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xmlns="" id="{2260C4BD-CAAF-4776-AD3C-8449E4750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xmlns="" id="{BFEFE041-1ED6-448D-AB61-539755AB96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xmlns="" id="{91B5294C-A473-487E-B001-D0B9E60E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xmlns="" id="{1CB2FBA8-54F5-4AAC-A317-EE8CD705E5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260C043C-3DD1-45AE-8C57-3B00D058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xmlns="" id="{2AF05C5C-202A-4D8F-BE6C-10BBC01B04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4">
              <a:extLst>
                <a:ext uri="{FF2B5EF4-FFF2-40B4-BE49-F238E27FC236}">
                  <a16:creationId xmlns:a16="http://schemas.microsoft.com/office/drawing/2014/main" xmlns="" id="{D5F0CE7E-3C13-48B7-B758-56D1ECF99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xmlns="" id="{62231363-AC94-4C4D-A832-B5F6C25F0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xmlns="" id="{109068F2-E473-4D37-8B86-E277B12CE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xmlns="" id="{69243EA3-CC31-43A5-B7BA-8077D99453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81597D69-9411-4FE0-9741-385ED1D4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6">
              <a:extLst>
                <a:ext uri="{FF2B5EF4-FFF2-40B4-BE49-F238E27FC236}">
                  <a16:creationId xmlns:a16="http://schemas.microsoft.com/office/drawing/2014/main" xmlns="" id="{AEC6CFC5-C230-4B82-B3DA-852FC60C2E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13</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80123" y="3428999"/>
            <a:ext cx="5314919" cy="3034862"/>
          </a:xfrm>
        </p:spPr>
        <p:txBody>
          <a:bodyPr anchor="ctr">
            <a:noAutofit/>
          </a:bodyPr>
          <a:lstStyle/>
          <a:p>
            <a:pPr marL="342900" lvl="2" indent="-342900" algn="just">
              <a:spcBef>
                <a:spcPct val="20000"/>
              </a:spcBef>
              <a:spcAft>
                <a:spcPts val="600"/>
              </a:spcAft>
              <a:buClr>
                <a:schemeClr val="tx2"/>
              </a:buClr>
              <a:buSzPct val="92000"/>
              <a:buFont typeface="Wingdings" pitchFamily="2" charset="2"/>
              <a:buChar char="Ø"/>
            </a:pPr>
            <a:r>
              <a:rPr lang="pt-BR" sz="1800" dirty="0">
                <a:solidFill>
                  <a:schemeClr val="tx1">
                    <a:lumMod val="85000"/>
                    <a:lumOff val="15000"/>
                  </a:schemeClr>
                </a:solidFill>
              </a:rPr>
              <a:t>Dados da Anatel mostram que boa parte das faixas de diferentes bandas de radiofrequência já outorgadas aos membros do TTC permanecem sem utilização.</a:t>
            </a:r>
          </a:p>
          <a:p>
            <a:pPr marL="0" lvl="2" indent="0" algn="just">
              <a:spcBef>
                <a:spcPct val="20000"/>
              </a:spcBef>
              <a:spcAft>
                <a:spcPts val="600"/>
              </a:spcAft>
              <a:buClr>
                <a:schemeClr val="tx2"/>
              </a:buClr>
              <a:buSzPct val="92000"/>
              <a:buNone/>
            </a:pPr>
            <a:endParaRPr lang="pt-BR" sz="1800" dirty="0">
              <a:solidFill>
                <a:schemeClr val="tx1">
                  <a:lumMod val="85000"/>
                  <a:lumOff val="15000"/>
                </a:schemeClr>
              </a:solidFill>
            </a:endParaRPr>
          </a:p>
          <a:p>
            <a:pPr marL="306000" lvl="2" indent="-306000" algn="just">
              <a:spcBef>
                <a:spcPct val="20000"/>
              </a:spcBef>
              <a:spcAft>
                <a:spcPts val="600"/>
              </a:spcAft>
              <a:buClr>
                <a:schemeClr val="tx2"/>
              </a:buClr>
              <a:buSzPct val="92000"/>
              <a:buFont typeface="Wingdings" pitchFamily="2" charset="2"/>
              <a:buChar char="Ø"/>
            </a:pPr>
            <a:r>
              <a:rPr lang="pt-BR" sz="1800" dirty="0">
                <a:solidFill>
                  <a:schemeClr val="tx1">
                    <a:lumMod val="85000"/>
                    <a:lumOff val="15000"/>
                  </a:schemeClr>
                </a:solidFill>
              </a:rPr>
              <a:t>Cerca de 10% da população brasileira reside em áreas onde não há cobertura das tecnologias 3G/4G, – evidência de que espectro nessas áreas não está sendo usado.</a:t>
            </a:r>
          </a:p>
        </p:txBody>
      </p:sp>
      <p:graphicFrame>
        <p:nvGraphicFramePr>
          <p:cNvPr id="6" name="Tabela 5">
            <a:extLst>
              <a:ext uri="{FF2B5EF4-FFF2-40B4-BE49-F238E27FC236}">
                <a16:creationId xmlns:a16="http://schemas.microsoft.com/office/drawing/2014/main" xmlns="" id="{C42AA9EE-10F8-B448-B9CD-AB05AE383F52}"/>
              </a:ext>
            </a:extLst>
          </p:cNvPr>
          <p:cNvGraphicFramePr>
            <a:graphicFrameLocks noGrp="1"/>
          </p:cNvGraphicFramePr>
          <p:nvPr>
            <p:extLst>
              <p:ext uri="{D42A27DB-BD31-4B8C-83A1-F6EECF244321}">
                <p14:modId xmlns:p14="http://schemas.microsoft.com/office/powerpoint/2010/main" val="3904549983"/>
              </p:ext>
            </p:extLst>
          </p:nvPr>
        </p:nvGraphicFramePr>
        <p:xfrm>
          <a:off x="6410132" y="438539"/>
          <a:ext cx="5135076" cy="5919020"/>
        </p:xfrm>
        <a:graphic>
          <a:graphicData uri="http://schemas.openxmlformats.org/drawingml/2006/table">
            <a:tbl>
              <a:tblPr firstRow="1" firstCol="1" bandRow="1">
                <a:tableStyleId>{5C22544A-7EE6-4342-B048-85BDC9FD1C3A}</a:tableStyleId>
              </a:tblPr>
              <a:tblGrid>
                <a:gridCol w="1567270">
                  <a:extLst>
                    <a:ext uri="{9D8B030D-6E8A-4147-A177-3AD203B41FA5}">
                      <a16:colId xmlns:a16="http://schemas.microsoft.com/office/drawing/2014/main" xmlns="" val="2723007773"/>
                    </a:ext>
                  </a:extLst>
                </a:gridCol>
                <a:gridCol w="1733495">
                  <a:extLst>
                    <a:ext uri="{9D8B030D-6E8A-4147-A177-3AD203B41FA5}">
                      <a16:colId xmlns:a16="http://schemas.microsoft.com/office/drawing/2014/main" xmlns="" val="2294030023"/>
                    </a:ext>
                  </a:extLst>
                </a:gridCol>
                <a:gridCol w="1834311">
                  <a:extLst>
                    <a:ext uri="{9D8B030D-6E8A-4147-A177-3AD203B41FA5}">
                      <a16:colId xmlns:a16="http://schemas.microsoft.com/office/drawing/2014/main" xmlns="" val="2548204252"/>
                    </a:ext>
                  </a:extLst>
                </a:gridCol>
              </a:tblGrid>
              <a:tr h="197468">
                <a:tc gridSpan="3">
                  <a:txBody>
                    <a:bodyPr/>
                    <a:lstStyle/>
                    <a:p>
                      <a:pPr algn="ctr"/>
                      <a:r>
                        <a:rPr lang="pt-BR" sz="1200" dirty="0">
                          <a:effectLst/>
                        </a:rPr>
                        <a:t>Banda 700 MHz</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227329951"/>
                  </a:ext>
                </a:extLst>
              </a:tr>
              <a:tr h="369625">
                <a:tc>
                  <a:txBody>
                    <a:bodyPr/>
                    <a:lstStyle/>
                    <a:p>
                      <a:pPr algn="ctr"/>
                      <a:r>
                        <a:rPr lang="pt-BR" sz="1200">
                          <a:effectLst/>
                        </a:rPr>
                        <a:t> </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a:effectLst/>
                        </a:rPr>
                        <a:t>Quantidade de Municípios</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a:effectLst/>
                        </a:rPr>
                        <a:t>Largura de faixa livre (MHz)</a:t>
                      </a:r>
                      <a:endParaRPr lang="pt-BR" sz="1200">
                        <a:effectLst/>
                        <a:latin typeface="Times New Roman" panose="02020603050405020304" pitchFamily="18" charset="0"/>
                        <a:ea typeface="Times New Roman" panose="02020603050405020304" pitchFamily="18" charset="0"/>
                      </a:endParaRPr>
                    </a:p>
                  </a:txBody>
                  <a:tcPr marL="41236" marR="41236" marT="0" marB="0"/>
                </a:tc>
                <a:extLst>
                  <a:ext uri="{0D108BD9-81ED-4DB2-BD59-A6C34878D82A}">
                    <a16:rowId xmlns:a16="http://schemas.microsoft.com/office/drawing/2014/main" xmlns="" val="1573240422"/>
                  </a:ext>
                </a:extLst>
              </a:tr>
              <a:tr h="197468">
                <a:tc>
                  <a:txBody>
                    <a:bodyPr/>
                    <a:lstStyle/>
                    <a:p>
                      <a:pPr algn="ctr"/>
                      <a:r>
                        <a:rPr lang="en-GB" sz="1200">
                          <a:effectLst/>
                        </a:rPr>
                        <a:t>Bloco 2-3 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dirty="0">
                          <a:solidFill>
                            <a:schemeClr val="dk1"/>
                          </a:solidFill>
                          <a:effectLst/>
                          <a:latin typeface="+mn-lt"/>
                          <a:ea typeface="+mn-ea"/>
                          <a:cs typeface="+mn-cs"/>
                        </a:rPr>
                        <a:t>5563</a:t>
                      </a:r>
                      <a:endParaRPr lang="pt-BR" sz="1200" kern="1200" dirty="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en-GB" sz="1200" kern="1200">
                          <a:solidFill>
                            <a:schemeClr val="dk1"/>
                          </a:solidFill>
                          <a:effectLst/>
                          <a:latin typeface="+mn-lt"/>
                          <a:ea typeface="+mn-ea"/>
                          <a:cs typeface="+mn-cs"/>
                        </a:rPr>
                        <a:t>10+10</a:t>
                      </a:r>
                      <a:endParaRPr lang="pt-BR" sz="1200" kern="1200">
                        <a:solidFill>
                          <a:schemeClr val="dk1"/>
                        </a:solidFill>
                        <a:effectLst/>
                        <a:latin typeface="+mn-lt"/>
                        <a:ea typeface="+mn-ea"/>
                        <a:cs typeface="+mn-cs"/>
                      </a:endParaRPr>
                    </a:p>
                  </a:txBody>
                  <a:tcPr marL="41236" marR="41236" marT="0" marB="0" anchor="ctr"/>
                </a:tc>
                <a:extLst>
                  <a:ext uri="{0D108BD9-81ED-4DB2-BD59-A6C34878D82A}">
                    <a16:rowId xmlns:a16="http://schemas.microsoft.com/office/drawing/2014/main" xmlns="" val="1554175685"/>
                  </a:ext>
                </a:extLst>
              </a:tr>
              <a:tr h="197468">
                <a:tc>
                  <a:txBody>
                    <a:bodyPr/>
                    <a:lstStyle/>
                    <a:p>
                      <a:pPr algn="ctr"/>
                      <a:r>
                        <a:rPr lang="en-GB" sz="1200">
                          <a:effectLst/>
                        </a:rPr>
                        <a:t>Bloco 4-5 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a:solidFill>
                            <a:schemeClr val="dk1"/>
                          </a:solidFill>
                          <a:effectLst/>
                          <a:latin typeface="+mn-lt"/>
                          <a:ea typeface="+mn-ea"/>
                          <a:cs typeface="+mn-cs"/>
                        </a:rPr>
                        <a:t>3743</a:t>
                      </a:r>
                      <a:endParaRPr lang="pt-BR" sz="1200" kern="120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en-GB" sz="1200" kern="1200">
                          <a:solidFill>
                            <a:schemeClr val="dk1"/>
                          </a:solidFill>
                          <a:effectLst/>
                          <a:latin typeface="+mn-lt"/>
                          <a:ea typeface="+mn-ea"/>
                          <a:cs typeface="+mn-cs"/>
                        </a:rPr>
                        <a:t>10+10</a:t>
                      </a:r>
                      <a:endParaRPr lang="pt-BR" sz="1200" kern="1200">
                        <a:solidFill>
                          <a:schemeClr val="dk1"/>
                        </a:solidFill>
                        <a:effectLst/>
                        <a:latin typeface="+mn-lt"/>
                        <a:ea typeface="+mn-ea"/>
                        <a:cs typeface="+mn-cs"/>
                      </a:endParaRPr>
                    </a:p>
                  </a:txBody>
                  <a:tcPr marL="41236" marR="41236" marT="0" marB="0" anchor="ctr"/>
                </a:tc>
                <a:extLst>
                  <a:ext uri="{0D108BD9-81ED-4DB2-BD59-A6C34878D82A}">
                    <a16:rowId xmlns:a16="http://schemas.microsoft.com/office/drawing/2014/main" xmlns="" val="2658851633"/>
                  </a:ext>
                </a:extLst>
              </a:tr>
              <a:tr h="197468">
                <a:tc>
                  <a:txBody>
                    <a:bodyPr/>
                    <a:lstStyle/>
                    <a:p>
                      <a:pPr algn="ctr"/>
                      <a:r>
                        <a:rPr lang="en-GB" sz="1200">
                          <a:effectLst/>
                        </a:rPr>
                        <a:t>Bloco 6-7 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a:solidFill>
                            <a:schemeClr val="dk1"/>
                          </a:solidFill>
                          <a:effectLst/>
                          <a:latin typeface="+mn-lt"/>
                          <a:ea typeface="+mn-ea"/>
                          <a:cs typeface="+mn-cs"/>
                        </a:rPr>
                        <a:t>3863</a:t>
                      </a:r>
                      <a:endParaRPr lang="pt-BR" sz="1200" kern="120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en-GB" sz="1200" kern="1200">
                          <a:solidFill>
                            <a:schemeClr val="dk1"/>
                          </a:solidFill>
                          <a:effectLst/>
                          <a:latin typeface="+mn-lt"/>
                          <a:ea typeface="+mn-ea"/>
                          <a:cs typeface="+mn-cs"/>
                        </a:rPr>
                        <a:t>10+10</a:t>
                      </a:r>
                      <a:endParaRPr lang="pt-BR" sz="1200" kern="1200">
                        <a:solidFill>
                          <a:schemeClr val="dk1"/>
                        </a:solidFill>
                        <a:effectLst/>
                        <a:latin typeface="+mn-lt"/>
                        <a:ea typeface="+mn-ea"/>
                        <a:cs typeface="+mn-cs"/>
                      </a:endParaRPr>
                    </a:p>
                  </a:txBody>
                  <a:tcPr marL="41236" marR="41236" marT="0" marB="0" anchor="ctr"/>
                </a:tc>
                <a:extLst>
                  <a:ext uri="{0D108BD9-81ED-4DB2-BD59-A6C34878D82A}">
                    <a16:rowId xmlns:a16="http://schemas.microsoft.com/office/drawing/2014/main" xmlns="" val="2648081539"/>
                  </a:ext>
                </a:extLst>
              </a:tr>
              <a:tr h="197468">
                <a:tc>
                  <a:txBody>
                    <a:bodyPr/>
                    <a:lstStyle/>
                    <a:p>
                      <a:pPr algn="ctr"/>
                      <a:r>
                        <a:rPr lang="en-GB" sz="1200">
                          <a:effectLst/>
                        </a:rPr>
                        <a:t>Bloco 8-9 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a:solidFill>
                            <a:schemeClr val="dk1"/>
                          </a:solidFill>
                          <a:effectLst/>
                          <a:latin typeface="+mn-lt"/>
                          <a:ea typeface="+mn-ea"/>
                          <a:cs typeface="+mn-cs"/>
                        </a:rPr>
                        <a:t>3850</a:t>
                      </a:r>
                      <a:endParaRPr lang="pt-BR" sz="1200" kern="120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en-GB" sz="1200" kern="1200">
                          <a:solidFill>
                            <a:schemeClr val="dk1"/>
                          </a:solidFill>
                          <a:effectLst/>
                          <a:latin typeface="+mn-lt"/>
                          <a:ea typeface="+mn-ea"/>
                          <a:cs typeface="+mn-cs"/>
                        </a:rPr>
                        <a:t>10+10</a:t>
                      </a:r>
                      <a:endParaRPr lang="pt-BR" sz="1200" kern="1200">
                        <a:solidFill>
                          <a:schemeClr val="dk1"/>
                        </a:solidFill>
                        <a:effectLst/>
                        <a:latin typeface="+mn-lt"/>
                        <a:ea typeface="+mn-ea"/>
                        <a:cs typeface="+mn-cs"/>
                      </a:endParaRPr>
                    </a:p>
                  </a:txBody>
                  <a:tcPr marL="41236" marR="41236" marT="0" marB="0" anchor="ctr"/>
                </a:tc>
                <a:extLst>
                  <a:ext uri="{0D108BD9-81ED-4DB2-BD59-A6C34878D82A}">
                    <a16:rowId xmlns:a16="http://schemas.microsoft.com/office/drawing/2014/main" xmlns="" val="231840605"/>
                  </a:ext>
                </a:extLst>
              </a:tr>
              <a:tr h="197468">
                <a:tc gridSpan="3">
                  <a:txBody>
                    <a:bodyPr/>
                    <a:lstStyle/>
                    <a:p>
                      <a:pPr algn="ctr"/>
                      <a:r>
                        <a:rPr lang="pt-BR" sz="1200">
                          <a:effectLst/>
                        </a:rPr>
                        <a:t>Banda A e B (850 MHz)</a:t>
                      </a:r>
                      <a:endParaRPr lang="pt-BR" sz="1200">
                        <a:effectLst/>
                        <a:latin typeface="Times New Roman" panose="02020603050405020304" pitchFamily="18" charset="0"/>
                        <a:ea typeface="Times New Roman" panose="02020603050405020304" pitchFamily="18" charset="0"/>
                      </a:endParaRPr>
                    </a:p>
                  </a:txBody>
                  <a:tcPr marL="41236" marR="4123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796690698"/>
                  </a:ext>
                </a:extLst>
              </a:tr>
              <a:tr h="369625">
                <a:tc>
                  <a:txBody>
                    <a:bodyPr/>
                    <a:lstStyle/>
                    <a:p>
                      <a:pPr algn="ctr"/>
                      <a:r>
                        <a:rPr lang="pt-BR" sz="1200">
                          <a:effectLst/>
                        </a:rPr>
                        <a:t> </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dirty="0">
                          <a:effectLst/>
                        </a:rPr>
                        <a:t>Quantidade de Municípios</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a:effectLst/>
                        </a:rPr>
                        <a:t>Largura de faixa livre (MHz)</a:t>
                      </a:r>
                      <a:endParaRPr lang="pt-BR" sz="1200">
                        <a:effectLst/>
                        <a:latin typeface="Times New Roman" panose="02020603050405020304" pitchFamily="18" charset="0"/>
                        <a:ea typeface="Times New Roman" panose="02020603050405020304" pitchFamily="18" charset="0"/>
                      </a:endParaRPr>
                    </a:p>
                  </a:txBody>
                  <a:tcPr marL="41236" marR="41236" marT="0" marB="0"/>
                </a:tc>
                <a:extLst>
                  <a:ext uri="{0D108BD9-81ED-4DB2-BD59-A6C34878D82A}">
                    <a16:rowId xmlns:a16="http://schemas.microsoft.com/office/drawing/2014/main" xmlns="" val="1273502703"/>
                  </a:ext>
                </a:extLst>
              </a:tr>
              <a:tr h="369625">
                <a:tc>
                  <a:txBody>
                    <a:bodyPr/>
                    <a:lstStyle/>
                    <a:p>
                      <a:pPr marL="0" algn="ctr" defTabSz="914400" rtl="0" eaLnBrk="1" latinLnBrk="0" hangingPunct="1"/>
                      <a:r>
                        <a:rPr lang="pt-BR" sz="1200" b="1" kern="1200" dirty="0">
                          <a:solidFill>
                            <a:schemeClr val="lt1"/>
                          </a:solidFill>
                          <a:effectLst/>
                          <a:latin typeface="+mn-lt"/>
                          <a:ea typeface="+mn-ea"/>
                          <a:cs typeface="+mn-cs"/>
                        </a:rPr>
                        <a:t>Somente banda </a:t>
                      </a:r>
                      <a:r>
                        <a:rPr lang="pt-BR" sz="1200" b="1" kern="1200" dirty="0" err="1">
                          <a:solidFill>
                            <a:schemeClr val="lt1"/>
                          </a:solidFill>
                          <a:effectLst/>
                          <a:latin typeface="+mn-lt"/>
                          <a:ea typeface="+mn-ea"/>
                          <a:cs typeface="+mn-cs"/>
                        </a:rPr>
                        <a:t>B</a:t>
                      </a:r>
                      <a:r>
                        <a:rPr lang="pt-BR" sz="1200" b="1" kern="1200" dirty="0">
                          <a:solidFill>
                            <a:schemeClr val="lt1"/>
                          </a:solidFill>
                          <a:effectLst/>
                          <a:latin typeface="+mn-lt"/>
                          <a:ea typeface="+mn-ea"/>
                          <a:cs typeface="+mn-cs"/>
                        </a:rPr>
                        <a:t> </a:t>
                      </a:r>
                      <a:r>
                        <a:rPr lang="en-GB" sz="1200" dirty="0">
                          <a:effectLst/>
                        </a:rPr>
                        <a:t>livre</a:t>
                      </a:r>
                      <a:endParaRPr lang="pt-BR" sz="1200" b="1" kern="1200" dirty="0">
                        <a:solidFill>
                          <a:schemeClr val="lt1"/>
                        </a:solidFill>
                        <a:effectLst/>
                        <a:latin typeface="+mn-lt"/>
                        <a:ea typeface="+mn-ea"/>
                        <a:cs typeface="+mn-cs"/>
                      </a:endParaRPr>
                    </a:p>
                  </a:txBody>
                  <a:tcPr marL="41236" marR="41236" marT="0" marB="0"/>
                </a:tc>
                <a:tc>
                  <a:txBody>
                    <a:bodyPr/>
                    <a:lstStyle/>
                    <a:p>
                      <a:pPr marL="0" algn="ctr" defTabSz="914400" rtl="0" eaLnBrk="1" latinLnBrk="0" hangingPunct="1"/>
                      <a:r>
                        <a:rPr lang="pt-BR" sz="1200" kern="1200" dirty="0">
                          <a:solidFill>
                            <a:schemeClr val="dk1"/>
                          </a:solidFill>
                          <a:effectLst/>
                          <a:latin typeface="+mn-lt"/>
                          <a:ea typeface="+mn-ea"/>
                          <a:cs typeface="+mn-cs"/>
                        </a:rPr>
                        <a:t>1488</a:t>
                      </a:r>
                    </a:p>
                  </a:txBody>
                  <a:tcPr marL="41236" marR="41236" marT="0" marB="0" anchor="ctr"/>
                </a:tc>
                <a:tc>
                  <a:txBody>
                    <a:bodyPr/>
                    <a:lstStyle/>
                    <a:p>
                      <a:pPr marL="0" algn="ctr" defTabSz="914400" rtl="0" eaLnBrk="1" latinLnBrk="0" hangingPunct="1"/>
                      <a:r>
                        <a:rPr lang="pt-BR" sz="1200" kern="1200">
                          <a:solidFill>
                            <a:schemeClr val="dk1"/>
                          </a:solidFill>
                          <a:effectLst/>
                          <a:latin typeface="+mn-lt"/>
                          <a:ea typeface="+mn-ea"/>
                          <a:cs typeface="+mn-cs"/>
                        </a:rPr>
                        <a:t>12,5+12,5</a:t>
                      </a:r>
                    </a:p>
                  </a:txBody>
                  <a:tcPr marL="41236" marR="41236" marT="0" marB="0" anchor="ctr"/>
                </a:tc>
                <a:extLst>
                  <a:ext uri="{0D108BD9-81ED-4DB2-BD59-A6C34878D82A}">
                    <a16:rowId xmlns:a16="http://schemas.microsoft.com/office/drawing/2014/main" xmlns="" val="2128909760"/>
                  </a:ext>
                </a:extLst>
              </a:tr>
              <a:tr h="369625">
                <a:tc>
                  <a:txBody>
                    <a:bodyPr/>
                    <a:lstStyle/>
                    <a:p>
                      <a:pPr marL="0" algn="ctr" defTabSz="914400" rtl="0" eaLnBrk="1" latinLnBrk="0" hangingPunct="1"/>
                      <a:r>
                        <a:rPr lang="pt-BR" sz="1200" b="1" kern="1200">
                          <a:solidFill>
                            <a:schemeClr val="lt1"/>
                          </a:solidFill>
                          <a:effectLst/>
                          <a:latin typeface="+mn-lt"/>
                          <a:ea typeface="+mn-ea"/>
                          <a:cs typeface="+mn-cs"/>
                        </a:rPr>
                        <a:t>Somente banda A </a:t>
                      </a:r>
                      <a:r>
                        <a:rPr lang="en-GB" sz="1200">
                          <a:effectLst/>
                        </a:rPr>
                        <a:t>livre</a:t>
                      </a:r>
                      <a:endParaRPr lang="pt-BR" sz="1200" b="1" kern="1200">
                        <a:solidFill>
                          <a:schemeClr val="lt1"/>
                        </a:solidFill>
                        <a:effectLst/>
                        <a:latin typeface="+mn-lt"/>
                        <a:ea typeface="+mn-ea"/>
                        <a:cs typeface="+mn-cs"/>
                      </a:endParaRPr>
                    </a:p>
                  </a:txBody>
                  <a:tcPr marL="41236" marR="41236" marT="0" marB="0"/>
                </a:tc>
                <a:tc>
                  <a:txBody>
                    <a:bodyPr/>
                    <a:lstStyle/>
                    <a:p>
                      <a:pPr marL="0" algn="ctr" defTabSz="914400" rtl="0" eaLnBrk="1" latinLnBrk="0" hangingPunct="1"/>
                      <a:r>
                        <a:rPr lang="pt-BR" sz="1200" kern="1200" dirty="0">
                          <a:solidFill>
                            <a:schemeClr val="dk1"/>
                          </a:solidFill>
                          <a:effectLst/>
                          <a:latin typeface="+mn-lt"/>
                          <a:ea typeface="+mn-ea"/>
                          <a:cs typeface="+mn-cs"/>
                        </a:rPr>
                        <a:t>586</a:t>
                      </a:r>
                    </a:p>
                  </a:txBody>
                  <a:tcPr marL="41236" marR="41236" marT="0" marB="0" anchor="ctr"/>
                </a:tc>
                <a:tc>
                  <a:txBody>
                    <a:bodyPr/>
                    <a:lstStyle/>
                    <a:p>
                      <a:pPr marL="0" algn="ctr" defTabSz="914400" rtl="0" eaLnBrk="1" latinLnBrk="0" hangingPunct="1"/>
                      <a:r>
                        <a:rPr lang="pt-BR" sz="1200" kern="1200">
                          <a:solidFill>
                            <a:schemeClr val="dk1"/>
                          </a:solidFill>
                          <a:effectLst/>
                          <a:latin typeface="+mn-lt"/>
                          <a:ea typeface="+mn-ea"/>
                          <a:cs typeface="+mn-cs"/>
                        </a:rPr>
                        <a:t>12,5+12,5</a:t>
                      </a:r>
                    </a:p>
                  </a:txBody>
                  <a:tcPr marL="41236" marR="41236" marT="0" marB="0" anchor="ctr"/>
                </a:tc>
                <a:extLst>
                  <a:ext uri="{0D108BD9-81ED-4DB2-BD59-A6C34878D82A}">
                    <a16:rowId xmlns:a16="http://schemas.microsoft.com/office/drawing/2014/main" xmlns="" val="2860653602"/>
                  </a:ext>
                </a:extLst>
              </a:tr>
              <a:tr h="197468">
                <a:tc>
                  <a:txBody>
                    <a:bodyPr/>
                    <a:lstStyle/>
                    <a:p>
                      <a:pPr algn="ctr"/>
                      <a:r>
                        <a:rPr lang="pt-BR" sz="1200">
                          <a:effectLst/>
                        </a:rPr>
                        <a:t>Banda A e B </a:t>
                      </a:r>
                      <a:r>
                        <a:rPr lang="en-GB" sz="1200">
                          <a:effectLst/>
                        </a:rPr>
                        <a:t>livres</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pt-BR" sz="1200" kern="1200">
                          <a:solidFill>
                            <a:schemeClr val="dk1"/>
                          </a:solidFill>
                          <a:effectLst/>
                          <a:latin typeface="+mn-lt"/>
                          <a:ea typeface="+mn-ea"/>
                          <a:cs typeface="+mn-cs"/>
                        </a:rPr>
                        <a:t>519</a:t>
                      </a:r>
                    </a:p>
                  </a:txBody>
                  <a:tcPr marL="41236" marR="41236" marT="0" marB="0" anchor="ctr"/>
                </a:tc>
                <a:tc>
                  <a:txBody>
                    <a:bodyPr/>
                    <a:lstStyle/>
                    <a:p>
                      <a:pPr marL="0" algn="ctr" defTabSz="914400" rtl="0" eaLnBrk="1" latinLnBrk="0" hangingPunct="1"/>
                      <a:r>
                        <a:rPr lang="pt-BR" sz="1200" kern="1200">
                          <a:solidFill>
                            <a:schemeClr val="dk1"/>
                          </a:solidFill>
                          <a:effectLst/>
                          <a:latin typeface="+mn-lt"/>
                          <a:ea typeface="+mn-ea"/>
                          <a:cs typeface="+mn-cs"/>
                        </a:rPr>
                        <a:t>25+25</a:t>
                      </a:r>
                    </a:p>
                  </a:txBody>
                  <a:tcPr marL="41236" marR="41236" marT="0" marB="0" anchor="ctr"/>
                </a:tc>
                <a:extLst>
                  <a:ext uri="{0D108BD9-81ED-4DB2-BD59-A6C34878D82A}">
                    <a16:rowId xmlns:a16="http://schemas.microsoft.com/office/drawing/2014/main" xmlns="" val="2360031301"/>
                  </a:ext>
                </a:extLst>
              </a:tr>
              <a:tr h="197468">
                <a:tc gridSpan="3">
                  <a:txBody>
                    <a:bodyPr/>
                    <a:lstStyle/>
                    <a:p>
                      <a:pPr algn="ctr"/>
                      <a:r>
                        <a:rPr lang="pt-BR" sz="1200" dirty="0">
                          <a:effectLst/>
                        </a:rPr>
                        <a:t>Banda </a:t>
                      </a:r>
                      <a:r>
                        <a:rPr lang="pt-BR" sz="1200" dirty="0" err="1">
                          <a:effectLst/>
                        </a:rPr>
                        <a:t>D</a:t>
                      </a:r>
                      <a:r>
                        <a:rPr lang="pt-BR" sz="1200" dirty="0">
                          <a:effectLst/>
                        </a:rPr>
                        <a:t> e E </a:t>
                      </a:r>
                      <a:r>
                        <a:rPr lang="pt-BR" sz="1200" dirty="0" err="1">
                          <a:effectLst/>
                        </a:rPr>
                        <a:t>Bands</a:t>
                      </a:r>
                      <a:r>
                        <a:rPr lang="pt-BR" sz="1200" dirty="0">
                          <a:effectLst/>
                        </a:rPr>
                        <a:t> (1800 MHz) </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3936362251"/>
                  </a:ext>
                </a:extLst>
              </a:tr>
              <a:tr h="369625">
                <a:tc>
                  <a:txBody>
                    <a:bodyPr/>
                    <a:lstStyle/>
                    <a:p>
                      <a:pPr algn="ctr"/>
                      <a:r>
                        <a:rPr lang="pt-BR" sz="1200" dirty="0">
                          <a:effectLst/>
                        </a:rPr>
                        <a:t> </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dirty="0">
                          <a:effectLst/>
                        </a:rPr>
                        <a:t>Quantidade de Municípios</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a:effectLst/>
                        </a:rPr>
                        <a:t>Largura de faixa livre (MHz)</a:t>
                      </a:r>
                      <a:endParaRPr lang="pt-BR" sz="1200">
                        <a:effectLst/>
                        <a:latin typeface="Times New Roman" panose="02020603050405020304" pitchFamily="18" charset="0"/>
                        <a:ea typeface="Times New Roman" panose="02020603050405020304" pitchFamily="18" charset="0"/>
                      </a:endParaRPr>
                    </a:p>
                  </a:txBody>
                  <a:tcPr marL="41236" marR="41236" marT="0" marB="0"/>
                </a:tc>
                <a:extLst>
                  <a:ext uri="{0D108BD9-81ED-4DB2-BD59-A6C34878D82A}">
                    <a16:rowId xmlns:a16="http://schemas.microsoft.com/office/drawing/2014/main" xmlns="" val="1829127157"/>
                  </a:ext>
                </a:extLst>
              </a:tr>
              <a:tr h="369625">
                <a:tc>
                  <a:txBody>
                    <a:bodyPr/>
                    <a:lstStyle/>
                    <a:p>
                      <a:pPr marL="0" algn="ctr" defTabSz="914400" rtl="0" eaLnBrk="1" latinLnBrk="0" hangingPunct="1"/>
                      <a:r>
                        <a:rPr lang="pt-BR" sz="1200" b="1" kern="1200">
                          <a:solidFill>
                            <a:schemeClr val="lt1"/>
                          </a:solidFill>
                          <a:effectLst/>
                          <a:latin typeface="+mn-lt"/>
                          <a:ea typeface="+mn-ea"/>
                          <a:cs typeface="+mn-cs"/>
                        </a:rPr>
                        <a:t>Somente banda E </a:t>
                      </a:r>
                      <a:r>
                        <a:rPr lang="en-GB" sz="1200">
                          <a:effectLst/>
                        </a:rPr>
                        <a:t>livre</a:t>
                      </a:r>
                      <a:endParaRPr lang="pt-BR" sz="1200" b="1" kern="1200">
                        <a:solidFill>
                          <a:schemeClr val="lt1"/>
                        </a:solidFill>
                        <a:effectLst/>
                        <a:latin typeface="+mn-lt"/>
                        <a:ea typeface="+mn-ea"/>
                        <a:cs typeface="+mn-cs"/>
                      </a:endParaRPr>
                    </a:p>
                  </a:txBody>
                  <a:tcPr marL="41236" marR="41236" marT="0" marB="0"/>
                </a:tc>
                <a:tc>
                  <a:txBody>
                    <a:bodyPr/>
                    <a:lstStyle/>
                    <a:p>
                      <a:pPr algn="ctr"/>
                      <a:r>
                        <a:rPr lang="pt-BR" sz="1200">
                          <a:effectLst/>
                        </a:rPr>
                        <a:t>1009</a:t>
                      </a:r>
                      <a:endParaRPr lang="pt-BR" sz="1200">
                        <a:effectLst/>
                        <a:latin typeface="Times New Roman" panose="02020603050405020304" pitchFamily="18" charset="0"/>
                        <a:ea typeface="Times New Roman" panose="02020603050405020304" pitchFamily="18" charset="0"/>
                      </a:endParaRPr>
                    </a:p>
                  </a:txBody>
                  <a:tcPr marL="41236" marR="41236" marT="0" marB="0" anchor="ctr"/>
                </a:tc>
                <a:tc>
                  <a:txBody>
                    <a:bodyPr/>
                    <a:lstStyle/>
                    <a:p>
                      <a:pPr algn="ctr"/>
                      <a:r>
                        <a:rPr lang="pt-BR" sz="1200">
                          <a:effectLst/>
                        </a:rPr>
                        <a:t>15+15</a:t>
                      </a:r>
                      <a:endParaRPr lang="pt-BR" sz="1200">
                        <a:effectLst/>
                        <a:latin typeface="Times New Roman" panose="02020603050405020304" pitchFamily="18" charset="0"/>
                        <a:ea typeface="Times New Roman" panose="02020603050405020304" pitchFamily="18" charset="0"/>
                      </a:endParaRPr>
                    </a:p>
                  </a:txBody>
                  <a:tcPr marL="41236" marR="41236" marT="0" marB="0" anchor="ctr"/>
                </a:tc>
                <a:extLst>
                  <a:ext uri="{0D108BD9-81ED-4DB2-BD59-A6C34878D82A}">
                    <a16:rowId xmlns:a16="http://schemas.microsoft.com/office/drawing/2014/main" xmlns="" val="1674765277"/>
                  </a:ext>
                </a:extLst>
              </a:tr>
              <a:tr h="369625">
                <a:tc>
                  <a:txBody>
                    <a:bodyPr/>
                    <a:lstStyle/>
                    <a:p>
                      <a:pPr marL="0" algn="ctr" defTabSz="914400" rtl="0" eaLnBrk="1" latinLnBrk="0" hangingPunct="1"/>
                      <a:r>
                        <a:rPr lang="pt-BR" sz="1200" b="1" kern="1200" dirty="0">
                          <a:solidFill>
                            <a:schemeClr val="lt1"/>
                          </a:solidFill>
                          <a:effectLst/>
                          <a:latin typeface="+mn-lt"/>
                          <a:ea typeface="+mn-ea"/>
                          <a:cs typeface="+mn-cs"/>
                        </a:rPr>
                        <a:t>Somente banda </a:t>
                      </a:r>
                      <a:r>
                        <a:rPr lang="pt-BR" sz="1200" b="1" kern="1200" dirty="0" err="1">
                          <a:solidFill>
                            <a:schemeClr val="lt1"/>
                          </a:solidFill>
                          <a:effectLst/>
                          <a:latin typeface="+mn-lt"/>
                          <a:ea typeface="+mn-ea"/>
                          <a:cs typeface="+mn-cs"/>
                        </a:rPr>
                        <a:t>D</a:t>
                      </a:r>
                      <a:r>
                        <a:rPr lang="pt-BR" sz="1200" b="1" kern="1200" dirty="0">
                          <a:solidFill>
                            <a:schemeClr val="lt1"/>
                          </a:solidFill>
                          <a:effectLst/>
                          <a:latin typeface="+mn-lt"/>
                          <a:ea typeface="+mn-ea"/>
                          <a:cs typeface="+mn-cs"/>
                        </a:rPr>
                        <a:t> </a:t>
                      </a:r>
                      <a:r>
                        <a:rPr lang="en-GB" sz="1200" dirty="0">
                          <a:effectLst/>
                        </a:rPr>
                        <a:t>livre</a:t>
                      </a:r>
                      <a:endParaRPr lang="pt-BR" sz="1200" b="1" kern="1200" dirty="0">
                        <a:solidFill>
                          <a:schemeClr val="lt1"/>
                        </a:solidFill>
                        <a:effectLst/>
                        <a:latin typeface="+mn-lt"/>
                        <a:ea typeface="+mn-ea"/>
                        <a:cs typeface="+mn-cs"/>
                      </a:endParaRPr>
                    </a:p>
                  </a:txBody>
                  <a:tcPr marL="41236" marR="41236" marT="0" marB="0"/>
                </a:tc>
                <a:tc>
                  <a:txBody>
                    <a:bodyPr/>
                    <a:lstStyle/>
                    <a:p>
                      <a:pPr algn="ctr"/>
                      <a:r>
                        <a:rPr lang="pt-BR" sz="1200" dirty="0">
                          <a:effectLst/>
                        </a:rPr>
                        <a:t>1014</a:t>
                      </a:r>
                      <a:endParaRPr lang="pt-BR" sz="1200" dirty="0">
                        <a:effectLst/>
                        <a:latin typeface="Times New Roman" panose="02020603050405020304" pitchFamily="18" charset="0"/>
                        <a:ea typeface="Times New Roman" panose="02020603050405020304" pitchFamily="18" charset="0"/>
                      </a:endParaRPr>
                    </a:p>
                  </a:txBody>
                  <a:tcPr marL="41236" marR="41236" marT="0" marB="0" anchor="ctr"/>
                </a:tc>
                <a:tc>
                  <a:txBody>
                    <a:bodyPr/>
                    <a:lstStyle/>
                    <a:p>
                      <a:pPr algn="ctr"/>
                      <a:r>
                        <a:rPr lang="pt-BR" sz="1200">
                          <a:effectLst/>
                        </a:rPr>
                        <a:t>15+15</a:t>
                      </a:r>
                      <a:endParaRPr lang="pt-BR" sz="1200">
                        <a:effectLst/>
                        <a:latin typeface="Times New Roman" panose="02020603050405020304" pitchFamily="18" charset="0"/>
                        <a:ea typeface="Times New Roman" panose="02020603050405020304" pitchFamily="18" charset="0"/>
                      </a:endParaRPr>
                    </a:p>
                  </a:txBody>
                  <a:tcPr marL="41236" marR="41236" marT="0" marB="0" anchor="ctr"/>
                </a:tc>
                <a:extLst>
                  <a:ext uri="{0D108BD9-81ED-4DB2-BD59-A6C34878D82A}">
                    <a16:rowId xmlns:a16="http://schemas.microsoft.com/office/drawing/2014/main" xmlns="" val="3984925283"/>
                  </a:ext>
                </a:extLst>
              </a:tr>
              <a:tr h="197468">
                <a:tc>
                  <a:txBody>
                    <a:bodyPr/>
                    <a:lstStyle/>
                    <a:p>
                      <a:pPr marL="0" algn="ctr" defTabSz="914400" rtl="0" eaLnBrk="1" latinLnBrk="0" hangingPunct="1"/>
                      <a:r>
                        <a:rPr lang="pt-BR" sz="1200" b="1" kern="1200">
                          <a:solidFill>
                            <a:schemeClr val="lt1"/>
                          </a:solidFill>
                          <a:effectLst/>
                          <a:latin typeface="+mn-lt"/>
                          <a:ea typeface="+mn-ea"/>
                          <a:cs typeface="+mn-cs"/>
                        </a:rPr>
                        <a:t>Banda D e E livres</a:t>
                      </a:r>
                    </a:p>
                  </a:txBody>
                  <a:tcPr marL="41236" marR="41236" marT="0" marB="0"/>
                </a:tc>
                <a:tc>
                  <a:txBody>
                    <a:bodyPr/>
                    <a:lstStyle/>
                    <a:p>
                      <a:pPr algn="ctr"/>
                      <a:r>
                        <a:rPr lang="pt-BR" sz="1200" dirty="0">
                          <a:effectLst/>
                        </a:rPr>
                        <a:t>1450</a:t>
                      </a:r>
                      <a:endParaRPr lang="pt-BR" sz="1200" dirty="0">
                        <a:effectLst/>
                        <a:latin typeface="Times New Roman" panose="02020603050405020304" pitchFamily="18" charset="0"/>
                        <a:ea typeface="Times New Roman" panose="02020603050405020304" pitchFamily="18" charset="0"/>
                      </a:endParaRPr>
                    </a:p>
                  </a:txBody>
                  <a:tcPr marL="41236" marR="41236" marT="0" marB="0" anchor="ctr"/>
                </a:tc>
                <a:tc>
                  <a:txBody>
                    <a:bodyPr/>
                    <a:lstStyle/>
                    <a:p>
                      <a:pPr algn="ctr"/>
                      <a:r>
                        <a:rPr lang="pt-BR" sz="1200">
                          <a:effectLst/>
                        </a:rPr>
                        <a:t>30+30</a:t>
                      </a:r>
                      <a:endParaRPr lang="pt-BR" sz="1200">
                        <a:effectLst/>
                        <a:latin typeface="Times New Roman" panose="02020603050405020304" pitchFamily="18" charset="0"/>
                        <a:ea typeface="Times New Roman" panose="02020603050405020304" pitchFamily="18" charset="0"/>
                      </a:endParaRPr>
                    </a:p>
                  </a:txBody>
                  <a:tcPr marL="41236" marR="41236" marT="0" marB="0" anchor="ctr"/>
                </a:tc>
                <a:extLst>
                  <a:ext uri="{0D108BD9-81ED-4DB2-BD59-A6C34878D82A}">
                    <a16:rowId xmlns:a16="http://schemas.microsoft.com/office/drawing/2014/main" xmlns="" val="4138186122"/>
                  </a:ext>
                </a:extLst>
              </a:tr>
              <a:tr h="197468">
                <a:tc gridSpan="3">
                  <a:txBody>
                    <a:bodyPr/>
                    <a:lstStyle/>
                    <a:p>
                      <a:pPr algn="ctr"/>
                      <a:r>
                        <a:rPr lang="pt-BR" sz="1200">
                          <a:effectLst/>
                        </a:rPr>
                        <a:t>F, G, H, I, J  Band (1900-2100 MHz) </a:t>
                      </a:r>
                      <a:endParaRPr lang="pt-BR" sz="1200">
                        <a:effectLst/>
                        <a:latin typeface="Times New Roman" panose="02020603050405020304" pitchFamily="18" charset="0"/>
                        <a:ea typeface="Times New Roman" panose="02020603050405020304" pitchFamily="18" charset="0"/>
                      </a:endParaRPr>
                    </a:p>
                  </a:txBody>
                  <a:tcPr marL="41236" marR="41236" marT="0" marB="0"/>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3157795021"/>
                  </a:ext>
                </a:extLst>
              </a:tr>
              <a:tr h="369625">
                <a:tc>
                  <a:txBody>
                    <a:bodyPr/>
                    <a:lstStyle/>
                    <a:p>
                      <a:pPr algn="ctr"/>
                      <a:r>
                        <a:rPr lang="pt-BR" sz="1200">
                          <a:effectLst/>
                        </a:rPr>
                        <a:t> </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dirty="0">
                          <a:effectLst/>
                        </a:rPr>
                        <a:t>Quantidade de Municípios</a:t>
                      </a:r>
                      <a:endParaRPr lang="pt-BR" sz="1200" dirty="0">
                        <a:effectLst/>
                        <a:latin typeface="Times New Roman" panose="02020603050405020304" pitchFamily="18" charset="0"/>
                        <a:ea typeface="Times New Roman" panose="02020603050405020304" pitchFamily="18" charset="0"/>
                      </a:endParaRPr>
                    </a:p>
                  </a:txBody>
                  <a:tcPr marL="41236" marR="41236" marT="0" marB="0"/>
                </a:tc>
                <a:tc>
                  <a:txBody>
                    <a:bodyPr/>
                    <a:lstStyle/>
                    <a:p>
                      <a:pPr algn="ctr"/>
                      <a:r>
                        <a:rPr lang="pt-BR" sz="1200">
                          <a:effectLst/>
                        </a:rPr>
                        <a:t>Largura de faixa livre (MHz)</a:t>
                      </a:r>
                      <a:endParaRPr lang="pt-BR" sz="1200">
                        <a:effectLst/>
                        <a:latin typeface="Times New Roman" panose="02020603050405020304" pitchFamily="18" charset="0"/>
                        <a:ea typeface="Times New Roman" panose="02020603050405020304" pitchFamily="18" charset="0"/>
                      </a:endParaRPr>
                    </a:p>
                  </a:txBody>
                  <a:tcPr marL="41236" marR="41236" marT="0" marB="0"/>
                </a:tc>
                <a:extLst>
                  <a:ext uri="{0D108BD9-81ED-4DB2-BD59-A6C34878D82A}">
                    <a16:rowId xmlns:a16="http://schemas.microsoft.com/office/drawing/2014/main" xmlns="" val="3068909423"/>
                  </a:ext>
                </a:extLst>
              </a:tr>
              <a:tr h="197468">
                <a:tc>
                  <a:txBody>
                    <a:bodyPr/>
                    <a:lstStyle/>
                    <a:p>
                      <a:pPr algn="ctr"/>
                      <a:r>
                        <a:rPr lang="pt-BR" sz="1200">
                          <a:effectLst/>
                        </a:rPr>
                        <a:t>Banda F </a:t>
                      </a:r>
                      <a:r>
                        <a:rPr lang="en-GB" sz="1200">
                          <a:effectLst/>
                        </a:rPr>
                        <a:t>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pt-BR" sz="1200" kern="1200" dirty="0">
                          <a:solidFill>
                            <a:schemeClr val="dk1"/>
                          </a:solidFill>
                          <a:effectLst/>
                          <a:latin typeface="+mn-lt"/>
                          <a:ea typeface="+mn-ea"/>
                          <a:cs typeface="+mn-cs"/>
                        </a:rPr>
                        <a:t>3365</a:t>
                      </a:r>
                    </a:p>
                  </a:txBody>
                  <a:tcPr marL="41236" marR="41236" marT="0" marB="0" anchor="ctr"/>
                </a:tc>
                <a:tc>
                  <a:txBody>
                    <a:bodyPr/>
                    <a:lstStyle/>
                    <a:p>
                      <a:pPr marL="0" algn="ctr" defTabSz="914400" rtl="0" eaLnBrk="1" latinLnBrk="0" hangingPunct="1"/>
                      <a:r>
                        <a:rPr lang="pt-BR" sz="1200" kern="1200">
                          <a:solidFill>
                            <a:schemeClr val="dk1"/>
                          </a:solidFill>
                          <a:effectLst/>
                          <a:latin typeface="+mn-lt"/>
                          <a:ea typeface="+mn-ea"/>
                          <a:cs typeface="+mn-cs"/>
                        </a:rPr>
                        <a:t>15+15</a:t>
                      </a:r>
                    </a:p>
                  </a:txBody>
                  <a:tcPr marL="41236" marR="41236" marT="0" marB="0" anchor="ctr"/>
                </a:tc>
                <a:extLst>
                  <a:ext uri="{0D108BD9-81ED-4DB2-BD59-A6C34878D82A}">
                    <a16:rowId xmlns:a16="http://schemas.microsoft.com/office/drawing/2014/main" xmlns="" val="1272548839"/>
                  </a:ext>
                </a:extLst>
              </a:tr>
              <a:tr h="197468">
                <a:tc>
                  <a:txBody>
                    <a:bodyPr/>
                    <a:lstStyle/>
                    <a:p>
                      <a:pPr algn="ctr"/>
                      <a:r>
                        <a:rPr lang="pt-BR" sz="1200">
                          <a:effectLst/>
                        </a:rPr>
                        <a:t>Banda G </a:t>
                      </a:r>
                      <a:r>
                        <a:rPr lang="en-GB" sz="1200">
                          <a:effectLst/>
                        </a:rPr>
                        <a:t>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dirty="0">
                          <a:solidFill>
                            <a:schemeClr val="dk1"/>
                          </a:solidFill>
                          <a:effectLst/>
                          <a:latin typeface="+mn-lt"/>
                          <a:ea typeface="+mn-ea"/>
                          <a:cs typeface="+mn-cs"/>
                        </a:rPr>
                        <a:t>2901</a:t>
                      </a:r>
                      <a:endParaRPr lang="pt-BR" sz="1200" kern="1200" dirty="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pt-BR" sz="1200" kern="1200" dirty="0">
                          <a:solidFill>
                            <a:schemeClr val="dk1"/>
                          </a:solidFill>
                          <a:effectLst/>
                          <a:latin typeface="+mn-lt"/>
                          <a:ea typeface="+mn-ea"/>
                          <a:cs typeface="+mn-cs"/>
                        </a:rPr>
                        <a:t>10+10</a:t>
                      </a:r>
                    </a:p>
                  </a:txBody>
                  <a:tcPr marL="41236" marR="41236" marT="0" marB="0" anchor="ctr"/>
                </a:tc>
                <a:extLst>
                  <a:ext uri="{0D108BD9-81ED-4DB2-BD59-A6C34878D82A}">
                    <a16:rowId xmlns:a16="http://schemas.microsoft.com/office/drawing/2014/main" xmlns="" val="2675640542"/>
                  </a:ext>
                </a:extLst>
              </a:tr>
              <a:tr h="197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a:effectLst/>
                        </a:rPr>
                        <a:t>Banda H </a:t>
                      </a:r>
                      <a:r>
                        <a:rPr lang="en-GB" sz="1200">
                          <a:effectLst/>
                        </a:rPr>
                        <a:t>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en-GB" sz="1200" kern="1200">
                          <a:solidFill>
                            <a:schemeClr val="dk1"/>
                          </a:solidFill>
                          <a:effectLst/>
                          <a:latin typeface="+mn-lt"/>
                          <a:ea typeface="+mn-ea"/>
                          <a:cs typeface="+mn-cs"/>
                        </a:rPr>
                        <a:t>4152</a:t>
                      </a:r>
                      <a:endParaRPr lang="pt-BR" sz="1200" kern="1200">
                        <a:solidFill>
                          <a:schemeClr val="dk1"/>
                        </a:solidFill>
                        <a:effectLst/>
                        <a:latin typeface="+mn-lt"/>
                        <a:ea typeface="+mn-ea"/>
                        <a:cs typeface="+mn-cs"/>
                      </a:endParaRPr>
                    </a:p>
                  </a:txBody>
                  <a:tcPr marL="41236" marR="41236" marT="0" marB="0" anchor="ctr"/>
                </a:tc>
                <a:tc>
                  <a:txBody>
                    <a:bodyPr/>
                    <a:lstStyle/>
                    <a:p>
                      <a:pPr marL="0" algn="ctr" defTabSz="914400" rtl="0" eaLnBrk="1" latinLnBrk="0" hangingPunct="1"/>
                      <a:r>
                        <a:rPr lang="pt-BR" sz="1200" kern="1200" dirty="0">
                          <a:solidFill>
                            <a:schemeClr val="dk1"/>
                          </a:solidFill>
                          <a:effectLst/>
                          <a:latin typeface="+mn-lt"/>
                          <a:ea typeface="+mn-ea"/>
                          <a:cs typeface="+mn-cs"/>
                        </a:rPr>
                        <a:t>10+10</a:t>
                      </a:r>
                    </a:p>
                  </a:txBody>
                  <a:tcPr marL="41236" marR="41236" marT="0" marB="0" anchor="ctr"/>
                </a:tc>
                <a:extLst>
                  <a:ext uri="{0D108BD9-81ED-4DB2-BD59-A6C34878D82A}">
                    <a16:rowId xmlns:a16="http://schemas.microsoft.com/office/drawing/2014/main" xmlns="" val="2413072574"/>
                  </a:ext>
                </a:extLst>
              </a:tr>
              <a:tr h="197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a:effectLst/>
                        </a:rPr>
                        <a:t>Banda I </a:t>
                      </a:r>
                      <a:r>
                        <a:rPr lang="en-GB" sz="1200">
                          <a:effectLst/>
                        </a:rPr>
                        <a:t>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pt-BR" sz="1200" kern="1200">
                          <a:solidFill>
                            <a:schemeClr val="dk1"/>
                          </a:solidFill>
                          <a:effectLst/>
                          <a:latin typeface="+mn-lt"/>
                          <a:ea typeface="+mn-ea"/>
                          <a:cs typeface="+mn-cs"/>
                        </a:rPr>
                        <a:t>3516</a:t>
                      </a:r>
                    </a:p>
                  </a:txBody>
                  <a:tcPr marL="41236" marR="41236" marT="0" marB="0" anchor="ctr"/>
                </a:tc>
                <a:tc>
                  <a:txBody>
                    <a:bodyPr/>
                    <a:lstStyle/>
                    <a:p>
                      <a:pPr marL="0" algn="ctr" defTabSz="914400" rtl="0" eaLnBrk="1" latinLnBrk="0" hangingPunct="1"/>
                      <a:r>
                        <a:rPr lang="pt-BR" sz="1200" kern="1200" dirty="0">
                          <a:solidFill>
                            <a:schemeClr val="dk1"/>
                          </a:solidFill>
                          <a:effectLst/>
                          <a:latin typeface="+mn-lt"/>
                          <a:ea typeface="+mn-ea"/>
                          <a:cs typeface="+mn-cs"/>
                        </a:rPr>
                        <a:t>10+10</a:t>
                      </a:r>
                    </a:p>
                  </a:txBody>
                  <a:tcPr marL="41236" marR="41236" marT="0" marB="0" anchor="ctr"/>
                </a:tc>
                <a:extLst>
                  <a:ext uri="{0D108BD9-81ED-4DB2-BD59-A6C34878D82A}">
                    <a16:rowId xmlns:a16="http://schemas.microsoft.com/office/drawing/2014/main" xmlns="" val="3534476805"/>
                  </a:ext>
                </a:extLst>
              </a:tr>
              <a:tr h="197468">
                <a:tc>
                  <a:txBody>
                    <a:bodyPr/>
                    <a:lstStyle/>
                    <a:p>
                      <a:pPr algn="ctr"/>
                      <a:r>
                        <a:rPr lang="pt-BR" sz="1200">
                          <a:effectLst/>
                        </a:rPr>
                        <a:t>Banda J </a:t>
                      </a:r>
                      <a:r>
                        <a:rPr lang="en-GB" sz="1200">
                          <a:effectLst/>
                        </a:rPr>
                        <a:t>livre</a:t>
                      </a:r>
                      <a:endParaRPr lang="pt-BR" sz="1200">
                        <a:effectLst/>
                        <a:latin typeface="Times New Roman" panose="02020603050405020304" pitchFamily="18" charset="0"/>
                        <a:ea typeface="Times New Roman" panose="02020603050405020304" pitchFamily="18" charset="0"/>
                      </a:endParaRPr>
                    </a:p>
                  </a:txBody>
                  <a:tcPr marL="41236" marR="41236" marT="0" marB="0"/>
                </a:tc>
                <a:tc>
                  <a:txBody>
                    <a:bodyPr/>
                    <a:lstStyle/>
                    <a:p>
                      <a:pPr marL="0" algn="ctr" defTabSz="914400" rtl="0" eaLnBrk="1" latinLnBrk="0" hangingPunct="1"/>
                      <a:r>
                        <a:rPr lang="pt-BR" sz="1200" kern="1200">
                          <a:solidFill>
                            <a:schemeClr val="dk1"/>
                          </a:solidFill>
                          <a:effectLst/>
                          <a:latin typeface="+mn-lt"/>
                          <a:ea typeface="+mn-ea"/>
                          <a:cs typeface="+mn-cs"/>
                        </a:rPr>
                        <a:t>2283</a:t>
                      </a:r>
                    </a:p>
                  </a:txBody>
                  <a:tcPr marL="41236" marR="41236" marT="0" marB="0" anchor="ctr"/>
                </a:tc>
                <a:tc>
                  <a:txBody>
                    <a:bodyPr/>
                    <a:lstStyle/>
                    <a:p>
                      <a:pPr marL="0" algn="ctr" defTabSz="914400" rtl="0" eaLnBrk="1" latinLnBrk="0" hangingPunct="1"/>
                      <a:r>
                        <a:rPr lang="pt-BR" sz="1200" kern="1200" dirty="0">
                          <a:solidFill>
                            <a:schemeClr val="dk1"/>
                          </a:solidFill>
                          <a:effectLst/>
                          <a:latin typeface="+mn-lt"/>
                          <a:ea typeface="+mn-ea"/>
                          <a:cs typeface="+mn-cs"/>
                        </a:rPr>
                        <a:t>10+10</a:t>
                      </a:r>
                    </a:p>
                  </a:txBody>
                  <a:tcPr marL="41236" marR="41236" marT="0" marB="0" anchor="ctr"/>
                </a:tc>
                <a:extLst>
                  <a:ext uri="{0D108BD9-81ED-4DB2-BD59-A6C34878D82A}">
                    <a16:rowId xmlns:a16="http://schemas.microsoft.com/office/drawing/2014/main" xmlns="" val="2109947137"/>
                  </a:ext>
                </a:extLst>
              </a:tr>
            </a:tbl>
          </a:graphicData>
        </a:graphic>
      </p:graphicFrame>
      <p:sp>
        <p:nvSpPr>
          <p:cNvPr id="32" name="Retângulo 31">
            <a:extLst>
              <a:ext uri="{FF2B5EF4-FFF2-40B4-BE49-F238E27FC236}">
                <a16:creationId xmlns:a16="http://schemas.microsoft.com/office/drawing/2014/main" xmlns="" id="{49A225A2-FBA3-4A43-B87A-19186F69DC0D}"/>
              </a:ext>
            </a:extLst>
          </p:cNvPr>
          <p:cNvSpPr/>
          <p:nvPr/>
        </p:nvSpPr>
        <p:spPr>
          <a:xfrm>
            <a:off x="6651909" y="6357562"/>
            <a:ext cx="4891885" cy="442622"/>
          </a:xfrm>
          <a:prstGeom prst="rect">
            <a:avLst/>
          </a:prstGeom>
        </p:spPr>
        <p:txBody>
          <a:bodyPr wrap="square">
            <a:spAutoFit/>
          </a:bodyPr>
          <a:lstStyle/>
          <a:p>
            <a:pPr algn="just">
              <a:lnSpc>
                <a:spcPct val="150000"/>
              </a:lnSpc>
              <a:spcBef>
                <a:spcPts val="1800"/>
              </a:spcBef>
            </a:pPr>
            <a:r>
              <a:rPr lang="pt-BR" sz="800" b="1" dirty="0">
                <a:latin typeface="Arial" panose="020B0604020202020204" pitchFamily="34" charset="0"/>
                <a:ea typeface="Tahoma" panose="020B0604030504040204" pitchFamily="34" charset="0"/>
                <a:cs typeface="Arial" panose="020B0604020202020204" pitchFamily="34" charset="0"/>
              </a:rPr>
              <a:t>Fonte: Anatel, ‘Futuras demandas de espectro: Novas Tecnologias, Novos Modelos de Negócio’, apresentação de setembro de 2020</a:t>
            </a:r>
          </a:p>
        </p:txBody>
      </p:sp>
    </p:spTree>
    <p:extLst>
      <p:ext uri="{BB962C8B-B14F-4D97-AF65-F5344CB8AC3E}">
        <p14:creationId xmlns:p14="http://schemas.microsoft.com/office/powerpoint/2010/main" val="217883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2" name="Rectangle 151">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50" y="1332952"/>
            <a:ext cx="4074090" cy="3921176"/>
          </a:xfrm>
        </p:spPr>
        <p:txBody>
          <a:bodyPr vert="horz" lIns="91440" tIns="45720" rIns="91440" bIns="45720" rtlCol="0" anchor="ctr">
            <a:normAutofit/>
          </a:bodyPr>
          <a:lstStyle/>
          <a:p>
            <a:r>
              <a:rPr lang="pt-BR" sz="3200" b="1" dirty="0">
                <a:solidFill>
                  <a:schemeClr val="tx1">
                    <a:lumMod val="85000"/>
                    <a:lumOff val="15000"/>
                  </a:schemeClr>
                </a:solidFill>
                <a:latin typeface="+mn-lt"/>
              </a:rPr>
              <a:t>Risco de insucesso da implantação do 5G no Brasil em função da Operação</a:t>
            </a:r>
          </a:p>
        </p:txBody>
      </p:sp>
      <p:grpSp>
        <p:nvGrpSpPr>
          <p:cNvPr id="160" name="Group 159">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161"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79"/>
            <a:ext cx="457200" cy="365125"/>
          </a:xfrm>
        </p:spPr>
        <p:txBody>
          <a:bodyPr vert="horz" lIns="91440" tIns="45720" rIns="91440" bIns="45720" rtlCol="0" anchor="ctr">
            <a:normAutofit/>
          </a:bodyPr>
          <a:lstStyle/>
          <a:p>
            <a:pPr algn="ctr">
              <a:spcAft>
                <a:spcPts val="600"/>
              </a:spcAft>
            </a:pPr>
            <a:fld id="{FB29E287-E930-4F80-B2C1-766C4BC1F8E2}" type="slidenum">
              <a:rPr lang="en-US">
                <a:solidFill>
                  <a:srgbClr val="FFFFFF"/>
                </a:solidFill>
              </a:rPr>
              <a:pPr algn="ctr">
                <a:spcAft>
                  <a:spcPts val="600"/>
                </a:spcAft>
              </a:pPr>
              <a:t>14</a:t>
            </a:fld>
            <a:endParaRPr lang="en-US">
              <a:solidFill>
                <a:srgbClr val="FFFFFF"/>
              </a:solidFill>
            </a:endParaRPr>
          </a:p>
        </p:txBody>
      </p:sp>
      <p:sp>
        <p:nvSpPr>
          <p:cNvPr id="64" name="CaixaDeTexto 63">
            <a:extLst>
              <a:ext uri="{FF2B5EF4-FFF2-40B4-BE49-F238E27FC236}">
                <a16:creationId xmlns:a16="http://schemas.microsoft.com/office/drawing/2014/main" xmlns="" id="{CBAAA004-C65D-5A4D-87A8-95F2E03F2FA8}"/>
              </a:ext>
            </a:extLst>
          </p:cNvPr>
          <p:cNvSpPr txBox="1"/>
          <p:nvPr/>
        </p:nvSpPr>
        <p:spPr>
          <a:xfrm>
            <a:off x="5868782" y="638384"/>
            <a:ext cx="5716251" cy="5826583"/>
          </a:xfrm>
          <a:prstGeom prst="rect">
            <a:avLst/>
          </a:prstGeom>
        </p:spPr>
        <p:txBody>
          <a:bodyPr vert="horz" lIns="91440" tIns="45720" rIns="91440" bIns="45720" rtlCol="0" anchor="ctr">
            <a:normAutofit lnSpcReduction="10000"/>
          </a:bodyPr>
          <a:lstStyle/>
          <a:p>
            <a:pPr marL="457200" lvl="2" indent="-342900" algn="just">
              <a:lnSpc>
                <a:spcPct val="90000"/>
              </a:lnSpc>
              <a:spcAft>
                <a:spcPts val="600"/>
              </a:spcAft>
              <a:buSzPct val="90000"/>
              <a:buFont typeface="Wingdings" pitchFamily="2" charset="2"/>
              <a:buChar char="q"/>
            </a:pPr>
            <a:r>
              <a:rPr lang="pt-BR" dirty="0">
                <a:solidFill>
                  <a:schemeClr val="tx1">
                    <a:lumMod val="85000"/>
                    <a:lumOff val="15000"/>
                  </a:schemeClr>
                </a:solidFill>
              </a:rPr>
              <a:t>Sem acesso ao espectro necessário para oferecer os serviços de telefonia móvel das tecnologias 2G/3G/4G do TTC, novas prestadoras terão dificuldades de competir no 5G:</a:t>
            </a:r>
          </a:p>
          <a:p>
            <a:pPr marL="799200" lvl="3" indent="-342900" algn="just">
              <a:lnSpc>
                <a:spcPct val="90000"/>
              </a:lnSpc>
              <a:spcAft>
                <a:spcPts val="600"/>
              </a:spcAft>
              <a:buSzPct val="90000"/>
              <a:buFont typeface="Wingdings" pitchFamily="2" charset="2"/>
              <a:buChar char="Ø"/>
            </a:pPr>
            <a:r>
              <a:rPr lang="pt-BR" dirty="0">
                <a:solidFill>
                  <a:schemeClr val="tx1">
                    <a:lumMod val="85000"/>
                    <a:lumOff val="15000"/>
                  </a:schemeClr>
                </a:solidFill>
              </a:rPr>
              <a:t>Enquanto a instalação de redes 5G não estiver finalizada, </a:t>
            </a:r>
            <a:r>
              <a:rPr lang="pt-BR" dirty="0" err="1">
                <a:solidFill>
                  <a:schemeClr val="tx1">
                    <a:lumMod val="85000"/>
                    <a:lumOff val="15000"/>
                  </a:schemeClr>
                </a:solidFill>
              </a:rPr>
              <a:t>PPPs</a:t>
            </a:r>
            <a:r>
              <a:rPr lang="pt-BR" dirty="0">
                <a:solidFill>
                  <a:schemeClr val="tx1">
                    <a:lumMod val="85000"/>
                    <a:lumOff val="15000"/>
                  </a:schemeClr>
                </a:solidFill>
              </a:rPr>
              <a:t> não obterão qualquer receita caso não tenham acesso a outras faixas de espectro destinado a 3G/4G</a:t>
            </a:r>
          </a:p>
          <a:p>
            <a:pPr marL="799200" lvl="3" indent="-342900" algn="just">
              <a:lnSpc>
                <a:spcPct val="90000"/>
              </a:lnSpc>
              <a:spcAft>
                <a:spcPts val="600"/>
              </a:spcAft>
              <a:buSzPct val="90000"/>
              <a:buFont typeface="Wingdings" pitchFamily="2" charset="2"/>
              <a:buChar char="Ø"/>
            </a:pPr>
            <a:r>
              <a:rPr lang="pt-BR" dirty="0">
                <a:solidFill>
                  <a:schemeClr val="tx1">
                    <a:lumMod val="85000"/>
                    <a:lumOff val="15000"/>
                  </a:schemeClr>
                </a:solidFill>
              </a:rPr>
              <a:t>Se não tiverem acesso a redes já instaladas (como as da Oi), </a:t>
            </a:r>
            <a:r>
              <a:rPr lang="pt-BR" dirty="0" err="1">
                <a:solidFill>
                  <a:schemeClr val="tx1">
                    <a:lumMod val="85000"/>
                    <a:lumOff val="15000"/>
                  </a:schemeClr>
                </a:solidFill>
              </a:rPr>
              <a:t>PPPs</a:t>
            </a:r>
            <a:r>
              <a:rPr lang="pt-BR" dirty="0">
                <a:solidFill>
                  <a:schemeClr val="tx1">
                    <a:lumMod val="85000"/>
                    <a:lumOff val="15000"/>
                  </a:schemeClr>
                </a:solidFill>
              </a:rPr>
              <a:t> terão que instalar 5G em múltiplos locais ao mesmo tempo e dependerão de ‘roaming’ com o TTC (em geral não há obrigação de ofertar; quando há, custos não são competitivos e impedem acesso)</a:t>
            </a:r>
          </a:p>
          <a:p>
            <a:pPr marL="799200" lvl="3" indent="-342900" algn="just">
              <a:lnSpc>
                <a:spcPct val="90000"/>
              </a:lnSpc>
              <a:spcAft>
                <a:spcPts val="600"/>
              </a:spcAft>
              <a:buSzPct val="90000"/>
              <a:buFont typeface="Wingdings" pitchFamily="2" charset="2"/>
              <a:buChar char="Ø"/>
            </a:pPr>
            <a:endParaRPr lang="pt-BR" dirty="0">
              <a:solidFill>
                <a:schemeClr val="tx1">
                  <a:lumMod val="85000"/>
                  <a:lumOff val="15000"/>
                </a:schemeClr>
              </a:solidFill>
            </a:endParaRPr>
          </a:p>
          <a:p>
            <a:pPr marL="457200" lvl="2" indent="-342900" algn="just">
              <a:lnSpc>
                <a:spcPct val="90000"/>
              </a:lnSpc>
              <a:spcAft>
                <a:spcPts val="600"/>
              </a:spcAft>
              <a:buSzPct val="90000"/>
              <a:buFont typeface="Wingdings" pitchFamily="2" charset="2"/>
              <a:buChar char="q"/>
            </a:pPr>
            <a:r>
              <a:rPr lang="pt-BR" dirty="0">
                <a:solidFill>
                  <a:schemeClr val="tx1">
                    <a:lumMod val="85000"/>
                    <a:lumOff val="15000"/>
                  </a:schemeClr>
                </a:solidFill>
              </a:rPr>
              <a:t>O 5G dependerá então completamente das empresas do TTC e já nascerá com baixa concorrência</a:t>
            </a:r>
          </a:p>
          <a:p>
            <a:pPr marL="457200" lvl="2" indent="-342900" algn="just">
              <a:lnSpc>
                <a:spcPct val="90000"/>
              </a:lnSpc>
              <a:spcAft>
                <a:spcPts val="600"/>
              </a:spcAft>
              <a:buSzPct val="90000"/>
              <a:buFont typeface="Wingdings" pitchFamily="2" charset="2"/>
              <a:buChar char="q"/>
            </a:pPr>
            <a:endParaRPr lang="pt-BR" dirty="0">
              <a:solidFill>
                <a:schemeClr val="tx1">
                  <a:lumMod val="85000"/>
                  <a:lumOff val="15000"/>
                </a:schemeClr>
              </a:solidFill>
            </a:endParaRPr>
          </a:p>
          <a:p>
            <a:pPr marL="457200" lvl="2" indent="-342900" algn="just">
              <a:lnSpc>
                <a:spcPct val="90000"/>
              </a:lnSpc>
              <a:spcAft>
                <a:spcPts val="600"/>
              </a:spcAft>
              <a:buSzPct val="90000"/>
              <a:buFont typeface="Wingdings" pitchFamily="2" charset="2"/>
              <a:buChar char="q"/>
            </a:pPr>
            <a:r>
              <a:rPr lang="pt-BR" dirty="0">
                <a:solidFill>
                  <a:schemeClr val="tx1">
                    <a:lumMod val="85000"/>
                    <a:lumOff val="15000"/>
                  </a:schemeClr>
                </a:solidFill>
              </a:rPr>
              <a:t>A operação acaba por enfraquecer o próprio objetivo da política pública, que é a de expandir o serviço móvel com qualidade e preços competitivos a todos os municípios do país</a:t>
            </a:r>
          </a:p>
        </p:txBody>
      </p:sp>
    </p:spTree>
    <p:extLst>
      <p:ext uri="{BB962C8B-B14F-4D97-AF65-F5344CB8AC3E}">
        <p14:creationId xmlns:p14="http://schemas.microsoft.com/office/powerpoint/2010/main" val="242766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94">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96">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98">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00">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xmlns="" id="{F8B43780-9827-43A9-875A-7D970BE14F05}"/>
              </a:ext>
            </a:extLst>
          </p:cNvPr>
          <p:cNvSpPr>
            <a:spLocks noGrp="1"/>
          </p:cNvSpPr>
          <p:nvPr>
            <p:ph type="title"/>
          </p:nvPr>
        </p:nvSpPr>
        <p:spPr>
          <a:xfrm>
            <a:off x="1166650" y="1332952"/>
            <a:ext cx="3926898" cy="3921176"/>
          </a:xfrm>
        </p:spPr>
        <p:txBody>
          <a:bodyPr anchor="ctr">
            <a:normAutofit/>
          </a:bodyPr>
          <a:lstStyle/>
          <a:p>
            <a:r>
              <a:rPr lang="pt-BR" b="1" dirty="0">
                <a:solidFill>
                  <a:schemeClr val="tx1">
                    <a:lumMod val="85000"/>
                    <a:lumOff val="15000"/>
                  </a:schemeClr>
                </a:solidFill>
                <a:latin typeface="+mn-lt"/>
              </a:rPr>
              <a:t>Conclusão</a:t>
            </a:r>
          </a:p>
        </p:txBody>
      </p:sp>
      <p:grpSp>
        <p:nvGrpSpPr>
          <p:cNvPr id="132" name="Group 102">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133"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Espaço Reservado para Número de Slide 3">
            <a:extLst>
              <a:ext uri="{FF2B5EF4-FFF2-40B4-BE49-F238E27FC236}">
                <a16:creationId xmlns:a16="http://schemas.microsoft.com/office/drawing/2014/main" xmlns="" id="{0B1FDAA5-56C8-4DFD-ACBD-A2E1DA6906DB}"/>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15</a:t>
            </a:fld>
            <a:endParaRPr lang="pt-BR">
              <a:solidFill>
                <a:srgbClr val="FFFFFF"/>
              </a:solidFill>
            </a:endParaRPr>
          </a:p>
        </p:txBody>
      </p:sp>
      <p:sp>
        <p:nvSpPr>
          <p:cNvPr id="24" name="Espaço Reservado para Conteúdo 2">
            <a:extLst>
              <a:ext uri="{FF2B5EF4-FFF2-40B4-BE49-F238E27FC236}">
                <a16:creationId xmlns:a16="http://schemas.microsoft.com/office/drawing/2014/main" xmlns="" id="{C91E3E48-80AB-47CA-8A61-FC4E6B954A74}"/>
              </a:ext>
            </a:extLst>
          </p:cNvPr>
          <p:cNvSpPr>
            <a:spLocks noGrp="1"/>
          </p:cNvSpPr>
          <p:nvPr>
            <p:ph idx="1"/>
          </p:nvPr>
        </p:nvSpPr>
        <p:spPr>
          <a:xfrm>
            <a:off x="5856766" y="645747"/>
            <a:ext cx="5853013" cy="5833588"/>
          </a:xfrm>
        </p:spPr>
        <p:txBody>
          <a:bodyPr anchor="ctr">
            <a:normAutofit fontScale="92500" lnSpcReduction="10000"/>
          </a:bodyPr>
          <a:lstStyle/>
          <a:p>
            <a:pPr marL="457200" lvl="2" indent="-342900" algn="just">
              <a:lnSpc>
                <a:spcPct val="100000"/>
              </a:lnSpc>
              <a:spcAft>
                <a:spcPts val="600"/>
              </a:spcAft>
              <a:buSzPct val="90000"/>
              <a:buFont typeface="Wingdings" pitchFamily="2" charset="2"/>
              <a:buChar char="q"/>
            </a:pPr>
            <a:r>
              <a:rPr lang="pt-BR" sz="1900" dirty="0">
                <a:solidFill>
                  <a:schemeClr val="tx1">
                    <a:lumMod val="85000"/>
                    <a:lumOff val="15000"/>
                  </a:schemeClr>
                </a:solidFill>
              </a:rPr>
              <a:t>A Oi Móvel pode ser adquirida por outras empresas com expertise em telecomunicações que não os membros do TTC</a:t>
            </a:r>
          </a:p>
          <a:p>
            <a:pPr marL="0" lvl="2" indent="0" algn="just">
              <a:buSzPct val="90000"/>
              <a:buNone/>
            </a:pPr>
            <a:endParaRPr lang="pt-BR" sz="1900" dirty="0">
              <a:solidFill>
                <a:schemeClr val="tx1">
                  <a:lumMod val="85000"/>
                  <a:lumOff val="15000"/>
                </a:schemeClr>
              </a:solidFill>
            </a:endParaRPr>
          </a:p>
          <a:p>
            <a:pPr marL="457200" lvl="2" indent="-342900" algn="just">
              <a:lnSpc>
                <a:spcPct val="100000"/>
              </a:lnSpc>
              <a:spcAft>
                <a:spcPts val="600"/>
              </a:spcAft>
              <a:buSzPct val="90000"/>
              <a:buFont typeface="Wingdings" pitchFamily="2" charset="2"/>
              <a:buChar char="q"/>
            </a:pPr>
            <a:r>
              <a:rPr lang="pt-BR" sz="1900" dirty="0">
                <a:solidFill>
                  <a:schemeClr val="tx1">
                    <a:lumMod val="85000"/>
                    <a:lumOff val="15000"/>
                  </a:schemeClr>
                </a:solidFill>
              </a:rPr>
              <a:t>Desde que sua venda foi anunciada, a Oi Móvel despertou o interesse de empresas com ampla expertise em telecomunicações:</a:t>
            </a:r>
          </a:p>
          <a:p>
            <a:pPr marL="0" lvl="1" indent="0" algn="just">
              <a:buSzPct val="90000"/>
              <a:buNone/>
            </a:pPr>
            <a:endParaRPr lang="pt-BR" sz="1900" dirty="0">
              <a:solidFill>
                <a:schemeClr val="tx1">
                  <a:lumMod val="85000"/>
                  <a:lumOff val="15000"/>
                </a:schemeClr>
              </a:solidFill>
            </a:endParaRPr>
          </a:p>
          <a:p>
            <a:pPr marL="742950" lvl="3" indent="-285750" algn="just">
              <a:buSzPct val="90000"/>
              <a:buFont typeface="Wingdings" pitchFamily="2" charset="2"/>
              <a:buChar char="Ø"/>
            </a:pPr>
            <a:r>
              <a:rPr lang="pt-BR" sz="1900" dirty="0">
                <a:solidFill>
                  <a:schemeClr val="tx1">
                    <a:lumMod val="85000"/>
                    <a:lumOff val="15000"/>
                  </a:schemeClr>
                </a:solidFill>
              </a:rPr>
              <a:t>Jornais reportaram em setembro de 2019, por exemplo, que a AT&amp;T (EUA) e a China Mobile acompanhavam atentamente a venda da empresa.</a:t>
            </a:r>
          </a:p>
          <a:p>
            <a:pPr marL="742950" lvl="3" indent="-285750" algn="just">
              <a:buSzPct val="90000"/>
              <a:buFont typeface="Wingdings" pitchFamily="2" charset="2"/>
              <a:buChar char="Ø"/>
            </a:pPr>
            <a:endParaRPr lang="pt-BR" sz="1900" dirty="0">
              <a:solidFill>
                <a:schemeClr val="tx1">
                  <a:lumMod val="85000"/>
                  <a:lumOff val="15000"/>
                </a:schemeClr>
              </a:solidFill>
            </a:endParaRPr>
          </a:p>
          <a:p>
            <a:pPr marL="742950" lvl="3" indent="-285750" algn="just">
              <a:buSzPct val="90000"/>
              <a:buFont typeface="Wingdings" pitchFamily="2" charset="2"/>
              <a:buChar char="Ø"/>
            </a:pPr>
            <a:r>
              <a:rPr lang="pt-BR" sz="1900" dirty="0">
                <a:solidFill>
                  <a:schemeClr val="tx1">
                    <a:lumMod val="85000"/>
                    <a:lumOff val="15000"/>
                  </a:schemeClr>
                </a:solidFill>
              </a:rPr>
              <a:t>Em julho de 2020, uma oferta concreta de mais de </a:t>
            </a:r>
            <a:r>
              <a:rPr lang="pt-BR" sz="1900" dirty="0" err="1">
                <a:solidFill>
                  <a:schemeClr val="tx1">
                    <a:lumMod val="85000"/>
                    <a:lumOff val="15000"/>
                  </a:schemeClr>
                </a:solidFill>
              </a:rPr>
              <a:t>R</a:t>
            </a:r>
            <a:r>
              <a:rPr lang="pt-BR" sz="1900" dirty="0">
                <a:solidFill>
                  <a:schemeClr val="tx1">
                    <a:lumMod val="85000"/>
                    <a:lumOff val="15000"/>
                  </a:schemeClr>
                </a:solidFill>
              </a:rPr>
              <a:t>$ 15 bilhões foi apresentada pela </a:t>
            </a:r>
            <a:r>
              <a:rPr lang="pt-BR" sz="1900" dirty="0" err="1">
                <a:solidFill>
                  <a:schemeClr val="tx1">
                    <a:lumMod val="85000"/>
                    <a:lumOff val="15000"/>
                  </a:schemeClr>
                </a:solidFill>
              </a:rPr>
              <a:t>Highline</a:t>
            </a:r>
            <a:r>
              <a:rPr lang="pt-BR" sz="1900" dirty="0">
                <a:solidFill>
                  <a:schemeClr val="tx1">
                    <a:lumMod val="85000"/>
                    <a:lumOff val="15000"/>
                  </a:schemeClr>
                </a:solidFill>
              </a:rPr>
              <a:t> do Brasil.</a:t>
            </a:r>
          </a:p>
          <a:p>
            <a:pPr marL="742950" lvl="3" indent="-285750" algn="just">
              <a:buSzPct val="90000"/>
              <a:buFont typeface="Wingdings" pitchFamily="2" charset="2"/>
              <a:buChar char="Ø"/>
            </a:pPr>
            <a:endParaRPr lang="pt-BR" sz="1900" dirty="0">
              <a:solidFill>
                <a:schemeClr val="tx1">
                  <a:lumMod val="85000"/>
                  <a:lumOff val="15000"/>
                </a:schemeClr>
              </a:solidFill>
            </a:endParaRPr>
          </a:p>
          <a:p>
            <a:pPr marL="742950" lvl="3" indent="-285750" algn="just">
              <a:buSzPct val="90000"/>
              <a:buFont typeface="Wingdings" pitchFamily="2" charset="2"/>
              <a:buChar char="Ø"/>
            </a:pPr>
            <a:r>
              <a:rPr lang="pt-BR" sz="1900" dirty="0">
                <a:solidFill>
                  <a:schemeClr val="tx1">
                    <a:lumMod val="85000"/>
                    <a:lumOff val="15000"/>
                  </a:schemeClr>
                </a:solidFill>
              </a:rPr>
              <a:t>Naquele mesmo mês a Algar Telecom entrou na disputa pela Oi Móvel. </a:t>
            </a:r>
          </a:p>
          <a:p>
            <a:pPr marL="742950" lvl="3" indent="-285750" algn="just">
              <a:buSzPct val="90000"/>
              <a:buFont typeface="Wingdings" pitchFamily="2" charset="2"/>
              <a:buChar char="Ø"/>
            </a:pPr>
            <a:endParaRPr lang="pt-BR" sz="1900" dirty="0">
              <a:solidFill>
                <a:schemeClr val="tx1">
                  <a:lumMod val="85000"/>
                  <a:lumOff val="15000"/>
                </a:schemeClr>
              </a:solidFill>
            </a:endParaRPr>
          </a:p>
          <a:p>
            <a:pPr marL="742950" lvl="3" indent="-285750" algn="just">
              <a:buSzPct val="90000"/>
              <a:buFont typeface="Wingdings" pitchFamily="2" charset="2"/>
              <a:buChar char="Ø"/>
            </a:pPr>
            <a:r>
              <a:rPr lang="pt-BR" sz="1900" dirty="0">
                <a:solidFill>
                  <a:schemeClr val="tx1">
                    <a:lumMod val="85000"/>
                    <a:lumOff val="15000"/>
                  </a:schemeClr>
                </a:solidFill>
              </a:rPr>
              <a:t>Todas essas empresas que mostraram interesse em adquirir a Oi Móvel poderiam adquirir a Oi Móvel e garantir a continuidade de seus serviços.</a:t>
            </a:r>
          </a:p>
          <a:p>
            <a:pPr marL="684900" lvl="3" indent="-342900">
              <a:buFont typeface="Wingdings" panose="05000000000000000000" pitchFamily="2" charset="2"/>
              <a:buChar char="§"/>
            </a:pPr>
            <a:endParaRPr lang="pt-BR" sz="1500" dirty="0"/>
          </a:p>
        </p:txBody>
      </p:sp>
    </p:spTree>
    <p:extLst>
      <p:ext uri="{BB962C8B-B14F-4D97-AF65-F5344CB8AC3E}">
        <p14:creationId xmlns:p14="http://schemas.microsoft.com/office/powerpoint/2010/main" val="296483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xmlns="" id="{0786EB66-C867-4091-BE41-0977C3162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49AC298A-B9B9-4BAB-BCF5-45A44E5BA7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4526280"/>
            <a:ext cx="9975273"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81BF8F48-5FE7-4A46-8BEB-AF2AE44CD2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2051" y="524740"/>
            <a:ext cx="11247895" cy="5765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1524000" y="1005840"/>
            <a:ext cx="9031769" cy="2936382"/>
          </a:xfrm>
        </p:spPr>
        <p:txBody>
          <a:bodyPr>
            <a:normAutofit/>
          </a:bodyPr>
          <a:lstStyle/>
          <a:p>
            <a:r>
              <a:rPr lang="pt-BR" b="1" dirty="0">
                <a:solidFill>
                  <a:schemeClr val="tx1">
                    <a:lumMod val="85000"/>
                    <a:lumOff val="15000"/>
                  </a:schemeClr>
                </a:solidFill>
              </a:rPr>
              <a:t>Obrigado!</a:t>
            </a:r>
          </a:p>
        </p:txBody>
      </p:sp>
      <p:grpSp>
        <p:nvGrpSpPr>
          <p:cNvPr id="54" name="Group 53">
            <a:extLst>
              <a:ext uri="{FF2B5EF4-FFF2-40B4-BE49-F238E27FC236}">
                <a16:creationId xmlns:a16="http://schemas.microsoft.com/office/drawing/2014/main" xmlns="" id="{117AB195-E690-4959-B435-3BC469C2CA4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73418" y="44817"/>
            <a:ext cx="233303" cy="772404"/>
            <a:chOff x="11873418" y="44817"/>
            <a:chExt cx="233303" cy="772404"/>
          </a:xfrm>
        </p:grpSpPr>
        <p:sp>
          <p:nvSpPr>
            <p:cNvPr id="55" name="Rectangle 64">
              <a:extLst>
                <a:ext uri="{FF2B5EF4-FFF2-40B4-BE49-F238E27FC236}">
                  <a16:creationId xmlns:a16="http://schemas.microsoft.com/office/drawing/2014/main" xmlns="" id="{BBBA5550-3A7F-41FE-AEC2-85F9CA801E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xmlns="" id="{20C75782-E825-4F5C-B9E2-269CD9E69B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xmlns="" id="{3F6D5B3A-F638-4015-BF3D-202A166FD4E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xmlns="" id="{C8B81319-436D-4F21-ABCC-A5838F9892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xmlns="" id="{6C0516BC-CF7B-4D50-8C67-0665D3FD9A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xmlns="" id="{C232F28B-582E-441D-A117-D9A1A40EBC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xmlns="" id="{5E43823E-66CA-4740-95AE-DB53C2751B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xmlns="" id="{06C1A5BC-53FF-465A-8394-81554FCDA0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xmlns="" id="{86AAA0B5-FFC7-499B-9C1B-8DFFB4F291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xmlns="" id="{A1B55CB2-2108-462D-B109-4D76D34A8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9E620EE3-25FA-4C0B-9F5D-470FF51B9B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a:extLst>
                <a:ext uri="{FF2B5EF4-FFF2-40B4-BE49-F238E27FC236}">
                  <a16:creationId xmlns:a16="http://schemas.microsoft.com/office/drawing/2014/main" xmlns="" id="{52A5BDF8-AD17-44D3-B1C9-E165158D91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xmlns="" id="{9D9672DB-F953-4898-9C52-03A164FADE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864" y="3048506"/>
            <a:ext cx="630289" cy="765242"/>
            <a:chOff x="45711" y="3048506"/>
            <a:chExt cx="630289" cy="765242"/>
          </a:xfrm>
        </p:grpSpPr>
        <p:sp>
          <p:nvSpPr>
            <p:cNvPr id="69" name="Rectangle 2">
              <a:extLst>
                <a:ext uri="{FF2B5EF4-FFF2-40B4-BE49-F238E27FC236}">
                  <a16:creationId xmlns:a16="http://schemas.microsoft.com/office/drawing/2014/main" xmlns="" id="{BF03BEBE-5AB3-4234-9975-887E86FEDE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59">
              <a:extLst>
                <a:ext uri="{FF2B5EF4-FFF2-40B4-BE49-F238E27FC236}">
                  <a16:creationId xmlns:a16="http://schemas.microsoft.com/office/drawing/2014/main" xmlns="" id="{77545F09-233F-4039-B88E-8B7EE733B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xmlns="" id="{B89D6423-0884-41BE-BAB8-0F8A9851D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4">
              <a:extLst>
                <a:ext uri="{FF2B5EF4-FFF2-40B4-BE49-F238E27FC236}">
                  <a16:creationId xmlns:a16="http://schemas.microsoft.com/office/drawing/2014/main" xmlns="" id="{2316554F-5550-4E94-BF70-9B1092E2A8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xmlns="" id="{B3B986A6-E7CE-46D5-B7C2-E469056C52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2">
              <a:extLst>
                <a:ext uri="{FF2B5EF4-FFF2-40B4-BE49-F238E27FC236}">
                  <a16:creationId xmlns:a16="http://schemas.microsoft.com/office/drawing/2014/main" xmlns="" id="{513E22E1-E1BD-471B-9959-02D382CDB4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59">
              <a:extLst>
                <a:ext uri="{FF2B5EF4-FFF2-40B4-BE49-F238E27FC236}">
                  <a16:creationId xmlns:a16="http://schemas.microsoft.com/office/drawing/2014/main" xmlns="" id="{81396781-D57E-417F-9D99-C69663C283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2">
              <a:extLst>
                <a:ext uri="{FF2B5EF4-FFF2-40B4-BE49-F238E27FC236}">
                  <a16:creationId xmlns:a16="http://schemas.microsoft.com/office/drawing/2014/main" xmlns="" id="{B3DCA897-9502-460C-B0A6-67548D09B7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64">
              <a:extLst>
                <a:ext uri="{FF2B5EF4-FFF2-40B4-BE49-F238E27FC236}">
                  <a16:creationId xmlns:a16="http://schemas.microsoft.com/office/drawing/2014/main" xmlns="" id="{009AF730-DCD4-4428-A9E9-D26FAD1420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66">
              <a:extLst>
                <a:ext uri="{FF2B5EF4-FFF2-40B4-BE49-F238E27FC236}">
                  <a16:creationId xmlns:a16="http://schemas.microsoft.com/office/drawing/2014/main" xmlns="" id="{72AF0F75-11D1-432A-969B-1F454307F5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2">
              <a:extLst>
                <a:ext uri="{FF2B5EF4-FFF2-40B4-BE49-F238E27FC236}">
                  <a16:creationId xmlns:a16="http://schemas.microsoft.com/office/drawing/2014/main" xmlns="" id="{23397648-9CC0-48EE-86FE-B819830EA2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59">
              <a:extLst>
                <a:ext uri="{FF2B5EF4-FFF2-40B4-BE49-F238E27FC236}">
                  <a16:creationId xmlns:a16="http://schemas.microsoft.com/office/drawing/2014/main" xmlns="" id="{5C7C485C-93D0-46DC-AD54-B0AFDAEA7A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2">
              <a:extLst>
                <a:ext uri="{FF2B5EF4-FFF2-40B4-BE49-F238E27FC236}">
                  <a16:creationId xmlns:a16="http://schemas.microsoft.com/office/drawing/2014/main" xmlns="" id="{BB2C71AA-96A2-4945-BE1C-17FEF965F7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xmlns="" id="{1914A3E6-8F60-4CB5-8142-47B57D38C60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xmlns="" id="{8E36D6EE-E260-44F2-8D0C-B86573A68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2">
              <a:extLst>
                <a:ext uri="{FF2B5EF4-FFF2-40B4-BE49-F238E27FC236}">
                  <a16:creationId xmlns:a16="http://schemas.microsoft.com/office/drawing/2014/main" xmlns="" id="{A1EDD0E7-0ACC-4782-BB65-179218A536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59">
              <a:extLst>
                <a:ext uri="{FF2B5EF4-FFF2-40B4-BE49-F238E27FC236}">
                  <a16:creationId xmlns:a16="http://schemas.microsoft.com/office/drawing/2014/main" xmlns="" id="{61301D83-35ED-45D9-808A-4BDADF2B221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2">
              <a:extLst>
                <a:ext uri="{FF2B5EF4-FFF2-40B4-BE49-F238E27FC236}">
                  <a16:creationId xmlns:a16="http://schemas.microsoft.com/office/drawing/2014/main" xmlns="" id="{8ED1BB52-7859-46C1-997C-F679C9236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xmlns="" id="{7A5D5BB8-21AD-44D8-8793-CB4924B9380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a16="http://schemas.microsoft.com/office/drawing/2014/main" xmlns="" id="{6B17B7F3-3D9C-4459-AF7F-6BCF136647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2">
              <a:extLst>
                <a:ext uri="{FF2B5EF4-FFF2-40B4-BE49-F238E27FC236}">
                  <a16:creationId xmlns:a16="http://schemas.microsoft.com/office/drawing/2014/main" xmlns="" id="{03AF9AAC-5EF8-43F6-A71F-CAACB54FF6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59">
              <a:extLst>
                <a:ext uri="{FF2B5EF4-FFF2-40B4-BE49-F238E27FC236}">
                  <a16:creationId xmlns:a16="http://schemas.microsoft.com/office/drawing/2014/main" xmlns="" id="{F0D2C464-1C0A-4D91-9AAA-C053C895FD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2">
              <a:extLst>
                <a:ext uri="{FF2B5EF4-FFF2-40B4-BE49-F238E27FC236}">
                  <a16:creationId xmlns:a16="http://schemas.microsoft.com/office/drawing/2014/main" xmlns="" id="{4BEDADBB-1E6E-48F0-BBF3-EB9B978FB2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xmlns="" id="{A768E058-61D9-41D6-AC45-94D984A89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xmlns="" id="{99718B8A-0078-45EC-9F2C-1B6E96E1B7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2" descr="Associação NEO">
            <a:extLst>
              <a:ext uri="{FF2B5EF4-FFF2-40B4-BE49-F238E27FC236}">
                <a16:creationId xmlns:a16="http://schemas.microsoft.com/office/drawing/2014/main" xmlns="" id="{947BBD29-D3A5-BB49-B745-C57767036C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459" y="102765"/>
            <a:ext cx="1329431" cy="77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48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50" y="1332952"/>
            <a:ext cx="3967412" cy="3921176"/>
          </a:xfrm>
        </p:spPr>
        <p:txBody>
          <a:bodyPr anchor="ctr">
            <a:normAutofit/>
          </a:bodyPr>
          <a:lstStyle/>
          <a:p>
            <a:r>
              <a:rPr lang="pt-BR" sz="3200" b="1" dirty="0">
                <a:solidFill>
                  <a:schemeClr val="tx1">
                    <a:lumMod val="85000"/>
                    <a:lumOff val="15000"/>
                  </a:schemeClr>
                </a:solidFill>
                <a:latin typeface="+mn-lt"/>
              </a:rPr>
              <a:t>Oposição à aquisição de uma das cinco </a:t>
            </a:r>
            <a:r>
              <a:rPr lang="pt-BR" sz="3200" b="1" dirty="0" err="1">
                <a:solidFill>
                  <a:schemeClr val="tx1">
                    <a:lumMod val="85000"/>
                    <a:lumOff val="15000"/>
                  </a:schemeClr>
                </a:solidFill>
                <a:latin typeface="+mn-lt"/>
              </a:rPr>
              <a:t>UPIs</a:t>
            </a:r>
            <a:r>
              <a:rPr lang="pt-BR" sz="3200" b="1" dirty="0">
                <a:solidFill>
                  <a:schemeClr val="tx1">
                    <a:lumMod val="85000"/>
                    <a:lumOff val="15000"/>
                  </a:schemeClr>
                </a:solidFill>
                <a:latin typeface="+mn-lt"/>
              </a:rPr>
              <a:t> da Oi</a:t>
            </a:r>
          </a:p>
        </p:txBody>
      </p:sp>
      <p:grpSp>
        <p:nvGrpSpPr>
          <p:cNvPr id="28" name="Group 27">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29"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2</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5837095" y="153055"/>
            <a:ext cx="6160073" cy="6551885"/>
          </a:xfrm>
        </p:spPr>
        <p:txBody>
          <a:bodyPr anchor="ctr">
            <a:normAutofit/>
          </a:bodyPr>
          <a:lstStyle/>
          <a:p>
            <a:pPr algn="just">
              <a:buFont typeface="Wingdings" pitchFamily="2" charset="2"/>
              <a:buChar char="Ø"/>
            </a:pPr>
            <a:r>
              <a:rPr lang="pt-BR" sz="2000" dirty="0">
                <a:solidFill>
                  <a:schemeClr val="tx1">
                    <a:lumMod val="85000"/>
                    <a:lumOff val="15000"/>
                  </a:schemeClr>
                </a:solidFill>
              </a:rPr>
              <a:t>O plano de recuperação judicial do Grupo Oi envolve a venda de 5 Unidades Produtivas Isoladas (</a:t>
            </a:r>
            <a:r>
              <a:rPr lang="pt-BR" sz="2000" dirty="0" err="1">
                <a:solidFill>
                  <a:schemeClr val="tx1">
                    <a:lumMod val="85000"/>
                    <a:lumOff val="15000"/>
                  </a:schemeClr>
                </a:solidFill>
              </a:rPr>
              <a:t>UPIs</a:t>
            </a:r>
            <a:r>
              <a:rPr lang="pt-BR" sz="2000" dirty="0">
                <a:solidFill>
                  <a:schemeClr val="tx1">
                    <a:lumMod val="85000"/>
                    <a:lumOff val="15000"/>
                  </a:schemeClr>
                </a:solidFill>
              </a:rPr>
              <a:t>) </a:t>
            </a:r>
          </a:p>
          <a:p>
            <a:pPr algn="just">
              <a:buFont typeface="Wingdings" pitchFamily="2" charset="2"/>
              <a:buChar char="Ø"/>
            </a:pPr>
            <a:endParaRPr lang="pt-BR" sz="2000" dirty="0">
              <a:solidFill>
                <a:schemeClr val="tx1">
                  <a:lumMod val="85000"/>
                  <a:lumOff val="15000"/>
                </a:schemeClr>
              </a:solidFill>
            </a:endParaRPr>
          </a:p>
          <a:p>
            <a:pPr algn="just">
              <a:buFont typeface="Wingdings" pitchFamily="2" charset="2"/>
              <a:buChar char="Ø"/>
            </a:pPr>
            <a:r>
              <a:rPr lang="pt-BR" sz="2000" dirty="0">
                <a:solidFill>
                  <a:schemeClr val="tx1">
                    <a:lumMod val="85000"/>
                    <a:lumOff val="15000"/>
                  </a:schemeClr>
                </a:solidFill>
              </a:rPr>
              <a:t>A NEO questiona apenas a venda da UPI de ativos de telefonia móvel (Oi Móvel) para o consórcio Telefônica, Tim e Claro (TTC)</a:t>
            </a:r>
          </a:p>
          <a:p>
            <a:pPr lvl="1" algn="just">
              <a:buFont typeface="Wingdings" panose="05000000000000000000" pitchFamily="2" charset="2"/>
              <a:buChar char="§"/>
            </a:pPr>
            <a:r>
              <a:rPr lang="pt-BR" sz="1800" dirty="0">
                <a:solidFill>
                  <a:schemeClr val="tx1">
                    <a:lumMod val="85000"/>
                    <a:lumOff val="15000"/>
                  </a:schemeClr>
                </a:solidFill>
              </a:rPr>
              <a:t>União das 3 maiores empresas do mercado para comprar e dividir a 4ª empresa não tem precedente</a:t>
            </a:r>
          </a:p>
          <a:p>
            <a:pPr algn="just">
              <a:buFont typeface="Wingdings" pitchFamily="2" charset="2"/>
              <a:buChar char="Ø"/>
            </a:pPr>
            <a:endParaRPr lang="pt-BR" sz="2000" dirty="0">
              <a:solidFill>
                <a:schemeClr val="tx1">
                  <a:lumMod val="85000"/>
                  <a:lumOff val="15000"/>
                </a:schemeClr>
              </a:solidFill>
            </a:endParaRPr>
          </a:p>
          <a:p>
            <a:pPr algn="just">
              <a:buFont typeface="Wingdings" pitchFamily="2" charset="2"/>
              <a:buChar char="Ø"/>
            </a:pPr>
            <a:r>
              <a:rPr lang="pt-BR" sz="2000" dirty="0">
                <a:solidFill>
                  <a:schemeClr val="tx1">
                    <a:lumMod val="85000"/>
                    <a:lumOff val="15000"/>
                  </a:schemeClr>
                </a:solidFill>
              </a:rPr>
              <a:t>A preocupação da NEO é assegurar a concorrência no mercado de telefonia móvel</a:t>
            </a:r>
          </a:p>
        </p:txBody>
      </p:sp>
    </p:spTree>
    <p:extLst>
      <p:ext uri="{BB962C8B-B14F-4D97-AF65-F5344CB8AC3E}">
        <p14:creationId xmlns:p14="http://schemas.microsoft.com/office/powerpoint/2010/main" val="258720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0450C687-86B5-4248-BEBB-0B59B79770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74372" y="721805"/>
            <a:ext cx="4567522" cy="2221992"/>
          </a:xfrm>
        </p:spPr>
        <p:txBody>
          <a:bodyPr>
            <a:noAutofit/>
          </a:bodyPr>
          <a:lstStyle/>
          <a:p>
            <a:r>
              <a:rPr lang="pt-BR" sz="3200" b="1" dirty="0">
                <a:solidFill>
                  <a:schemeClr val="tx1">
                    <a:lumMod val="85000"/>
                    <a:lumOff val="15000"/>
                  </a:schemeClr>
                </a:solidFill>
                <a:latin typeface="+mn-lt"/>
              </a:rPr>
              <a:t>Relevância das Prestadoras de Pequeno Porte (</a:t>
            </a:r>
            <a:r>
              <a:rPr lang="pt-BR" sz="3200" b="1" dirty="0" err="1">
                <a:solidFill>
                  <a:schemeClr val="tx1">
                    <a:lumMod val="85000"/>
                    <a:lumOff val="15000"/>
                  </a:schemeClr>
                </a:solidFill>
                <a:latin typeface="+mn-lt"/>
              </a:rPr>
              <a:t>PPPs</a:t>
            </a:r>
            <a:r>
              <a:rPr lang="pt-BR" sz="3200" b="1" dirty="0">
                <a:solidFill>
                  <a:schemeClr val="tx1">
                    <a:lumMod val="85000"/>
                    <a:lumOff val="15000"/>
                  </a:schemeClr>
                </a:solidFill>
                <a:latin typeface="+mn-lt"/>
              </a:rPr>
              <a:t>) no Brasil</a:t>
            </a:r>
          </a:p>
        </p:txBody>
      </p:sp>
      <p:sp>
        <p:nvSpPr>
          <p:cNvPr id="24" name="Rectangle 23">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A9B4CF53-BC95-46A2-B37D-D05450472B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xmlns="" id="{82FB6946-B6BC-49D3-BB97-5BB97BCDA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D7D05801-3139-44B5-9BA4-80BF38143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C1285406-A9A8-420E-B8E4-793B60049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8B3D20EE-1C4E-4D4C-BCA6-8EDFF7C50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C1515A89-664B-462C-9F5A-1E58EC54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A3161A7D-FA76-4326-BAB9-6E0233A01A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A24BE7B-1AAC-463B-9FEF-7590317F4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56AB4F15-4844-457A-AF46-3D1D1AE340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2260C4BD-CAAF-4776-AD3C-8449E4750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BFEFE041-1ED6-448D-AB61-539755AB96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91B5294C-A473-487E-B001-D0B9E60E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1CB2FBA8-54F5-4AAC-A317-EE8CD705E5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260C043C-3DD1-45AE-8C57-3B00D058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2AF05C5C-202A-4D8F-BE6C-10BBC01B04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5F0CE7E-3C13-48B7-B758-56D1ECF99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62231363-AC94-4C4D-A832-B5F6C25F0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109068F2-E473-4D37-8B86-E277B12CE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69243EA3-CC31-43A5-B7BA-8077D99453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81597D69-9411-4FE0-9741-385ED1D4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EC6CFC5-C230-4B82-B3DA-852FC60C2E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a:normAutofit/>
          </a:bodyPr>
          <a:lstStyle/>
          <a:p>
            <a:pPr algn="ctr">
              <a:spcAft>
                <a:spcPts val="600"/>
              </a:spcAft>
            </a:pPr>
            <a:fld id="{FB29E287-E930-4F80-B2C1-766C4BC1F8E2}" type="slidenum">
              <a:rPr lang="pt-BR" smtClean="0">
                <a:solidFill>
                  <a:srgbClr val="FFFFFF"/>
                </a:solidFill>
              </a:rPr>
              <a:pPr algn="ctr">
                <a:spcAft>
                  <a:spcPts val="600"/>
                </a:spcAft>
              </a:pPr>
              <a:t>3</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309295" y="342349"/>
            <a:ext cx="5423887" cy="2718091"/>
          </a:xfrm>
        </p:spPr>
        <p:txBody>
          <a:bodyPr anchor="ctr">
            <a:normAutofit/>
          </a:bodyPr>
          <a:lstStyle/>
          <a:p>
            <a:pPr>
              <a:buSzPct val="95000"/>
              <a:buFont typeface="Wingdings" pitchFamily="2" charset="2"/>
              <a:buChar char="Ø"/>
            </a:pPr>
            <a:r>
              <a:rPr lang="pt-BR" sz="2000" dirty="0">
                <a:solidFill>
                  <a:schemeClr val="tx1">
                    <a:lumMod val="85000"/>
                    <a:lumOff val="15000"/>
                  </a:schemeClr>
                </a:solidFill>
              </a:rPr>
              <a:t>Mais de 10Mi conexões por FTTH (banda larga por fibra óptica) são ofertadas por </a:t>
            </a:r>
            <a:r>
              <a:rPr lang="pt-BR" sz="2000" dirty="0" err="1">
                <a:solidFill>
                  <a:schemeClr val="tx1">
                    <a:lumMod val="85000"/>
                    <a:lumOff val="15000"/>
                  </a:schemeClr>
                </a:solidFill>
              </a:rPr>
              <a:t>PPPs</a:t>
            </a:r>
            <a:endParaRPr lang="pt-BR" sz="2000" dirty="0">
              <a:solidFill>
                <a:schemeClr val="tx1">
                  <a:lumMod val="85000"/>
                  <a:lumOff val="15000"/>
                </a:schemeClr>
              </a:solidFill>
            </a:endParaRPr>
          </a:p>
        </p:txBody>
      </p:sp>
      <p:graphicFrame>
        <p:nvGraphicFramePr>
          <p:cNvPr id="105" name="Gráfico 104">
            <a:extLst>
              <a:ext uri="{FF2B5EF4-FFF2-40B4-BE49-F238E27FC236}">
                <a16:creationId xmlns:a16="http://schemas.microsoft.com/office/drawing/2014/main" xmlns="" id="{40ECE071-60D3-D24D-9FEE-14A492AAC558}"/>
              </a:ext>
            </a:extLst>
          </p:cNvPr>
          <p:cNvGraphicFramePr/>
          <p:nvPr/>
        </p:nvGraphicFramePr>
        <p:xfrm>
          <a:off x="1013605" y="3623296"/>
          <a:ext cx="5196125" cy="32749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6" name="Gráfico 105">
            <a:extLst>
              <a:ext uri="{FF2B5EF4-FFF2-40B4-BE49-F238E27FC236}">
                <a16:creationId xmlns:a16="http://schemas.microsoft.com/office/drawing/2014/main" xmlns="" id="{382248EC-365C-E142-91D4-ECF1C9824024}"/>
              </a:ext>
            </a:extLst>
          </p:cNvPr>
          <p:cNvGraphicFramePr/>
          <p:nvPr>
            <p:extLst>
              <p:ext uri="{D42A27DB-BD31-4B8C-83A1-F6EECF244321}">
                <p14:modId xmlns:p14="http://schemas.microsoft.com/office/powerpoint/2010/main" val="4271838545"/>
              </p:ext>
            </p:extLst>
          </p:nvPr>
        </p:nvGraphicFramePr>
        <p:xfrm>
          <a:off x="5741370" y="3724313"/>
          <a:ext cx="6915942" cy="3522998"/>
        </p:xfrm>
        <a:graphic>
          <a:graphicData uri="http://schemas.openxmlformats.org/drawingml/2006/chart">
            <c:chart xmlns:c="http://schemas.openxmlformats.org/drawingml/2006/chart" xmlns:r="http://schemas.openxmlformats.org/officeDocument/2006/relationships" r:id="rId3"/>
          </a:graphicData>
        </a:graphic>
      </p:graphicFrame>
      <p:sp>
        <p:nvSpPr>
          <p:cNvPr id="107" name="CaixaDeTexto 106">
            <a:extLst>
              <a:ext uri="{FF2B5EF4-FFF2-40B4-BE49-F238E27FC236}">
                <a16:creationId xmlns:a16="http://schemas.microsoft.com/office/drawing/2014/main" xmlns="" id="{885D5AE7-5A85-4A49-B617-BDAEDD9D3763}"/>
              </a:ext>
            </a:extLst>
          </p:cNvPr>
          <p:cNvSpPr txBox="1"/>
          <p:nvPr/>
        </p:nvSpPr>
        <p:spPr>
          <a:xfrm>
            <a:off x="1094008" y="3359487"/>
            <a:ext cx="4413467" cy="553998"/>
          </a:xfrm>
          <a:prstGeom prst="rect">
            <a:avLst/>
          </a:prstGeom>
          <a:noFill/>
        </p:spPr>
        <p:txBody>
          <a:bodyPr wrap="square">
            <a:spAutoFit/>
          </a:bodyPr>
          <a:lstStyle>
            <a:defPPr marR="0" lvl="0" algn="l" rtl="0">
              <a:lnSpc>
                <a:spcPct val="100000"/>
              </a:lnSpc>
              <a:spcBef>
                <a:spcPts val="0"/>
              </a:spcBef>
              <a:spcAft>
                <a:spcPts val="0"/>
              </a:spcAft>
            </a:defPPr>
            <a:lvl1pPr algn="ctr">
              <a:defRPr sz="1200" b="1">
                <a:solidFill>
                  <a:schemeClr val="tx1"/>
                </a:solidFill>
              </a:defRPr>
            </a:lvl1pPr>
          </a:lstStyle>
          <a:p>
            <a:r>
              <a:rPr lang="pt-BR" sz="1600" dirty="0">
                <a:solidFill>
                  <a:schemeClr val="tx1">
                    <a:lumMod val="85000"/>
                    <a:lumOff val="15000"/>
                  </a:schemeClr>
                </a:solidFill>
              </a:rPr>
              <a:t>BANDA LARGA FIXA (DEZ/20)</a:t>
            </a:r>
            <a:br>
              <a:rPr lang="pt-BR" sz="1600" dirty="0">
                <a:solidFill>
                  <a:schemeClr val="tx1">
                    <a:lumMod val="85000"/>
                    <a:lumOff val="15000"/>
                  </a:schemeClr>
                </a:solidFill>
              </a:rPr>
            </a:br>
            <a:r>
              <a:rPr lang="pt-BR" sz="1400" dirty="0">
                <a:solidFill>
                  <a:schemeClr val="tx1">
                    <a:lumMod val="85000"/>
                    <a:lumOff val="15000"/>
                  </a:schemeClr>
                </a:solidFill>
              </a:rPr>
              <a:t>35.9 MI DE DOMICÍLIOS</a:t>
            </a:r>
            <a:endParaRPr lang="pt-BR" sz="1600" dirty="0">
              <a:solidFill>
                <a:schemeClr val="tx1">
                  <a:lumMod val="85000"/>
                  <a:lumOff val="15000"/>
                </a:schemeClr>
              </a:solidFill>
            </a:endParaRPr>
          </a:p>
        </p:txBody>
      </p:sp>
      <p:sp>
        <p:nvSpPr>
          <p:cNvPr id="108" name="CaixaDeTexto 107">
            <a:extLst>
              <a:ext uri="{FF2B5EF4-FFF2-40B4-BE49-F238E27FC236}">
                <a16:creationId xmlns:a16="http://schemas.microsoft.com/office/drawing/2014/main" xmlns="" id="{F0AB8661-E336-774C-A08B-B07DBA999DD3}"/>
              </a:ext>
            </a:extLst>
          </p:cNvPr>
          <p:cNvSpPr txBox="1"/>
          <p:nvPr/>
        </p:nvSpPr>
        <p:spPr>
          <a:xfrm>
            <a:off x="6764928" y="3285543"/>
            <a:ext cx="4413467" cy="553998"/>
          </a:xfrm>
          <a:prstGeom prst="rect">
            <a:avLst/>
          </a:prstGeom>
          <a:noFill/>
        </p:spPr>
        <p:txBody>
          <a:bodyPr wrap="square">
            <a:spAutoFit/>
          </a:bodyPr>
          <a:lstStyle>
            <a:defPPr marR="0" lvl="0" algn="l" rtl="0">
              <a:lnSpc>
                <a:spcPct val="100000"/>
              </a:lnSpc>
              <a:spcBef>
                <a:spcPts val="0"/>
              </a:spcBef>
              <a:spcAft>
                <a:spcPts val="0"/>
              </a:spcAft>
            </a:defPPr>
            <a:lvl1pPr algn="ctr">
              <a:defRPr sz="1200" b="1">
                <a:solidFill>
                  <a:schemeClr val="tx1"/>
                </a:solidFill>
              </a:defRPr>
            </a:lvl1pPr>
          </a:lstStyle>
          <a:p>
            <a:r>
              <a:rPr lang="pt-BR" sz="1600" dirty="0">
                <a:solidFill>
                  <a:schemeClr val="tx1">
                    <a:lumMod val="85000"/>
                    <a:lumOff val="15000"/>
                  </a:schemeClr>
                </a:solidFill>
              </a:rPr>
              <a:t>BANDA LARGA FIXA (DEZ/20)</a:t>
            </a:r>
            <a:br>
              <a:rPr lang="pt-BR" sz="1600" dirty="0">
                <a:solidFill>
                  <a:schemeClr val="tx1">
                    <a:lumMod val="85000"/>
                    <a:lumOff val="15000"/>
                  </a:schemeClr>
                </a:solidFill>
              </a:rPr>
            </a:br>
            <a:r>
              <a:rPr lang="pt-BR" sz="1400" dirty="0">
                <a:solidFill>
                  <a:schemeClr val="tx1">
                    <a:lumMod val="85000"/>
                    <a:lumOff val="15000"/>
                  </a:schemeClr>
                </a:solidFill>
              </a:rPr>
              <a:t>DECOMPOSIÇÃO POR TECNOLOGIA</a:t>
            </a:r>
          </a:p>
        </p:txBody>
      </p:sp>
      <p:sp>
        <p:nvSpPr>
          <p:cNvPr id="47" name="Google Shape;130;p18">
            <a:extLst>
              <a:ext uri="{FF2B5EF4-FFF2-40B4-BE49-F238E27FC236}">
                <a16:creationId xmlns:a16="http://schemas.microsoft.com/office/drawing/2014/main" xmlns="" id="{6DDA8E0B-4526-437B-819A-8C72DE3E73DA}"/>
              </a:ext>
            </a:extLst>
          </p:cNvPr>
          <p:cNvSpPr txBox="1"/>
          <p:nvPr/>
        </p:nvSpPr>
        <p:spPr>
          <a:xfrm>
            <a:off x="10528417" y="6367295"/>
            <a:ext cx="1920845" cy="591373"/>
          </a:xfrm>
          <a:prstGeom prst="rect">
            <a:avLst/>
          </a:prstGeom>
          <a:noFill/>
          <a:ln>
            <a:noFill/>
          </a:ln>
        </p:spPr>
        <p:txBody>
          <a:bodyPr spcFirstLastPara="1" wrap="square" lIns="91425" tIns="91425" rIns="91425" bIns="91425" anchor="t" anchorCtr="0">
            <a:no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solidFill>
                  <a:schemeClr val="tx1"/>
                </a:solidFill>
                <a:latin typeface="Arial" panose="020B0604020202020204" pitchFamily="34" charset="0"/>
                <a:cs typeface="Arial" panose="020B0604020202020204" pitchFamily="34" charset="0"/>
              </a:rPr>
              <a:t>Fonte: Anatel e </a:t>
            </a:r>
          </a:p>
          <a:p>
            <a:r>
              <a:rPr lang="pt-BR" sz="900" dirty="0">
                <a:solidFill>
                  <a:schemeClr val="tx1"/>
                </a:solidFill>
                <a:latin typeface="Arial" panose="020B0604020202020204" pitchFamily="34" charset="0"/>
                <a:cs typeface="Arial" panose="020B0604020202020204" pitchFamily="34" charset="0"/>
              </a:rPr>
              <a:t>Associação NEO (dez/2020)</a:t>
            </a:r>
            <a:endParaRPr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4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0450C687-86B5-4248-BEBB-0B59B79770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74372" y="721805"/>
            <a:ext cx="4567522" cy="2221992"/>
          </a:xfrm>
        </p:spPr>
        <p:txBody>
          <a:bodyPr>
            <a:noAutofit/>
          </a:bodyPr>
          <a:lstStyle/>
          <a:p>
            <a:r>
              <a:rPr lang="pt-BR" sz="3200" b="1" dirty="0" err="1">
                <a:solidFill>
                  <a:schemeClr val="tx1">
                    <a:lumMod val="85000"/>
                    <a:lumOff val="15000"/>
                  </a:schemeClr>
                </a:solidFill>
                <a:latin typeface="+mn-lt"/>
              </a:rPr>
              <a:t>PPPs</a:t>
            </a:r>
            <a:r>
              <a:rPr lang="pt-BR" sz="3200" b="1" dirty="0">
                <a:solidFill>
                  <a:schemeClr val="tx1">
                    <a:lumMod val="85000"/>
                    <a:lumOff val="15000"/>
                  </a:schemeClr>
                </a:solidFill>
                <a:latin typeface="+mn-lt"/>
              </a:rPr>
              <a:t> oferecem a melhor experiência de internet banda larga fixa no Brasil</a:t>
            </a:r>
          </a:p>
        </p:txBody>
      </p:sp>
      <p:sp>
        <p:nvSpPr>
          <p:cNvPr id="24" name="Rectangle 23">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A9B4CF53-BC95-46A2-B37D-D05450472B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xmlns="" id="{82FB6946-B6BC-49D3-BB97-5BB97BCDA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D7D05801-3139-44B5-9BA4-80BF38143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C1285406-A9A8-420E-B8E4-793B60049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8B3D20EE-1C4E-4D4C-BCA6-8EDFF7C50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C1515A89-664B-462C-9F5A-1E58EC54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A3161A7D-FA76-4326-BAB9-6E0233A01A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A24BE7B-1AAC-463B-9FEF-7590317F4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56AB4F15-4844-457A-AF46-3D1D1AE340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2260C4BD-CAAF-4776-AD3C-8449E4750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BFEFE041-1ED6-448D-AB61-539755AB96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91B5294C-A473-487E-B001-D0B9E60E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1CB2FBA8-54F5-4AAC-A317-EE8CD705E5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260C043C-3DD1-45AE-8C57-3B00D058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2AF05C5C-202A-4D8F-BE6C-10BBC01B04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5F0CE7E-3C13-48B7-B758-56D1ECF99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62231363-AC94-4C4D-A832-B5F6C25F0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109068F2-E473-4D37-8B86-E277B12CE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69243EA3-CC31-43A5-B7BA-8077D99453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81597D69-9411-4FE0-9741-385ED1D4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EC6CFC5-C230-4B82-B3DA-852FC60C2E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a:normAutofit/>
          </a:bodyPr>
          <a:lstStyle/>
          <a:p>
            <a:pPr algn="ctr">
              <a:spcAft>
                <a:spcPts val="600"/>
              </a:spcAft>
            </a:pPr>
            <a:fld id="{FB29E287-E930-4F80-B2C1-766C4BC1F8E2}" type="slidenum">
              <a:rPr lang="pt-BR" smtClean="0">
                <a:solidFill>
                  <a:srgbClr val="FFFFFF"/>
                </a:solidFill>
              </a:rPr>
              <a:pPr algn="ctr">
                <a:spcAft>
                  <a:spcPts val="600"/>
                </a:spcAft>
              </a:pPr>
              <a:t>4</a:t>
            </a:fld>
            <a:endParaRPr lang="pt-BR" dirty="0">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176575" y="598908"/>
            <a:ext cx="5542384" cy="2344889"/>
          </a:xfrm>
        </p:spPr>
        <p:txBody>
          <a:bodyPr anchor="ctr">
            <a:normAutofit/>
          </a:bodyPr>
          <a:lstStyle/>
          <a:p>
            <a:pPr>
              <a:buFont typeface="Wingdings" pitchFamily="2" charset="2"/>
              <a:buChar char="Ø"/>
            </a:pPr>
            <a:r>
              <a:rPr lang="pt-BR" sz="2000" dirty="0">
                <a:solidFill>
                  <a:schemeClr val="tx1">
                    <a:lumMod val="85000"/>
                    <a:lumOff val="15000"/>
                  </a:schemeClr>
                </a:solidFill>
              </a:rPr>
              <a:t>Top 10 Cidades com melhor velocidade (população Média - 166.000 habitantes)</a:t>
            </a:r>
          </a:p>
        </p:txBody>
      </p:sp>
      <p:graphicFrame>
        <p:nvGraphicFramePr>
          <p:cNvPr id="47" name="Tabela 6">
            <a:extLst>
              <a:ext uri="{FF2B5EF4-FFF2-40B4-BE49-F238E27FC236}">
                <a16:creationId xmlns:a16="http://schemas.microsoft.com/office/drawing/2014/main" xmlns="" id="{7C4780CC-9B58-214B-9872-76BCF960A5F0}"/>
              </a:ext>
            </a:extLst>
          </p:cNvPr>
          <p:cNvGraphicFramePr>
            <a:graphicFrameLocks noGrp="1"/>
          </p:cNvGraphicFramePr>
          <p:nvPr>
            <p:extLst>
              <p:ext uri="{D42A27DB-BD31-4B8C-83A1-F6EECF244321}">
                <p14:modId xmlns:p14="http://schemas.microsoft.com/office/powerpoint/2010/main" val="2187955029"/>
              </p:ext>
            </p:extLst>
          </p:nvPr>
        </p:nvGraphicFramePr>
        <p:xfrm>
          <a:off x="1368043" y="3593592"/>
          <a:ext cx="4078764" cy="3017520"/>
        </p:xfrm>
        <a:graphic>
          <a:graphicData uri="http://schemas.openxmlformats.org/drawingml/2006/table">
            <a:tbl>
              <a:tblPr firstRow="1" bandRow="1">
                <a:tableStyleId>{5C22544A-7EE6-4342-B048-85BDC9FD1C3A}</a:tableStyleId>
              </a:tblPr>
              <a:tblGrid>
                <a:gridCol w="4078764">
                  <a:extLst>
                    <a:ext uri="{9D8B030D-6E8A-4147-A177-3AD203B41FA5}">
                      <a16:colId xmlns:a16="http://schemas.microsoft.com/office/drawing/2014/main" xmlns="" val="4268448121"/>
                    </a:ext>
                  </a:extLst>
                </a:gridCol>
              </a:tblGrid>
              <a:tr h="200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200" b="1" dirty="0">
                          <a:latin typeface="Arial" panose="020B0604020202020204" pitchFamily="34" charset="0"/>
                          <a:cs typeface="Arial" panose="020B0604020202020204" pitchFamily="34" charset="0"/>
                        </a:rPr>
                        <a:t>TOP 10 – </a:t>
                      </a:r>
                      <a:r>
                        <a:rPr lang="pt-BR" sz="1200" b="1" dirty="0" err="1">
                          <a:latin typeface="Arial" panose="020B0604020202020204" pitchFamily="34" charset="0"/>
                          <a:cs typeface="Arial" panose="020B0604020202020204" pitchFamily="34" charset="0"/>
                        </a:rPr>
                        <a:t>ISPs</a:t>
                      </a:r>
                      <a:r>
                        <a:rPr lang="pt-BR" sz="1200" b="1" dirty="0">
                          <a:latin typeface="Arial" panose="020B0604020202020204" pitchFamily="34" charset="0"/>
                          <a:cs typeface="Arial" panose="020B0604020202020204" pitchFamily="34" charset="0"/>
                        </a:rPr>
                        <a:t> mais rápidos do Brasil</a:t>
                      </a:r>
                      <a:endParaRPr lang="pt-B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38484609"/>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1° - </a:t>
                      </a:r>
                      <a:r>
                        <a:rPr lang="pt-BR" sz="1200" b="1" i="0" dirty="0" err="1">
                          <a:solidFill>
                            <a:srgbClr val="333333"/>
                          </a:solidFill>
                          <a:effectLst/>
                          <a:latin typeface="Arial" panose="020B0604020202020204" pitchFamily="34" charset="0"/>
                          <a:cs typeface="Arial" panose="020B0604020202020204" pitchFamily="34" charset="0"/>
                        </a:rPr>
                        <a:t>One</a:t>
                      </a:r>
                      <a:r>
                        <a:rPr lang="pt-BR" sz="1200" b="1" i="0" dirty="0">
                          <a:solidFill>
                            <a:srgbClr val="333333"/>
                          </a:solidFill>
                          <a:effectLst/>
                          <a:latin typeface="Arial" panose="020B0604020202020204" pitchFamily="34" charset="0"/>
                          <a:cs typeface="Arial" panose="020B0604020202020204" pitchFamily="34" charset="0"/>
                        </a:rPr>
                        <a:t> Center: 165.1 Mbps</a:t>
                      </a:r>
                      <a:endParaRPr lang="pt-BR" sz="1200" dirty="0"/>
                    </a:p>
                  </a:txBody>
                  <a:tcPr/>
                </a:tc>
                <a:extLst>
                  <a:ext uri="{0D108BD9-81ED-4DB2-BD59-A6C34878D82A}">
                    <a16:rowId xmlns:a16="http://schemas.microsoft.com/office/drawing/2014/main" xmlns="" val="2543644747"/>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2° - </a:t>
                      </a:r>
                      <a:r>
                        <a:rPr lang="pt-BR" sz="1200" b="1" i="0" dirty="0" err="1">
                          <a:solidFill>
                            <a:srgbClr val="333333"/>
                          </a:solidFill>
                          <a:effectLst/>
                          <a:latin typeface="Arial" panose="020B0604020202020204" pitchFamily="34" charset="0"/>
                          <a:cs typeface="Arial" panose="020B0604020202020204" pitchFamily="34" charset="0"/>
                        </a:rPr>
                        <a:t>Nicnet</a:t>
                      </a:r>
                      <a:r>
                        <a:rPr lang="pt-BR" sz="1200" b="1" i="0" dirty="0">
                          <a:solidFill>
                            <a:srgbClr val="333333"/>
                          </a:solidFill>
                          <a:effectLst/>
                          <a:latin typeface="Arial" panose="020B0604020202020204" pitchFamily="34" charset="0"/>
                          <a:cs typeface="Arial" panose="020B0604020202020204" pitchFamily="34" charset="0"/>
                        </a:rPr>
                        <a:t>: 139.3 Mbps</a:t>
                      </a:r>
                      <a:endParaRPr lang="pt-BR" sz="1200" dirty="0"/>
                    </a:p>
                  </a:txBody>
                  <a:tcPr/>
                </a:tc>
                <a:extLst>
                  <a:ext uri="{0D108BD9-81ED-4DB2-BD59-A6C34878D82A}">
                    <a16:rowId xmlns:a16="http://schemas.microsoft.com/office/drawing/2014/main" xmlns="" val="1936382827"/>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3° - Gb Online: 99.2 Mbps</a:t>
                      </a:r>
                      <a:endParaRPr lang="pt-BR" sz="1200" dirty="0"/>
                    </a:p>
                  </a:txBody>
                  <a:tcPr/>
                </a:tc>
                <a:extLst>
                  <a:ext uri="{0D108BD9-81ED-4DB2-BD59-A6C34878D82A}">
                    <a16:rowId xmlns:a16="http://schemas.microsoft.com/office/drawing/2014/main" xmlns="" val="3915728788"/>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4° - </a:t>
                      </a:r>
                      <a:r>
                        <a:rPr lang="pt-BR" sz="1200" b="1" i="0" dirty="0" err="1">
                          <a:solidFill>
                            <a:srgbClr val="333333"/>
                          </a:solidFill>
                          <a:effectLst/>
                          <a:latin typeface="Arial" panose="020B0604020202020204" pitchFamily="34" charset="0"/>
                          <a:cs typeface="Arial" panose="020B0604020202020204" pitchFamily="34" charset="0"/>
                        </a:rPr>
                        <a:t>Txfiber</a:t>
                      </a:r>
                      <a:r>
                        <a:rPr lang="pt-BR" sz="1200" b="1" i="0" dirty="0">
                          <a:solidFill>
                            <a:srgbClr val="333333"/>
                          </a:solidFill>
                          <a:effectLst/>
                          <a:latin typeface="Arial" panose="020B0604020202020204" pitchFamily="34" charset="0"/>
                          <a:cs typeface="Arial" panose="020B0604020202020204" pitchFamily="34" charset="0"/>
                        </a:rPr>
                        <a:t>: 87.9 Mbps</a:t>
                      </a:r>
                      <a:endParaRPr lang="pt-BR" sz="1200" dirty="0"/>
                    </a:p>
                  </a:txBody>
                  <a:tcPr/>
                </a:tc>
                <a:extLst>
                  <a:ext uri="{0D108BD9-81ED-4DB2-BD59-A6C34878D82A}">
                    <a16:rowId xmlns:a16="http://schemas.microsoft.com/office/drawing/2014/main" xmlns="" val="847628899"/>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5° - </a:t>
                      </a:r>
                      <a:r>
                        <a:rPr lang="pt-BR" sz="1200" b="1" i="0" dirty="0" err="1">
                          <a:solidFill>
                            <a:srgbClr val="333333"/>
                          </a:solidFill>
                          <a:effectLst/>
                          <a:latin typeface="Arial" panose="020B0604020202020204" pitchFamily="34" charset="0"/>
                          <a:cs typeface="Arial" panose="020B0604020202020204" pitchFamily="34" charset="0"/>
                        </a:rPr>
                        <a:t>Tca</a:t>
                      </a:r>
                      <a:r>
                        <a:rPr lang="pt-BR" sz="1200" b="1" i="0" dirty="0">
                          <a:solidFill>
                            <a:srgbClr val="333333"/>
                          </a:solidFill>
                          <a:effectLst/>
                          <a:latin typeface="Arial" panose="020B0604020202020204" pitchFamily="34" charset="0"/>
                          <a:cs typeface="Arial" panose="020B0604020202020204" pitchFamily="34" charset="0"/>
                        </a:rPr>
                        <a:t>: 84.0 Mbps</a:t>
                      </a:r>
                      <a:endParaRPr lang="pt-BR" sz="1200" dirty="0"/>
                    </a:p>
                  </a:txBody>
                  <a:tcPr/>
                </a:tc>
                <a:extLst>
                  <a:ext uri="{0D108BD9-81ED-4DB2-BD59-A6C34878D82A}">
                    <a16:rowId xmlns:a16="http://schemas.microsoft.com/office/drawing/2014/main" xmlns="" val="2058329736"/>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6° - </a:t>
                      </a:r>
                      <a:r>
                        <a:rPr lang="pt-BR" sz="1200" b="1" i="0" dirty="0" err="1">
                          <a:solidFill>
                            <a:srgbClr val="333333"/>
                          </a:solidFill>
                          <a:effectLst/>
                          <a:latin typeface="Arial" panose="020B0604020202020204" pitchFamily="34" charset="0"/>
                          <a:cs typeface="Arial" panose="020B0604020202020204" pitchFamily="34" charset="0"/>
                        </a:rPr>
                        <a:t>Blink</a:t>
                      </a:r>
                      <a:r>
                        <a:rPr lang="pt-BR" sz="1200" b="1" i="0" dirty="0">
                          <a:solidFill>
                            <a:srgbClr val="333333"/>
                          </a:solidFill>
                          <a:effectLst/>
                          <a:latin typeface="Arial" panose="020B0604020202020204" pitchFamily="34" charset="0"/>
                          <a:cs typeface="Arial" panose="020B0604020202020204" pitchFamily="34" charset="0"/>
                        </a:rPr>
                        <a:t>: 82.9 Mbps</a:t>
                      </a:r>
                      <a:endParaRPr lang="pt-BR" sz="1200" dirty="0"/>
                    </a:p>
                  </a:txBody>
                  <a:tcPr/>
                </a:tc>
                <a:extLst>
                  <a:ext uri="{0D108BD9-81ED-4DB2-BD59-A6C34878D82A}">
                    <a16:rowId xmlns:a16="http://schemas.microsoft.com/office/drawing/2014/main" xmlns="" val="134246677"/>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7° - </a:t>
                      </a:r>
                      <a:r>
                        <a:rPr lang="pt-BR" sz="1200" b="1" i="0" dirty="0" err="1">
                          <a:solidFill>
                            <a:srgbClr val="333333"/>
                          </a:solidFill>
                          <a:effectLst/>
                          <a:latin typeface="Arial" panose="020B0604020202020204" pitchFamily="34" charset="0"/>
                          <a:cs typeface="Arial" panose="020B0604020202020204" pitchFamily="34" charset="0"/>
                        </a:rPr>
                        <a:t>Prolink</a:t>
                      </a:r>
                      <a:r>
                        <a:rPr lang="pt-BR" sz="1200" b="1" i="0" dirty="0">
                          <a:solidFill>
                            <a:srgbClr val="333333"/>
                          </a:solidFill>
                          <a:effectLst/>
                          <a:latin typeface="Arial" panose="020B0604020202020204" pitchFamily="34" charset="0"/>
                          <a:cs typeface="Arial" panose="020B0604020202020204" pitchFamily="34" charset="0"/>
                        </a:rPr>
                        <a:t>: 79.7 Mbps</a:t>
                      </a:r>
                      <a:endParaRPr lang="pt-BR" sz="1200" dirty="0"/>
                    </a:p>
                  </a:txBody>
                  <a:tcPr/>
                </a:tc>
                <a:extLst>
                  <a:ext uri="{0D108BD9-81ED-4DB2-BD59-A6C34878D82A}">
                    <a16:rowId xmlns:a16="http://schemas.microsoft.com/office/drawing/2014/main" xmlns="" val="2260840015"/>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8° - G3 Telecom </a:t>
                      </a:r>
                      <a:r>
                        <a:rPr lang="pt-BR" sz="1200" b="1" i="0" dirty="0" err="1">
                          <a:solidFill>
                            <a:srgbClr val="333333"/>
                          </a:solidFill>
                          <a:effectLst/>
                          <a:latin typeface="Arial" panose="020B0604020202020204" pitchFamily="34" charset="0"/>
                          <a:cs typeface="Arial" panose="020B0604020202020204" pitchFamily="34" charset="0"/>
                        </a:rPr>
                        <a:t>Pi</a:t>
                      </a:r>
                      <a:r>
                        <a:rPr lang="pt-BR" sz="1200" b="1" i="0" dirty="0">
                          <a:solidFill>
                            <a:srgbClr val="333333"/>
                          </a:solidFill>
                          <a:effectLst/>
                          <a:latin typeface="Arial" panose="020B0604020202020204" pitchFamily="34" charset="0"/>
                          <a:cs typeface="Arial" panose="020B0604020202020204" pitchFamily="34" charset="0"/>
                        </a:rPr>
                        <a:t>: 78.0 Mbps</a:t>
                      </a:r>
                      <a:endParaRPr lang="pt-BR" sz="1200" dirty="0"/>
                    </a:p>
                  </a:txBody>
                  <a:tcPr/>
                </a:tc>
                <a:extLst>
                  <a:ext uri="{0D108BD9-81ED-4DB2-BD59-A6C34878D82A}">
                    <a16:rowId xmlns:a16="http://schemas.microsoft.com/office/drawing/2014/main" xmlns="" val="2802518443"/>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9° - </a:t>
                      </a:r>
                      <a:r>
                        <a:rPr lang="pt-BR" sz="1200" b="1" i="0" dirty="0" err="1">
                          <a:solidFill>
                            <a:srgbClr val="333333"/>
                          </a:solidFill>
                          <a:effectLst/>
                          <a:latin typeface="Arial" panose="020B0604020202020204" pitchFamily="34" charset="0"/>
                          <a:cs typeface="Arial" panose="020B0604020202020204" pitchFamily="34" charset="0"/>
                        </a:rPr>
                        <a:t>Netbarretos</a:t>
                      </a:r>
                      <a:r>
                        <a:rPr lang="pt-BR" sz="1200" b="1" i="0" dirty="0">
                          <a:solidFill>
                            <a:srgbClr val="333333"/>
                          </a:solidFill>
                          <a:effectLst/>
                          <a:latin typeface="Arial" panose="020B0604020202020204" pitchFamily="34" charset="0"/>
                          <a:cs typeface="Arial" panose="020B0604020202020204" pitchFamily="34" charset="0"/>
                        </a:rPr>
                        <a:t>: 75.9 Mbps</a:t>
                      </a:r>
                      <a:endParaRPr lang="pt-BR" sz="1200" dirty="0"/>
                    </a:p>
                  </a:txBody>
                  <a:tcPr/>
                </a:tc>
                <a:extLst>
                  <a:ext uri="{0D108BD9-81ED-4DB2-BD59-A6C34878D82A}">
                    <a16:rowId xmlns:a16="http://schemas.microsoft.com/office/drawing/2014/main" xmlns="" val="296713148"/>
                  </a:ext>
                </a:extLst>
              </a:tr>
              <a:tr h="263814">
                <a:tc>
                  <a:txBody>
                    <a:bodyPr/>
                    <a:lstStyle/>
                    <a:p>
                      <a:pPr algn="ctr"/>
                      <a:r>
                        <a:rPr lang="pt-BR" sz="1200" b="1" i="0" dirty="0">
                          <a:solidFill>
                            <a:srgbClr val="333333"/>
                          </a:solidFill>
                          <a:effectLst/>
                          <a:latin typeface="Arial" panose="020B0604020202020204" pitchFamily="34" charset="0"/>
                          <a:cs typeface="Arial" panose="020B0604020202020204" pitchFamily="34" charset="0"/>
                        </a:rPr>
                        <a:t>10° - </a:t>
                      </a:r>
                      <a:r>
                        <a:rPr lang="pt-BR" sz="1200" b="1" i="0" dirty="0" err="1">
                          <a:solidFill>
                            <a:srgbClr val="333333"/>
                          </a:solidFill>
                          <a:effectLst/>
                          <a:latin typeface="Arial" panose="020B0604020202020204" pitchFamily="34" charset="0"/>
                          <a:cs typeface="Arial" panose="020B0604020202020204" pitchFamily="34" charset="0"/>
                        </a:rPr>
                        <a:t>Sbs</a:t>
                      </a:r>
                      <a:r>
                        <a:rPr lang="pt-BR" sz="1200" b="1" i="0" dirty="0">
                          <a:solidFill>
                            <a:srgbClr val="333333"/>
                          </a:solidFill>
                          <a:effectLst/>
                          <a:latin typeface="Arial" panose="020B0604020202020204" pitchFamily="34" charset="0"/>
                          <a:cs typeface="Arial" panose="020B0604020202020204" pitchFamily="34" charset="0"/>
                        </a:rPr>
                        <a:t> Net: 75.3 Mbps</a:t>
                      </a:r>
                      <a:endParaRPr lang="pt-BR" sz="1200" dirty="0"/>
                    </a:p>
                  </a:txBody>
                  <a:tcPr/>
                </a:tc>
                <a:extLst>
                  <a:ext uri="{0D108BD9-81ED-4DB2-BD59-A6C34878D82A}">
                    <a16:rowId xmlns:a16="http://schemas.microsoft.com/office/drawing/2014/main" xmlns="" val="3922972310"/>
                  </a:ext>
                </a:extLst>
              </a:tr>
            </a:tbl>
          </a:graphicData>
        </a:graphic>
      </p:graphicFrame>
      <p:graphicFrame>
        <p:nvGraphicFramePr>
          <p:cNvPr id="49" name="Tabela 6">
            <a:extLst>
              <a:ext uri="{FF2B5EF4-FFF2-40B4-BE49-F238E27FC236}">
                <a16:creationId xmlns:a16="http://schemas.microsoft.com/office/drawing/2014/main" xmlns="" id="{DE34AB54-0CC7-9445-AB62-C9B9C6DB35DC}"/>
              </a:ext>
            </a:extLst>
          </p:cNvPr>
          <p:cNvGraphicFramePr>
            <a:graphicFrameLocks noGrp="1"/>
          </p:cNvGraphicFramePr>
          <p:nvPr>
            <p:extLst>
              <p:ext uri="{D42A27DB-BD31-4B8C-83A1-F6EECF244321}">
                <p14:modId xmlns:p14="http://schemas.microsoft.com/office/powerpoint/2010/main" val="2101925371"/>
              </p:ext>
            </p:extLst>
          </p:nvPr>
        </p:nvGraphicFramePr>
        <p:xfrm>
          <a:off x="6908385" y="3562542"/>
          <a:ext cx="4078764" cy="3017520"/>
        </p:xfrm>
        <a:graphic>
          <a:graphicData uri="http://schemas.openxmlformats.org/drawingml/2006/table">
            <a:tbl>
              <a:tblPr firstRow="1" bandRow="1">
                <a:tableStyleId>{5C22544A-7EE6-4342-B048-85BDC9FD1C3A}</a:tableStyleId>
              </a:tblPr>
              <a:tblGrid>
                <a:gridCol w="4078764">
                  <a:extLst>
                    <a:ext uri="{9D8B030D-6E8A-4147-A177-3AD203B41FA5}">
                      <a16:colId xmlns:a16="http://schemas.microsoft.com/office/drawing/2014/main" xmlns="" val="4268448121"/>
                    </a:ext>
                  </a:extLst>
                </a:gridCol>
              </a:tblGrid>
              <a:tr h="200600">
                <a:tc>
                  <a:txBody>
                    <a:bodyPr/>
                    <a:lstStyle/>
                    <a:p>
                      <a:pPr algn="ctr"/>
                      <a:r>
                        <a:rPr lang="pt-BR" sz="1200" b="1" dirty="0">
                          <a:latin typeface="Arial" panose="020B0604020202020204" pitchFamily="34" charset="0"/>
                          <a:cs typeface="Arial" panose="020B0604020202020204" pitchFamily="34" charset="0"/>
                        </a:rPr>
                        <a:t>TOP 10 – Cidades com Internet mais rápida no Brasil</a:t>
                      </a:r>
                      <a:endParaRPr lang="pt-BR"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38484609"/>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1° - Avaré (SP): 148.8Mbps</a:t>
                      </a:r>
                    </a:p>
                  </a:txBody>
                  <a:tcPr/>
                </a:tc>
                <a:extLst>
                  <a:ext uri="{0D108BD9-81ED-4DB2-BD59-A6C34878D82A}">
                    <a16:rowId xmlns:a16="http://schemas.microsoft.com/office/drawing/2014/main" xmlns="" val="2543644747"/>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2° - Cravinhos (SP): 132Mbps</a:t>
                      </a:r>
                    </a:p>
                  </a:txBody>
                  <a:tcPr/>
                </a:tc>
                <a:extLst>
                  <a:ext uri="{0D108BD9-81ED-4DB2-BD59-A6C34878D82A}">
                    <a16:rowId xmlns:a16="http://schemas.microsoft.com/office/drawing/2014/main" xmlns="" val="1936382827"/>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3° - Taquarituba (SP): 84.2Mbps</a:t>
                      </a:r>
                    </a:p>
                  </a:txBody>
                  <a:tcPr/>
                </a:tc>
                <a:extLst>
                  <a:ext uri="{0D108BD9-81ED-4DB2-BD59-A6C34878D82A}">
                    <a16:rowId xmlns:a16="http://schemas.microsoft.com/office/drawing/2014/main" xmlns="" val="3915728788"/>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4° - Ribeirão Das Neves (MG): 70Mbps</a:t>
                      </a:r>
                    </a:p>
                  </a:txBody>
                  <a:tcPr/>
                </a:tc>
                <a:extLst>
                  <a:ext uri="{0D108BD9-81ED-4DB2-BD59-A6C34878D82A}">
                    <a16:rowId xmlns:a16="http://schemas.microsoft.com/office/drawing/2014/main" xmlns="" val="847628899"/>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5° - Teresina (PI): 69.8Mbps</a:t>
                      </a:r>
                    </a:p>
                  </a:txBody>
                  <a:tcPr/>
                </a:tc>
                <a:extLst>
                  <a:ext uri="{0D108BD9-81ED-4DB2-BD59-A6C34878D82A}">
                    <a16:rowId xmlns:a16="http://schemas.microsoft.com/office/drawing/2014/main" xmlns="" val="2058329736"/>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6° - Barretos (SP): 68.8Mbps</a:t>
                      </a:r>
                    </a:p>
                  </a:txBody>
                  <a:tcPr/>
                </a:tc>
                <a:extLst>
                  <a:ext uri="{0D108BD9-81ED-4DB2-BD59-A6C34878D82A}">
                    <a16:rowId xmlns:a16="http://schemas.microsoft.com/office/drawing/2014/main" xmlns="" val="134246677"/>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7° - Araguari (MG): 68.1Mbps</a:t>
                      </a:r>
                    </a:p>
                  </a:txBody>
                  <a:tcPr/>
                </a:tc>
                <a:extLst>
                  <a:ext uri="{0D108BD9-81ED-4DB2-BD59-A6C34878D82A}">
                    <a16:rowId xmlns:a16="http://schemas.microsoft.com/office/drawing/2014/main" xmlns="" val="2260840015"/>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8° - Nova Nazaré (MT): 67.3Mbps</a:t>
                      </a:r>
                    </a:p>
                  </a:txBody>
                  <a:tcPr/>
                </a:tc>
                <a:extLst>
                  <a:ext uri="{0D108BD9-81ED-4DB2-BD59-A6C34878D82A}">
                    <a16:rowId xmlns:a16="http://schemas.microsoft.com/office/drawing/2014/main" xmlns="" val="2802518443"/>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9° - Floriano (PI): 66.7Mbps</a:t>
                      </a:r>
                    </a:p>
                  </a:txBody>
                  <a:tcPr/>
                </a:tc>
                <a:extLst>
                  <a:ext uri="{0D108BD9-81ED-4DB2-BD59-A6C34878D82A}">
                    <a16:rowId xmlns:a16="http://schemas.microsoft.com/office/drawing/2014/main" xmlns="" val="296713148"/>
                  </a:ext>
                </a:extLst>
              </a:tr>
              <a:tr h="263814">
                <a:tc>
                  <a:txBody>
                    <a:bodyPr/>
                    <a:lstStyle/>
                    <a:p>
                      <a:pPr algn="ctr"/>
                      <a:r>
                        <a:rPr lang="pt-BR" sz="1200" b="1" dirty="0">
                          <a:solidFill>
                            <a:srgbClr val="333333"/>
                          </a:solidFill>
                          <a:latin typeface="Arial" panose="020B0604020202020204" pitchFamily="34" charset="0"/>
                          <a:cs typeface="Arial" panose="020B0604020202020204" pitchFamily="34" charset="0"/>
                        </a:rPr>
                        <a:t>10° - Dois Irmãos (RS): 66.6Mbps</a:t>
                      </a:r>
                    </a:p>
                  </a:txBody>
                  <a:tcPr/>
                </a:tc>
                <a:extLst>
                  <a:ext uri="{0D108BD9-81ED-4DB2-BD59-A6C34878D82A}">
                    <a16:rowId xmlns:a16="http://schemas.microsoft.com/office/drawing/2014/main" xmlns="" val="3922972310"/>
                  </a:ext>
                </a:extLst>
              </a:tr>
            </a:tbl>
          </a:graphicData>
        </a:graphic>
      </p:graphicFrame>
      <p:sp>
        <p:nvSpPr>
          <p:cNvPr id="50" name="Retângulo 49">
            <a:extLst>
              <a:ext uri="{FF2B5EF4-FFF2-40B4-BE49-F238E27FC236}">
                <a16:creationId xmlns:a16="http://schemas.microsoft.com/office/drawing/2014/main" xmlns="" id="{52397D52-8417-4030-B5BE-66276476A6C8}"/>
              </a:ext>
            </a:extLst>
          </p:cNvPr>
          <p:cNvSpPr/>
          <p:nvPr/>
        </p:nvSpPr>
        <p:spPr>
          <a:xfrm>
            <a:off x="10250815" y="6607611"/>
            <a:ext cx="1903085" cy="230832"/>
          </a:xfrm>
          <a:prstGeom prst="rect">
            <a:avLst/>
          </a:prstGeom>
        </p:spPr>
        <p:txBody>
          <a:bodyPr wrap="non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900" dirty="0">
                <a:latin typeface="Arial" panose="020B0604020202020204" pitchFamily="34" charset="0"/>
                <a:cs typeface="Arial" panose="020B0604020202020204" pitchFamily="34" charset="0"/>
              </a:rPr>
              <a:t>Fonte: Minha Conexão (</a:t>
            </a:r>
            <a:r>
              <a:rPr lang="pt-BR" sz="900" dirty="0" err="1">
                <a:latin typeface="Arial" panose="020B0604020202020204" pitchFamily="34" charset="0"/>
                <a:cs typeface="Arial" panose="020B0604020202020204" pitchFamily="34" charset="0"/>
              </a:rPr>
              <a:t>fev</a:t>
            </a:r>
            <a:r>
              <a:rPr lang="pt-BR" sz="900" dirty="0">
                <a:latin typeface="Arial" panose="020B0604020202020204" pitchFamily="34" charset="0"/>
                <a:cs typeface="Arial" panose="020B0604020202020204" pitchFamily="34" charset="0"/>
              </a:rPr>
              <a:t>/2021)</a:t>
            </a:r>
            <a:endParaRPr lang="pt-BR" sz="900" dirty="0"/>
          </a:p>
        </p:txBody>
      </p:sp>
    </p:spTree>
    <p:extLst>
      <p:ext uri="{BB962C8B-B14F-4D97-AF65-F5344CB8AC3E}">
        <p14:creationId xmlns:p14="http://schemas.microsoft.com/office/powerpoint/2010/main" val="177544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643467" y="640080"/>
            <a:ext cx="3096427" cy="5613236"/>
          </a:xfrm>
        </p:spPr>
        <p:txBody>
          <a:bodyPr anchor="ctr">
            <a:normAutofit/>
          </a:bodyPr>
          <a:lstStyle/>
          <a:p>
            <a:r>
              <a:rPr lang="pt-BR" sz="3000" b="1" dirty="0">
                <a:solidFill>
                  <a:srgbClr val="FFFFFF"/>
                </a:solidFill>
                <a:latin typeface="+mn-lt"/>
              </a:rPr>
              <a:t>Na telefonia móvel, o mercado se concentra em 4 empresas</a:t>
            </a:r>
          </a:p>
        </p:txBody>
      </p:sp>
      <p:pic>
        <p:nvPicPr>
          <p:cNvPr id="6" name="Imagem 5">
            <a:extLst>
              <a:ext uri="{FF2B5EF4-FFF2-40B4-BE49-F238E27FC236}">
                <a16:creationId xmlns:a16="http://schemas.microsoft.com/office/drawing/2014/main" xmlns="" id="{FA585B80-8AA7-484A-B498-C3209081C12B}"/>
              </a:ext>
            </a:extLst>
          </p:cNvPr>
          <p:cNvPicPr>
            <a:picLocks noChangeAspect="1"/>
          </p:cNvPicPr>
          <p:nvPr/>
        </p:nvPicPr>
        <p:blipFill>
          <a:blip r:embed="rId2"/>
          <a:stretch>
            <a:fillRect/>
          </a:stretch>
        </p:blipFill>
        <p:spPr>
          <a:xfrm>
            <a:off x="4059935" y="1449668"/>
            <a:ext cx="8063136" cy="3023676"/>
          </a:xfrm>
          <a:prstGeom prst="rect">
            <a:avLst/>
          </a:prstGeom>
        </p:spPr>
      </p:pic>
      <p:sp>
        <p:nvSpPr>
          <p:cNvPr id="51" name="Espaço Reservado para Conteúdo 2">
            <a:extLst>
              <a:ext uri="{FF2B5EF4-FFF2-40B4-BE49-F238E27FC236}">
                <a16:creationId xmlns:a16="http://schemas.microsoft.com/office/drawing/2014/main" xmlns="" id="{DDE13E17-4288-42CD-9C41-701507917D93}"/>
              </a:ext>
            </a:extLst>
          </p:cNvPr>
          <p:cNvSpPr txBox="1">
            <a:spLocks/>
          </p:cNvSpPr>
          <p:nvPr/>
        </p:nvSpPr>
        <p:spPr>
          <a:xfrm>
            <a:off x="4443525" y="4473344"/>
            <a:ext cx="7377083" cy="1390261"/>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buFont typeface="Wingdings" pitchFamily="2" charset="2"/>
              <a:buChar char="Ø"/>
            </a:pPr>
            <a:r>
              <a:rPr lang="pt-BR" sz="3800" dirty="0">
                <a:solidFill>
                  <a:schemeClr val="tx1">
                    <a:lumMod val="85000"/>
                    <a:lumOff val="15000"/>
                  </a:schemeClr>
                </a:solidFill>
              </a:rPr>
              <a:t>Market </a:t>
            </a:r>
            <a:r>
              <a:rPr lang="pt-BR" sz="3800" dirty="0" err="1">
                <a:solidFill>
                  <a:schemeClr val="tx1">
                    <a:lumMod val="85000"/>
                    <a:lumOff val="15000"/>
                  </a:schemeClr>
                </a:solidFill>
              </a:rPr>
              <a:t>shares</a:t>
            </a:r>
            <a:r>
              <a:rPr lang="pt-BR" sz="3800" dirty="0">
                <a:solidFill>
                  <a:schemeClr val="tx1">
                    <a:lumMod val="85000"/>
                    <a:lumOff val="15000"/>
                  </a:schemeClr>
                </a:solidFill>
              </a:rPr>
              <a:t> estáveis ao longo do tempo indicam baixa concorrência. </a:t>
            </a:r>
          </a:p>
          <a:p>
            <a:pPr algn="just">
              <a:lnSpc>
                <a:spcPct val="110000"/>
              </a:lnSpc>
              <a:buFont typeface="Wingdings" pitchFamily="2" charset="2"/>
              <a:buChar char="Ø"/>
            </a:pPr>
            <a:r>
              <a:rPr lang="pt-BR" sz="3800" dirty="0">
                <a:solidFill>
                  <a:schemeClr val="tx1">
                    <a:lumMod val="85000"/>
                    <a:lumOff val="15000"/>
                  </a:schemeClr>
                </a:solidFill>
              </a:rPr>
              <a:t>Embora seja a menor, OI mantém posição relevante no tempo (a despeito dos ciclos tecnológicos)</a:t>
            </a:r>
          </a:p>
          <a:p>
            <a:pPr algn="just">
              <a:lnSpc>
                <a:spcPct val="110000"/>
              </a:lnSpc>
              <a:buFont typeface="Wingdings" pitchFamily="2" charset="2"/>
              <a:buChar char="Ø"/>
            </a:pPr>
            <a:r>
              <a:rPr lang="pt-BR" sz="3800" dirty="0">
                <a:solidFill>
                  <a:schemeClr val="tx1">
                    <a:lumMod val="85000"/>
                    <a:lumOff val="15000"/>
                  </a:schemeClr>
                </a:solidFill>
              </a:rPr>
              <a:t>Operação aumenta ainda mais a concentração e reduz concorrência</a:t>
            </a:r>
            <a:endParaRPr lang="en-US" sz="3800" dirty="0">
              <a:solidFill>
                <a:schemeClr val="tx1">
                  <a:lumMod val="85000"/>
                  <a:lumOff val="15000"/>
                </a:schemeClr>
              </a:solidFill>
            </a:endParaRPr>
          </a:p>
          <a:p>
            <a:endParaRPr lang="en-US" dirty="0"/>
          </a:p>
          <a:p>
            <a:pPr marL="0" indent="0" algn="just">
              <a:buFont typeface="Arial" panose="020B0604020202020204" pitchFamily="34" charset="0"/>
              <a:buNone/>
            </a:pPr>
            <a:endParaRPr lang="pt-BR" sz="2400" dirty="0"/>
          </a:p>
          <a:p>
            <a:pPr marL="0" indent="0" algn="just">
              <a:buFont typeface="Arial" panose="020B0604020202020204" pitchFamily="34" charset="0"/>
              <a:buNone/>
            </a:pPr>
            <a:endParaRPr lang="pt-BR" sz="2000" dirty="0"/>
          </a:p>
        </p:txBody>
      </p:sp>
      <p:sp>
        <p:nvSpPr>
          <p:cNvPr id="7" name="CaixaDeTexto 6">
            <a:extLst>
              <a:ext uri="{FF2B5EF4-FFF2-40B4-BE49-F238E27FC236}">
                <a16:creationId xmlns:a16="http://schemas.microsoft.com/office/drawing/2014/main" xmlns="" id="{C06E231E-076B-4B0C-AE4E-2320E3A61F66}"/>
              </a:ext>
            </a:extLst>
          </p:cNvPr>
          <p:cNvSpPr txBox="1"/>
          <p:nvPr/>
        </p:nvSpPr>
        <p:spPr>
          <a:xfrm>
            <a:off x="10218821" y="6480479"/>
            <a:ext cx="2034955" cy="369332"/>
          </a:xfrm>
          <a:prstGeom prst="rect">
            <a:avLst/>
          </a:prstGeom>
        </p:spPr>
        <p:txBody>
          <a:bodyPr wrap="square">
            <a:spAutoFit/>
          </a:bodyPr>
          <a:lstStyle>
            <a:lvl1pPr>
              <a:spcBef>
                <a:spcPct val="0"/>
              </a:spcBef>
              <a:buNone/>
              <a:defRPr sz="2000" b="1">
                <a:latin typeface="Calibri" panose="020F0502020204030204" pitchFamily="34" charset="0"/>
                <a:ea typeface="Tahoma" panose="020B0604030504040204" pitchFamily="34" charset="0"/>
                <a:cs typeface="Calibri" panose="020F0502020204030204" pitchFamily="34" charset="0"/>
              </a:defRPr>
            </a:lvl1pPr>
          </a:lstStyle>
          <a:p>
            <a:r>
              <a:rPr lang="pt-BR" sz="900" b="0" dirty="0">
                <a:latin typeface="Arial" panose="020B0604020202020204" pitchFamily="34" charset="0"/>
                <a:cs typeface="Arial" panose="020B0604020202020204" pitchFamily="34" charset="0"/>
              </a:rPr>
              <a:t>Fonte: Formulário apresentado pelo TTC ao CADE</a:t>
            </a:r>
            <a:endParaRPr 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18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0450C687-86B5-4248-BEBB-0B59B79770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74372" y="721805"/>
            <a:ext cx="4567522" cy="2221992"/>
          </a:xfrm>
        </p:spPr>
        <p:txBody>
          <a:bodyPr>
            <a:noAutofit/>
          </a:bodyPr>
          <a:lstStyle/>
          <a:p>
            <a:r>
              <a:rPr lang="pt-BR" sz="3200" b="1" dirty="0">
                <a:solidFill>
                  <a:schemeClr val="tx1">
                    <a:lumMod val="85000"/>
                    <a:lumOff val="15000"/>
                  </a:schemeClr>
                </a:solidFill>
                <a:latin typeface="+mn-lt"/>
              </a:rPr>
              <a:t>Experiência internacional corrobora a existência de riscos concorrenciais</a:t>
            </a:r>
          </a:p>
        </p:txBody>
      </p:sp>
      <p:sp>
        <p:nvSpPr>
          <p:cNvPr id="24" name="Rectangle 23">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A9B4CF53-BC95-46A2-B37D-D05450472B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27" name="Rectangle 64">
              <a:extLst>
                <a:ext uri="{FF2B5EF4-FFF2-40B4-BE49-F238E27FC236}">
                  <a16:creationId xmlns:a16="http://schemas.microsoft.com/office/drawing/2014/main" xmlns="" id="{82FB6946-B6BC-49D3-BB97-5BB97BCDA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xmlns="" id="{D7D05801-3139-44B5-9BA4-80BF38143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xmlns="" id="{C1285406-A9A8-420E-B8E4-793B60049A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8B3D20EE-1C4E-4D4C-BCA6-8EDFF7C504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C1515A89-664B-462C-9F5A-1E58EC54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A3161A7D-FA76-4326-BAB9-6E0233A01A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A24BE7B-1AAC-463B-9FEF-7590317F45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56AB4F15-4844-457A-AF46-3D1D1AE340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2260C4BD-CAAF-4776-AD3C-8449E47500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BFEFE041-1ED6-448D-AB61-539755AB96F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91B5294C-A473-487E-B001-D0B9E60EA6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1CB2FBA8-54F5-4AAC-A317-EE8CD705E58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260C043C-3DD1-45AE-8C57-3B00D0583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2AF05C5C-202A-4D8F-BE6C-10BBC01B04F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5F0CE7E-3C13-48B7-B758-56D1ECF993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62231363-AC94-4C4D-A832-B5F6C25F02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109068F2-E473-4D37-8B86-E277B12CE23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69243EA3-CC31-43A5-B7BA-8077D99453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81597D69-9411-4FE0-9741-385ED1D45C9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EC6CFC5-C230-4B82-B3DA-852FC60C2E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a:normAutofit/>
          </a:bodyPr>
          <a:lstStyle/>
          <a:p>
            <a:pPr algn="ctr">
              <a:spcAft>
                <a:spcPts val="600"/>
              </a:spcAft>
            </a:pPr>
            <a:fld id="{FB29E287-E930-4F80-B2C1-766C4BC1F8E2}" type="slidenum">
              <a:rPr lang="pt-BR" smtClean="0">
                <a:solidFill>
                  <a:srgbClr val="FFFFFF"/>
                </a:solidFill>
              </a:rPr>
              <a:pPr algn="ctr">
                <a:spcAft>
                  <a:spcPts val="600"/>
                </a:spcAft>
              </a:pPr>
              <a:t>6</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80122" y="3359989"/>
            <a:ext cx="5326539" cy="3270726"/>
          </a:xfrm>
        </p:spPr>
        <p:txBody>
          <a:bodyPr anchor="ctr">
            <a:normAutofit/>
          </a:bodyPr>
          <a:lstStyle/>
          <a:p>
            <a:pPr marL="342900" lvl="2" indent="-342900" algn="just">
              <a:buFont typeface="Wingdings" panose="05000000000000000000" pitchFamily="2" charset="2"/>
              <a:buChar char="Ø"/>
            </a:pPr>
            <a:r>
              <a:rPr lang="pt-BR" sz="1800" dirty="0">
                <a:solidFill>
                  <a:schemeClr val="tx1">
                    <a:lumMod val="85000"/>
                    <a:lumOff val="15000"/>
                  </a:schemeClr>
                </a:solidFill>
              </a:rPr>
              <a:t>Nos últimos dez anos, tanto a Comissão Europeia (EC) quanto o Department of Justice (DOJ) dos EUA analisaram operações do tipo “4 para 3” no setor de telefonia móvel</a:t>
            </a:r>
          </a:p>
          <a:p>
            <a:pPr marL="342900" lvl="2" indent="-342900" algn="just">
              <a:buFont typeface="Wingdings" panose="05000000000000000000" pitchFamily="2" charset="2"/>
              <a:buChar char="Ø"/>
            </a:pPr>
            <a:r>
              <a:rPr lang="pt-BR" sz="1800" dirty="0">
                <a:solidFill>
                  <a:schemeClr val="tx1">
                    <a:lumMod val="85000"/>
                    <a:lumOff val="15000"/>
                  </a:schemeClr>
                </a:solidFill>
              </a:rPr>
              <a:t>Praticamente todos os casos foram reprovados ou exigiram remédios/condições para aprovação</a:t>
            </a:r>
          </a:p>
          <a:p>
            <a:pPr marL="342900" lvl="2" indent="-342900">
              <a:buClr>
                <a:schemeClr val="tx1"/>
              </a:buClr>
              <a:buFont typeface="Wingdings" panose="05000000000000000000" pitchFamily="2" charset="2"/>
              <a:buChar char="Ø"/>
            </a:pPr>
            <a:endParaRPr lang="pt-BR" sz="1800" dirty="0"/>
          </a:p>
        </p:txBody>
      </p:sp>
      <p:graphicFrame>
        <p:nvGraphicFramePr>
          <p:cNvPr id="6" name="Tabela 3">
            <a:extLst>
              <a:ext uri="{FF2B5EF4-FFF2-40B4-BE49-F238E27FC236}">
                <a16:creationId xmlns:a16="http://schemas.microsoft.com/office/drawing/2014/main" xmlns="" id="{1EDF90BC-8167-4B4D-B9EB-0E996E426AA3}"/>
              </a:ext>
            </a:extLst>
          </p:cNvPr>
          <p:cNvGraphicFramePr>
            <a:graphicFrameLocks noGrp="1"/>
          </p:cNvGraphicFramePr>
          <p:nvPr>
            <p:extLst>
              <p:ext uri="{D42A27DB-BD31-4B8C-83A1-F6EECF244321}">
                <p14:modId xmlns:p14="http://schemas.microsoft.com/office/powerpoint/2010/main" val="3635138942"/>
              </p:ext>
            </p:extLst>
          </p:nvPr>
        </p:nvGraphicFramePr>
        <p:xfrm>
          <a:off x="6094476" y="132378"/>
          <a:ext cx="5895361" cy="6498338"/>
        </p:xfrm>
        <a:graphic>
          <a:graphicData uri="http://schemas.openxmlformats.org/drawingml/2006/table">
            <a:tbl>
              <a:tblPr firstRow="1" bandRow="1">
                <a:tableStyleId>{5C22544A-7EE6-4342-B048-85BDC9FD1C3A}</a:tableStyleId>
              </a:tblPr>
              <a:tblGrid>
                <a:gridCol w="932718">
                  <a:extLst>
                    <a:ext uri="{9D8B030D-6E8A-4147-A177-3AD203B41FA5}">
                      <a16:colId xmlns:a16="http://schemas.microsoft.com/office/drawing/2014/main" xmlns="" val="2089150599"/>
                    </a:ext>
                  </a:extLst>
                </a:gridCol>
                <a:gridCol w="1266476">
                  <a:extLst>
                    <a:ext uri="{9D8B030D-6E8A-4147-A177-3AD203B41FA5}">
                      <a16:colId xmlns:a16="http://schemas.microsoft.com/office/drawing/2014/main" xmlns="" val="211012234"/>
                    </a:ext>
                  </a:extLst>
                </a:gridCol>
                <a:gridCol w="3696167">
                  <a:extLst>
                    <a:ext uri="{9D8B030D-6E8A-4147-A177-3AD203B41FA5}">
                      <a16:colId xmlns:a16="http://schemas.microsoft.com/office/drawing/2014/main" xmlns="" val="2117267422"/>
                    </a:ext>
                  </a:extLst>
                </a:gridCol>
              </a:tblGrid>
              <a:tr h="331593">
                <a:tc>
                  <a:txBody>
                    <a:bodyPr/>
                    <a:lstStyle/>
                    <a:p>
                      <a:pPr algn="ctr"/>
                      <a:r>
                        <a:rPr lang="pt-BR" sz="1300"/>
                        <a:t>País</a:t>
                      </a:r>
                      <a:endParaRPr lang="pt-BR" sz="1300" dirty="0"/>
                    </a:p>
                  </a:txBody>
                  <a:tcPr marL="61537" marR="61537" marT="30768" marB="30768">
                    <a:solidFill>
                      <a:srgbClr val="002060"/>
                    </a:solidFill>
                  </a:tcPr>
                </a:tc>
                <a:tc>
                  <a:txBody>
                    <a:bodyPr/>
                    <a:lstStyle/>
                    <a:p>
                      <a:pPr algn="ctr"/>
                      <a:r>
                        <a:rPr lang="pt-BR" sz="1300"/>
                        <a:t>Partes</a:t>
                      </a:r>
                    </a:p>
                  </a:txBody>
                  <a:tcPr marL="61537" marR="61537" marT="30768" marB="30768">
                    <a:solidFill>
                      <a:srgbClr val="002060"/>
                    </a:solidFill>
                  </a:tcPr>
                </a:tc>
                <a:tc>
                  <a:txBody>
                    <a:bodyPr/>
                    <a:lstStyle/>
                    <a:p>
                      <a:pPr algn="ctr"/>
                      <a:r>
                        <a:rPr lang="pt-BR" sz="1300" dirty="0"/>
                        <a:t>Resultado</a:t>
                      </a:r>
                    </a:p>
                  </a:txBody>
                  <a:tcPr marL="61537" marR="61537" marT="30768" marB="30768">
                    <a:solidFill>
                      <a:srgbClr val="002060"/>
                    </a:solidFill>
                  </a:tcPr>
                </a:tc>
                <a:extLst>
                  <a:ext uri="{0D108BD9-81ED-4DB2-BD59-A6C34878D82A}">
                    <a16:rowId xmlns:a16="http://schemas.microsoft.com/office/drawing/2014/main" xmlns="" val="1645809434"/>
                  </a:ext>
                </a:extLst>
              </a:tr>
              <a:tr h="699514">
                <a:tc>
                  <a:txBody>
                    <a:bodyPr/>
                    <a:lstStyle/>
                    <a:p>
                      <a:pPr algn="ctr"/>
                      <a:r>
                        <a:rPr lang="pt-BR" sz="1300"/>
                        <a:t>Áustria</a:t>
                      </a:r>
                    </a:p>
                  </a:txBody>
                  <a:tcPr marL="61537" marR="61537" marT="30768" marB="30768"/>
                </a:tc>
                <a:tc>
                  <a:txBody>
                    <a:bodyPr/>
                    <a:lstStyle/>
                    <a:p>
                      <a:pPr algn="ctr"/>
                      <a:r>
                        <a:rPr lang="pt-BR" sz="1300" dirty="0" err="1"/>
                        <a:t>Hutchison</a:t>
                      </a:r>
                      <a:r>
                        <a:rPr lang="pt-BR" sz="1300" dirty="0"/>
                        <a:t> 3G/Orange (2013)</a:t>
                      </a:r>
                    </a:p>
                  </a:txBody>
                  <a:tcPr marL="61537" marR="61537" marT="30768" marB="30768"/>
                </a:tc>
                <a:tc>
                  <a:txBody>
                    <a:bodyPr/>
                    <a:lstStyle/>
                    <a:p>
                      <a:r>
                        <a:rPr lang="pt-BR" sz="1300" u="none" dirty="0"/>
                        <a:t>Aprovada </a:t>
                      </a:r>
                      <a:r>
                        <a:rPr lang="pt-BR" sz="1300" b="1" u="none" dirty="0"/>
                        <a:t>com restrições </a:t>
                      </a:r>
                      <a:r>
                        <a:rPr lang="pt-BR" sz="1300" u="none" dirty="0"/>
                        <a:t>para garantir acesso de </a:t>
                      </a:r>
                      <a:r>
                        <a:rPr lang="pt-BR" sz="1300" u="none" dirty="0" err="1"/>
                        <a:t>MVNOs</a:t>
                      </a:r>
                      <a:r>
                        <a:rPr lang="pt-BR" sz="1300" u="none" dirty="0"/>
                        <a:t> a redes da </a:t>
                      </a:r>
                      <a:r>
                        <a:rPr lang="pt-BR" sz="1300" u="none" dirty="0" err="1"/>
                        <a:t>Hutchison</a:t>
                      </a:r>
                      <a:r>
                        <a:rPr lang="pt-BR" sz="1300" u="none" dirty="0"/>
                        <a:t> e desinvestimento de espectro</a:t>
                      </a:r>
                    </a:p>
                  </a:txBody>
                  <a:tcPr marL="61537" marR="61537" marT="30768" marB="30768"/>
                </a:tc>
                <a:extLst>
                  <a:ext uri="{0D108BD9-81ED-4DB2-BD59-A6C34878D82A}">
                    <a16:rowId xmlns:a16="http://schemas.microsoft.com/office/drawing/2014/main" xmlns="" val="575008914"/>
                  </a:ext>
                </a:extLst>
              </a:tr>
              <a:tr h="699514">
                <a:tc>
                  <a:txBody>
                    <a:bodyPr/>
                    <a:lstStyle/>
                    <a:p>
                      <a:pPr algn="ctr"/>
                      <a:r>
                        <a:rPr lang="pt-BR" sz="1300"/>
                        <a:t>Irlanda</a:t>
                      </a:r>
                    </a:p>
                  </a:txBody>
                  <a:tcPr marL="61537" marR="61537" marT="30768" marB="30768"/>
                </a:tc>
                <a:tc>
                  <a:txBody>
                    <a:bodyPr/>
                    <a:lstStyle/>
                    <a:p>
                      <a:pPr algn="ctr"/>
                      <a:r>
                        <a:rPr lang="pt-BR" sz="1300"/>
                        <a:t>Hutchison 3G/Orange (2014)</a:t>
                      </a:r>
                      <a:endParaRPr lang="pt-BR" sz="1300" dirty="0"/>
                    </a:p>
                  </a:txBody>
                  <a:tcPr marL="61537" marR="61537" marT="30768" marB="30768"/>
                </a:tc>
                <a:tc>
                  <a:txBody>
                    <a:bodyPr/>
                    <a:lstStyle/>
                    <a:p>
                      <a:r>
                        <a:rPr lang="pt-BR" sz="1300" u="none" dirty="0"/>
                        <a:t>Aprovada </a:t>
                      </a:r>
                      <a:r>
                        <a:rPr lang="pt-BR" sz="1300" b="1" u="none" dirty="0"/>
                        <a:t>com restrições </a:t>
                      </a:r>
                      <a:r>
                        <a:rPr lang="pt-BR" sz="1300" u="none" dirty="0"/>
                        <a:t>para garantir acesso de </a:t>
                      </a:r>
                      <a:r>
                        <a:rPr lang="pt-BR" sz="1300" u="none" dirty="0" err="1"/>
                        <a:t>MVNOs</a:t>
                      </a:r>
                      <a:r>
                        <a:rPr lang="pt-BR" sz="1300" u="none" dirty="0"/>
                        <a:t> a redes da </a:t>
                      </a:r>
                      <a:r>
                        <a:rPr lang="pt-BR" sz="1300" u="none" dirty="0" err="1"/>
                        <a:t>Hutchison</a:t>
                      </a:r>
                      <a:r>
                        <a:rPr lang="pt-BR" sz="1300" u="none" dirty="0"/>
                        <a:t> e desinvestimento de marca</a:t>
                      </a:r>
                    </a:p>
                  </a:txBody>
                  <a:tcPr marL="61537" marR="61537" marT="30768" marB="30768"/>
                </a:tc>
                <a:extLst>
                  <a:ext uri="{0D108BD9-81ED-4DB2-BD59-A6C34878D82A}">
                    <a16:rowId xmlns:a16="http://schemas.microsoft.com/office/drawing/2014/main" xmlns="" val="1106701310"/>
                  </a:ext>
                </a:extLst>
              </a:tr>
              <a:tr h="746087">
                <a:tc>
                  <a:txBody>
                    <a:bodyPr/>
                    <a:lstStyle/>
                    <a:p>
                      <a:pPr algn="ctr"/>
                      <a:r>
                        <a:rPr lang="pt-BR" sz="1300" dirty="0"/>
                        <a:t>Alemanha</a:t>
                      </a:r>
                    </a:p>
                  </a:txBody>
                  <a:tcPr marL="61537" marR="61537" marT="30768" marB="30768"/>
                </a:tc>
                <a:tc>
                  <a:txBody>
                    <a:bodyPr/>
                    <a:lstStyle/>
                    <a:p>
                      <a:pPr algn="ctr"/>
                      <a:r>
                        <a:rPr lang="pt-BR" sz="1300"/>
                        <a:t>Telefónica/E-Plus (2014)</a:t>
                      </a:r>
                      <a:endParaRPr lang="pt-BR" sz="1300" dirty="0"/>
                    </a:p>
                  </a:txBody>
                  <a:tcPr marL="61537" marR="61537" marT="30768" marB="30768"/>
                </a:tc>
                <a:tc>
                  <a:txBody>
                    <a:bodyPr/>
                    <a:lstStyle/>
                    <a:p>
                      <a:r>
                        <a:rPr lang="pt-BR" sz="1300" u="none" dirty="0"/>
                        <a:t>Aprovada </a:t>
                      </a:r>
                      <a:r>
                        <a:rPr lang="pt-BR" sz="1300" b="1" u="none" dirty="0"/>
                        <a:t>com restrições </a:t>
                      </a:r>
                      <a:r>
                        <a:rPr lang="pt-BR" sz="1300" u="none" dirty="0"/>
                        <a:t>para garantir acesso a rede e roaming por uma nova prestadora e acesso de </a:t>
                      </a:r>
                      <a:r>
                        <a:rPr lang="pt-BR" sz="1300" u="none" dirty="0" err="1"/>
                        <a:t>MVNOs</a:t>
                      </a:r>
                      <a:r>
                        <a:rPr lang="pt-BR" sz="1300" u="none" dirty="0"/>
                        <a:t> a redes</a:t>
                      </a:r>
                    </a:p>
                  </a:txBody>
                  <a:tcPr marL="61537" marR="61537" marT="30768" marB="30768"/>
                </a:tc>
                <a:extLst>
                  <a:ext uri="{0D108BD9-81ED-4DB2-BD59-A6C34878D82A}">
                    <a16:rowId xmlns:a16="http://schemas.microsoft.com/office/drawing/2014/main" xmlns="" val="3024933202"/>
                  </a:ext>
                </a:extLst>
              </a:tr>
              <a:tr h="912233">
                <a:tc>
                  <a:txBody>
                    <a:bodyPr/>
                    <a:lstStyle/>
                    <a:p>
                      <a:pPr algn="ctr"/>
                      <a:r>
                        <a:rPr lang="pt-BR" sz="1300"/>
                        <a:t>Itália</a:t>
                      </a:r>
                    </a:p>
                  </a:txBody>
                  <a:tcPr marL="61537" marR="61537" marT="30768" marB="30768"/>
                </a:tc>
                <a:tc>
                  <a:txBody>
                    <a:bodyPr/>
                    <a:lstStyle/>
                    <a:p>
                      <a:pPr algn="ctr"/>
                      <a:r>
                        <a:rPr lang="pt-BR" sz="1300"/>
                        <a:t>Hutchison 3G/Wind (2016)</a:t>
                      </a:r>
                      <a:endParaRPr lang="pt-BR" sz="1300" dirty="0"/>
                    </a:p>
                  </a:txBody>
                  <a:tcPr marL="61537" marR="61537" marT="30768" marB="30768"/>
                </a:tc>
                <a:tc>
                  <a:txBody>
                    <a:bodyPr/>
                    <a:lstStyle/>
                    <a:p>
                      <a:r>
                        <a:rPr lang="pt-BR" sz="1300" u="none" dirty="0"/>
                        <a:t>Aprovada </a:t>
                      </a:r>
                      <a:r>
                        <a:rPr lang="pt-BR" sz="1300" b="1" u="none" dirty="0"/>
                        <a:t>com restrições </a:t>
                      </a:r>
                      <a:r>
                        <a:rPr lang="pt-BR" sz="1300" u="none" dirty="0"/>
                        <a:t>para garantir a entrada de nova prestadora (</a:t>
                      </a:r>
                      <a:r>
                        <a:rPr lang="pt-BR" sz="1300" u="none" dirty="0" err="1"/>
                        <a:t>Iliad</a:t>
                      </a:r>
                      <a:r>
                        <a:rPr lang="pt-BR" sz="1300" u="none" dirty="0"/>
                        <a:t> AS) com desinvestimento de espectro e ativos, locação de torres e acesso a </a:t>
                      </a:r>
                      <a:r>
                        <a:rPr lang="pt-BR" sz="1300" i="1" u="none" dirty="0"/>
                        <a:t>RAN </a:t>
                      </a:r>
                      <a:r>
                        <a:rPr lang="pt-BR" sz="1300" i="1" u="none" dirty="0" err="1"/>
                        <a:t>sharing</a:t>
                      </a:r>
                      <a:endParaRPr lang="pt-BR" sz="1300" u="none" dirty="0"/>
                    </a:p>
                  </a:txBody>
                  <a:tcPr marL="61537" marR="61537" marT="30768" marB="30768"/>
                </a:tc>
                <a:extLst>
                  <a:ext uri="{0D108BD9-81ED-4DB2-BD59-A6C34878D82A}">
                    <a16:rowId xmlns:a16="http://schemas.microsoft.com/office/drawing/2014/main" xmlns="" val="29707252"/>
                  </a:ext>
                </a:extLst>
              </a:tr>
              <a:tr h="1124954">
                <a:tc>
                  <a:txBody>
                    <a:bodyPr/>
                    <a:lstStyle/>
                    <a:p>
                      <a:pPr algn="ctr"/>
                      <a:r>
                        <a:rPr lang="pt-BR" sz="1300"/>
                        <a:t>EUA</a:t>
                      </a:r>
                    </a:p>
                  </a:txBody>
                  <a:tcPr marL="61537" marR="61537" marT="30768" marB="30768"/>
                </a:tc>
                <a:tc>
                  <a:txBody>
                    <a:bodyPr/>
                    <a:lstStyle/>
                    <a:p>
                      <a:pPr algn="ctr"/>
                      <a:r>
                        <a:rPr lang="pt-BR" sz="1300"/>
                        <a:t>T-Mobile/Sprint (2020)</a:t>
                      </a:r>
                      <a:endParaRPr lang="pt-BR" sz="1300" dirty="0"/>
                    </a:p>
                  </a:txBody>
                  <a:tcPr marL="61537" marR="61537" marT="30768" marB="30768"/>
                </a:tc>
                <a:tc>
                  <a:txBody>
                    <a:bodyPr/>
                    <a:lstStyle/>
                    <a:p>
                      <a:r>
                        <a:rPr lang="pt-BR" sz="1300" u="none" dirty="0"/>
                        <a:t>Aprovada </a:t>
                      </a:r>
                      <a:r>
                        <a:rPr lang="pt-BR" sz="1300" b="1" u="none" dirty="0"/>
                        <a:t>com restrições </a:t>
                      </a:r>
                      <a:r>
                        <a:rPr lang="pt-BR" sz="1300" u="none" dirty="0"/>
                        <a:t>para garantir a entrada de nova prestadora (</a:t>
                      </a:r>
                      <a:r>
                        <a:rPr lang="pt-BR" sz="1300" u="none" dirty="0" err="1"/>
                        <a:t>Dish</a:t>
                      </a:r>
                      <a:r>
                        <a:rPr lang="pt-BR" sz="1300" u="none" dirty="0"/>
                        <a:t>) com desinvestimento do negócio de telefonia pré-paga da Sprint, licenciamento de frequências, dentre outros</a:t>
                      </a:r>
                    </a:p>
                  </a:txBody>
                  <a:tcPr marL="61537" marR="61537" marT="30768" marB="30768"/>
                </a:tc>
                <a:extLst>
                  <a:ext uri="{0D108BD9-81ED-4DB2-BD59-A6C34878D82A}">
                    <a16:rowId xmlns:a16="http://schemas.microsoft.com/office/drawing/2014/main" xmlns="" val="3603284338"/>
                  </a:ext>
                </a:extLst>
              </a:tr>
              <a:tr h="538842">
                <a:tc>
                  <a:txBody>
                    <a:bodyPr/>
                    <a:lstStyle/>
                    <a:p>
                      <a:pPr algn="ctr"/>
                      <a:r>
                        <a:rPr lang="pt-BR" sz="1300"/>
                        <a:t>EUA</a:t>
                      </a:r>
                    </a:p>
                  </a:txBody>
                  <a:tcPr marL="61537" marR="61537" marT="30768" marB="30768"/>
                </a:tc>
                <a:tc>
                  <a:txBody>
                    <a:bodyPr/>
                    <a:lstStyle/>
                    <a:p>
                      <a:pPr algn="ctr"/>
                      <a:r>
                        <a:rPr lang="pt-BR" sz="1300"/>
                        <a:t>AT&amp;T/T-Mobile (2011)</a:t>
                      </a:r>
                    </a:p>
                  </a:txBody>
                  <a:tcPr marL="61537" marR="61537" marT="30768" marB="30768"/>
                </a:tc>
                <a:tc>
                  <a:txBody>
                    <a:bodyPr/>
                    <a:lstStyle/>
                    <a:p>
                      <a:r>
                        <a:rPr lang="pt-BR" sz="1300" b="1" u="none" dirty="0"/>
                        <a:t>Desistência da operação após o DOJ ajuizar ação judicial pedindo sua proibição</a:t>
                      </a:r>
                    </a:p>
                  </a:txBody>
                  <a:tcPr marL="61537" marR="61537" marT="30768" marB="30768"/>
                </a:tc>
                <a:extLst>
                  <a:ext uri="{0D108BD9-81ED-4DB2-BD59-A6C34878D82A}">
                    <a16:rowId xmlns:a16="http://schemas.microsoft.com/office/drawing/2014/main" xmlns="" val="3142811645"/>
                  </a:ext>
                </a:extLst>
              </a:tr>
              <a:tr h="746087">
                <a:tc>
                  <a:txBody>
                    <a:bodyPr/>
                    <a:lstStyle/>
                    <a:p>
                      <a:pPr algn="ctr"/>
                      <a:r>
                        <a:rPr lang="pt-BR" sz="1300"/>
                        <a:t>Dinamarca</a:t>
                      </a:r>
                    </a:p>
                  </a:txBody>
                  <a:tcPr marL="61537" marR="61537" marT="30768" marB="30768"/>
                </a:tc>
                <a:tc>
                  <a:txBody>
                    <a:bodyPr/>
                    <a:lstStyle/>
                    <a:p>
                      <a:pPr algn="ctr"/>
                      <a:r>
                        <a:rPr lang="pt-BR" sz="1300"/>
                        <a:t>TeliaSonera/Telenor (2015)</a:t>
                      </a:r>
                    </a:p>
                  </a:txBody>
                  <a:tcPr marL="61537" marR="61537" marT="30768" marB="30768"/>
                </a:tc>
                <a:tc>
                  <a:txBody>
                    <a:bodyPr/>
                    <a:lstStyle/>
                    <a:p>
                      <a:r>
                        <a:rPr lang="pt-BR" sz="1300" b="1" u="none" dirty="0"/>
                        <a:t>Desistência da operação após a EC sinalizar que os remédios propostos eram insuficientes para afastar os riscos de coordenação</a:t>
                      </a:r>
                    </a:p>
                  </a:txBody>
                  <a:tcPr marL="61537" marR="61537" marT="30768" marB="30768"/>
                </a:tc>
                <a:extLst>
                  <a:ext uri="{0D108BD9-81ED-4DB2-BD59-A6C34878D82A}">
                    <a16:rowId xmlns:a16="http://schemas.microsoft.com/office/drawing/2014/main" xmlns="" val="1316902350"/>
                  </a:ext>
                </a:extLst>
              </a:tr>
              <a:tr h="699514">
                <a:tc>
                  <a:txBody>
                    <a:bodyPr/>
                    <a:lstStyle/>
                    <a:p>
                      <a:pPr algn="ctr"/>
                      <a:r>
                        <a:rPr lang="pt-BR" sz="1300"/>
                        <a:t>Reino Unido</a:t>
                      </a:r>
                    </a:p>
                  </a:txBody>
                  <a:tcPr marL="61537" marR="61537" marT="30768" marB="3076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300" kern="1200">
                          <a:solidFill>
                            <a:schemeClr val="dk1"/>
                          </a:solidFill>
                          <a:latin typeface="+mn-lt"/>
                          <a:ea typeface="+mn-ea"/>
                          <a:cs typeface="+mn-cs"/>
                        </a:rPr>
                        <a:t>Hutchison 3G/Telefónica (2016)</a:t>
                      </a:r>
                    </a:p>
                  </a:txBody>
                  <a:tcPr marL="61537" marR="61537" marT="30768" marB="3076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300" b="1" kern="1200" dirty="0">
                          <a:solidFill>
                            <a:schemeClr val="dk1"/>
                          </a:solidFill>
                          <a:latin typeface="+mn-lt"/>
                          <a:ea typeface="+mn-ea"/>
                          <a:cs typeface="+mn-cs"/>
                        </a:rPr>
                        <a:t>Reprovada pela EC </a:t>
                      </a:r>
                      <a:r>
                        <a:rPr lang="pt-BR" sz="1300" kern="1200" dirty="0">
                          <a:solidFill>
                            <a:schemeClr val="dk1"/>
                          </a:solidFill>
                          <a:latin typeface="+mn-lt"/>
                          <a:ea typeface="+mn-ea"/>
                          <a:cs typeface="+mn-cs"/>
                        </a:rPr>
                        <a:t>porque os remédios propostos seriam incapazes de mitigar os problemas da operação</a:t>
                      </a:r>
                    </a:p>
                  </a:txBody>
                  <a:tcPr marL="61537" marR="61537" marT="30768" marB="30768"/>
                </a:tc>
                <a:extLst>
                  <a:ext uri="{0D108BD9-81ED-4DB2-BD59-A6C34878D82A}">
                    <a16:rowId xmlns:a16="http://schemas.microsoft.com/office/drawing/2014/main" xmlns="" val="3324704029"/>
                  </a:ext>
                </a:extLst>
              </a:tr>
            </a:tbl>
          </a:graphicData>
        </a:graphic>
      </p:graphicFrame>
    </p:spTree>
    <p:extLst>
      <p:ext uri="{BB962C8B-B14F-4D97-AF65-F5344CB8AC3E}">
        <p14:creationId xmlns:p14="http://schemas.microsoft.com/office/powerpoint/2010/main" val="286005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xmlns="" id="{F2AC420E-F79A-4FB7-8013-94B1E8B63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xmlns="" id="{3CD1EA40-7116-4FCB-9369-70F29FAA91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592824" cy="3233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66648" y="655591"/>
            <a:ext cx="4929352" cy="2315616"/>
          </a:xfrm>
        </p:spPr>
        <p:txBody>
          <a:bodyPr vert="horz" lIns="91440" tIns="45720" rIns="91440" bIns="45720" rtlCol="0" anchor="ctr">
            <a:normAutofit/>
          </a:bodyPr>
          <a:lstStyle/>
          <a:p>
            <a:r>
              <a:rPr lang="pt-BR" sz="3000" b="1" kern="1200" dirty="0">
                <a:solidFill>
                  <a:schemeClr val="tx1">
                    <a:lumMod val="85000"/>
                    <a:lumOff val="15000"/>
                  </a:schemeClr>
                </a:solidFill>
                <a:latin typeface="+mn-lt"/>
                <a:ea typeface="+mj-ea"/>
                <a:cs typeface="+mj-cs"/>
              </a:rPr>
              <a:t>Estudos independentes concluem que operações “4 para 3” resultaram em aumentos de preços</a:t>
            </a:r>
          </a:p>
        </p:txBody>
      </p:sp>
      <p:sp>
        <p:nvSpPr>
          <p:cNvPr id="93" name="Rectangle 92">
            <a:extLst>
              <a:ext uri="{FF2B5EF4-FFF2-40B4-BE49-F238E27FC236}">
                <a16:creationId xmlns:a16="http://schemas.microsoft.com/office/drawing/2014/main" xmlns="" id="{BF647E38-F93D-4661-8D77-CE13EEB65B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xmlns="" id="{8E8872B6-836E-4281-A971-D133C61875C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7763256" y="73152"/>
            <a:chExt cx="1178966" cy="232963"/>
          </a:xfrm>
        </p:grpSpPr>
        <p:sp>
          <p:nvSpPr>
            <p:cNvPr id="96" name="Rectangle 64">
              <a:extLst>
                <a:ext uri="{FF2B5EF4-FFF2-40B4-BE49-F238E27FC236}">
                  <a16:creationId xmlns:a16="http://schemas.microsoft.com/office/drawing/2014/main" xmlns="" id="{0B655FA0-F08E-419A-83F5-23E3ADA5A7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xmlns="" id="{AD8E9261-7E3D-4B22-9B39-8CC1D4F43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xmlns="" id="{632485D7-A2AD-470C-BD26-EABCF63F9C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xmlns="" id="{22BD4173-4E70-447E-9DFE-F4E5CB830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xmlns="" id="{037F912F-356C-4A91-B15E-7A1D626E6D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xmlns="" id="{49B3E584-4770-448C-AEA7-2CEE9F850A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xmlns="" id="{BB0DAED8-C4B6-4A57-9196-B117598652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xmlns="" id="{72B27AFA-86A5-4FB9-9FE1-33E250396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64">
              <a:extLst>
                <a:ext uri="{FF2B5EF4-FFF2-40B4-BE49-F238E27FC236}">
                  <a16:creationId xmlns:a16="http://schemas.microsoft.com/office/drawing/2014/main" xmlns="" id="{655899FB-5538-4E4C-B95A-D3BA49BBD3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66">
              <a:extLst>
                <a:ext uri="{FF2B5EF4-FFF2-40B4-BE49-F238E27FC236}">
                  <a16:creationId xmlns:a16="http://schemas.microsoft.com/office/drawing/2014/main" xmlns="" id="{885694C0-F226-4392-885A-1056B163F3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64">
              <a:extLst>
                <a:ext uri="{FF2B5EF4-FFF2-40B4-BE49-F238E27FC236}">
                  <a16:creationId xmlns:a16="http://schemas.microsoft.com/office/drawing/2014/main" xmlns="" id="{483E3282-BB58-46D8-BB45-F7F2DBCCF1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66">
              <a:extLst>
                <a:ext uri="{FF2B5EF4-FFF2-40B4-BE49-F238E27FC236}">
                  <a16:creationId xmlns:a16="http://schemas.microsoft.com/office/drawing/2014/main" xmlns="" id="{402E8DFE-1141-4DAF-AB0C-A74CC0EFDA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64">
              <a:extLst>
                <a:ext uri="{FF2B5EF4-FFF2-40B4-BE49-F238E27FC236}">
                  <a16:creationId xmlns:a16="http://schemas.microsoft.com/office/drawing/2014/main" xmlns="" id="{B261BAA8-8B84-4751-80F6-9153C68F2B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66">
              <a:extLst>
                <a:ext uri="{FF2B5EF4-FFF2-40B4-BE49-F238E27FC236}">
                  <a16:creationId xmlns:a16="http://schemas.microsoft.com/office/drawing/2014/main" xmlns="" id="{10FB8389-B4B0-4276-A6EB-5535937738A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64">
              <a:extLst>
                <a:ext uri="{FF2B5EF4-FFF2-40B4-BE49-F238E27FC236}">
                  <a16:creationId xmlns:a16="http://schemas.microsoft.com/office/drawing/2014/main" xmlns="" id="{7E496AA7-168D-4B53-A954-31C3A61C22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66">
              <a:extLst>
                <a:ext uri="{FF2B5EF4-FFF2-40B4-BE49-F238E27FC236}">
                  <a16:creationId xmlns:a16="http://schemas.microsoft.com/office/drawing/2014/main" xmlns="" id="{E0223324-6476-4A1F-B26F-77CB4E5AA0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64">
              <a:extLst>
                <a:ext uri="{FF2B5EF4-FFF2-40B4-BE49-F238E27FC236}">
                  <a16:creationId xmlns:a16="http://schemas.microsoft.com/office/drawing/2014/main" xmlns="" id="{81E2E8B6-2216-47C5-A3C2-1DBAD819E3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66">
              <a:extLst>
                <a:ext uri="{FF2B5EF4-FFF2-40B4-BE49-F238E27FC236}">
                  <a16:creationId xmlns:a16="http://schemas.microsoft.com/office/drawing/2014/main" xmlns="" id="{9A0ABF1C-7928-4DD3-B9A6-6B59959971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4">
              <a:extLst>
                <a:ext uri="{FF2B5EF4-FFF2-40B4-BE49-F238E27FC236}">
                  <a16:creationId xmlns:a16="http://schemas.microsoft.com/office/drawing/2014/main" xmlns="" id="{8D1F42DA-9F6E-477D-B3BB-92EC089DBC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6">
              <a:extLst>
                <a:ext uri="{FF2B5EF4-FFF2-40B4-BE49-F238E27FC236}">
                  <a16:creationId xmlns:a16="http://schemas.microsoft.com/office/drawing/2014/main" xmlns="" id="{9457FA40-677B-4BAA-BF89-253A485DD0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Rectangle 116">
            <a:extLst>
              <a:ext uri="{FF2B5EF4-FFF2-40B4-BE49-F238E27FC236}">
                <a16:creationId xmlns:a16="http://schemas.microsoft.com/office/drawing/2014/main" xmlns="" id="{D6C80E47-971C-437F-B030-191115B01D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233984"/>
            <a:ext cx="606971"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80"/>
            <a:ext cx="457200" cy="365125"/>
          </a:xfrm>
        </p:spPr>
        <p:txBody>
          <a:bodyPr vert="horz" lIns="91440" tIns="45720" rIns="91440" bIns="45720" rtlCol="0" anchor="ctr">
            <a:normAutofit/>
          </a:bodyPr>
          <a:lstStyle/>
          <a:p>
            <a:pPr algn="ctr">
              <a:spcAft>
                <a:spcPts val="600"/>
              </a:spcAft>
            </a:pPr>
            <a:fld id="{FB29E287-E930-4F80-B2C1-766C4BC1F8E2}" type="slidenum">
              <a:rPr lang="en-US">
                <a:solidFill>
                  <a:srgbClr val="FFFFFF"/>
                </a:solidFill>
              </a:rPr>
              <a:pPr algn="ctr">
                <a:spcAft>
                  <a:spcPts val="600"/>
                </a:spcAft>
              </a:pPr>
              <a:t>7</a:t>
            </a:fld>
            <a:endParaRPr lang="en-US">
              <a:solidFill>
                <a:srgbClr val="FFFFFF"/>
              </a:solidFill>
            </a:endParaRPr>
          </a:p>
        </p:txBody>
      </p:sp>
      <p:pic>
        <p:nvPicPr>
          <p:cNvPr id="6" name="Imagem 5" descr="Interface gráfica do usuário, Aplicativo&#10;&#10;Descrição gerada automaticamente">
            <a:extLst>
              <a:ext uri="{FF2B5EF4-FFF2-40B4-BE49-F238E27FC236}">
                <a16:creationId xmlns:a16="http://schemas.microsoft.com/office/drawing/2014/main" xmlns="" id="{DCC0C967-BAD5-244F-91FF-0DEA9674A9A2}"/>
              </a:ext>
            </a:extLst>
          </p:cNvPr>
          <p:cNvPicPr>
            <a:picLocks noChangeAspect="1"/>
          </p:cNvPicPr>
          <p:nvPr/>
        </p:nvPicPr>
        <p:blipFill>
          <a:blip r:embed="rId2"/>
          <a:stretch>
            <a:fillRect/>
          </a:stretch>
        </p:blipFill>
        <p:spPr>
          <a:xfrm>
            <a:off x="796411" y="3429000"/>
            <a:ext cx="5796412" cy="2456489"/>
          </a:xfrm>
          <a:prstGeom prst="rect">
            <a:avLst/>
          </a:prstGeom>
        </p:spPr>
      </p:pic>
      <p:sp>
        <p:nvSpPr>
          <p:cNvPr id="2" name="CaixaDeTexto 1">
            <a:extLst>
              <a:ext uri="{FF2B5EF4-FFF2-40B4-BE49-F238E27FC236}">
                <a16:creationId xmlns:a16="http://schemas.microsoft.com/office/drawing/2014/main" xmlns="" id="{83D755ED-1C96-2C46-A974-54059949FA8F}"/>
              </a:ext>
            </a:extLst>
          </p:cNvPr>
          <p:cNvSpPr txBox="1"/>
          <p:nvPr/>
        </p:nvSpPr>
        <p:spPr>
          <a:xfrm>
            <a:off x="6858882" y="450105"/>
            <a:ext cx="4848020" cy="5957789"/>
          </a:xfrm>
          <a:prstGeom prst="rect">
            <a:avLst/>
          </a:prstGeom>
        </p:spPr>
        <p:txBody>
          <a:bodyPr vert="horz" lIns="91440" tIns="45720" rIns="91440" bIns="45720" rtlCol="0" anchor="ctr">
            <a:normAutofit/>
          </a:bodyPr>
          <a:lstStyle/>
          <a:p>
            <a:pPr marL="342900" lvl="2" indent="-342900" algn="just">
              <a:lnSpc>
                <a:spcPct val="90000"/>
              </a:lnSpc>
              <a:spcAft>
                <a:spcPts val="600"/>
              </a:spcAft>
              <a:buClr>
                <a:schemeClr val="tx2"/>
              </a:buClr>
              <a:buFont typeface="Wingdings" pitchFamily="2" charset="2"/>
              <a:buChar char="Ø"/>
            </a:pPr>
            <a:r>
              <a:rPr lang="pt-BR" dirty="0">
                <a:solidFill>
                  <a:schemeClr val="tx1">
                    <a:lumMod val="85000"/>
                    <a:lumOff val="15000"/>
                  </a:schemeClr>
                </a:solidFill>
              </a:rPr>
              <a:t>Segundo o </a:t>
            </a:r>
            <a:r>
              <a:rPr lang="en-US" dirty="0">
                <a:solidFill>
                  <a:schemeClr val="tx1">
                    <a:lumMod val="85000"/>
                    <a:lumOff val="15000"/>
                  </a:schemeClr>
                </a:solidFill>
              </a:rPr>
              <a:t>Body of European Regulators for Electronic Communications </a:t>
            </a:r>
            <a:r>
              <a:rPr lang="pt-BR" dirty="0">
                <a:solidFill>
                  <a:schemeClr val="tx1">
                    <a:lumMod val="85000"/>
                    <a:lumOff val="15000"/>
                  </a:schemeClr>
                </a:solidFill>
              </a:rPr>
              <a:t>(BEREC), sobre operações que reduziram o número de prestadores de telefonia móvel na Áustria, Irlanda e Alemanha:     </a:t>
            </a:r>
          </a:p>
          <a:p>
            <a:pPr marL="0" lvl="2" indent="-228600" algn="just">
              <a:lnSpc>
                <a:spcPct val="90000"/>
              </a:lnSpc>
              <a:spcAft>
                <a:spcPts val="600"/>
              </a:spcAft>
              <a:buFont typeface="Arial" panose="020B0604020202020204" pitchFamily="34" charset="0"/>
              <a:buChar char="•"/>
            </a:pPr>
            <a:endParaRPr lang="pt-BR" dirty="0">
              <a:solidFill>
                <a:schemeClr val="tx1">
                  <a:lumMod val="85000"/>
                  <a:lumOff val="15000"/>
                </a:schemeClr>
              </a:solidFill>
            </a:endParaRPr>
          </a:p>
          <a:p>
            <a:pPr marL="457200" lvl="3" algn="just">
              <a:lnSpc>
                <a:spcPct val="90000"/>
              </a:lnSpc>
              <a:spcAft>
                <a:spcPts val="600"/>
              </a:spcAft>
            </a:pPr>
            <a:r>
              <a:rPr lang="en-US" i="1" dirty="0">
                <a:solidFill>
                  <a:schemeClr val="tx1">
                    <a:lumMod val="85000"/>
                    <a:lumOff val="15000"/>
                  </a:schemeClr>
                </a:solidFill>
              </a:rPr>
              <a:t>“the studied mergers led to price increases compared to a situation without the mergers in the short to medium run (even up to three years after the merger in the Austrian case)”. </a:t>
            </a:r>
          </a:p>
          <a:p>
            <a:pPr marL="0" lvl="2" indent="-228600" algn="just">
              <a:lnSpc>
                <a:spcPct val="90000"/>
              </a:lnSpc>
              <a:spcAft>
                <a:spcPts val="600"/>
              </a:spcAft>
              <a:buClr>
                <a:schemeClr val="tx1"/>
              </a:buClr>
              <a:buFont typeface="Arial" panose="020B0604020202020204" pitchFamily="34" charset="0"/>
              <a:buChar char="•"/>
            </a:pPr>
            <a:endParaRPr lang="pt-BR" dirty="0">
              <a:solidFill>
                <a:schemeClr val="tx1">
                  <a:lumMod val="85000"/>
                  <a:lumOff val="15000"/>
                </a:schemeClr>
              </a:solidFill>
            </a:endParaRPr>
          </a:p>
          <a:p>
            <a:pPr marL="342900" lvl="2" indent="-342900" algn="just">
              <a:lnSpc>
                <a:spcPct val="90000"/>
              </a:lnSpc>
              <a:spcAft>
                <a:spcPts val="600"/>
              </a:spcAft>
              <a:buClr>
                <a:schemeClr val="tx2"/>
              </a:buClr>
              <a:buFont typeface="Wingdings" pitchFamily="2" charset="2"/>
              <a:buChar char="Ø"/>
            </a:pPr>
            <a:r>
              <a:rPr lang="pt-BR" dirty="0">
                <a:solidFill>
                  <a:schemeClr val="tx1">
                    <a:lumMod val="85000"/>
                    <a:lumOff val="15000"/>
                  </a:schemeClr>
                </a:solidFill>
              </a:rPr>
              <a:t>Já o Office of Communications (Ofcom) do Reino Unido concluiu que:</a:t>
            </a:r>
          </a:p>
          <a:p>
            <a:pPr marL="800100" lvl="3" indent="-228600" algn="just">
              <a:lnSpc>
                <a:spcPct val="90000"/>
              </a:lnSpc>
              <a:spcAft>
                <a:spcPts val="600"/>
              </a:spcAft>
              <a:buClr>
                <a:schemeClr val="bg1"/>
              </a:buClr>
              <a:buFont typeface="Arial" panose="020B0604020202020204" pitchFamily="34" charset="0"/>
              <a:buChar char="•"/>
            </a:pPr>
            <a:endParaRPr lang="pt-BR" dirty="0">
              <a:solidFill>
                <a:schemeClr val="tx1">
                  <a:lumMod val="85000"/>
                  <a:lumOff val="15000"/>
                </a:schemeClr>
              </a:solidFill>
            </a:endParaRPr>
          </a:p>
          <a:p>
            <a:pPr marL="457200" lvl="3" algn="just">
              <a:lnSpc>
                <a:spcPct val="90000"/>
              </a:lnSpc>
              <a:spcAft>
                <a:spcPts val="600"/>
              </a:spcAft>
            </a:pPr>
            <a:r>
              <a:rPr lang="en-US" i="1" dirty="0">
                <a:solidFill>
                  <a:schemeClr val="tx1">
                    <a:lumMod val="85000"/>
                    <a:lumOff val="15000"/>
                  </a:schemeClr>
                </a:solidFill>
              </a:rPr>
              <a:t>“The results of our own empirical analysis do not lend support to the conclusions MNOs have drawn based on past research. That is, we find no evidence that service quality increases when markets become more concentrated”</a:t>
            </a:r>
          </a:p>
        </p:txBody>
      </p:sp>
      <p:sp>
        <p:nvSpPr>
          <p:cNvPr id="32" name="Retângulo 31">
            <a:extLst>
              <a:ext uri="{FF2B5EF4-FFF2-40B4-BE49-F238E27FC236}">
                <a16:creationId xmlns:a16="http://schemas.microsoft.com/office/drawing/2014/main" xmlns="" id="{E64EB231-8A88-496E-ADEB-116BC922B08C}"/>
              </a:ext>
            </a:extLst>
          </p:cNvPr>
          <p:cNvSpPr/>
          <p:nvPr/>
        </p:nvSpPr>
        <p:spPr>
          <a:xfrm>
            <a:off x="924561" y="5983904"/>
            <a:ext cx="1592136" cy="230832"/>
          </a:xfrm>
          <a:prstGeom prst="rect">
            <a:avLst/>
          </a:prstGeom>
        </p:spPr>
        <p:txBody>
          <a:bodyPr wrap="square">
            <a:spAutoFit/>
          </a:bodyPr>
          <a:lstStyle/>
          <a:p>
            <a:pPr marL="0" lvl="2">
              <a:buClr>
                <a:schemeClr val="tx1"/>
              </a:buClr>
            </a:pPr>
            <a:r>
              <a:rPr lang="pt-BR" sz="900" dirty="0">
                <a:solidFill>
                  <a:schemeClr val="tx2"/>
                </a:solidFill>
                <a:latin typeface="Arial" panose="020B0604020202020204" pitchFamily="34" charset="0"/>
                <a:cs typeface="Arial" panose="020B0604020202020204" pitchFamily="34" charset="0"/>
              </a:rPr>
              <a:t>Fonte: </a:t>
            </a:r>
            <a:r>
              <a:rPr lang="pt-BR" sz="900" dirty="0" err="1">
                <a:solidFill>
                  <a:schemeClr val="tx2"/>
                </a:solidFill>
                <a:latin typeface="Arial" panose="020B0604020202020204" pitchFamily="34" charset="0"/>
                <a:cs typeface="Arial" panose="020B0604020202020204" pitchFamily="34" charset="0"/>
              </a:rPr>
              <a:t>Ofcom</a:t>
            </a:r>
            <a:r>
              <a:rPr lang="pt-BR" sz="900" dirty="0">
                <a:solidFill>
                  <a:schemeClr val="tx2"/>
                </a:solidFill>
                <a:latin typeface="Arial" panose="020B0604020202020204" pitchFamily="34" charset="0"/>
                <a:cs typeface="Arial" panose="020B0604020202020204" pitchFamily="34" charset="0"/>
              </a:rPr>
              <a:t> (dez/2020)</a:t>
            </a:r>
          </a:p>
        </p:txBody>
      </p:sp>
    </p:spTree>
    <p:extLst>
      <p:ext uri="{BB962C8B-B14F-4D97-AF65-F5344CB8AC3E}">
        <p14:creationId xmlns:p14="http://schemas.microsoft.com/office/powerpoint/2010/main" val="327258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37319" y="1447732"/>
            <a:ext cx="3949480" cy="3921176"/>
          </a:xfrm>
        </p:spPr>
        <p:txBody>
          <a:bodyPr anchor="ctr">
            <a:normAutofit/>
          </a:bodyPr>
          <a:lstStyle/>
          <a:p>
            <a:r>
              <a:rPr lang="pt-BR" sz="3200" b="1" dirty="0">
                <a:latin typeface="+mn-lt"/>
              </a:rPr>
              <a:t>Estudo apresentado ao CADE corrobora essas preocupações</a:t>
            </a:r>
            <a:endParaRPr lang="en-US" sz="3200" b="1" dirty="0">
              <a:latin typeface="+mn-lt"/>
            </a:endParaRPr>
          </a:p>
        </p:txBody>
      </p:sp>
      <p:grpSp>
        <p:nvGrpSpPr>
          <p:cNvPr id="28" name="Group 27">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29"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8</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048827" y="243471"/>
            <a:ext cx="5736608" cy="6551885"/>
          </a:xfrm>
        </p:spPr>
        <p:txBody>
          <a:bodyPr anchor="ctr">
            <a:noAutofit/>
          </a:bodyPr>
          <a:lstStyle/>
          <a:p>
            <a:pPr marL="342900" lvl="2" indent="-342900" algn="just">
              <a:spcBef>
                <a:spcPts val="0"/>
              </a:spcBef>
              <a:buFont typeface="Wingdings" panose="05000000000000000000" pitchFamily="2" charset="2"/>
              <a:buChar char="Ø"/>
            </a:pPr>
            <a:r>
              <a:rPr lang="pt-BR" sz="1800" dirty="0"/>
              <a:t>Parecer Econômico de Professores da UFRJ e ex-membros do CADE (Camila Cabral Pires Alves, Luiz Carlos Delorme Prado e Eduardo Pontual Ribeiro) aponta os seguintes efeitos:</a:t>
            </a:r>
          </a:p>
          <a:p>
            <a:pPr marL="342900" lvl="2" indent="-342900" algn="just">
              <a:spcBef>
                <a:spcPts val="0"/>
              </a:spcBef>
              <a:buFont typeface="Wingdings" panose="05000000000000000000" pitchFamily="2" charset="2"/>
              <a:buChar char="q"/>
            </a:pPr>
            <a:endParaRPr lang="pt-BR" sz="1800" dirty="0"/>
          </a:p>
          <a:p>
            <a:pPr marL="742950" lvl="3" indent="-285750" algn="just">
              <a:spcBef>
                <a:spcPts val="0"/>
              </a:spcBef>
              <a:buFont typeface="Wingdings" panose="05000000000000000000" pitchFamily="2" charset="2"/>
              <a:buChar char="§"/>
            </a:pPr>
            <a:r>
              <a:rPr lang="pt-BR" b="1" dirty="0"/>
              <a:t>Preços:</a:t>
            </a:r>
            <a:r>
              <a:rPr lang="pt-BR" dirty="0"/>
              <a:t> </a:t>
            </a:r>
            <a:r>
              <a:rPr lang="pt-BR" i="1" dirty="0"/>
              <a:t>“vemos que na maioria dos estudos os efeitos são de aumento de preços”</a:t>
            </a:r>
          </a:p>
          <a:p>
            <a:pPr marL="342900" lvl="2" indent="-342900" algn="just">
              <a:spcBef>
                <a:spcPts val="0"/>
              </a:spcBef>
              <a:buFont typeface="Wingdings" panose="05000000000000000000" pitchFamily="2" charset="2"/>
              <a:buChar char="§"/>
            </a:pPr>
            <a:endParaRPr lang="pt-BR" sz="1800" dirty="0"/>
          </a:p>
          <a:p>
            <a:pPr marL="742950" lvl="3" indent="-285750" algn="just">
              <a:spcBef>
                <a:spcPts val="0"/>
              </a:spcBef>
              <a:buFont typeface="Wingdings" panose="05000000000000000000" pitchFamily="2" charset="2"/>
              <a:buChar char="§"/>
            </a:pPr>
            <a:r>
              <a:rPr lang="pt-BR" b="1" dirty="0"/>
              <a:t>Qualidade:</a:t>
            </a:r>
            <a:r>
              <a:rPr lang="pt-BR" dirty="0"/>
              <a:t> “</a:t>
            </a:r>
            <a:r>
              <a:rPr lang="pt-BR" i="1" dirty="0"/>
              <a:t>os estudos não apontam para uma direção clara, excluindo o resultado de um aumento de qualidade</a:t>
            </a:r>
            <a:r>
              <a:rPr lang="pt-BR" dirty="0"/>
              <a:t>. </a:t>
            </a:r>
            <a:r>
              <a:rPr lang="pt-BR" i="1" dirty="0"/>
              <a:t>(...) Mesmos nestes casos de aumentos de qualidade, as dimensões de qualidade estudadas são bastante limitadas, a saber, velocidade de download”</a:t>
            </a:r>
          </a:p>
          <a:p>
            <a:pPr marL="0" lvl="2" algn="just">
              <a:spcBef>
                <a:spcPts val="0"/>
              </a:spcBef>
            </a:pPr>
            <a:endParaRPr lang="pt-BR" sz="1800" dirty="0"/>
          </a:p>
          <a:p>
            <a:pPr marL="800100" lvl="3" indent="-342900" algn="just">
              <a:spcBef>
                <a:spcPts val="0"/>
              </a:spcBef>
              <a:buFont typeface="Wingdings" panose="05000000000000000000" pitchFamily="2" charset="2"/>
              <a:buChar char="§"/>
            </a:pPr>
            <a:r>
              <a:rPr lang="pt-BR" b="1" dirty="0"/>
              <a:t>Investimento:</a:t>
            </a:r>
            <a:r>
              <a:rPr lang="pt-BR" dirty="0"/>
              <a:t> </a:t>
            </a:r>
            <a:r>
              <a:rPr lang="pt-BR" i="1" dirty="0"/>
              <a:t>“Em geral os resultados são de redução de investimentos na média dos operadores do mercado para as operações estudadas” </a:t>
            </a:r>
            <a:endParaRPr lang="pt-BR" sz="1800" dirty="0"/>
          </a:p>
          <a:p>
            <a:pPr marL="0" lvl="2" algn="just">
              <a:spcBef>
                <a:spcPts val="0"/>
              </a:spcBef>
            </a:pPr>
            <a:endParaRPr lang="pt-BR" sz="1800" dirty="0"/>
          </a:p>
          <a:p>
            <a:pPr marL="0" lvl="2" algn="just">
              <a:spcBef>
                <a:spcPts val="0"/>
              </a:spcBef>
            </a:pPr>
            <a:r>
              <a:rPr lang="pt-BR" sz="1800" i="1" dirty="0"/>
              <a:t>“Os resultados de aumentos relativos de preços devido à operação surpreendem negativamente pois todos os casos tiveram remédios impostos.”</a:t>
            </a:r>
          </a:p>
        </p:txBody>
      </p:sp>
    </p:spTree>
    <p:extLst>
      <p:ext uri="{BB962C8B-B14F-4D97-AF65-F5344CB8AC3E}">
        <p14:creationId xmlns:p14="http://schemas.microsoft.com/office/powerpoint/2010/main" val="252027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1E234CF4-802C-4AA1-B540-36C3B838C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9D800584-727A-48CF-8223-244AD9717C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ítulo 1">
            <a:extLst>
              <a:ext uri="{FF2B5EF4-FFF2-40B4-BE49-F238E27FC236}">
                <a16:creationId xmlns:a16="http://schemas.microsoft.com/office/drawing/2014/main" xmlns="" id="{460D81FC-F707-439D-9C27-964D87C3D0AB}"/>
              </a:ext>
            </a:extLst>
          </p:cNvPr>
          <p:cNvSpPr>
            <a:spLocks noGrp="1"/>
          </p:cNvSpPr>
          <p:nvPr>
            <p:ph type="title"/>
          </p:nvPr>
        </p:nvSpPr>
        <p:spPr>
          <a:xfrm>
            <a:off x="1137319" y="1447732"/>
            <a:ext cx="3949480" cy="3921176"/>
          </a:xfrm>
        </p:spPr>
        <p:txBody>
          <a:bodyPr anchor="ctr">
            <a:normAutofit/>
          </a:bodyPr>
          <a:lstStyle/>
          <a:p>
            <a:r>
              <a:rPr lang="pt-BR" sz="3200" b="1" dirty="0">
                <a:latin typeface="+mn-lt"/>
              </a:rPr>
              <a:t>Estudo apresentado ao CADE corrobora essas preocupações</a:t>
            </a:r>
            <a:endParaRPr lang="en-US" sz="3200" b="1" dirty="0">
              <a:latin typeface="+mn-lt"/>
            </a:endParaRPr>
          </a:p>
        </p:txBody>
      </p:sp>
      <p:grpSp>
        <p:nvGrpSpPr>
          <p:cNvPr id="28" name="Group 27">
            <a:extLst>
              <a:ext uri="{FF2B5EF4-FFF2-40B4-BE49-F238E27FC236}">
                <a16:creationId xmlns:a16="http://schemas.microsoft.com/office/drawing/2014/main" xmlns="" id="{B0CED441-B73B-4907-9AF2-614CEAC6A18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5422392" y="64008"/>
            <a:chExt cx="1178966" cy="232963"/>
          </a:xfrm>
        </p:grpSpPr>
        <p:sp>
          <p:nvSpPr>
            <p:cNvPr id="29" name="Rectangle 64">
              <a:extLst>
                <a:ext uri="{FF2B5EF4-FFF2-40B4-BE49-F238E27FC236}">
                  <a16:creationId xmlns:a16="http://schemas.microsoft.com/office/drawing/2014/main" xmlns="" id="{A03170C9-14E4-4D47-827E-51518FA9CA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xmlns="" id="{757EFF12-1826-499E-94C2-AF4400A664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xmlns="" id="{20CC511B-2DB0-4523-82ED-40CCC5C7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xmlns="" id="{6CB93565-67D6-49DD-8D4E-4685AC81A0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xmlns="" id="{AE9D45A7-FFB3-4E69-A4EC-FAA3489B0E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xmlns="" id="{A29467A6-0F59-4991-89B5-35408BD725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xmlns="" id="{AA726CA1-9A94-4AF0-B9DD-3572C692A1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xmlns="" id="{EB03BD70-FD68-460B-A88B-005DAB5BED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xmlns="" id="{C1040543-6AB1-4FE1-8946-59D0E7BB858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xmlns="" id="{BEEF4851-38D3-48A2-B05D-26977162684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xmlns="" id="{DEC37F16-C638-42B2-AA09-CA5142D855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xmlns="" id="{0AC31779-80E9-4BF3-9703-F63FE8094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xmlns="" id="{D71CA5FF-D764-4C4E-8854-E5875684FEA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xmlns="" id="{81A1FA9D-7285-4D42-ADF3-BC14114B27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4">
              <a:extLst>
                <a:ext uri="{FF2B5EF4-FFF2-40B4-BE49-F238E27FC236}">
                  <a16:creationId xmlns:a16="http://schemas.microsoft.com/office/drawing/2014/main" xmlns="" id="{A1E40F6A-5F88-46D9-A510-00D54F0B81C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xmlns="" id="{938C555D-926A-4092-966E-1BC7E455FF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xmlns="" id="{58D049FF-3E13-4E3E-A5BE-CF5253B8E1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xmlns="" id="{A16547CF-5B03-4E57-B466-A0FDCECADD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xmlns="" id="{84C012C4-5959-40D5-8A7B-8542BD4B98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xmlns="" id="{8C7DF75A-2C0D-4388-A295-397333ADBD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Espaço Reservado para Número de Slide 2">
            <a:extLst>
              <a:ext uri="{FF2B5EF4-FFF2-40B4-BE49-F238E27FC236}">
                <a16:creationId xmlns:a16="http://schemas.microsoft.com/office/drawing/2014/main" xmlns="" id="{B455998D-C1C4-47B7-A74C-41B7BCFDC270}"/>
              </a:ext>
            </a:extLst>
          </p:cNvPr>
          <p:cNvSpPr>
            <a:spLocks noGrp="1"/>
          </p:cNvSpPr>
          <p:nvPr>
            <p:ph type="sldNum" sz="quarter" idx="12"/>
          </p:nvPr>
        </p:nvSpPr>
        <p:spPr>
          <a:xfrm>
            <a:off x="73152" y="3379979"/>
            <a:ext cx="457200" cy="365125"/>
          </a:xfrm>
        </p:spPr>
        <p:txBody>
          <a:bodyPr>
            <a:normAutofit/>
          </a:bodyPr>
          <a:lstStyle/>
          <a:p>
            <a:pPr algn="ctr">
              <a:spcAft>
                <a:spcPts val="600"/>
              </a:spcAft>
            </a:pPr>
            <a:fld id="{FB29E287-E930-4F80-B2C1-766C4BC1F8E2}" type="slidenum">
              <a:rPr lang="pt-BR">
                <a:solidFill>
                  <a:srgbClr val="FFFFFF"/>
                </a:solidFill>
              </a:rPr>
              <a:pPr algn="ctr">
                <a:spcAft>
                  <a:spcPts val="600"/>
                </a:spcAft>
              </a:pPr>
              <a:t>9</a:t>
            </a:fld>
            <a:endParaRPr lang="pt-BR">
              <a:solidFill>
                <a:srgbClr val="FFFFFF"/>
              </a:solidFill>
            </a:endParaRPr>
          </a:p>
        </p:txBody>
      </p:sp>
      <p:sp>
        <p:nvSpPr>
          <p:cNvPr id="5" name="Espaço Reservado para Conteúdo 2">
            <a:extLst>
              <a:ext uri="{FF2B5EF4-FFF2-40B4-BE49-F238E27FC236}">
                <a16:creationId xmlns:a16="http://schemas.microsoft.com/office/drawing/2014/main" xmlns="" id="{3D0C40BC-A0A5-4356-AE3C-CD403CF2153D}"/>
              </a:ext>
            </a:extLst>
          </p:cNvPr>
          <p:cNvSpPr>
            <a:spLocks noGrp="1"/>
          </p:cNvSpPr>
          <p:nvPr>
            <p:ph idx="1"/>
          </p:nvPr>
        </p:nvSpPr>
        <p:spPr>
          <a:xfrm>
            <a:off x="6048827" y="243471"/>
            <a:ext cx="5736608" cy="6551885"/>
          </a:xfrm>
        </p:spPr>
        <p:txBody>
          <a:bodyPr anchor="ctr">
            <a:noAutofit/>
          </a:bodyPr>
          <a:lstStyle/>
          <a:p>
            <a:pPr marL="0" lvl="2" algn="just"/>
            <a:r>
              <a:rPr lang="pt-BR" sz="1800" dirty="0"/>
              <a:t>“</a:t>
            </a:r>
            <a:r>
              <a:rPr lang="pt-BR" sz="1800" i="1" u="sng" dirty="0"/>
              <a:t>a operação no Brasil possui características preocupantes do ponto de vista concorrencial em comparação aos mercados nos países europeus</a:t>
            </a:r>
            <a:r>
              <a:rPr lang="pt-BR" sz="1800" i="1" dirty="0"/>
              <a:t>: </a:t>
            </a:r>
          </a:p>
          <a:p>
            <a:pPr marL="400050" lvl="2" indent="-400050" algn="just">
              <a:buAutoNum type="romanLcParenBoth"/>
            </a:pPr>
            <a:r>
              <a:rPr lang="pt-BR" sz="1800" i="1" dirty="0"/>
              <a:t>na Europa há maior participação de </a:t>
            </a:r>
            <a:r>
              <a:rPr lang="pt-BR" sz="1800" i="1" dirty="0" err="1"/>
              <a:t>MVNOs</a:t>
            </a:r>
            <a:r>
              <a:rPr lang="pt-BR" sz="1800" i="1" dirty="0"/>
              <a:t>; </a:t>
            </a:r>
          </a:p>
          <a:p>
            <a:pPr marL="400050" lvl="2" indent="-400050" algn="just">
              <a:buAutoNum type="romanLcParenBoth"/>
            </a:pPr>
            <a:r>
              <a:rPr lang="pt-BR" sz="1800" i="1" dirty="0"/>
              <a:t>mercados no Brasil contam com concentração tão grande ou maior que na Europa;</a:t>
            </a:r>
          </a:p>
          <a:p>
            <a:pPr marL="400050" lvl="2" indent="-400050" algn="just">
              <a:buAutoNum type="romanLcParenBoth"/>
            </a:pPr>
            <a:r>
              <a:rPr lang="pt-BR" sz="1800" i="1" dirty="0"/>
              <a:t>na Europa há mercados com entrantes recentes (o que não se verifica no Brasil);</a:t>
            </a:r>
          </a:p>
          <a:p>
            <a:pPr marL="400050" lvl="2" indent="-400050" algn="just">
              <a:buAutoNum type="romanLcParenBoth"/>
            </a:pPr>
            <a:r>
              <a:rPr lang="pt-BR" sz="1800" i="1" dirty="0"/>
              <a:t>há no Brasil extensa rede de acordos de RAN </a:t>
            </a:r>
            <a:r>
              <a:rPr lang="pt-BR" sz="1800" i="1" dirty="0" err="1"/>
              <a:t>Sharing</a:t>
            </a:r>
            <a:r>
              <a:rPr lang="pt-BR" sz="1800" i="1" dirty="0"/>
              <a:t> entre as empresas envolvidas na operação, o que reduz em grande parte os benefícios de otimização de rede entre empresas, talvez em maior grau do que na Europa; </a:t>
            </a:r>
          </a:p>
          <a:p>
            <a:pPr marL="400050" lvl="2" indent="-400050" algn="just">
              <a:buAutoNum type="romanLcParenBoth"/>
            </a:pPr>
            <a:r>
              <a:rPr lang="pt-BR" sz="1800" i="1" dirty="0"/>
              <a:t>a renda per capita no Brasil é muito menor do que a europeia, o que implica que preços baixos são muito mais importantes no Brasil (para ampliar o acesso a esses serviços) do que na Europa</a:t>
            </a:r>
            <a:r>
              <a:rPr lang="pt-BR" sz="1800" dirty="0"/>
              <a:t>”</a:t>
            </a:r>
            <a:endParaRPr lang="pt-BR" sz="1800" i="1" dirty="0"/>
          </a:p>
        </p:txBody>
      </p:sp>
    </p:spTree>
    <p:extLst>
      <p:ext uri="{BB962C8B-B14F-4D97-AF65-F5344CB8AC3E}">
        <p14:creationId xmlns:p14="http://schemas.microsoft.com/office/powerpoint/2010/main" val="2608813489"/>
      </p:ext>
    </p:extLst>
  </p:cSld>
  <p:clrMapOvr>
    <a:masterClrMapping/>
  </p:clrMapOvr>
</p:sld>
</file>

<file path=ppt/theme/theme1.xml><?xml version="1.0" encoding="utf-8"?>
<a:theme xmlns:a="http://schemas.openxmlformats.org/drawingml/2006/main" name="Tema do Office">
  <a:themeElements>
    <a:clrScheme name="Personalizada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6078</TotalTime>
  <Words>1815</Words>
  <Application>Microsoft Office PowerPoint</Application>
  <PresentationFormat>Widescreen</PresentationFormat>
  <Paragraphs>260</Paragraphs>
  <Slides>16</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16</vt:i4>
      </vt:variant>
    </vt:vector>
  </HeadingPairs>
  <TitlesOfParts>
    <vt:vector size="23" baseType="lpstr">
      <vt:lpstr>Arial</vt:lpstr>
      <vt:lpstr>Calibri</vt:lpstr>
      <vt:lpstr>Calibri Light</vt:lpstr>
      <vt:lpstr>Tahoma</vt:lpstr>
      <vt:lpstr>Times New Roman</vt:lpstr>
      <vt:lpstr>Wingdings</vt:lpstr>
      <vt:lpstr>Tema do Office</vt:lpstr>
      <vt:lpstr>Consequências da venda da Oi Móvel sobre o mercado brasileiro de telefonia móvel</vt:lpstr>
      <vt:lpstr>Oposição à aquisição de uma das cinco UPIs da Oi</vt:lpstr>
      <vt:lpstr>Relevância das Prestadoras de Pequeno Porte (PPPs) no Brasil</vt:lpstr>
      <vt:lpstr>PPPs oferecem a melhor experiência de internet banda larga fixa no Brasil</vt:lpstr>
      <vt:lpstr>Na telefonia móvel, o mercado se concentra em 4 empresas</vt:lpstr>
      <vt:lpstr>Experiência internacional corrobora a existência de riscos concorrenciais</vt:lpstr>
      <vt:lpstr>Estudos independentes concluem que operações “4 para 3” resultaram em aumentos de preços</vt:lpstr>
      <vt:lpstr>Estudo apresentado ao CADE corrobora essas preocupações</vt:lpstr>
      <vt:lpstr>Estudo apresentado ao CADE corrobora essas preocupações</vt:lpstr>
      <vt:lpstr>A Operação elevará ainda mais a concentração do espectro brasileiro</vt:lpstr>
      <vt:lpstr>Cobertura 4G em rodovias no Brasil</vt:lpstr>
      <vt:lpstr>Propriedades rurais com conexão à Internet por região no Brasil</vt:lpstr>
      <vt:lpstr>Concentração de espectro é anticompetitiva: faixas são “empilhadas” para evitar novas entradas, mas ficam sem uso</vt:lpstr>
      <vt:lpstr>Risco de insucesso da implantação do 5G no Brasil em função da Operação</vt:lpstr>
      <vt:lpstr>Conclusão</vt:lpstr>
      <vt:lpstr>Obrigado!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Yan Villela Vieira</dc:creator>
  <cp:lastModifiedBy>Ziziane César de França e Silva</cp:lastModifiedBy>
  <cp:revision>209</cp:revision>
  <dcterms:created xsi:type="dcterms:W3CDTF">2021-07-29T22:46:24Z</dcterms:created>
  <dcterms:modified xsi:type="dcterms:W3CDTF">2021-10-21T14:35:36Z</dcterms:modified>
</cp:coreProperties>
</file>