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4" r:id="rId5"/>
    <p:sldId id="294" r:id="rId6"/>
    <p:sldId id="296" r:id="rId7"/>
    <p:sldId id="295" r:id="rId8"/>
    <p:sldId id="310" r:id="rId9"/>
    <p:sldId id="309" r:id="rId10"/>
    <p:sldId id="299" r:id="rId11"/>
    <p:sldId id="300" r:id="rId12"/>
    <p:sldId id="301" r:id="rId13"/>
    <p:sldId id="302" r:id="rId14"/>
    <p:sldId id="288" r:id="rId15"/>
    <p:sldId id="289" r:id="rId16"/>
    <p:sldId id="290" r:id="rId17"/>
    <p:sldId id="292" r:id="rId18"/>
    <p:sldId id="293" r:id="rId19"/>
    <p:sldId id="285" r:id="rId2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C930"/>
    <a:srgbClr val="310065"/>
    <a:srgbClr val="FCCA00"/>
    <a:srgbClr val="3B6638"/>
    <a:srgbClr val="FFFFFF"/>
    <a:srgbClr val="F2F2F2"/>
    <a:srgbClr val="00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40" autoAdjust="0"/>
    <p:restoredTop sz="94660"/>
  </p:normalViewPr>
  <p:slideViewPr>
    <p:cSldViewPr snapToGrid="0">
      <p:cViewPr>
        <p:scale>
          <a:sx n="40" d="100"/>
          <a:sy n="40" d="100"/>
        </p:scale>
        <p:origin x="1651" y="6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44EF33-D953-42D4-96E8-06EA18E6B1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69F2CC0-70F3-4CD6-AB2C-126C5063E2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4F6E332-85C0-4999-85FA-69D72FAD0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BCDF5-8DCC-4A7C-956E-F4AC98C5A621}" type="datetimeFigureOut">
              <a:rPr lang="pt-BR" smtClean="0"/>
              <a:t>09/06/2021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2385310-9C74-49FC-80A5-F345874E9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4CB2901-F3A5-4596-8A14-6E1DA83A0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8CB7E-B0FF-4DFF-90A9-549F69C292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1420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434A32-8C95-4F0B-BB2C-0312EE718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98EC8C6-9762-456A-A673-022FDC624B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1B86E94-16CC-4D22-B421-2929A2C88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BCDF5-8DCC-4A7C-956E-F4AC98C5A621}" type="datetimeFigureOut">
              <a:rPr lang="pt-BR" smtClean="0"/>
              <a:t>09/06/2021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F766FAD-D506-45CD-8658-34C845EC0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CFED56E-972D-4703-8F9A-44549AAEE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8CB7E-B0FF-4DFF-90A9-549F69C292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9968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FE929DE-FF7F-4A52-853C-286CB78E5E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EB1E751-5FB2-4C79-A674-E5E49E7726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E06E1BF-6EA9-4E77-84AA-A8066D11D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BCDF5-8DCC-4A7C-956E-F4AC98C5A621}" type="datetimeFigureOut">
              <a:rPr lang="pt-BR" smtClean="0"/>
              <a:t>09/06/2021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0E29FF3-136B-415E-B0D5-169D8548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C07DBCD-7B39-4CA4-B1C3-4958091DD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8CB7E-B0FF-4DFF-90A9-549F69C292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6668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2EA19E-26BD-4868-890C-3980EAD32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25EBA44-FDCC-4E54-8988-080307E8D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913679C-6C89-4CC2-B440-E6E66A028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BCDF5-8DCC-4A7C-956E-F4AC98C5A621}" type="datetimeFigureOut">
              <a:rPr lang="pt-BR" smtClean="0"/>
              <a:t>09/06/2021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0D10D4F-04CE-422D-A7ED-2FD7EEFC4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4DCE6DD-5D9C-4226-88CD-D9A74F089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8CB7E-B0FF-4DFF-90A9-549F69C292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7247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19D8ED-1C17-49D9-8D6E-F47428B35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975FE47-F86B-4256-90A8-E7EDCBC490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B957D3D-A04D-4D3F-877A-01D856814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BCDF5-8DCC-4A7C-956E-F4AC98C5A621}" type="datetimeFigureOut">
              <a:rPr lang="pt-BR" smtClean="0"/>
              <a:t>09/06/2021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AE82981-EF66-4F56-AAA3-A06A44297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E6447E1-39A2-4FAE-8B5C-02F49E802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8CB7E-B0FF-4DFF-90A9-549F69C292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8394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49D866-8BC2-4A92-A2A9-20FF6EC32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F0AC88B-8854-4E60-B5EE-75CE2E4FBB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4A90786-15D1-43B6-953E-531FC16573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9BF511B-6AB4-4FC2-85E1-AC2CF0C3C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BCDF5-8DCC-4A7C-956E-F4AC98C5A621}" type="datetimeFigureOut">
              <a:rPr lang="pt-BR" smtClean="0"/>
              <a:t>09/06/2021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D059B13-A3E3-4242-9B15-2839F43A5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9111080-4722-41D9-A0EF-8D453726D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8CB7E-B0FF-4DFF-90A9-549F69C292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1822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36035-5048-404F-962E-B67AAF71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9D0ACED-F4D1-453A-856D-C5B9E9FAC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C2E74FB-54FB-4C6B-BDBB-B80F41849D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F68FF95-7C1B-4F9E-AC5D-04591428E0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327F2B5-D121-42BC-98A6-359549618A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DF63B02-7194-422C-8DF0-E0D41D111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BCDF5-8DCC-4A7C-956E-F4AC98C5A621}" type="datetimeFigureOut">
              <a:rPr lang="pt-BR" smtClean="0"/>
              <a:t>09/06/2021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8668637-7AFB-402C-BD97-62674EB1C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BD72DEA-F74B-43E9-B718-914A41E6A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8CB7E-B0FF-4DFF-90A9-549F69C292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7585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EB47B6-7C4A-4B80-8242-03975BD01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9EC394C-D479-475C-AF3C-A3AA8C252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BCDF5-8DCC-4A7C-956E-F4AC98C5A621}" type="datetimeFigureOut">
              <a:rPr lang="pt-BR" smtClean="0"/>
              <a:t>09/06/2021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0F9C942-B5AF-4BBE-8DB4-A818049F1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4393B05-B4D7-4BAD-B574-C894FED2E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8CB7E-B0FF-4DFF-90A9-549F69C292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4562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AB79022-D21E-483A-89AF-FA1B000B1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BCDF5-8DCC-4A7C-956E-F4AC98C5A621}" type="datetimeFigureOut">
              <a:rPr lang="pt-BR" smtClean="0"/>
              <a:t>09/06/2021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B9A63AE-B665-4D2F-9BDF-DF126480F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76E8DD1-5569-4797-9B0C-7D570D839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8CB7E-B0FF-4DFF-90A9-549F69C292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9284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62FBB5-180F-44CB-B98B-13DD71928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0829FC-67F0-4B88-9F97-2A61EC756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0E4B594-15E1-4602-BD84-964AB573DC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C24F2A0-3B07-4A36-B024-F3C52C8F2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BCDF5-8DCC-4A7C-956E-F4AC98C5A621}" type="datetimeFigureOut">
              <a:rPr lang="pt-BR" smtClean="0"/>
              <a:t>09/06/2021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D06CCA6-AEF5-4A23-A988-7207E01D3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7C3A8E9-E400-4A7E-BA92-F3ECB834C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8CB7E-B0FF-4DFF-90A9-549F69C292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731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04898F-47C9-4434-A912-097C5389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CD6C4EB-D1AE-4C5C-913F-821F682252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35503C9-FE14-47AC-99B7-964FB27A2B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5AB6C60-8BEA-486C-B1BC-BDB0FA588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BCDF5-8DCC-4A7C-956E-F4AC98C5A621}" type="datetimeFigureOut">
              <a:rPr lang="pt-BR" smtClean="0"/>
              <a:t>09/06/2021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C81B1FC-5446-4867-A3CE-91EBD149C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29B3BAC-CD1A-4BB2-BA9B-FADE44359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8CB7E-B0FF-4DFF-90A9-549F69C292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7212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1FA4CB7-5B10-48DE-AB3F-96B69AAD4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E5ABA96-C057-4E0E-B6C4-96480B750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3E60829-3D1B-4D0D-B300-B991B518FD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BCDF5-8DCC-4A7C-956E-F4AC98C5A621}" type="datetimeFigureOut">
              <a:rPr lang="pt-BR" smtClean="0"/>
              <a:t>09/06/2021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7FD2DF2-B3BF-4070-AB7F-159E149478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DC691F7-DE24-440C-859F-87D164FA5F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8CB7E-B0FF-4DFF-90A9-549F69C292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5992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715C47B-FCD0-487B-81D8-4A3681F579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05" t="30556" r="57187" b="43527"/>
          <a:stretch/>
        </p:blipFill>
        <p:spPr>
          <a:xfrm>
            <a:off x="3114675" y="1738989"/>
            <a:ext cx="5962650" cy="33800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BE49516-717A-4DFC-B978-D50474999C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00" t="56893" r="57187" b="25601"/>
          <a:stretch/>
        </p:blipFill>
        <p:spPr>
          <a:xfrm>
            <a:off x="8132211" y="0"/>
            <a:ext cx="4076700" cy="158597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F91295B-4661-48F3-9881-C6CD68017F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81" t="20277" r="73125" b="68056"/>
          <a:stretch/>
        </p:blipFill>
        <p:spPr>
          <a:xfrm>
            <a:off x="8132211" y="1585973"/>
            <a:ext cx="2323170" cy="112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75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13F3713-4B55-4F12-82F0-3A734A73BB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81" t="31111" r="39688" b="18611"/>
          <a:stretch/>
        </p:blipFill>
        <p:spPr>
          <a:xfrm>
            <a:off x="0" y="0"/>
            <a:ext cx="9677400" cy="792583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AB50B0D-A486-4E42-BCBB-DCBE533978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56" t="42779" r="37656" b="27222"/>
          <a:stretch/>
        </p:blipFill>
        <p:spPr>
          <a:xfrm>
            <a:off x="2069747" y="1905000"/>
            <a:ext cx="7607653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826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0768A2D-45DE-4563-BFBD-49CC8CB5E0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00" t="51523" r="31000" b="5600"/>
          <a:stretch/>
        </p:blipFill>
        <p:spPr>
          <a:xfrm>
            <a:off x="0" y="0"/>
            <a:ext cx="122553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892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B8CDCDE-5A78-4566-98CF-92C1446B96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42" t="34043" r="31250" b="235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66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A2D7A6D-AA82-4912-AC79-556ECAF1CF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33" t="25926" r="30834" b="28889"/>
          <a:stretch/>
        </p:blipFill>
        <p:spPr>
          <a:xfrm>
            <a:off x="1244600" y="411449"/>
            <a:ext cx="10947399" cy="644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72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818E4D0-7350-43C8-BC41-C355706D30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49" t="33168" r="31042" b="247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268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57CB877-A53F-49E1-AD7B-633CECFD59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25" t="31852" r="30833" b="2370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777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765E87-F64C-49D1-9402-7023F1604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511" y="2721143"/>
            <a:ext cx="3578157" cy="1033733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310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THANKS!</a:t>
            </a:r>
            <a:endParaRPr lang="pt-BR" sz="5400" dirty="0">
              <a:solidFill>
                <a:srgbClr val="3100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9B3E25E-4925-4601-B5B1-B878241D6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8909" y="4384912"/>
            <a:ext cx="2226014" cy="1327826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Tiago Dutra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3B66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Managing Director for Economic Issues and Public Finance</a:t>
            </a:r>
          </a:p>
          <a:p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4D05BF8-C634-4396-92AE-584E8F3168DB}"/>
              </a:ext>
            </a:extLst>
          </p:cNvPr>
          <p:cNvSpPr/>
          <p:nvPr/>
        </p:nvSpPr>
        <p:spPr>
          <a:xfrm>
            <a:off x="1410511" y="2821612"/>
            <a:ext cx="3136089" cy="279065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5000" b="1" dirty="0">
                <a:solidFill>
                  <a:srgbClr val="310065"/>
                </a:solidFill>
              </a:rPr>
              <a:t>Obrigado!</a:t>
            </a:r>
          </a:p>
          <a:p>
            <a:pPr algn="ctr"/>
            <a:endParaRPr lang="pt-BR" sz="3000" b="1" dirty="0">
              <a:solidFill>
                <a:srgbClr val="310065"/>
              </a:solidFill>
            </a:endParaRPr>
          </a:p>
          <a:p>
            <a:r>
              <a:rPr lang="pt-BR" sz="2000" b="1" dirty="0">
                <a:solidFill>
                  <a:srgbClr val="310065"/>
                </a:solidFill>
              </a:rPr>
              <a:t>Tiago Dutra</a:t>
            </a:r>
          </a:p>
          <a:p>
            <a:r>
              <a:rPr lang="pt-BR" sz="2000" dirty="0">
                <a:solidFill>
                  <a:srgbClr val="310065"/>
                </a:solidFill>
              </a:rPr>
              <a:t>Coordenador-Geral de Controle Externo da Área Econômica e das Contas Públicas</a:t>
            </a:r>
          </a:p>
          <a:p>
            <a:endParaRPr lang="pt-BR" sz="2000" b="1" dirty="0">
              <a:solidFill>
                <a:srgbClr val="310065"/>
              </a:solidFill>
            </a:endParaRPr>
          </a:p>
          <a:p>
            <a:r>
              <a:rPr lang="pt-BR" sz="2000" b="1" dirty="0">
                <a:solidFill>
                  <a:srgbClr val="310065"/>
                </a:solidFill>
              </a:rPr>
              <a:t>João Ricardo Pereira</a:t>
            </a:r>
          </a:p>
          <a:p>
            <a:r>
              <a:rPr lang="pt-BR" sz="2000" dirty="0">
                <a:solidFill>
                  <a:srgbClr val="310065"/>
                </a:solidFill>
              </a:rPr>
              <a:t>Secretário de Controle Externo da Previdência, Assistência e Trabalho</a:t>
            </a:r>
            <a:endParaRPr lang="en-US" sz="2000" dirty="0">
              <a:solidFill>
                <a:srgbClr val="3100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045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D1A4369-7303-4B54-A916-DBD3E89CE6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42" t="32222" r="35208" b="28889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92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7C78A07-D23E-405D-8710-AC523D35DF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33" t="50000" r="30834" b="592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9154C01-196B-4E13-9742-F914F92B84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062" t="36944" r="30938" b="13055"/>
          <a:stretch/>
        </p:blipFill>
        <p:spPr>
          <a:xfrm>
            <a:off x="4152900" y="2495549"/>
            <a:ext cx="4762500" cy="382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63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98E6D03-C172-4507-975C-09EE267813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33" t="50000" r="31251" b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078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63C25741-93BD-B641-BC23-01EC018A15FC}"/>
              </a:ext>
            </a:extLst>
          </p:cNvPr>
          <p:cNvSpPr/>
          <p:nvPr/>
        </p:nvSpPr>
        <p:spPr>
          <a:xfrm>
            <a:off x="1527991" y="252095"/>
            <a:ext cx="82637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buClr>
                <a:srgbClr val="2E0063"/>
              </a:buClr>
              <a:buSzPts val="1800"/>
              <a:tabLst>
                <a:tab pos="1201420" algn="l"/>
              </a:tabLst>
            </a:pPr>
            <a:r>
              <a:rPr lang="pt-PT" sz="3000" b="1" spc="300" dirty="0">
                <a:solidFill>
                  <a:srgbClr val="2E006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Microsoft Sans Serif" panose="020B0604020202020204" pitchFamily="34" charset="0"/>
              </a:rPr>
              <a:t>1</a:t>
            </a:r>
            <a:r>
              <a:rPr lang="pt-PT" sz="3000" b="1" spc="300" dirty="0">
                <a:solidFill>
                  <a:srgbClr val="F0C93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Microsoft Sans Serif" panose="020B0604020202020204" pitchFamily="34" charset="0"/>
              </a:rPr>
              <a:t>]</a:t>
            </a:r>
            <a:r>
              <a:rPr lang="pt-PT" sz="3000" b="1" spc="300" dirty="0">
                <a:solidFill>
                  <a:srgbClr val="2E006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Microsoft Sans Serif" panose="020B0604020202020204" pitchFamily="34" charset="0"/>
              </a:rPr>
              <a:t> ESTIMATIVA</a:t>
            </a:r>
            <a:r>
              <a:rPr lang="pt-BR" sz="3000" b="1" spc="300" dirty="0">
                <a:solidFill>
                  <a:srgbClr val="2E006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Microsoft Sans Serif" panose="020B0604020202020204" pitchFamily="34" charset="0"/>
              </a:rPr>
              <a:t> DE </a:t>
            </a:r>
            <a:r>
              <a:rPr lang="pt-PT" sz="3000" b="1" spc="300" dirty="0">
                <a:solidFill>
                  <a:srgbClr val="2E006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PAGAMENTOS INDEVIDOS</a:t>
            </a:r>
            <a:endParaRPr lang="pt-BR" sz="3000" b="1" spc="3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icrosoft Sans Serif" panose="020B0604020202020204" pitchFamily="34" charset="0"/>
              <a:ea typeface="Microsoft Sans Serif" panose="020B0604020202020204" pitchFamily="34" charset="0"/>
            </a:endParaRPr>
          </a:p>
        </p:txBody>
      </p:sp>
      <p:sp>
        <p:nvSpPr>
          <p:cNvPr id="11" name="Text Box 266">
            <a:extLst>
              <a:ext uri="{FF2B5EF4-FFF2-40B4-BE49-F238E27FC236}">
                <a16:creationId xmlns:a16="http://schemas.microsoft.com/office/drawing/2014/main" id="{2301B322-F59E-A64B-96F5-CC93B1C5973A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1269852" y="6330788"/>
            <a:ext cx="7641032" cy="4109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vert="horz" wrap="square" lIns="72000" tIns="0" rIns="0" bIns="0" anchor="t" anchorCtr="0" upright="1">
            <a:noAutofit/>
          </a:bodyPr>
          <a:lstStyle/>
          <a:p>
            <a:pPr>
              <a:lnSpc>
                <a:spcPct val="105000"/>
              </a:lnSpc>
            </a:pPr>
            <a:endParaRPr lang="pt-PT" sz="400" dirty="0">
              <a:effectLst/>
              <a:latin typeface="Century Gothic" panose="020B0502020202020204" pitchFamily="34" charset="0"/>
              <a:ea typeface="Microsoft Sans Serif" panose="020B0604020202020204" pitchFamily="34" charset="0"/>
            </a:endParaRPr>
          </a:p>
          <a:p>
            <a:pPr>
              <a:lnSpc>
                <a:spcPct val="105000"/>
              </a:lnSpc>
            </a:pPr>
            <a:r>
              <a:rPr lang="pt-PT" sz="1000" dirty="0">
                <a:effectLst/>
                <a:latin typeface="Century Gothic" panose="020B0502020202020204" pitchFamily="34" charset="0"/>
                <a:ea typeface="Microsoft Sans Serif" panose="020B0604020202020204" pitchFamily="34" charset="0"/>
              </a:rPr>
              <a:t>Fonte:</a:t>
            </a:r>
            <a:r>
              <a:rPr lang="pt-PT" sz="1000" spc="15" dirty="0">
                <a:effectLst/>
                <a:latin typeface="Century Gothic" panose="020B0502020202020204" pitchFamily="34" charset="0"/>
                <a:ea typeface="Microsoft Sans Serif" panose="020B0604020202020204" pitchFamily="34" charset="0"/>
              </a:rPr>
              <a:t> </a:t>
            </a:r>
            <a:r>
              <a:rPr lang="pt-PT" sz="1000" dirty="0">
                <a:effectLst/>
                <a:latin typeface="Century Gothic" panose="020B0502020202020204" pitchFamily="34" charset="0"/>
                <a:ea typeface="Microsoft Sans Serif" panose="020B0604020202020204" pitchFamily="34" charset="0"/>
              </a:rPr>
              <a:t>Elaboração</a:t>
            </a:r>
            <a:r>
              <a:rPr lang="pt-PT" sz="1000" spc="20" dirty="0">
                <a:effectLst/>
                <a:latin typeface="Century Gothic" panose="020B0502020202020204" pitchFamily="34" charset="0"/>
                <a:ea typeface="Microsoft Sans Serif" panose="020B0604020202020204" pitchFamily="34" charset="0"/>
              </a:rPr>
              <a:t> </a:t>
            </a:r>
            <a:r>
              <a:rPr lang="pt-PT" sz="1000" dirty="0">
                <a:effectLst/>
                <a:latin typeface="Century Gothic" panose="020B0502020202020204" pitchFamily="34" charset="0"/>
                <a:ea typeface="Microsoft Sans Serif" panose="020B0604020202020204" pitchFamily="34" charset="0"/>
              </a:rPr>
              <a:t>própria</a:t>
            </a:r>
            <a:r>
              <a:rPr lang="pt-PT" sz="1000" spc="20" dirty="0">
                <a:effectLst/>
                <a:latin typeface="Century Gothic" panose="020B0502020202020204" pitchFamily="34" charset="0"/>
                <a:ea typeface="Microsoft Sans Serif" panose="020B0604020202020204" pitchFamily="34" charset="0"/>
              </a:rPr>
              <a:t> </a:t>
            </a:r>
            <a:r>
              <a:rPr lang="pt-PT" sz="1000" dirty="0">
                <a:effectLst/>
                <a:latin typeface="Century Gothic" panose="020B0502020202020204" pitchFamily="34" charset="0"/>
                <a:ea typeface="Microsoft Sans Serif" panose="020B0604020202020204" pitchFamily="34" charset="0"/>
              </a:rPr>
              <a:t>a</a:t>
            </a:r>
            <a:r>
              <a:rPr lang="pt-PT" sz="1000" spc="20" dirty="0">
                <a:effectLst/>
                <a:latin typeface="Century Gothic" panose="020B0502020202020204" pitchFamily="34" charset="0"/>
                <a:ea typeface="Microsoft Sans Serif" panose="020B0604020202020204" pitchFamily="34" charset="0"/>
              </a:rPr>
              <a:t> </a:t>
            </a:r>
            <a:r>
              <a:rPr lang="pt-PT" sz="1000" dirty="0">
                <a:effectLst/>
                <a:latin typeface="Century Gothic" panose="020B0502020202020204" pitchFamily="34" charset="0"/>
                <a:ea typeface="Microsoft Sans Serif" panose="020B0604020202020204" pitchFamily="34" charset="0"/>
              </a:rPr>
              <a:t>partir</a:t>
            </a:r>
            <a:r>
              <a:rPr lang="pt-PT" sz="1000" spc="15" dirty="0">
                <a:effectLst/>
                <a:latin typeface="Century Gothic" panose="020B0502020202020204" pitchFamily="34" charset="0"/>
                <a:ea typeface="Microsoft Sans Serif" panose="020B0604020202020204" pitchFamily="34" charset="0"/>
              </a:rPr>
              <a:t> </a:t>
            </a:r>
            <a:r>
              <a:rPr lang="pt-PT" sz="1000" dirty="0">
                <a:effectLst/>
                <a:latin typeface="Century Gothic" panose="020B0502020202020204" pitchFamily="34" charset="0"/>
                <a:ea typeface="Microsoft Sans Serif" panose="020B0604020202020204" pitchFamily="34" charset="0"/>
              </a:rPr>
              <a:t>de</a:t>
            </a:r>
            <a:r>
              <a:rPr lang="pt-PT" sz="1000" spc="20" dirty="0">
                <a:effectLst/>
                <a:latin typeface="Century Gothic" panose="020B0502020202020204" pitchFamily="34" charset="0"/>
                <a:ea typeface="Microsoft Sans Serif" panose="020B0604020202020204" pitchFamily="34" charset="0"/>
              </a:rPr>
              <a:t> </a:t>
            </a:r>
            <a:r>
              <a:rPr lang="pt-PT" sz="1000" dirty="0">
                <a:effectLst/>
                <a:latin typeface="Century Gothic" panose="020B0502020202020204" pitchFamily="34" charset="0"/>
                <a:ea typeface="Microsoft Sans Serif" panose="020B0604020202020204" pitchFamily="34" charset="0"/>
              </a:rPr>
              <a:t>dados</a:t>
            </a:r>
            <a:r>
              <a:rPr lang="pt-PT" sz="1000" spc="20" dirty="0">
                <a:effectLst/>
                <a:latin typeface="Century Gothic" panose="020B0502020202020204" pitchFamily="34" charset="0"/>
                <a:ea typeface="Microsoft Sans Serif" panose="020B0604020202020204" pitchFamily="34" charset="0"/>
              </a:rPr>
              <a:t> </a:t>
            </a:r>
            <a:r>
              <a:rPr lang="pt-PT" sz="1000" dirty="0">
                <a:effectLst/>
                <a:latin typeface="Century Gothic" panose="020B0502020202020204" pitchFamily="34" charset="0"/>
                <a:ea typeface="Microsoft Sans Serif" panose="020B0604020202020204" pitchFamily="34" charset="0"/>
              </a:rPr>
              <a:t>do</a:t>
            </a:r>
            <a:r>
              <a:rPr lang="pt-PT" sz="1000" spc="20" dirty="0">
                <a:effectLst/>
                <a:latin typeface="Century Gothic" panose="020B0502020202020204" pitchFamily="34" charset="0"/>
                <a:ea typeface="Microsoft Sans Serif" panose="020B0604020202020204" pitchFamily="34" charset="0"/>
              </a:rPr>
              <a:t> </a:t>
            </a:r>
            <a:r>
              <a:rPr lang="pt-PT" sz="1000" dirty="0">
                <a:effectLst/>
                <a:latin typeface="Century Gothic" panose="020B0502020202020204" pitchFamily="34" charset="0"/>
                <a:ea typeface="Microsoft Sans Serif" panose="020B0604020202020204" pitchFamily="34" charset="0"/>
              </a:rPr>
              <a:t>Ministério</a:t>
            </a:r>
            <a:r>
              <a:rPr lang="pt-PT" sz="1000" spc="20" dirty="0">
                <a:effectLst/>
                <a:latin typeface="Century Gothic" panose="020B0502020202020204" pitchFamily="34" charset="0"/>
                <a:ea typeface="Microsoft Sans Serif" panose="020B0604020202020204" pitchFamily="34" charset="0"/>
              </a:rPr>
              <a:t> </a:t>
            </a:r>
            <a:r>
              <a:rPr lang="pt-PT" sz="1000" dirty="0">
                <a:effectLst/>
                <a:latin typeface="Century Gothic" panose="020B0502020202020204" pitchFamily="34" charset="0"/>
                <a:ea typeface="Microsoft Sans Serif" panose="020B0604020202020204" pitchFamily="34" charset="0"/>
              </a:rPr>
              <a:t>da</a:t>
            </a:r>
            <a:r>
              <a:rPr lang="pt-PT" sz="1000" spc="15" dirty="0">
                <a:effectLst/>
                <a:latin typeface="Century Gothic" panose="020B0502020202020204" pitchFamily="34" charset="0"/>
                <a:ea typeface="Microsoft Sans Serif" panose="020B0604020202020204" pitchFamily="34" charset="0"/>
              </a:rPr>
              <a:t> </a:t>
            </a:r>
            <a:r>
              <a:rPr lang="pt-PT" sz="1000" dirty="0">
                <a:effectLst/>
                <a:latin typeface="Century Gothic" panose="020B0502020202020204" pitchFamily="34" charset="0"/>
                <a:ea typeface="Microsoft Sans Serif" panose="020B0604020202020204" pitchFamily="34" charset="0"/>
              </a:rPr>
              <a:t>Cidadania</a:t>
            </a:r>
            <a:r>
              <a:rPr lang="pt-PT" sz="1000" spc="-195" dirty="0">
                <a:effectLst/>
                <a:latin typeface="Century Gothic" panose="020B0502020202020204" pitchFamily="34" charset="0"/>
                <a:ea typeface="Microsoft Sans Serif" panose="020B0604020202020204" pitchFamily="34" charset="0"/>
              </a:rPr>
              <a:t> </a:t>
            </a:r>
            <a:r>
              <a:rPr lang="pt-PT" sz="1000" dirty="0">
                <a:effectLst/>
                <a:latin typeface="Century Gothic" panose="020B0502020202020204" pitchFamily="34" charset="0"/>
                <a:ea typeface="Microsoft Sans Serif" panose="020B0604020202020204" pitchFamily="34" charset="0"/>
              </a:rPr>
              <a:t>(peças 409</a:t>
            </a:r>
            <a:r>
              <a:rPr lang="pt-PT" sz="1000" spc="5" dirty="0">
                <a:effectLst/>
                <a:latin typeface="Century Gothic" panose="020B0502020202020204" pitchFamily="34" charset="0"/>
                <a:ea typeface="Microsoft Sans Serif" panose="020B0604020202020204" pitchFamily="34" charset="0"/>
              </a:rPr>
              <a:t> </a:t>
            </a:r>
            <a:r>
              <a:rPr lang="pt-PT" sz="1000" dirty="0">
                <a:effectLst/>
                <a:latin typeface="Century Gothic" panose="020B0502020202020204" pitchFamily="34" charset="0"/>
                <a:ea typeface="Microsoft Sans Serif" panose="020B0604020202020204" pitchFamily="34" charset="0"/>
              </a:rPr>
              <a:t>e 415)</a:t>
            </a:r>
            <a:r>
              <a:rPr lang="pt-PT" sz="1000" spc="5" dirty="0">
                <a:effectLst/>
                <a:latin typeface="Century Gothic" panose="020B0502020202020204" pitchFamily="34" charset="0"/>
                <a:ea typeface="Microsoft Sans Serif" panose="020B0604020202020204" pitchFamily="34" charset="0"/>
              </a:rPr>
              <a:t> </a:t>
            </a:r>
            <a:r>
              <a:rPr lang="pt-PT" sz="1000" dirty="0">
                <a:effectLst/>
                <a:latin typeface="Century Gothic" panose="020B0502020202020204" pitchFamily="34" charset="0"/>
                <a:ea typeface="Microsoft Sans Serif" panose="020B0604020202020204" pitchFamily="34" charset="0"/>
              </a:rPr>
              <a:t>e</a:t>
            </a:r>
            <a:r>
              <a:rPr lang="pt-PT" sz="1000" spc="5" dirty="0">
                <a:effectLst/>
                <a:latin typeface="Century Gothic" panose="020B0502020202020204" pitchFamily="34" charset="0"/>
                <a:ea typeface="Microsoft Sans Serif" panose="020B0604020202020204" pitchFamily="34" charset="0"/>
              </a:rPr>
              <a:t> </a:t>
            </a:r>
            <a:r>
              <a:rPr lang="pt-PT" sz="1000" dirty="0">
                <a:effectLst/>
                <a:latin typeface="Century Gothic" panose="020B0502020202020204" pitchFamily="34" charset="0"/>
                <a:ea typeface="Microsoft Sans Serif" panose="020B0604020202020204" pitchFamily="34" charset="0"/>
              </a:rPr>
              <a:t>da Pnad</a:t>
            </a:r>
            <a:r>
              <a:rPr lang="pt-PT" sz="1000" spc="5" dirty="0">
                <a:effectLst/>
                <a:latin typeface="Century Gothic" panose="020B0502020202020204" pitchFamily="34" charset="0"/>
                <a:ea typeface="Microsoft Sans Serif" panose="020B0604020202020204" pitchFamily="34" charset="0"/>
              </a:rPr>
              <a:t> </a:t>
            </a:r>
            <a:r>
              <a:rPr lang="pt-PT" sz="1000" dirty="0">
                <a:effectLst/>
                <a:latin typeface="Century Gothic" panose="020B0502020202020204" pitchFamily="34" charset="0"/>
                <a:ea typeface="Microsoft Sans Serif" panose="020B0604020202020204" pitchFamily="34" charset="0"/>
              </a:rPr>
              <a:t>Contínua</a:t>
            </a:r>
            <a:r>
              <a:rPr lang="pt-PT" sz="1000" spc="5" dirty="0">
                <a:effectLst/>
                <a:latin typeface="Century Gothic" panose="020B0502020202020204" pitchFamily="34" charset="0"/>
                <a:ea typeface="Microsoft Sans Serif" panose="020B0604020202020204" pitchFamily="34" charset="0"/>
              </a:rPr>
              <a:t> </a:t>
            </a:r>
            <a:r>
              <a:rPr lang="pt-PT" sz="1000" dirty="0">
                <a:effectLst/>
                <a:latin typeface="Century Gothic" panose="020B0502020202020204" pitchFamily="34" charset="0"/>
                <a:ea typeface="Microsoft Sans Serif" panose="020B0604020202020204" pitchFamily="34" charset="0"/>
              </a:rPr>
              <a:t>de 2019. Cancelamentos decorrentes dos trabalhos conjuntos do TCU, CGU e TCEs/CGEs.</a:t>
            </a:r>
            <a:endParaRPr lang="pt-BR" sz="1000" dirty="0">
              <a:effectLst/>
              <a:latin typeface="Century Gothic" panose="020B0502020202020204" pitchFamily="34" charset="0"/>
              <a:ea typeface="Microsoft Sans Serif" panose="020B0604020202020204" pitchFamily="34" charset="0"/>
            </a:endParaRPr>
          </a:p>
        </p:txBody>
      </p: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9737507F-6661-9B4C-AA41-D8BC95CB147C}"/>
              </a:ext>
            </a:extLst>
          </p:cNvPr>
          <p:cNvGrpSpPr/>
          <p:nvPr/>
        </p:nvGrpSpPr>
        <p:grpSpPr>
          <a:xfrm>
            <a:off x="1268080" y="1438599"/>
            <a:ext cx="9640625" cy="4892189"/>
            <a:chOff x="1268080" y="1438599"/>
            <a:chExt cx="9640625" cy="4300525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96165736-5AFB-47DF-8A9C-C98BFE7FC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313" t="19476" r="19693" b="26367"/>
            <a:stretch/>
          </p:blipFill>
          <p:spPr>
            <a:xfrm>
              <a:off x="1268080" y="1438599"/>
              <a:ext cx="9633411" cy="3372887"/>
            </a:xfrm>
            <a:prstGeom prst="rect">
              <a:avLst/>
            </a:prstGeom>
          </p:spPr>
        </p:pic>
        <p:grpSp>
          <p:nvGrpSpPr>
            <p:cNvPr id="2" name="Agrupar 1">
              <a:extLst>
                <a:ext uri="{FF2B5EF4-FFF2-40B4-BE49-F238E27FC236}">
                  <a16:creationId xmlns:a16="http://schemas.microsoft.com/office/drawing/2014/main" id="{76B63CA5-D242-E146-ADD3-D64A67B6F255}"/>
                </a:ext>
              </a:extLst>
            </p:cNvPr>
            <p:cNvGrpSpPr/>
            <p:nvPr/>
          </p:nvGrpSpPr>
          <p:grpSpPr>
            <a:xfrm>
              <a:off x="1275294" y="4808106"/>
              <a:ext cx="9633411" cy="462526"/>
              <a:chOff x="1277257" y="4808106"/>
              <a:chExt cx="9633411" cy="462526"/>
            </a:xfrm>
          </p:grpSpPr>
          <p:pic>
            <p:nvPicPr>
              <p:cNvPr id="10" name="Imagem 9">
                <a:extLst>
                  <a:ext uri="{FF2B5EF4-FFF2-40B4-BE49-F238E27FC236}">
                    <a16:creationId xmlns:a16="http://schemas.microsoft.com/office/drawing/2014/main" id="{7C999A24-E305-1440-A429-41BEBBC3CA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5313" t="66220" r="19693" b="26367"/>
              <a:stretch/>
            </p:blipFill>
            <p:spPr>
              <a:xfrm>
                <a:off x="1277257" y="4808966"/>
                <a:ext cx="9633411" cy="461666"/>
              </a:xfrm>
              <a:prstGeom prst="rect">
                <a:avLst/>
              </a:prstGeom>
            </p:spPr>
          </p:pic>
          <p:pic>
            <p:nvPicPr>
              <p:cNvPr id="12" name="Imagem 11">
                <a:extLst>
                  <a:ext uri="{FF2B5EF4-FFF2-40B4-BE49-F238E27FC236}">
                    <a16:creationId xmlns:a16="http://schemas.microsoft.com/office/drawing/2014/main" id="{44601D3E-0F37-EF48-868D-3707E46F18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42316" t="66220" r="36144" b="26367"/>
              <a:stretch/>
            </p:blipFill>
            <p:spPr>
              <a:xfrm>
                <a:off x="4205240" y="4808106"/>
                <a:ext cx="3192652" cy="461666"/>
              </a:xfrm>
              <a:prstGeom prst="rect">
                <a:avLst/>
              </a:prstGeom>
            </p:spPr>
          </p:pic>
          <p:pic>
            <p:nvPicPr>
              <p:cNvPr id="13" name="Imagem 12">
                <a:extLst>
                  <a:ext uri="{FF2B5EF4-FFF2-40B4-BE49-F238E27FC236}">
                    <a16:creationId xmlns:a16="http://schemas.microsoft.com/office/drawing/2014/main" id="{F15D0F73-7913-A749-B3E8-0B4230E99A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49196" t="68212" r="37623" b="28114"/>
              <a:stretch/>
            </p:blipFill>
            <p:spPr>
              <a:xfrm>
                <a:off x="8804536" y="4907639"/>
                <a:ext cx="1953775" cy="228805"/>
              </a:xfrm>
              <a:prstGeom prst="rect">
                <a:avLst/>
              </a:prstGeom>
            </p:spPr>
          </p:pic>
        </p:grpSp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298F025D-21D8-7640-8F95-D5B032CC4576}"/>
                </a:ext>
              </a:extLst>
            </p:cNvPr>
            <p:cNvGrpSpPr/>
            <p:nvPr/>
          </p:nvGrpSpPr>
          <p:grpSpPr>
            <a:xfrm>
              <a:off x="1269648" y="5276598"/>
              <a:ext cx="9633411" cy="462526"/>
              <a:chOff x="1282900" y="5276598"/>
              <a:chExt cx="9633411" cy="462526"/>
            </a:xfrm>
          </p:grpSpPr>
          <p:pic>
            <p:nvPicPr>
              <p:cNvPr id="14" name="Imagem 13">
                <a:extLst>
                  <a:ext uri="{FF2B5EF4-FFF2-40B4-BE49-F238E27FC236}">
                    <a16:creationId xmlns:a16="http://schemas.microsoft.com/office/drawing/2014/main" id="{045A7334-C01C-954F-A4B5-18010A21A5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5313" t="66220" r="19693" b="26367"/>
              <a:stretch/>
            </p:blipFill>
            <p:spPr>
              <a:xfrm>
                <a:off x="1282900" y="5277458"/>
                <a:ext cx="9633411" cy="461666"/>
              </a:xfrm>
              <a:prstGeom prst="rect">
                <a:avLst/>
              </a:prstGeom>
            </p:spPr>
          </p:pic>
          <p:pic>
            <p:nvPicPr>
              <p:cNvPr id="15" name="Imagem 14">
                <a:extLst>
                  <a:ext uri="{FF2B5EF4-FFF2-40B4-BE49-F238E27FC236}">
                    <a16:creationId xmlns:a16="http://schemas.microsoft.com/office/drawing/2014/main" id="{88C6370A-C26B-D44B-9A8B-F70881D31F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42316" t="66220" r="36144" b="26367"/>
              <a:stretch/>
            </p:blipFill>
            <p:spPr>
              <a:xfrm>
                <a:off x="4210883" y="5276598"/>
                <a:ext cx="3192652" cy="461666"/>
              </a:xfrm>
              <a:prstGeom prst="rect">
                <a:avLst/>
              </a:prstGeom>
            </p:spPr>
          </p:pic>
          <p:pic>
            <p:nvPicPr>
              <p:cNvPr id="16" name="Imagem 15">
                <a:extLst>
                  <a:ext uri="{FF2B5EF4-FFF2-40B4-BE49-F238E27FC236}">
                    <a16:creationId xmlns:a16="http://schemas.microsoft.com/office/drawing/2014/main" id="{E0B03835-3438-1241-9EBC-CAB0E38B91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49843" t="67567" r="36976" b="28548"/>
              <a:stretch/>
            </p:blipFill>
            <p:spPr>
              <a:xfrm>
                <a:off x="8804536" y="5347236"/>
                <a:ext cx="1953775" cy="241928"/>
              </a:xfrm>
              <a:prstGeom prst="rect">
                <a:avLst/>
              </a:prstGeom>
            </p:spPr>
          </p:pic>
        </p:grp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B06415ED-2D3A-9E41-AB3C-322F2FD39662}"/>
                </a:ext>
              </a:extLst>
            </p:cNvPr>
            <p:cNvSpPr txBox="1"/>
            <p:nvPr/>
          </p:nvSpPr>
          <p:spPr>
            <a:xfrm>
              <a:off x="4141186" y="4883449"/>
              <a:ext cx="24948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spc="2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Cancelamentos</a:t>
              </a:r>
            </a:p>
          </p:txBody>
        </p:sp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CD55947A-176B-6742-830C-F80DEDACE2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2316" t="66220" r="36144" b="28434"/>
            <a:stretch/>
          </p:blipFill>
          <p:spPr>
            <a:xfrm>
              <a:off x="3616254" y="4386196"/>
              <a:ext cx="3192652" cy="332918"/>
            </a:xfrm>
            <a:prstGeom prst="rect">
              <a:avLst/>
            </a:prstGeom>
          </p:spPr>
        </p:pic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BCE7DD91-B513-3B4E-8C22-16F33108E9B7}"/>
                </a:ext>
              </a:extLst>
            </p:cNvPr>
            <p:cNvSpPr txBox="1"/>
            <p:nvPr/>
          </p:nvSpPr>
          <p:spPr>
            <a:xfrm>
              <a:off x="4472109" y="4413854"/>
              <a:ext cx="14074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spc="2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Subtotal</a:t>
              </a: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5A8CEDBE-58A4-2246-9965-B2BA5B0DBC92}"/>
                </a:ext>
              </a:extLst>
            </p:cNvPr>
            <p:cNvSpPr txBox="1"/>
            <p:nvPr/>
          </p:nvSpPr>
          <p:spPr>
            <a:xfrm>
              <a:off x="4141186" y="5320525"/>
              <a:ext cx="15803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spc="2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Total</a:t>
              </a:r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82FD705C-E74F-8246-8580-8E8635F69992}"/>
                </a:ext>
              </a:extLst>
            </p:cNvPr>
            <p:cNvSpPr txBox="1"/>
            <p:nvPr/>
          </p:nvSpPr>
          <p:spPr>
            <a:xfrm>
              <a:off x="8828570" y="4895809"/>
              <a:ext cx="20164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1200" spc="2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Avenir Next" panose="020B0503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8.835.412.042,00</a:t>
              </a:r>
            </a:p>
          </p:txBody>
        </p:sp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D3A6D398-D075-0443-9D30-702044CE27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2316" t="66220" r="44508" b="28360"/>
            <a:stretch/>
          </p:blipFill>
          <p:spPr>
            <a:xfrm>
              <a:off x="1275294" y="2860811"/>
              <a:ext cx="1952850" cy="337498"/>
            </a:xfrm>
            <a:prstGeom prst="rect">
              <a:avLst/>
            </a:prstGeom>
          </p:spPr>
        </p:pic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F0C3B31E-AD33-6B48-B337-9F8555EAB5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2316" t="66220" r="44508" b="28360"/>
            <a:stretch/>
          </p:blipFill>
          <p:spPr>
            <a:xfrm>
              <a:off x="4894698" y="2879264"/>
              <a:ext cx="1952850" cy="337498"/>
            </a:xfrm>
            <a:prstGeom prst="rect">
              <a:avLst/>
            </a:prstGeom>
          </p:spPr>
        </p:pic>
        <p:pic>
          <p:nvPicPr>
            <p:cNvPr id="25" name="Imagem 24">
              <a:extLst>
                <a:ext uri="{FF2B5EF4-FFF2-40B4-BE49-F238E27FC236}">
                  <a16:creationId xmlns:a16="http://schemas.microsoft.com/office/drawing/2014/main" id="{230E4402-EB76-4946-9125-AB0E642D63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2316" t="66220" r="44508" b="28360"/>
            <a:stretch/>
          </p:blipFill>
          <p:spPr>
            <a:xfrm>
              <a:off x="8791284" y="2692062"/>
              <a:ext cx="1952850" cy="337498"/>
            </a:xfrm>
            <a:prstGeom prst="rect">
              <a:avLst/>
            </a:prstGeom>
          </p:spPr>
        </p:pic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id="{E1C2D6F5-58B3-A145-93FF-EF0DCABFFB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2316" t="66220" r="44508" b="28360"/>
            <a:stretch/>
          </p:blipFill>
          <p:spPr>
            <a:xfrm>
              <a:off x="8842083" y="2900907"/>
              <a:ext cx="1952850" cy="337498"/>
            </a:xfrm>
            <a:prstGeom prst="rect">
              <a:avLst/>
            </a:prstGeom>
          </p:spPr>
        </p:pic>
        <p:pic>
          <p:nvPicPr>
            <p:cNvPr id="27" name="Imagem 26">
              <a:extLst>
                <a:ext uri="{FF2B5EF4-FFF2-40B4-BE49-F238E27FC236}">
                  <a16:creationId xmlns:a16="http://schemas.microsoft.com/office/drawing/2014/main" id="{2670A53A-42A5-C443-A8C6-8FE8800405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2316" t="66220" r="47121" b="27735"/>
            <a:stretch/>
          </p:blipFill>
          <p:spPr>
            <a:xfrm>
              <a:off x="7062077" y="2512254"/>
              <a:ext cx="1565476" cy="376441"/>
            </a:xfrm>
            <a:prstGeom prst="rect">
              <a:avLst/>
            </a:prstGeom>
          </p:spPr>
        </p:pic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id="{946057F3-0924-FD40-9C5D-9620939379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2316" t="66220" r="47121" b="27735"/>
            <a:stretch/>
          </p:blipFill>
          <p:spPr>
            <a:xfrm>
              <a:off x="7036678" y="2868179"/>
              <a:ext cx="1565476" cy="376441"/>
            </a:xfrm>
            <a:prstGeom prst="rect">
              <a:avLst/>
            </a:prstGeom>
          </p:spPr>
        </p:pic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id="{D845D55B-1C3C-1545-9394-5426925EB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2316" t="66220" r="49078" b="27899"/>
            <a:stretch/>
          </p:blipFill>
          <p:spPr>
            <a:xfrm>
              <a:off x="3543705" y="2827977"/>
              <a:ext cx="1275480" cy="366202"/>
            </a:xfrm>
            <a:prstGeom prst="rect">
              <a:avLst/>
            </a:prstGeom>
          </p:spPr>
        </p:pic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22E084A1-D40A-8C40-A4C3-CAFD2BC8C955}"/>
                </a:ext>
              </a:extLst>
            </p:cNvPr>
            <p:cNvSpPr txBox="1"/>
            <p:nvPr/>
          </p:nvSpPr>
          <p:spPr>
            <a:xfrm>
              <a:off x="3487260" y="2830835"/>
              <a:ext cx="14074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spc="2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Elegíveis</a:t>
              </a: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EB84865F-0279-7B40-AB28-88AE5AA42804}"/>
                </a:ext>
              </a:extLst>
            </p:cNvPr>
            <p:cNvSpPr txBox="1"/>
            <p:nvPr/>
          </p:nvSpPr>
          <p:spPr>
            <a:xfrm>
              <a:off x="1647300" y="2735725"/>
              <a:ext cx="14074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spc="2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Estimativa</a:t>
              </a:r>
            </a:p>
            <a:p>
              <a:pPr algn="ctr"/>
              <a:r>
                <a:rPr lang="pt-BR" sz="1200" spc="2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considerada</a:t>
              </a: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AAD85DD3-C579-1F4A-838A-5980AA0581AF}"/>
                </a:ext>
              </a:extLst>
            </p:cNvPr>
            <p:cNvSpPr txBox="1"/>
            <p:nvPr/>
          </p:nvSpPr>
          <p:spPr>
            <a:xfrm>
              <a:off x="5185264" y="2757304"/>
              <a:ext cx="1407438" cy="405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spc="2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Estimativa</a:t>
              </a:r>
            </a:p>
            <a:p>
              <a:pPr algn="ctr"/>
              <a:r>
                <a:rPr lang="pt-BR" sz="1200" spc="2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TCU</a:t>
              </a:r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A8003CA0-46A4-F04E-A7E8-B94BB43A10B8}"/>
                </a:ext>
              </a:extLst>
            </p:cNvPr>
            <p:cNvSpPr txBox="1"/>
            <p:nvPr/>
          </p:nvSpPr>
          <p:spPr>
            <a:xfrm>
              <a:off x="7031031" y="2618058"/>
              <a:ext cx="15146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spc="2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Qtde. de beneficiários indevidos</a:t>
              </a:r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BC610F0D-CDDF-C744-85E3-E19205579E22}"/>
                </a:ext>
              </a:extLst>
            </p:cNvPr>
            <p:cNvSpPr txBox="1"/>
            <p:nvPr/>
          </p:nvSpPr>
          <p:spPr>
            <a:xfrm>
              <a:off x="9025818" y="2616684"/>
              <a:ext cx="15146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spc="2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Pagamento indevido     (</a:t>
              </a:r>
              <a:r>
                <a:rPr lang="pt-BR" sz="1200" spc="20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R</a:t>
              </a:r>
              <a:r>
                <a:rPr lang="pt-BR" sz="1200" spc="2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$)</a:t>
              </a:r>
            </a:p>
          </p:txBody>
        </p:sp>
        <p:pic>
          <p:nvPicPr>
            <p:cNvPr id="33" name="Imagem 32">
              <a:extLst>
                <a:ext uri="{FF2B5EF4-FFF2-40B4-BE49-F238E27FC236}">
                  <a16:creationId xmlns:a16="http://schemas.microsoft.com/office/drawing/2014/main" id="{FCDD448D-D843-F347-A110-228D7B6E7A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2316" t="66220" r="44508" b="28360"/>
            <a:stretch/>
          </p:blipFill>
          <p:spPr>
            <a:xfrm>
              <a:off x="8896304" y="4402810"/>
              <a:ext cx="1952850" cy="337498"/>
            </a:xfrm>
            <a:prstGeom prst="rect">
              <a:avLst/>
            </a:prstGeom>
          </p:spPr>
        </p:pic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C4563758-BCA5-2B47-BF69-8768E759B415}"/>
                </a:ext>
              </a:extLst>
            </p:cNvPr>
            <p:cNvSpPr txBox="1"/>
            <p:nvPr/>
          </p:nvSpPr>
          <p:spPr>
            <a:xfrm>
              <a:off x="8892229" y="4437142"/>
              <a:ext cx="20164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spc="2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Avenir Next" panose="020B0503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54.660.386.231,64</a:t>
              </a:r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097C4193-2BB4-FA48-869E-3957EDA9C391}"/>
                </a:ext>
              </a:extLst>
            </p:cNvPr>
            <p:cNvSpPr txBox="1"/>
            <p:nvPr/>
          </p:nvSpPr>
          <p:spPr>
            <a:xfrm>
              <a:off x="8828570" y="5343102"/>
              <a:ext cx="20164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1200" spc="2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Avenir Next" panose="020B0503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45.824.974.189,64</a:t>
              </a:r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F8AC483F-62DD-4F4A-BFFD-B2D01083DDAE}"/>
                </a:ext>
              </a:extLst>
            </p:cNvPr>
            <p:cNvSpPr txBox="1"/>
            <p:nvPr/>
          </p:nvSpPr>
          <p:spPr>
            <a:xfrm>
              <a:off x="1527991" y="3521192"/>
              <a:ext cx="177917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sz="1200" spc="200" dirty="0"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Elegíveis a mais</a:t>
              </a:r>
            </a:p>
          </p:txBody>
        </p:sp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F84257EA-6B42-1540-BB7F-2C18ED2D2D32}"/>
                </a:ext>
              </a:extLst>
            </p:cNvPr>
            <p:cNvSpPr txBox="1"/>
            <p:nvPr/>
          </p:nvSpPr>
          <p:spPr>
            <a:xfrm>
              <a:off x="1505412" y="3914088"/>
              <a:ext cx="1779175" cy="35907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pt-BR" sz="1200" spc="200" dirty="0"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Mães chefes de família a mais</a:t>
              </a:r>
            </a:p>
          </p:txBody>
        </p: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A0ED8FEB-79AA-1141-BC89-16754E660653}"/>
                </a:ext>
              </a:extLst>
            </p:cNvPr>
            <p:cNvSpPr txBox="1"/>
            <p:nvPr/>
          </p:nvSpPr>
          <p:spPr>
            <a:xfrm>
              <a:off x="3566284" y="3526809"/>
              <a:ext cx="125290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1200" spc="200" dirty="0"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67.800.241</a:t>
              </a:r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82AC9786-9952-C94E-8E9D-7AF48316E8F5}"/>
                </a:ext>
              </a:extLst>
            </p:cNvPr>
            <p:cNvSpPr txBox="1"/>
            <p:nvPr/>
          </p:nvSpPr>
          <p:spPr>
            <a:xfrm>
              <a:off x="3564528" y="3951328"/>
              <a:ext cx="125290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1200" spc="200" dirty="0"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10.814.303</a:t>
              </a:r>
            </a:p>
          </p:txBody>
        </p: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ADCFB83E-72BA-DE47-BB49-E1420BD78982}"/>
                </a:ext>
              </a:extLst>
            </p:cNvPr>
            <p:cNvSpPr txBox="1"/>
            <p:nvPr/>
          </p:nvSpPr>
          <p:spPr>
            <a:xfrm>
              <a:off x="5582792" y="3517339"/>
              <a:ext cx="123740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1200" spc="200" dirty="0"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60.495.540</a:t>
              </a:r>
            </a:p>
          </p:txBody>
        </p: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0ED06ABE-BE8D-384C-A17C-9D761E097D55}"/>
                </a:ext>
              </a:extLst>
            </p:cNvPr>
            <p:cNvSpPr txBox="1"/>
            <p:nvPr/>
          </p:nvSpPr>
          <p:spPr>
            <a:xfrm>
              <a:off x="5587567" y="3974343"/>
              <a:ext cx="123740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1200" spc="200" dirty="0"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4.366.365</a:t>
              </a:r>
            </a:p>
          </p:txBody>
        </p:sp>
        <p:sp>
          <p:nvSpPr>
            <p:cNvPr id="44" name="CaixaDeTexto 43">
              <a:extLst>
                <a:ext uri="{FF2B5EF4-FFF2-40B4-BE49-F238E27FC236}">
                  <a16:creationId xmlns:a16="http://schemas.microsoft.com/office/drawing/2014/main" id="{5B4C7B33-F283-3F4C-BFF4-EDD82204596E}"/>
                </a:ext>
              </a:extLst>
            </p:cNvPr>
            <p:cNvSpPr txBox="1"/>
            <p:nvPr/>
          </p:nvSpPr>
          <p:spPr>
            <a:xfrm>
              <a:off x="7390150" y="3506263"/>
              <a:ext cx="123740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1200" spc="200" dirty="0"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7.304.701</a:t>
              </a:r>
            </a:p>
          </p:txBody>
        </p:sp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9ADCBBB0-F945-F24B-BE0B-00BA7DFA9DB3}"/>
                </a:ext>
              </a:extLst>
            </p:cNvPr>
            <p:cNvSpPr txBox="1"/>
            <p:nvPr/>
          </p:nvSpPr>
          <p:spPr>
            <a:xfrm>
              <a:off x="7364751" y="3951328"/>
              <a:ext cx="123740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1200" spc="200" dirty="0"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6.447.938</a:t>
              </a:r>
            </a:p>
          </p:txBody>
        </p:sp>
        <p:sp>
          <p:nvSpPr>
            <p:cNvPr id="46" name="CaixaDeTexto 45">
              <a:extLst>
                <a:ext uri="{FF2B5EF4-FFF2-40B4-BE49-F238E27FC236}">
                  <a16:creationId xmlns:a16="http://schemas.microsoft.com/office/drawing/2014/main" id="{2CF53B41-01B5-F545-9C7F-7A754F263059}"/>
                </a:ext>
              </a:extLst>
            </p:cNvPr>
            <p:cNvSpPr txBox="1"/>
            <p:nvPr/>
          </p:nvSpPr>
          <p:spPr>
            <a:xfrm>
              <a:off x="8856105" y="3488550"/>
              <a:ext cx="196636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1200" spc="200" dirty="0"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29.032.811.663,76</a:t>
              </a:r>
            </a:p>
          </p:txBody>
        </p:sp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D4750724-1D23-6844-8CBA-85273143458F}"/>
                </a:ext>
              </a:extLst>
            </p:cNvPr>
            <p:cNvSpPr txBox="1"/>
            <p:nvPr/>
          </p:nvSpPr>
          <p:spPr>
            <a:xfrm>
              <a:off x="8847965" y="3969063"/>
              <a:ext cx="196636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1200" spc="200" dirty="0"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25.627.574.567,88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5090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6B45198-62E0-4C93-9CE4-06139DCC42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38" t="30555" r="40728" b="29794"/>
          <a:stretch/>
        </p:blipFill>
        <p:spPr>
          <a:xfrm>
            <a:off x="1" y="0"/>
            <a:ext cx="9951719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80C0842-9B03-430E-BBD9-2887583AE3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50" t="41333" r="36250" b="33111"/>
          <a:stretch/>
        </p:blipFill>
        <p:spPr>
          <a:xfrm>
            <a:off x="1835029" y="2045970"/>
            <a:ext cx="8116691" cy="353568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C61D5EA-CD8F-49AF-8EC6-4D65011BB7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19" t="29833" r="25781" b="32777"/>
          <a:stretch/>
        </p:blipFill>
        <p:spPr>
          <a:xfrm>
            <a:off x="1719538" y="2045970"/>
            <a:ext cx="8225839" cy="324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46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8142CF2-26B1-48B3-A387-376F68B8F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75" t="50087" r="30875" b="5778"/>
          <a:stretch/>
        </p:blipFill>
        <p:spPr>
          <a:xfrm>
            <a:off x="0" y="-152400"/>
            <a:ext cx="12212846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979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7CC9B11-7475-4112-A2CA-20C0B56EC2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50" t="30444" r="39462" b="26205"/>
          <a:stretch/>
        </p:blipFill>
        <p:spPr>
          <a:xfrm>
            <a:off x="0" y="0"/>
            <a:ext cx="9784080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1F13C579-7E70-4C2A-B0B9-E9FF70AEAEA2}"/>
              </a:ext>
            </a:extLst>
          </p:cNvPr>
          <p:cNvSpPr/>
          <p:nvPr/>
        </p:nvSpPr>
        <p:spPr>
          <a:xfrm>
            <a:off x="2266950" y="2038350"/>
            <a:ext cx="7517130" cy="3543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E2E0E08-7689-48ED-9AA8-4C70E482FEEC}"/>
              </a:ext>
            </a:extLst>
          </p:cNvPr>
          <p:cNvSpPr txBox="1"/>
          <p:nvPr/>
        </p:nvSpPr>
        <p:spPr>
          <a:xfrm>
            <a:off x="2407920" y="2038350"/>
            <a:ext cx="81457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rgbClr val="310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Centenas de milhares de pessoas ficam inelegíveis a cada mês por:</a:t>
            </a:r>
          </a:p>
          <a:p>
            <a:endParaRPr lang="pt-BR" sz="3000" dirty="0">
              <a:solidFill>
                <a:srgbClr val="3100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3000" dirty="0">
                <a:solidFill>
                  <a:srgbClr val="310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Emprego formal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3000" dirty="0">
              <a:solidFill>
                <a:srgbClr val="3100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3000" dirty="0">
                <a:solidFill>
                  <a:srgbClr val="310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Benefícios do INSS + Seguro Desemprego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3000" dirty="0">
              <a:solidFill>
                <a:srgbClr val="3100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3000" dirty="0">
                <a:solidFill>
                  <a:srgbClr val="310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Óbito</a:t>
            </a:r>
            <a:endParaRPr lang="en-US" sz="3000" dirty="0">
              <a:solidFill>
                <a:srgbClr val="3100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854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1A0C577-93F6-442A-AAB1-3DD9DA34FC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50" t="30665" r="40250" b="26431"/>
          <a:stretch/>
        </p:blipFill>
        <p:spPr>
          <a:xfrm>
            <a:off x="0" y="-1"/>
            <a:ext cx="9662160" cy="685800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0FF0225-36C6-4B60-9199-553371E69C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25" t="42500" r="38437" b="23333"/>
          <a:stretch/>
        </p:blipFill>
        <p:spPr>
          <a:xfrm>
            <a:off x="2251710" y="2038349"/>
            <a:ext cx="7410450" cy="460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47130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C8F63971EAC9428E84A7C513C40FC5" ma:contentTypeVersion="12" ma:contentTypeDescription="Create a new document." ma:contentTypeScope="" ma:versionID="df5c0a9100bc42fac6695e398a745629">
  <xsd:schema xmlns:xsd="http://www.w3.org/2001/XMLSchema" xmlns:xs="http://www.w3.org/2001/XMLSchema" xmlns:p="http://schemas.microsoft.com/office/2006/metadata/properties" xmlns:ns2="b092796e-b491-44d0-80d1-0dacb4ef4b65" xmlns:ns3="00f5de45-1bab-451c-b84b-2202488b4b20" targetNamespace="http://schemas.microsoft.com/office/2006/metadata/properties" ma:root="true" ma:fieldsID="a5aba00da81eafdc882d04e65d6268c3" ns2:_="" ns3:_="">
    <xsd:import namespace="b092796e-b491-44d0-80d1-0dacb4ef4b65"/>
    <xsd:import namespace="00f5de45-1bab-451c-b84b-2202488b4b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92796e-b491-44d0-80d1-0dacb4ef4b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f5de45-1bab-451c-b84b-2202488b4b2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0f5de45-1bab-451c-b84b-2202488b4b20">
      <UserInfo>
        <DisplayName>Tiago Alves de Gouveia Lins Dutra</DisplayName>
        <AccountId>108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73D06AB5-5190-4F8A-A32D-0FC0408767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92796e-b491-44d0-80d1-0dacb4ef4b65"/>
    <ds:schemaRef ds:uri="00f5de45-1bab-451c-b84b-2202488b4b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955625C-67AD-4FF2-B8D3-ACE4F8FC7D3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90E0E9F-5CB0-4461-A684-0559F20FF070}">
  <ds:schemaRefs>
    <ds:schemaRef ds:uri="http://schemas.openxmlformats.org/package/2006/metadata/core-properties"/>
    <ds:schemaRef ds:uri="http://purl.org/dc/dcmitype/"/>
    <ds:schemaRef ds:uri="b092796e-b491-44d0-80d1-0dacb4ef4b65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purl.org/dc/terms/"/>
    <ds:schemaRef ds:uri="http://schemas.microsoft.com/office/infopath/2007/PartnerControls"/>
    <ds:schemaRef ds:uri="00f5de45-1bab-451c-b84b-2202488b4b20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1869</TotalTime>
  <Words>144</Words>
  <Application>Microsoft Office PowerPoint</Application>
  <PresentationFormat>Widescreen</PresentationFormat>
  <Paragraphs>43</Paragraphs>
  <Slides>16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4" baseType="lpstr">
      <vt:lpstr>Arial</vt:lpstr>
      <vt:lpstr>Avenir Next</vt:lpstr>
      <vt:lpstr>Calibri</vt:lpstr>
      <vt:lpstr>Calibri Light</vt:lpstr>
      <vt:lpstr>Century Gothic</vt:lpstr>
      <vt:lpstr>Microsoft Sans Serif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Vivian Campelo</dc:creator>
  <cp:lastModifiedBy>tiagodutra</cp:lastModifiedBy>
  <cp:revision>45</cp:revision>
  <dcterms:created xsi:type="dcterms:W3CDTF">2021-05-25T16:11:43Z</dcterms:created>
  <dcterms:modified xsi:type="dcterms:W3CDTF">2021-06-10T11:34:06Z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0x010100F5C8F63971EAC9428E84A7C513C40FC5</vt:lpwstr>
  </property>
</Properties>
</file>