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343" r:id="rId6"/>
    <p:sldId id="370" r:id="rId7"/>
    <p:sldId id="344" r:id="rId8"/>
    <p:sldId id="345" r:id="rId9"/>
    <p:sldId id="346" r:id="rId10"/>
    <p:sldId id="338" r:id="rId11"/>
    <p:sldId id="372" r:id="rId12"/>
    <p:sldId id="373" r:id="rId13"/>
    <p:sldId id="374" r:id="rId14"/>
    <p:sldId id="347" r:id="rId15"/>
    <p:sldId id="375" r:id="rId16"/>
    <p:sldId id="362" r:id="rId17"/>
    <p:sldId id="378" r:id="rId18"/>
    <p:sldId id="384" r:id="rId19"/>
    <p:sldId id="351" r:id="rId20"/>
    <p:sldId id="354" r:id="rId21"/>
    <p:sldId id="379" r:id="rId22"/>
    <p:sldId id="380" r:id="rId23"/>
    <p:sldId id="355" r:id="rId24"/>
    <p:sldId id="357" r:id="rId25"/>
    <p:sldId id="390" r:id="rId26"/>
    <p:sldId id="363" r:id="rId27"/>
    <p:sldId id="381" r:id="rId28"/>
    <p:sldId id="382" r:id="rId29"/>
    <p:sldId id="383" r:id="rId30"/>
    <p:sldId id="361" r:id="rId31"/>
    <p:sldId id="388" r:id="rId32"/>
    <p:sldId id="389" r:id="rId33"/>
    <p:sldId id="385" r:id="rId34"/>
    <p:sldId id="386" r:id="rId35"/>
    <p:sldId id="387" r:id="rId36"/>
    <p:sldId id="366" r:id="rId37"/>
    <p:sldId id="258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98181-76B8-44E9-B94C-8DA9EF081766}" v="18" dt="2021-06-16T21:19:35.779"/>
    <p1510:client id="{3EA6CAFC-AEBC-5216-08CC-09CBFD87F94A}" v="16" dt="2021-06-17T00:34:33.298"/>
    <p1510:client id="{A3C8E9AA-0176-32A1-350C-93FB08F8DFCB}" v="1283" dt="2021-06-16T23:32:30.140"/>
    <p1510:client id="{A3DB4E92-7630-E7FA-E5A4-184D668ABBC4}" v="304" dt="2021-06-16T21:55:16.419"/>
    <p1510:client id="{CEDDCE77-2C2F-EE23-9311-CD42A897AC54}" v="89" dt="2021-06-17T11:41:12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6F161-B13D-4F49-B1B8-00E3B3BBD007}" type="datetimeFigureOut">
              <a:rPr lang="pt-BR" smtClean="0"/>
              <a:t>17/06/2021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20603-C913-441A-A1E9-143C25A2B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37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005D7-5B74-4C96-9412-29E8E32F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77C0F6-5792-4312-A5D0-DB44632DB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E04239-5B66-40A5-A90B-FA2A29A9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5B479-A056-4529-91DB-69590D369852}" type="datetime1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22AD43-6176-4905-9C20-03C1195E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E3B1DE-DC8E-49D0-9270-A8F5C418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AA279-01A8-47C5-BFA2-FF3AFE65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3F04754-AB05-473A-9BE6-CEE2E94AF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440558-8103-4A5D-9F3F-C8BC3052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5973-D728-4823-BBF1-00104B048B38}" type="datetime1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1C20FA-459A-433E-8464-EDA00BBF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B06EA7-81A7-47D9-9A89-FF59FD00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7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F713A0-2562-4893-AD6F-21BC2384D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86DBCF-3FCE-4103-91E4-197D49C17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226862-2B11-4761-BBDE-B69B4FE8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9C3E-82F3-4292-B2EA-6D7AFFA5E1F5}" type="datetime1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35126-0D92-405D-912E-FBC15092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751E55-B89F-4455-8E25-CFB284C6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6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0805A-0E01-4689-B4D4-13709FBD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A8FDFD-10EF-4C6B-B7A1-5E65B39A4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F1DA49-3992-4156-80BA-04D66976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9E0E-AA0A-494C-800B-928721C27E37}" type="datetime1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B207B0-2E06-4D72-A29A-6010F21E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6AE4A-6D83-432F-ADE7-66F231D9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18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57C73-DDCB-4422-985D-7A67DA06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60828D-F67F-479A-A1BA-A43FAB561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EDFF2-FFB3-4FCA-86F2-05833D70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BB12-B02D-4F22-8A06-61CB6088C357}" type="datetime1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3EF71-E75D-4D68-9D38-3570E3CC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900D9A-515E-484D-99B5-59B3E369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53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576F0-B45E-45F7-A80B-C8E7D295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8DE8CF-534B-4B82-AD64-B50955CD2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AF8783-B211-4A00-A3C8-AB7250220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F529BD-7F81-4755-BEDF-4867123C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B1CE-7401-46C5-9D57-5AA13E533121}" type="datetime1">
              <a:rPr lang="pt-BR" smtClean="0"/>
              <a:t>17/06/2021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F951AA-1E6B-448C-A111-68C67F76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E01D42-2383-4094-8720-8F9C653D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4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1F9E3-18F4-4911-8295-239251D5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266743-73D2-4E22-B5A9-33F2BABAA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069241-1FF5-41D6-BAD9-B4C71894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389F9D-483E-4F23-A36A-B1EF19420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7B2727F-5E61-4D5F-81F9-25C58D653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AE06D7-1794-42B3-8D14-AE1BE3AD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6E17-52E9-45EA-A79B-E1BF5A799767}" type="datetime1">
              <a:rPr lang="pt-BR" smtClean="0"/>
              <a:t>17/06/2021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B2365C-7509-4EC4-9949-E3088685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E2F797E-C949-4ED6-B349-3EFE7CE4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8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FCA52-F3C7-43A9-AA85-F0D6708F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7E9FB4-3C1D-40A0-A023-9B3EA942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3DC7-6EFD-45CA-949C-BE0302A2B99C}" type="datetime1">
              <a:rPr lang="pt-BR" smtClean="0"/>
              <a:t>17/06/2021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4211E4-DD25-439C-870E-44A0109A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084D96-E56E-4E1B-8F7C-B041E157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4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49F1D5A-0B88-4AE6-9F46-1D8EF0DC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C8A-0D7A-44E9-BA59-F21B5EA66FAE}" type="datetime1">
              <a:rPr lang="pt-BR" smtClean="0"/>
              <a:t>17/06/2021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006DCD-4C92-4F9C-BFBE-B6EA1BA5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B5E302-C410-4094-8B86-5E898C88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48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F013F-2F4D-4E4F-9517-E788F650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103EC-8CFC-4265-95E1-229BBB25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86C8A0-0D5D-4097-AD2A-58108735A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F95D97-BB2C-4EBD-B30A-A877A5AE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0CBD-DD39-4174-9255-B96D76A4063E}" type="datetime1">
              <a:rPr lang="pt-BR" smtClean="0"/>
              <a:t>17/06/2021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1A3501-6C81-4C61-8117-52B16559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611010-025C-4188-8645-2654FB2C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9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B3D3C-9793-4287-84AF-0D18FA98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4D9CC8-8C8A-41B3-AE70-FD4100609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3D04C7-CBBD-4D7F-AC7E-A01E6E0A5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825A8E-5039-447F-8381-C3161341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7B2C-EF4C-4ECF-A923-30BDDFBF5C46}" type="datetime1">
              <a:rPr lang="pt-BR" smtClean="0"/>
              <a:t>17/06/2021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74C4EC-F539-4A59-B058-69B8FC41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881834-A904-49D1-ABC1-00C236B5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7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A9AAD3-8927-49C9-B639-28774C8B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60BD0-CC6F-43FE-9A5C-083FAD97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AE9163-9BA3-4517-8ABD-12A11C070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03AA-A533-4DCC-8214-F215598EBFEE}" type="datetime1">
              <a:rPr lang="pt-BR" smtClean="0"/>
              <a:t>17/06/2021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A338EC-532E-4662-8706-06F97D696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3470EF-93FA-4ABA-90E8-6EA8B7822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B3CB-D582-4B16-830B-F297E8CE5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1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jansse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pfizer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astrazenec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sputnik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covaxin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cansino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noticias-anvisa/2021/painel-acompanhe-o-andamento-da-analise-das-vacinas-2013-uso-emergencia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noticias-anvisa/2021/painel-acompanhe-o-andamento-da-analise-das-vacinas-2013-uso-emergencial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noticias-anvisa/2020/vacina-contra-covid-19-dos-testes-iniciais-ao-registr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noticias-anvisa/2021/covid-19-confira-o-painel-com-informacoes-sobre-ensaios-clinicos-com-medicamentos-e-produtos-biologico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anvisa/pt-br/assuntos/fiscalizacao-e-monitoramento/farmacovigilancia/arquivos/arquivos/8427json-file-1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gov.br/anvisa/pt-br/assuntos/fiscalizacao-e-monitoramento/farmacovigilancia/plano-de-monitoramento-de-eapv-_-diretrizes-e-estrategias-de-farmacovigilancia-para-o-enfrentamento-da-covid-1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fiscalizacao-e-monitoramento/notificacoes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fiscalizacao-e-monitoramento/notificacoes/medicamentos-e-vacinas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anvisa/pt-br/assuntos/noticias-anvisa/2021/saiba-como-estao-as-analises-de-uso-emergencial-das-vacinas-contra-a-covid-19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gov.br/anvisa/pt-br/assuntos/paf/coronavirus/vacina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&#237;rus" TargetMode="External"/><Relationship Id="rId5" Type="http://schemas.openxmlformats.org/officeDocument/2006/relationships/hyperlink" Target="https://www.gov.br/anvisa/pt-br/assuntos/paf/coronavirus/linha-do-tempo" TargetMode="External"/><Relationship Id="rId10" Type="http://schemas.openxmlformats.org/officeDocument/2006/relationships/hyperlink" Target="https://app.powerbi.com/view?r=eyJrIjoiMzYwNWU1MDEtNjk0Ny00MjczLTk1NWUtMmFlNzVhYTM3ZTk3IiwidCI6ImI2N2FmMjNmLWMzZjMtNGQzNS04MGM3LWI3MDg1ZjVlZGQ4MSJ9&amp;pageName=ReportSection255cb87f555de69e1841&#8203;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gov.br/anvisa/pt-br/assuntos/paf/coronavirus/estudos-clinicos-aprovado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coronavac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anvisa/pt-br/assuntos/paf/coronavirus/vacinas/covishiel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453294" y="1533211"/>
            <a:ext cx="11573531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  <a:ea typeface="+mn-lt"/>
                <a:cs typeface="+mn-lt"/>
              </a:rPr>
              <a:t>COMISSÃO DE FISCALIZAÇÃO FINANCEIRA E CONTROLE </a:t>
            </a:r>
          </a:p>
          <a:p>
            <a:pPr algn="ctr"/>
            <a:r>
              <a:rPr lang="pt-BR" sz="2800">
                <a:solidFill>
                  <a:schemeClr val="bg1"/>
                </a:solidFill>
                <a:ea typeface="+mn-lt"/>
                <a:cs typeface="+mn-lt"/>
              </a:rPr>
              <a:t>56ª Legislatura - 3ª Sessão Legislativa  Ordinária</a:t>
            </a:r>
            <a:r>
              <a:rPr lang="pt-BR" sz="2800">
                <a:ea typeface="+mn-lt"/>
                <a:cs typeface="+mn-lt"/>
              </a:rPr>
              <a:t> </a:t>
            </a:r>
            <a:endParaRPr lang="pt-BR">
              <a:ea typeface="+mn-lt"/>
              <a:cs typeface="+mn-lt"/>
            </a:endParaRPr>
          </a:p>
          <a:p>
            <a:pPr algn="ctr"/>
            <a:endParaRPr lang="pt-BR" sz="28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pt-BR" sz="3600">
                <a:solidFill>
                  <a:schemeClr val="bg1"/>
                </a:solidFill>
                <a:ea typeface="+mn-lt"/>
                <a:cs typeface="+mn-lt"/>
              </a:rPr>
              <a:t>"Ações e protocolos que regem as análises das vacinas e medicamentos a serem aplicados na população brasileira, bem como os processos em andamento que visam o combate à Covid-19."</a:t>
            </a:r>
            <a:r>
              <a:rPr lang="pt-BR" sz="3600">
                <a:ea typeface="+mn-lt"/>
                <a:cs typeface="+mn-lt"/>
              </a:rPr>
              <a:t> </a:t>
            </a:r>
            <a:endParaRPr lang="pt-BR">
              <a:ea typeface="+mn-lt"/>
              <a:cs typeface="+mn-lt"/>
            </a:endParaRPr>
          </a:p>
          <a:p>
            <a:pPr algn="ctr"/>
            <a:r>
              <a:rPr lang="pt-BR" sz="3600">
                <a:solidFill>
                  <a:schemeClr val="bg1"/>
                </a:solidFill>
                <a:cs typeface="Calibri"/>
              </a:rPr>
              <a:t>                                                                   </a:t>
            </a:r>
            <a:r>
              <a:rPr lang="pt-BR" sz="1600">
                <a:solidFill>
                  <a:schemeClr val="bg1"/>
                </a:solidFill>
                <a:cs typeface="Calibri"/>
              </a:rPr>
              <a:t>17 de junho de 2021</a:t>
            </a:r>
          </a:p>
          <a:p>
            <a:endParaRPr lang="pt-BR" sz="3600" b="1">
              <a:solidFill>
                <a:schemeClr val="bg1"/>
              </a:solidFill>
            </a:endParaRPr>
          </a:p>
          <a:p>
            <a:r>
              <a:rPr lang="pt-BR" sz="2000">
                <a:solidFill>
                  <a:schemeClr val="bg1"/>
                </a:solidFill>
              </a:rPr>
              <a:t>Meiruze Sousa Freitas</a:t>
            </a:r>
          </a:p>
          <a:p>
            <a:r>
              <a:rPr lang="pt-BR" sz="2000" b="1">
                <a:solidFill>
                  <a:schemeClr val="bg1"/>
                </a:solidFill>
              </a:rPr>
              <a:t>Diretora da Segunda Diretoria – DIRE 2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AA52CC5-884B-4E76-9D0F-8FD47F09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1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471206" y="1051409"/>
            <a:ext cx="109373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>
                <a:solidFill>
                  <a:srgbClr val="3C8C87"/>
                </a:solidFill>
              </a:rPr>
              <a:t>Vacinas aprovadas por Autorização de Uso Emergencial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10</a:t>
            </a:fld>
            <a:endParaRPr lang="pt-BR"/>
          </a:p>
        </p:txBody>
      </p:sp>
      <p:pic>
        <p:nvPicPr>
          <p:cNvPr id="9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363F34C-5755-4261-9A24-BCB31BDF1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465" y="1719906"/>
            <a:ext cx="9330812" cy="437683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9320E01-9554-40B8-8268-9A4BFA727E07}"/>
              </a:ext>
            </a:extLst>
          </p:cNvPr>
          <p:cNvSpPr txBox="1"/>
          <p:nvPr/>
        </p:nvSpPr>
        <p:spPr>
          <a:xfrm>
            <a:off x="1934496" y="6100916"/>
            <a:ext cx="84336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https://www.gov.br/anvisa/pt-br/assuntos/paf/coronavirus/vacinas/janssen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414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505508" y="1254451"/>
            <a:ext cx="114412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</a:rPr>
              <a:t>Vacinas aprovadas por Registro Condicional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11</a:t>
            </a:fld>
            <a:endParaRPr lang="pt-BR"/>
          </a:p>
        </p:txBody>
      </p:sp>
      <p:pic>
        <p:nvPicPr>
          <p:cNvPr id="2" name="Imagem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6951DFC-BC86-4C30-BFF0-05335F4B4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33" y="1930764"/>
            <a:ext cx="10400070" cy="39428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26C9F1D-CEF5-4CE8-983B-E7AC61C1786E}"/>
              </a:ext>
            </a:extLst>
          </p:cNvPr>
          <p:cNvSpPr txBox="1"/>
          <p:nvPr/>
        </p:nvSpPr>
        <p:spPr>
          <a:xfrm>
            <a:off x="1233948" y="5805949"/>
            <a:ext cx="111620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https://www.gov.br/anvisa/pt-br/assuntos/paf/coronavirus/vacinas/pfizer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5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444057" y="1254451"/>
            <a:ext cx="114289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</a:rPr>
              <a:t>Vacinas aprovadas por Registro Condicional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12</a:t>
            </a:fld>
            <a:endParaRPr lang="pt-BR"/>
          </a:p>
        </p:txBody>
      </p:sp>
      <p:pic>
        <p:nvPicPr>
          <p:cNvPr id="2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5D6C9317-59C9-4EBF-9FE6-16796132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85" y="2178021"/>
            <a:ext cx="9982198" cy="40751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C4F9980-C558-460A-98FD-1308AA9FD120}"/>
              </a:ext>
            </a:extLst>
          </p:cNvPr>
          <p:cNvSpPr txBox="1"/>
          <p:nvPr/>
        </p:nvSpPr>
        <p:spPr>
          <a:xfrm>
            <a:off x="1319981" y="6174659"/>
            <a:ext cx="89375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https://www.gov.br/anvisa/pt-br/assuntos/paf/coronavirus/vacinas/astrazeneca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898798" y="1156128"/>
            <a:ext cx="112200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</a:rPr>
              <a:t>Vacinas com Autorização de Importação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F94EA00-6AAB-4C2F-8510-B411C8B23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078" y="1822453"/>
            <a:ext cx="10264876" cy="406112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79D1FE-D18F-49A9-9A70-33584709DD68}"/>
              </a:ext>
            </a:extLst>
          </p:cNvPr>
          <p:cNvSpPr txBox="1"/>
          <p:nvPr/>
        </p:nvSpPr>
        <p:spPr>
          <a:xfrm>
            <a:off x="1442884" y="6014884"/>
            <a:ext cx="89621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https://www.gov.br/anvisa/pt-br/assuntos/paf/coronavirus/vacinas/sputnik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41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898798" y="1156128"/>
            <a:ext cx="112200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</a:rPr>
              <a:t>Vacinas com Autorização de Importação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14</a:t>
            </a:fld>
            <a:endParaRPr lang="pt-BR"/>
          </a:p>
        </p:txBody>
      </p:sp>
      <p:pic>
        <p:nvPicPr>
          <p:cNvPr id="2" name="Imagem 2" descr="Texto&#10;&#10;Descrição gerada automaticamente">
            <a:extLst>
              <a:ext uri="{FF2B5EF4-FFF2-40B4-BE49-F238E27FC236}">
                <a16:creationId xmlns:a16="http://schemas.microsoft.com/office/drawing/2014/main" id="{83F45F25-46B7-468F-A503-A48FF261B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852" y="1857251"/>
            <a:ext cx="10695038" cy="4409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42152C5-610F-4E7C-9677-73A1099C535F}"/>
              </a:ext>
            </a:extLst>
          </p:cNvPr>
          <p:cNvSpPr txBox="1"/>
          <p:nvPr/>
        </p:nvSpPr>
        <p:spPr>
          <a:xfrm>
            <a:off x="1344561" y="6088626"/>
            <a:ext cx="86056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https://www.gov.br/anvisa/pt-br/assuntos/paf/coronavirus/vacinas/covaxin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07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898798" y="1156128"/>
            <a:ext cx="1122004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</a:rPr>
              <a:t>Medicamento- Autorização de Uso Emergencial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15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D2DE3D-C97A-49CE-B7BD-FE894C814A8D}"/>
              </a:ext>
            </a:extLst>
          </p:cNvPr>
          <p:cNvSpPr txBox="1"/>
          <p:nvPr/>
        </p:nvSpPr>
        <p:spPr>
          <a:xfrm>
            <a:off x="521111" y="2389239"/>
            <a:ext cx="11457037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600" dirty="0">
                <a:ea typeface="+mn-lt"/>
                <a:cs typeface="+mn-lt"/>
              </a:rPr>
              <a:t>13/05/2021-  </a:t>
            </a:r>
            <a:r>
              <a:rPr lang="en-US" sz="2600" dirty="0" err="1">
                <a:ea typeface="+mn-lt"/>
                <a:cs typeface="+mn-lt"/>
              </a:rPr>
              <a:t>Aprovado</a:t>
            </a:r>
            <a:r>
              <a:rPr lang="en-US" sz="2600" dirty="0">
                <a:ea typeface="+mn-lt"/>
                <a:cs typeface="+mn-lt"/>
              </a:rPr>
              <a:t> o </a:t>
            </a:r>
            <a:r>
              <a:rPr lang="en-US" sz="2600" dirty="0" err="1">
                <a:ea typeface="+mn-lt"/>
                <a:cs typeface="+mn-lt"/>
              </a:rPr>
              <a:t>uso</a:t>
            </a:r>
            <a:r>
              <a:rPr lang="en-US" sz="2600" dirty="0">
                <a:ea typeface="+mn-lt"/>
                <a:cs typeface="+mn-lt"/>
              </a:rPr>
              <a:t> </a:t>
            </a:r>
            <a:r>
              <a:rPr lang="en-US" sz="2600" dirty="0" err="1">
                <a:ea typeface="+mn-lt"/>
                <a:cs typeface="+mn-lt"/>
              </a:rPr>
              <a:t>emergencial</a:t>
            </a:r>
            <a:r>
              <a:rPr lang="en-US" sz="2600" dirty="0">
                <a:ea typeface="+mn-lt"/>
                <a:cs typeface="+mn-lt"/>
              </a:rPr>
              <a:t> da </a:t>
            </a:r>
            <a:r>
              <a:rPr lang="en-US" sz="2600" dirty="0" err="1">
                <a:ea typeface="+mn-lt"/>
                <a:cs typeface="+mn-lt"/>
              </a:rPr>
              <a:t>associação</a:t>
            </a:r>
            <a:r>
              <a:rPr lang="en-US" sz="2600" dirty="0">
                <a:ea typeface="+mn-lt"/>
                <a:cs typeface="+mn-lt"/>
              </a:rPr>
              <a:t> dos </a:t>
            </a:r>
            <a:r>
              <a:rPr lang="en-US" sz="2600" dirty="0" err="1">
                <a:ea typeface="+mn-lt"/>
                <a:cs typeface="+mn-lt"/>
              </a:rPr>
              <a:t>anticorpos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monoclonais</a:t>
            </a:r>
            <a:r>
              <a:rPr lang="en-US" sz="2600" dirty="0">
                <a:ea typeface="+mn-lt"/>
                <a:cs typeface="+mn-lt"/>
              </a:rPr>
              <a:t>  </a:t>
            </a:r>
            <a:r>
              <a:rPr lang="en-US" sz="2600" b="1" dirty="0" err="1">
                <a:ea typeface="+mn-lt"/>
                <a:cs typeface="+mn-lt"/>
              </a:rPr>
              <a:t>banlanivimabe</a:t>
            </a:r>
            <a:r>
              <a:rPr lang="en-US" sz="2600" b="1" dirty="0">
                <a:ea typeface="+mn-lt"/>
                <a:cs typeface="+mn-lt"/>
              </a:rPr>
              <a:t> e </a:t>
            </a:r>
            <a:r>
              <a:rPr lang="en-US" sz="2600" b="1" dirty="0" err="1">
                <a:ea typeface="+mn-lt"/>
                <a:cs typeface="+mn-lt"/>
              </a:rPr>
              <a:t>etesevimabe</a:t>
            </a:r>
            <a:r>
              <a:rPr lang="en-US" sz="2600" b="1" dirty="0">
                <a:ea typeface="+mn-lt"/>
                <a:cs typeface="+mn-lt"/>
              </a:rPr>
              <a:t> </a:t>
            </a:r>
            <a:r>
              <a:rPr lang="en-US" sz="2600" dirty="0">
                <a:ea typeface="+mn-lt"/>
                <a:cs typeface="+mn-lt"/>
              </a:rPr>
              <a:t>no </a:t>
            </a:r>
            <a:r>
              <a:rPr lang="en-US" sz="2600" dirty="0" err="1">
                <a:ea typeface="+mn-lt"/>
                <a:cs typeface="+mn-lt"/>
              </a:rPr>
              <a:t>tratamento</a:t>
            </a:r>
            <a:r>
              <a:rPr lang="en-US" sz="2600" dirty="0">
                <a:ea typeface="+mn-lt"/>
                <a:cs typeface="+mn-lt"/>
              </a:rPr>
              <a:t> contra a Covid-19. </a:t>
            </a:r>
          </a:p>
          <a:p>
            <a:pPr marL="342900" indent="-342900" algn="just">
              <a:buFont typeface="Arial"/>
              <a:buChar char="•"/>
            </a:pPr>
            <a:endParaRPr lang="en-US" sz="26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600" dirty="0">
                <a:ea typeface="+mn-lt"/>
                <a:cs typeface="+mn-lt"/>
              </a:rPr>
              <a:t>20/04/2021,  </a:t>
            </a:r>
            <a:r>
              <a:rPr lang="en-US" sz="2600" dirty="0" err="1">
                <a:ea typeface="+mn-lt"/>
                <a:cs typeface="+mn-lt"/>
              </a:rPr>
              <a:t>Aprovado</a:t>
            </a:r>
            <a:r>
              <a:rPr lang="en-US" sz="2600" dirty="0">
                <a:ea typeface="+mn-lt"/>
                <a:cs typeface="+mn-lt"/>
              </a:rPr>
              <a:t> o  </a:t>
            </a:r>
            <a:r>
              <a:rPr lang="en-US" sz="2600" dirty="0" err="1">
                <a:ea typeface="+mn-lt"/>
                <a:cs typeface="+mn-lt"/>
              </a:rPr>
              <a:t>uso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emergencial</a:t>
            </a:r>
            <a:r>
              <a:rPr lang="en-US" sz="2600" dirty="0">
                <a:ea typeface="+mn-lt"/>
                <a:cs typeface="+mn-lt"/>
              </a:rPr>
              <a:t> dos </a:t>
            </a:r>
            <a:r>
              <a:rPr lang="en-US" sz="2600" dirty="0" err="1">
                <a:ea typeface="+mn-lt"/>
                <a:cs typeface="+mn-lt"/>
              </a:rPr>
              <a:t>anticorpos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monoclonais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b="1" dirty="0" err="1">
                <a:ea typeface="+mn-lt"/>
                <a:cs typeface="+mn-lt"/>
              </a:rPr>
              <a:t>casirivimabe</a:t>
            </a:r>
            <a:r>
              <a:rPr lang="en-US" sz="2600" b="1" dirty="0">
                <a:ea typeface="+mn-lt"/>
                <a:cs typeface="+mn-lt"/>
              </a:rPr>
              <a:t> e </a:t>
            </a:r>
            <a:r>
              <a:rPr lang="en-US" sz="2600" b="1" dirty="0" err="1">
                <a:ea typeface="+mn-lt"/>
                <a:cs typeface="+mn-lt"/>
              </a:rPr>
              <a:t>imdevimabe</a:t>
            </a:r>
            <a:r>
              <a:rPr lang="en-US" sz="2600" dirty="0">
                <a:ea typeface="+mn-lt"/>
                <a:cs typeface="+mn-lt"/>
              </a:rPr>
              <a:t>, </a:t>
            </a:r>
            <a:r>
              <a:rPr lang="en-US" sz="2600" dirty="0" err="1">
                <a:ea typeface="+mn-lt"/>
                <a:cs typeface="+mn-lt"/>
              </a:rPr>
              <a:t>ano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tratamento</a:t>
            </a:r>
            <a:r>
              <a:rPr lang="en-US" sz="2600" dirty="0">
                <a:ea typeface="+mn-lt"/>
                <a:cs typeface="+mn-lt"/>
              </a:rPr>
              <a:t> da Covid-19. </a:t>
            </a:r>
          </a:p>
          <a:p>
            <a:pPr marL="342900" indent="-342900" algn="just">
              <a:buFont typeface="Arial"/>
              <a:buChar char="•"/>
            </a:pPr>
            <a:endParaRPr lang="en-US" sz="260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12/03/2021 - </a:t>
            </a:r>
            <a:r>
              <a:rPr lang="en-US" sz="2600" dirty="0" err="1">
                <a:ea typeface="+mn-lt"/>
                <a:cs typeface="+mn-lt"/>
              </a:rPr>
              <a:t>Aprovado</a:t>
            </a:r>
            <a:r>
              <a:rPr lang="en-US" sz="2600" dirty="0">
                <a:ea typeface="+mn-lt"/>
                <a:cs typeface="+mn-lt"/>
              </a:rPr>
              <a:t> o </a:t>
            </a:r>
            <a:r>
              <a:rPr lang="en-US" sz="2600" b="1" dirty="0" err="1">
                <a:ea typeface="+mn-lt"/>
                <a:cs typeface="+mn-lt"/>
              </a:rPr>
              <a:t>Rendesivir</a:t>
            </a:r>
            <a:r>
              <a:rPr lang="en-US" sz="2600" b="1" dirty="0">
                <a:ea typeface="+mn-lt"/>
                <a:cs typeface="+mn-lt"/>
              </a:rPr>
              <a:t>,</a:t>
            </a:r>
            <a:r>
              <a:rPr lang="en-US" sz="2600" dirty="0">
                <a:ea typeface="+mn-lt"/>
                <a:cs typeface="+mn-lt"/>
              </a:rPr>
              <a:t> um </a:t>
            </a:r>
            <a:r>
              <a:rPr lang="en-US" sz="2600" dirty="0" err="1">
                <a:ea typeface="+mn-lt"/>
                <a:cs typeface="+mn-lt"/>
              </a:rPr>
              <a:t>medicamento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injetável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produzido</a:t>
            </a:r>
            <a:r>
              <a:rPr lang="en-US" sz="2600" dirty="0">
                <a:ea typeface="+mn-lt"/>
                <a:cs typeface="+mn-lt"/>
              </a:rPr>
              <a:t> no </a:t>
            </a:r>
            <a:r>
              <a:rPr lang="en-US" sz="2600" dirty="0" err="1">
                <a:ea typeface="+mn-lt"/>
                <a:cs typeface="+mn-lt"/>
              </a:rPr>
              <a:t>formato</a:t>
            </a:r>
            <a:r>
              <a:rPr lang="en-US" sz="2600" dirty="0">
                <a:ea typeface="+mn-lt"/>
                <a:cs typeface="+mn-lt"/>
              </a:rPr>
              <a:t> de </a:t>
            </a:r>
            <a:r>
              <a:rPr lang="en-US" sz="2600" dirty="0" err="1">
                <a:ea typeface="+mn-lt"/>
                <a:cs typeface="+mn-lt"/>
              </a:rPr>
              <a:t>pó</a:t>
            </a:r>
            <a:r>
              <a:rPr lang="en-US" sz="2600" dirty="0">
                <a:ea typeface="+mn-lt"/>
                <a:cs typeface="+mn-lt"/>
              </a:rPr>
              <a:t> para </a:t>
            </a:r>
            <a:r>
              <a:rPr lang="en-US" sz="2600" dirty="0" err="1">
                <a:ea typeface="+mn-lt"/>
                <a:cs typeface="+mn-lt"/>
              </a:rPr>
              <a:t>diluição</a:t>
            </a:r>
            <a:r>
              <a:rPr lang="en-US" sz="2600" dirty="0">
                <a:ea typeface="+mn-lt"/>
                <a:cs typeface="+mn-lt"/>
              </a:rPr>
              <a:t>, </a:t>
            </a:r>
            <a:r>
              <a:rPr lang="en-US" sz="2600" dirty="0" err="1">
                <a:ea typeface="+mn-lt"/>
                <a:cs typeface="+mn-lt"/>
              </a:rPr>
              <a:t>teve</a:t>
            </a:r>
            <a:r>
              <a:rPr lang="en-US" sz="2600" dirty="0">
                <a:ea typeface="+mn-lt"/>
                <a:cs typeface="+mn-lt"/>
              </a:rPr>
              <a:t> o </a:t>
            </a:r>
            <a:r>
              <a:rPr lang="en-US" sz="2600" dirty="0" err="1">
                <a:ea typeface="+mn-lt"/>
                <a:cs typeface="+mn-lt"/>
              </a:rPr>
              <a:t>registro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concedido</a:t>
            </a:r>
            <a:r>
              <a:rPr lang="en-US" sz="2600" dirty="0">
                <a:ea typeface="+mn-lt"/>
                <a:cs typeface="+mn-lt"/>
              </a:rPr>
              <a:t> . É o </a:t>
            </a:r>
            <a:r>
              <a:rPr lang="en-US" sz="2600" dirty="0" err="1">
                <a:ea typeface="+mn-lt"/>
                <a:cs typeface="+mn-lt"/>
              </a:rPr>
              <a:t>primeiro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medicamento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registrado</a:t>
            </a:r>
            <a:r>
              <a:rPr lang="en-US" sz="2600" dirty="0">
                <a:ea typeface="+mn-lt"/>
                <a:cs typeface="+mn-lt"/>
              </a:rPr>
              <a:t> com </a:t>
            </a:r>
            <a:r>
              <a:rPr lang="en-US" sz="2600" dirty="0" err="1">
                <a:ea typeface="+mn-lt"/>
                <a:cs typeface="+mn-lt"/>
              </a:rPr>
              <a:t>indicação</a:t>
            </a:r>
            <a:r>
              <a:rPr lang="en-US" sz="2600" dirty="0">
                <a:ea typeface="+mn-lt"/>
                <a:cs typeface="+mn-lt"/>
              </a:rPr>
              <a:t>  </a:t>
            </a:r>
            <a:r>
              <a:rPr lang="en-US" sz="2600" dirty="0" err="1">
                <a:ea typeface="+mn-lt"/>
                <a:cs typeface="+mn-lt"/>
              </a:rPr>
              <a:t>aprovada</a:t>
            </a:r>
            <a:r>
              <a:rPr lang="en-US" sz="2600" dirty="0">
                <a:ea typeface="+mn-lt"/>
                <a:cs typeface="+mn-lt"/>
              </a:rPr>
              <a:t> para o </a:t>
            </a:r>
            <a:r>
              <a:rPr lang="en-US" sz="2600" dirty="0" err="1">
                <a:ea typeface="+mn-lt"/>
                <a:cs typeface="+mn-lt"/>
              </a:rPr>
              <a:t>tratamento</a:t>
            </a:r>
            <a:r>
              <a:rPr lang="en-US" sz="2600" dirty="0">
                <a:ea typeface="+mn-lt"/>
                <a:cs typeface="+mn-lt"/>
              </a:rPr>
              <a:t> da Covid-19 no </a:t>
            </a:r>
            <a:r>
              <a:rPr lang="en-US" sz="2600" dirty="0" err="1">
                <a:ea typeface="+mn-lt"/>
                <a:cs typeface="+mn-lt"/>
              </a:rPr>
              <a:t>país</a:t>
            </a:r>
            <a:r>
              <a:rPr lang="en-US" sz="2600" dirty="0">
                <a:ea typeface="+mn-lt"/>
                <a:cs typeface="+mn-lt"/>
              </a:rPr>
              <a:t>.</a:t>
            </a: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20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1684871" y="2989536"/>
            <a:ext cx="861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Perspectivas de Novas Vacinas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4CF2FB-9135-4F38-B7BE-E8141213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24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468637" y="1180709"/>
            <a:ext cx="11863687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  <a:cs typeface="Calibri"/>
              </a:rPr>
              <a:t>Em Análise de AUE</a:t>
            </a:r>
            <a:endParaRPr lang="pt-BR" sz="4400" b="1">
              <a:solidFill>
                <a:srgbClr val="3C8C87"/>
              </a:solidFill>
            </a:endParaRP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17</a:t>
            </a:fld>
            <a:endParaRPr lang="pt-BR"/>
          </a:p>
        </p:txBody>
      </p:sp>
      <p:pic>
        <p:nvPicPr>
          <p:cNvPr id="9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48D71AD-5BDB-4351-8124-4DBD304AF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49" y="1957923"/>
            <a:ext cx="9711812" cy="40237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CE88A6B-BBF0-4D99-8C7D-5CC2ACE8BF95}"/>
              </a:ext>
            </a:extLst>
          </p:cNvPr>
          <p:cNvSpPr txBox="1"/>
          <p:nvPr/>
        </p:nvSpPr>
        <p:spPr>
          <a:xfrm>
            <a:off x="1369142" y="5855110"/>
            <a:ext cx="94537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https://www.gov.br/anvisa/pt-br/assuntos/paf/coronavirus/vacinas/cansino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92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3393733" y="369548"/>
            <a:ext cx="11863687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4400" b="1">
                <a:solidFill>
                  <a:srgbClr val="3C8C87"/>
                </a:solidFill>
                <a:cs typeface="Calibri"/>
              </a:rPr>
              <a:t>Em Análise de AUE</a:t>
            </a:r>
            <a:endParaRPr lang="pt-BR" sz="4400" b="1">
              <a:solidFill>
                <a:srgbClr val="3C8C87"/>
              </a:solidFill>
            </a:endParaRP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18</a:t>
            </a:fld>
            <a:endParaRPr lang="pt-BR"/>
          </a:p>
        </p:txBody>
      </p:sp>
      <p:pic>
        <p:nvPicPr>
          <p:cNvPr id="2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026737B-6518-4BEF-B7BA-EEE1B602B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788" y="1549245"/>
            <a:ext cx="9048134" cy="44600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70C9CD5-8E3B-4AD9-9D18-69F4292C6F19}"/>
              </a:ext>
            </a:extLst>
          </p:cNvPr>
          <p:cNvSpPr txBox="1"/>
          <p:nvPr/>
        </p:nvSpPr>
        <p:spPr>
          <a:xfrm>
            <a:off x="1258529" y="6014885"/>
            <a:ext cx="91218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6"/>
              </a:rPr>
              <a:t>https://www.gov.br/anvisa/pt-br/assuntos/noticias-anvisa/2021/painel-acompanhe-o-andamento-da-analise-das-vacinas-2013-uso-emergencial</a:t>
            </a:r>
            <a:endParaRPr lang="pt-BR"/>
          </a:p>
          <a:p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06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73203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3578089" y="308096"/>
            <a:ext cx="118636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3C8C87"/>
                </a:solidFill>
                <a:cs typeface="Calibri"/>
              </a:rPr>
              <a:t>Em Análise de AUE</a:t>
            </a:r>
            <a:r>
              <a:rPr lang="pt-BR" sz="3600" b="1" dirty="0">
                <a:solidFill>
                  <a:srgbClr val="3C8C87"/>
                </a:solidFill>
                <a:cs typeface="Calibri"/>
              </a:rPr>
              <a:t> - </a:t>
            </a:r>
            <a:r>
              <a:rPr lang="pt-BR" sz="2800" b="1" dirty="0">
                <a:solidFill>
                  <a:srgbClr val="3C8C87"/>
                </a:solidFill>
                <a:cs typeface="Calibri"/>
              </a:rPr>
              <a:t>Sputnik V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19</a:t>
            </a:fld>
            <a:endParaRPr lang="pt-BR"/>
          </a:p>
        </p:txBody>
      </p:sp>
      <p:pic>
        <p:nvPicPr>
          <p:cNvPr id="2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7AF4058-2E31-4696-A886-4D0496EB1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81" y="1389515"/>
            <a:ext cx="10633586" cy="45951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B6E90C-B236-428F-A04E-40A81D0F4ED0}"/>
              </a:ext>
            </a:extLst>
          </p:cNvPr>
          <p:cNvSpPr txBox="1"/>
          <p:nvPr/>
        </p:nvSpPr>
        <p:spPr>
          <a:xfrm>
            <a:off x="1332271" y="5990303"/>
            <a:ext cx="91587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https://www.gov.br/anvisa/pt-br/assuntos/noticias-anvisa/2021/painel-acompanhe-o-andamento-da-analise-das-vacinas-2013-uso-emergencial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06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4" y="-165906"/>
            <a:ext cx="12695668" cy="7023906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</a:t>
            </a:fld>
            <a:endParaRPr lang="pt-BR"/>
          </a:p>
        </p:txBody>
      </p:sp>
      <p:pic>
        <p:nvPicPr>
          <p:cNvPr id="2" name="Imagem 8">
            <a:extLst>
              <a:ext uri="{FF2B5EF4-FFF2-40B4-BE49-F238E27FC236}">
                <a16:creationId xmlns:a16="http://schemas.microsoft.com/office/drawing/2014/main" id="{49FEDEEA-70D5-4CC7-A485-170114C6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13" y="1268147"/>
            <a:ext cx="8347586" cy="467812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0996DCE-762A-4A73-B278-C2C94559A7BD}"/>
              </a:ext>
            </a:extLst>
          </p:cNvPr>
          <p:cNvSpPr txBox="1"/>
          <p:nvPr/>
        </p:nvSpPr>
        <p:spPr>
          <a:xfrm>
            <a:off x="1787012" y="5891980"/>
            <a:ext cx="8470489" cy="8247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6"/>
              </a:rPr>
              <a:t>https://www.gov.br/anvisa/pt-br/assuntos/noticias-anvisa/2020/vacina-contra-covid-19-dos-testes-iniciais-ao-registro</a:t>
            </a:r>
            <a:endParaRPr lang="pt-BR" sz="1400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47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1684871" y="2989536"/>
            <a:ext cx="861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Panorama dos Estudos Clínicos no Brasil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4CF2FB-9135-4F38-B7BE-E8141213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17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133165" y="1568240"/>
            <a:ext cx="1230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algn="just"/>
            <a:endParaRPr lang="pt-BR" sz="2400" b="1"/>
          </a:p>
          <a:p>
            <a:endParaRPr lang="pt-BR" sz="2400"/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21</a:t>
            </a:fld>
            <a:endParaRPr lang="pt-BR"/>
          </a:p>
        </p:txBody>
      </p:sp>
      <p:pic>
        <p:nvPicPr>
          <p:cNvPr id="2" name="Imagem 7" descr="Gráfico&#10;&#10;Descrição gerada automaticamente">
            <a:extLst>
              <a:ext uri="{FF2B5EF4-FFF2-40B4-BE49-F238E27FC236}">
                <a16:creationId xmlns:a16="http://schemas.microsoft.com/office/drawing/2014/main" id="{C4A6A99C-35E2-41A4-A398-5F00FFB16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143" y="1121683"/>
            <a:ext cx="8802328" cy="509395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0D1E9A6-06F5-4A49-B4B5-487E1058763B}"/>
              </a:ext>
            </a:extLst>
          </p:cNvPr>
          <p:cNvSpPr txBox="1"/>
          <p:nvPr/>
        </p:nvSpPr>
        <p:spPr>
          <a:xfrm>
            <a:off x="7280787" y="508819"/>
            <a:ext cx="5901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3C8C87"/>
                </a:solidFill>
                <a:cs typeface="Calibri"/>
              </a:rPr>
              <a:t>COVID-19- ENSAIOS CLÍNICOS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5EC1C65-FD2A-4E32-B661-832DDDE36C19}"/>
              </a:ext>
            </a:extLst>
          </p:cNvPr>
          <p:cNvSpPr txBox="1"/>
          <p:nvPr/>
        </p:nvSpPr>
        <p:spPr>
          <a:xfrm>
            <a:off x="373626" y="6113206"/>
            <a:ext cx="1108832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6"/>
              </a:rPr>
              <a:t>https://www.gov.br/anvisa/pt-br/assuntos/noticias-anvisa/2021/covid-19-confira-o-painel-com-informacoes-sobre-ensaios-clinicos-com-medicamentos-e-produtos-biologicos</a:t>
            </a:r>
            <a:endParaRPr lang="pt-BR"/>
          </a:p>
          <a:p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07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22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5928AF-C462-4097-B5DA-AEDEE67DD518}"/>
              </a:ext>
            </a:extLst>
          </p:cNvPr>
          <p:cNvSpPr txBox="1"/>
          <p:nvPr/>
        </p:nvSpPr>
        <p:spPr>
          <a:xfrm>
            <a:off x="7329948" y="484239"/>
            <a:ext cx="48571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C8C87"/>
                </a:solidFill>
                <a:cs typeface="Calibri"/>
              </a:rPr>
              <a:t>PANORAMA PESQUISA CLÍNICA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50E3C4-C990-4CB8-BBB4-266B3ABE92AB}"/>
              </a:ext>
            </a:extLst>
          </p:cNvPr>
          <p:cNvSpPr txBox="1"/>
          <p:nvPr/>
        </p:nvSpPr>
        <p:spPr>
          <a:xfrm>
            <a:off x="1307692" y="1160206"/>
            <a:ext cx="108056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C8C87"/>
                </a:solidFill>
                <a:cs typeface="Calibri"/>
              </a:rPr>
              <a:t>VACINAS E SORO HIPERIMUNE (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estágio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inicial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e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em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tratativas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com a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Anvisa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C67B3A-6086-4FDC-8C69-68BCD31F9871}"/>
              </a:ext>
            </a:extLst>
          </p:cNvPr>
          <p:cNvSpPr txBox="1"/>
          <p:nvPr/>
        </p:nvSpPr>
        <p:spPr>
          <a:xfrm>
            <a:off x="287595" y="1442884"/>
            <a:ext cx="11899489" cy="5601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  <a:p>
            <a:pPr algn="just"/>
            <a:r>
              <a:rPr lang="en-US" b="1" u="sng" dirty="0"/>
              <a:t>INSTITUTO VITAL BRASIL (IVB)</a:t>
            </a:r>
            <a:endParaRPr lang="en-US" b="1" u="sng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dirty="0"/>
              <a:t>Soro </a:t>
            </a:r>
            <a:r>
              <a:rPr lang="en-US" dirty="0" err="1"/>
              <a:t>hiperimune</a:t>
            </a:r>
            <a:r>
              <a:rPr lang="en-US" dirty="0"/>
              <a:t> </a:t>
            </a:r>
            <a:r>
              <a:rPr lang="en-US" dirty="0" err="1"/>
              <a:t>equino</a:t>
            </a:r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b="1" u="sng" dirty="0"/>
              <a:t>Status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Aguardando</a:t>
            </a:r>
            <a:r>
              <a:rPr lang="en-US" dirty="0"/>
              <a:t> </a:t>
            </a:r>
            <a:r>
              <a:rPr lang="en-US" dirty="0" err="1"/>
              <a:t>respostas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questionamentos</a:t>
            </a:r>
            <a:r>
              <a:rPr lang="en-US" dirty="0"/>
              <a:t> </a:t>
            </a:r>
            <a:r>
              <a:rPr lang="en-US" dirty="0" err="1"/>
              <a:t>desder</a:t>
            </a:r>
            <a:r>
              <a:rPr lang="en-US" dirty="0"/>
              <a:t> 20/01/21.</a:t>
            </a:r>
            <a:endParaRPr lang="en-US" dirty="0">
              <a:cs typeface="Calibri"/>
            </a:endParaRPr>
          </a:p>
          <a:p>
            <a:pPr algn="just"/>
            <a:endParaRPr lang="en-US" b="1" dirty="0">
              <a:cs typeface="Calibri"/>
            </a:endParaRPr>
          </a:p>
          <a:p>
            <a:pPr algn="just"/>
            <a:r>
              <a:rPr lang="en-US" b="1" u="sng" dirty="0"/>
              <a:t>UFPR - </a:t>
            </a:r>
            <a:r>
              <a:rPr lang="en-US" b="1" u="sng" dirty="0" err="1"/>
              <a:t>Universidade</a:t>
            </a:r>
            <a:r>
              <a:rPr lang="en-US" b="1" u="sng" dirty="0"/>
              <a:t> Federal do Paraná</a:t>
            </a:r>
            <a:endParaRPr lang="en-US" b="1" u="sng">
              <a:cs typeface="Calibri"/>
            </a:endParaRPr>
          </a:p>
          <a:p>
            <a:pPr algn="just"/>
            <a:r>
              <a:rPr lang="en-US" dirty="0" err="1"/>
              <a:t>Vacina</a:t>
            </a:r>
            <a:r>
              <a:rPr lang="en-US" dirty="0"/>
              <a:t> de </a:t>
            </a:r>
            <a:r>
              <a:rPr lang="en-US" dirty="0" err="1"/>
              <a:t>biopolímero</a:t>
            </a:r>
            <a:r>
              <a:rPr lang="en-US" dirty="0"/>
              <a:t> (PHB) </a:t>
            </a:r>
            <a:r>
              <a:rPr lang="en-US" dirty="0" err="1"/>
              <a:t>coberto</a:t>
            </a:r>
            <a:r>
              <a:rPr lang="en-US" dirty="0"/>
              <a:t> pela </a:t>
            </a:r>
            <a:r>
              <a:rPr lang="en-US" dirty="0" err="1"/>
              <a:t>proteína</a:t>
            </a:r>
            <a:r>
              <a:rPr lang="en-US" dirty="0"/>
              <a:t> viral.</a:t>
            </a:r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b="1" u="sng" dirty="0"/>
              <a:t>Status</a:t>
            </a:r>
            <a:r>
              <a:rPr lang="en-US" dirty="0"/>
              <a:t>: </a:t>
            </a:r>
            <a:r>
              <a:rPr lang="en-US" dirty="0" err="1"/>
              <a:t>Houve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reunião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investigadores</a:t>
            </a:r>
            <a:r>
              <a:rPr lang="en-US" dirty="0"/>
              <a:t> a </a:t>
            </a:r>
            <a:r>
              <a:rPr lang="en-US" dirty="0" err="1"/>
              <a:t>pedido</a:t>
            </a:r>
            <a:r>
              <a:rPr lang="en-US" dirty="0"/>
              <a:t> da </a:t>
            </a:r>
            <a:r>
              <a:rPr lang="en-US" dirty="0" err="1"/>
              <a:t>Anvisa</a:t>
            </a:r>
            <a:r>
              <a:rPr lang="en-US" dirty="0"/>
              <a:t>. </a:t>
            </a:r>
            <a:r>
              <a:rPr lang="en-US" u="sng" dirty="0" err="1"/>
              <a:t>Não</a:t>
            </a:r>
            <a:r>
              <a:rPr lang="en-US" u="sng" dirty="0"/>
              <a:t> </a:t>
            </a:r>
            <a:r>
              <a:rPr lang="en-US" u="sng" dirty="0" err="1"/>
              <a:t>foi</a:t>
            </a:r>
            <a:r>
              <a:rPr lang="en-US" u="sng" dirty="0"/>
              <a:t> </a:t>
            </a:r>
            <a:r>
              <a:rPr lang="en-US" u="sng" dirty="0" err="1"/>
              <a:t>enviada</a:t>
            </a:r>
            <a:r>
              <a:rPr lang="en-US" u="sng" dirty="0"/>
              <a:t> </a:t>
            </a:r>
            <a:r>
              <a:rPr lang="en-US" u="sng" dirty="0" err="1"/>
              <a:t>documentação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b="1" u="sng" dirty="0"/>
              <a:t>UECE - UNIVERSIDADE ESTADUAL DO CEARÁ</a:t>
            </a:r>
            <a:endParaRPr lang="en-US" b="1" u="sng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dirty="0" err="1"/>
              <a:t>Laboratório</a:t>
            </a:r>
            <a:r>
              <a:rPr lang="en-US" dirty="0"/>
              <a:t> de </a:t>
            </a:r>
            <a:r>
              <a:rPr lang="en-US" dirty="0" err="1"/>
              <a:t>Biotecnologia</a:t>
            </a:r>
            <a:r>
              <a:rPr lang="en-US" dirty="0"/>
              <a:t> e </a:t>
            </a:r>
            <a:r>
              <a:rPr lang="en-US" dirty="0" err="1"/>
              <a:t>Biologia</a:t>
            </a:r>
            <a:r>
              <a:rPr lang="en-US" dirty="0"/>
              <a:t> Molecular (LBBM) da </a:t>
            </a:r>
            <a:r>
              <a:rPr lang="en-US" dirty="0" err="1"/>
              <a:t>Universidade</a:t>
            </a:r>
            <a:r>
              <a:rPr lang="en-US" dirty="0"/>
              <a:t> Estadual do Ceará)</a:t>
            </a:r>
            <a:endParaRPr lang="en-US" dirty="0">
              <a:cs typeface="Calibri"/>
            </a:endParaRPr>
          </a:p>
          <a:p>
            <a:pPr algn="just"/>
            <a:r>
              <a:rPr lang="en-US" dirty="0" err="1"/>
              <a:t>Vacina</a:t>
            </a:r>
            <a:r>
              <a:rPr lang="en-US" dirty="0"/>
              <a:t> de </a:t>
            </a:r>
            <a:r>
              <a:rPr lang="en-US" dirty="0" err="1"/>
              <a:t>Vírus</a:t>
            </a:r>
            <a:r>
              <a:rPr lang="en-US" dirty="0"/>
              <a:t> </a:t>
            </a:r>
            <a:r>
              <a:rPr lang="en-US" dirty="0" err="1"/>
              <a:t>atenuado</a:t>
            </a:r>
            <a:r>
              <a:rPr lang="en-US" dirty="0"/>
              <a:t> da </a:t>
            </a:r>
            <a:r>
              <a:rPr lang="en-US" dirty="0" err="1"/>
              <a:t>Bronquite</a:t>
            </a:r>
            <a:r>
              <a:rPr lang="en-US" dirty="0"/>
              <a:t> </a:t>
            </a:r>
            <a:r>
              <a:rPr lang="en-US" dirty="0" err="1"/>
              <a:t>Infecciosa</a:t>
            </a:r>
            <a:r>
              <a:rPr lang="en-US" dirty="0"/>
              <a:t> </a:t>
            </a:r>
            <a:r>
              <a:rPr lang="en-US" dirty="0" err="1"/>
              <a:t>Aviária</a:t>
            </a:r>
            <a:r>
              <a:rPr lang="en-US" dirty="0"/>
              <a:t>,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formulação</a:t>
            </a:r>
            <a:r>
              <a:rPr lang="en-US" dirty="0"/>
              <a:t> </a:t>
            </a:r>
            <a:r>
              <a:rPr lang="en-US" dirty="0" err="1"/>
              <a:t>vacinal</a:t>
            </a:r>
            <a:r>
              <a:rPr lang="en-US" dirty="0"/>
              <a:t> contra a </a:t>
            </a:r>
            <a:r>
              <a:rPr lang="en-US" dirty="0" err="1"/>
              <a:t>Bronquite</a:t>
            </a:r>
            <a:r>
              <a:rPr lang="en-US" dirty="0"/>
              <a:t> </a:t>
            </a:r>
            <a:r>
              <a:rPr lang="en-US" dirty="0" err="1"/>
              <a:t>Infecciosa</a:t>
            </a:r>
            <a:r>
              <a:rPr lang="en-US" dirty="0"/>
              <a:t> </a:t>
            </a:r>
            <a:r>
              <a:rPr lang="en-US" dirty="0" err="1"/>
              <a:t>Aviária</a:t>
            </a:r>
            <a:r>
              <a:rPr lang="en-US" dirty="0"/>
              <a:t>. </a:t>
            </a:r>
            <a:r>
              <a:rPr lang="en-US" dirty="0" err="1"/>
              <a:t>Trata</a:t>
            </a:r>
            <a:r>
              <a:rPr lang="en-US" dirty="0"/>
              <a:t>-se de </a:t>
            </a:r>
            <a:r>
              <a:rPr lang="en-US" dirty="0" err="1"/>
              <a:t>produto</a:t>
            </a:r>
            <a:r>
              <a:rPr lang="en-US" dirty="0"/>
              <a:t> </a:t>
            </a:r>
            <a:r>
              <a:rPr lang="en-US" dirty="0" err="1"/>
              <a:t>veterinário</a:t>
            </a:r>
            <a:r>
              <a:rPr lang="en-US" dirty="0"/>
              <a:t>,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usado</a:t>
            </a:r>
            <a:r>
              <a:rPr lang="en-US" dirty="0"/>
              <a:t> por </a:t>
            </a:r>
            <a:r>
              <a:rPr lang="en-US" dirty="0" err="1"/>
              <a:t>humanos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pPr algn="just"/>
            <a:r>
              <a:rPr lang="en-US" b="1" u="sng" dirty="0"/>
              <a:t>Status:</a:t>
            </a:r>
            <a:r>
              <a:rPr lang="en-US" dirty="0"/>
              <a:t> </a:t>
            </a:r>
            <a:r>
              <a:rPr lang="en-US" dirty="0" err="1"/>
              <a:t>Aguardando</a:t>
            </a:r>
            <a:r>
              <a:rPr lang="en-US" dirty="0"/>
              <a:t> </a:t>
            </a:r>
            <a:r>
              <a:rPr lang="en-US" dirty="0" err="1"/>
              <a:t>respostas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questionamentos</a:t>
            </a:r>
            <a:r>
              <a:rPr lang="en-US" dirty="0"/>
              <a:t> </a:t>
            </a:r>
            <a:r>
              <a:rPr lang="en-US" dirty="0" err="1"/>
              <a:t>desde</a:t>
            </a:r>
            <a:r>
              <a:rPr lang="en-US" dirty="0"/>
              <a:t> 17/05/21.</a:t>
            </a:r>
            <a:endParaRPr lang="en-US" dirty="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23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5928AF-C462-4097-B5DA-AEDEE67DD518}"/>
              </a:ext>
            </a:extLst>
          </p:cNvPr>
          <p:cNvSpPr txBox="1"/>
          <p:nvPr/>
        </p:nvSpPr>
        <p:spPr>
          <a:xfrm>
            <a:off x="7329948" y="484239"/>
            <a:ext cx="48571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C8C87"/>
                </a:solidFill>
                <a:cs typeface="Calibri"/>
              </a:rPr>
              <a:t>PANORAMA PESQUISA CLÍNICA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50E3C4-C990-4CB8-BBB4-266B3ABE92AB}"/>
              </a:ext>
            </a:extLst>
          </p:cNvPr>
          <p:cNvSpPr txBox="1"/>
          <p:nvPr/>
        </p:nvSpPr>
        <p:spPr>
          <a:xfrm>
            <a:off x="1061885" y="1516626"/>
            <a:ext cx="972410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C8C87"/>
                </a:solidFill>
                <a:cs typeface="Calibri"/>
              </a:rPr>
              <a:t>VACINAS E SORO HIPERIMUNE (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estágio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inicial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e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em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tratativas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 com a </a:t>
            </a:r>
            <a:r>
              <a:rPr lang="en-US" sz="2000" b="1" dirty="0" err="1">
                <a:solidFill>
                  <a:srgbClr val="3C8C87"/>
                </a:solidFill>
                <a:cs typeface="Calibri"/>
              </a:rPr>
              <a:t>Anvisa</a:t>
            </a:r>
            <a:r>
              <a:rPr lang="en-US" sz="2000" b="1" dirty="0">
                <a:solidFill>
                  <a:srgbClr val="3C8C87"/>
                </a:solidFill>
                <a:cs typeface="Calibri"/>
              </a:rPr>
              <a:t>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C67B3A-6086-4FDC-8C69-68BCD31F9871}"/>
              </a:ext>
            </a:extLst>
          </p:cNvPr>
          <p:cNvSpPr txBox="1"/>
          <p:nvPr/>
        </p:nvSpPr>
        <p:spPr>
          <a:xfrm>
            <a:off x="398207" y="1885336"/>
            <a:ext cx="11899489" cy="38933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pPr algn="just"/>
            <a:endParaRPr lang="en-US" sz="1300" b="1" u="sng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r>
              <a:rPr lang="en-US" b="1" u="sng" dirty="0"/>
              <a:t>UFRJ - </a:t>
            </a:r>
            <a:r>
              <a:rPr lang="en-US" b="1" u="sng" dirty="0" err="1"/>
              <a:t>Universidade</a:t>
            </a:r>
            <a:r>
              <a:rPr lang="en-US" b="1" u="sng" dirty="0"/>
              <a:t> Federal do Rio de Janeiro</a:t>
            </a:r>
            <a:endParaRPr lang="en-US" b="1" u="sng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/>
              <a:t>Vacina</a:t>
            </a:r>
            <a:r>
              <a:rPr lang="en-US" dirty="0"/>
              <a:t> S-</a:t>
            </a:r>
            <a:r>
              <a:rPr lang="en-US" dirty="0" err="1"/>
              <a:t>UFRJvac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algn="just"/>
            <a:r>
              <a:rPr lang="en-US" b="1" dirty="0"/>
              <a:t>Status:</a:t>
            </a:r>
            <a:r>
              <a:rPr lang="en-US" dirty="0"/>
              <a:t> </a:t>
            </a:r>
            <a:r>
              <a:rPr lang="en-US" dirty="0" err="1"/>
              <a:t>Houve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reuniões</a:t>
            </a:r>
            <a:r>
              <a:rPr lang="en-US" dirty="0"/>
              <a:t> (31/07 e 02/09/20) para </a:t>
            </a:r>
            <a:r>
              <a:rPr lang="en-US" dirty="0" err="1"/>
              <a:t>esclarecimentos</a:t>
            </a:r>
            <a:r>
              <a:rPr lang="en-US" dirty="0"/>
              <a:t> de </a:t>
            </a:r>
            <a:r>
              <a:rPr lang="en-US" dirty="0" err="1"/>
              <a:t>dúvidas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um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apresentado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24/08/20.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houve</a:t>
            </a:r>
            <a:r>
              <a:rPr lang="en-US" dirty="0"/>
              <a:t> o </a:t>
            </a:r>
            <a:r>
              <a:rPr lang="en-US" dirty="0" err="1"/>
              <a:t>envio</a:t>
            </a:r>
            <a:r>
              <a:rPr lang="en-US" dirty="0"/>
              <a:t> dos </a:t>
            </a:r>
            <a:r>
              <a:rPr lang="en-US" dirty="0" err="1"/>
              <a:t>documentos</a:t>
            </a:r>
            <a:r>
              <a:rPr lang="en-US" dirty="0"/>
              <a:t> para </a:t>
            </a:r>
            <a:r>
              <a:rPr lang="en-US" dirty="0" err="1"/>
              <a:t>análise</a:t>
            </a:r>
            <a:r>
              <a:rPr lang="en-US" dirty="0"/>
              <a:t> da </a:t>
            </a:r>
            <a:r>
              <a:rPr lang="en-US" dirty="0" err="1"/>
              <a:t>agência</a:t>
            </a:r>
            <a:r>
              <a:rPr lang="en-US" dirty="0"/>
              <a:t>, mas </a:t>
            </a:r>
            <a:r>
              <a:rPr lang="en-US" dirty="0" err="1"/>
              <a:t>tão</a:t>
            </a:r>
            <a:r>
              <a:rPr lang="en-US" dirty="0"/>
              <a:t> </a:t>
            </a:r>
            <a:r>
              <a:rPr lang="en-US" dirty="0" err="1"/>
              <a:t>somente</a:t>
            </a:r>
            <a:r>
              <a:rPr lang="en-US" dirty="0"/>
              <a:t> </a:t>
            </a:r>
            <a:r>
              <a:rPr lang="en-US" dirty="0" err="1"/>
              <a:t>trocas</a:t>
            </a:r>
            <a:r>
              <a:rPr lang="en-US" dirty="0"/>
              <a:t> de e-mails para </a:t>
            </a:r>
            <a:r>
              <a:rPr lang="en-US" dirty="0" err="1"/>
              <a:t>esclarecimentos</a:t>
            </a:r>
            <a:r>
              <a:rPr lang="en-US" dirty="0"/>
              <a:t> de </a:t>
            </a:r>
            <a:r>
              <a:rPr lang="en-US" dirty="0" err="1"/>
              <a:t>dúvidas</a:t>
            </a:r>
            <a:r>
              <a:rPr lang="en-US" dirty="0"/>
              <a:t> </a:t>
            </a:r>
            <a:r>
              <a:rPr lang="en-US" dirty="0" err="1"/>
              <a:t>pontuais</a:t>
            </a:r>
            <a:r>
              <a:rPr lang="en-US" dirty="0"/>
              <a:t>. O </a:t>
            </a:r>
            <a:r>
              <a:rPr lang="en-US" dirty="0" err="1"/>
              <a:t>último</a:t>
            </a:r>
            <a:r>
              <a:rPr lang="en-US" dirty="0"/>
              <a:t> e-mail </a:t>
            </a:r>
            <a:r>
              <a:rPr lang="en-US" dirty="0" err="1"/>
              <a:t>foi</a:t>
            </a:r>
            <a:r>
              <a:rPr lang="en-US" dirty="0"/>
              <a:t> 01/05/21.</a:t>
            </a:r>
            <a:endParaRPr lang="en-US" dirty="0">
              <a:cs typeface="Calibri"/>
            </a:endParaRPr>
          </a:p>
          <a:p>
            <a:pPr algn="just"/>
            <a:endParaRPr lang="en-US" dirty="0">
              <a:cs typeface="Calibri"/>
            </a:endParaRPr>
          </a:p>
          <a:p>
            <a:r>
              <a:rPr lang="en-US" b="1" u="sng" dirty="0"/>
              <a:t>UFMG - </a:t>
            </a:r>
            <a:r>
              <a:rPr lang="en-US" b="1" u="sng" dirty="0" err="1"/>
              <a:t>Universidade</a:t>
            </a:r>
            <a:r>
              <a:rPr lang="en-US" b="1" u="sng" dirty="0"/>
              <a:t> Federal de Minas Gerais</a:t>
            </a:r>
            <a:endParaRPr lang="en-US" b="1" u="sng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solidFill>
                  <a:srgbClr val="201F1E"/>
                </a:solidFill>
                <a:cs typeface="Calibri"/>
              </a:rPr>
              <a:t>SpiNTec</a:t>
            </a:r>
            <a:r>
              <a:rPr lang="en-US" dirty="0">
                <a:solidFill>
                  <a:srgbClr val="201F1E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201F1E"/>
                </a:solidFill>
                <a:cs typeface="Calibri"/>
              </a:rPr>
              <a:t>vacina</a:t>
            </a:r>
            <a:r>
              <a:rPr lang="en-US" dirty="0">
                <a:solidFill>
                  <a:srgbClr val="201F1E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201F1E"/>
                </a:solidFill>
                <a:cs typeface="Calibri"/>
              </a:rPr>
              <a:t>recombinanate</a:t>
            </a:r>
            <a:r>
              <a:rPr lang="en-US" dirty="0">
                <a:solidFill>
                  <a:srgbClr val="201F1E"/>
                </a:solidFill>
                <a:cs typeface="Calibri"/>
              </a:rPr>
              <a:t>, </a:t>
            </a:r>
            <a:r>
              <a:rPr lang="en-US" dirty="0" err="1">
                <a:cs typeface="Calibri"/>
              </a:rPr>
              <a:t>desenvolvida</a:t>
            </a:r>
            <a:r>
              <a:rPr lang="en-US" dirty="0">
                <a:cs typeface="Calibri"/>
              </a:rPr>
              <a:t> pela </a:t>
            </a:r>
            <a:r>
              <a:rPr lang="en-US" dirty="0" err="1">
                <a:cs typeface="Calibri"/>
              </a:rPr>
              <a:t>equipe</a:t>
            </a:r>
            <a:r>
              <a:rPr lang="en-US" dirty="0">
                <a:cs typeface="Calibri"/>
              </a:rPr>
              <a:t> do CTVACINAS da UFMG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5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24</a:t>
            </a:fld>
            <a:endParaRPr lang="pt-BR"/>
          </a:p>
        </p:txBody>
      </p:sp>
      <p:pic>
        <p:nvPicPr>
          <p:cNvPr id="3" name="Imagem 7" descr="Tabela&#10;&#10;Descrição gerada automaticamente">
            <a:extLst>
              <a:ext uri="{FF2B5EF4-FFF2-40B4-BE49-F238E27FC236}">
                <a16:creationId xmlns:a16="http://schemas.microsoft.com/office/drawing/2014/main" id="{A37A7472-ACEA-43D9-B030-90ED214BE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1293811"/>
            <a:ext cx="10215715" cy="505695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3FAB2B4-87F5-4C25-A310-0F48B38F86A3}"/>
              </a:ext>
            </a:extLst>
          </p:cNvPr>
          <p:cNvSpPr txBox="1"/>
          <p:nvPr/>
        </p:nvSpPr>
        <p:spPr>
          <a:xfrm>
            <a:off x="7329948" y="484239"/>
            <a:ext cx="48571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C8C87"/>
                </a:solidFill>
                <a:cs typeface="Calibri"/>
              </a:rPr>
              <a:t>PANORAMA PESQUISA CLÍNICA </a:t>
            </a:r>
          </a:p>
        </p:txBody>
      </p:sp>
    </p:spTree>
    <p:extLst>
      <p:ext uri="{BB962C8B-B14F-4D97-AF65-F5344CB8AC3E}">
        <p14:creationId xmlns:p14="http://schemas.microsoft.com/office/powerpoint/2010/main" val="3022431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25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FAB2B4-87F5-4C25-A310-0F48B38F86A3}"/>
              </a:ext>
            </a:extLst>
          </p:cNvPr>
          <p:cNvSpPr txBox="1"/>
          <p:nvPr/>
        </p:nvSpPr>
        <p:spPr>
          <a:xfrm>
            <a:off x="7329948" y="484239"/>
            <a:ext cx="48571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C8C87"/>
                </a:solidFill>
                <a:cs typeface="Calibri"/>
              </a:rPr>
              <a:t>PANORAMA PESQUISA CLÍNICA </a:t>
            </a:r>
          </a:p>
        </p:txBody>
      </p:sp>
      <p:pic>
        <p:nvPicPr>
          <p:cNvPr id="2" name="Imagem 7" descr="Tabela&#10;&#10;Descrição gerada automaticamente">
            <a:extLst>
              <a:ext uri="{FF2B5EF4-FFF2-40B4-BE49-F238E27FC236}">
                <a16:creationId xmlns:a16="http://schemas.microsoft.com/office/drawing/2014/main" id="{0608AC6E-EB78-4876-9916-218ABA6A4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013" y="1594609"/>
            <a:ext cx="9773264" cy="44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7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26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FAB2B4-87F5-4C25-A310-0F48B38F86A3}"/>
              </a:ext>
            </a:extLst>
          </p:cNvPr>
          <p:cNvSpPr txBox="1"/>
          <p:nvPr/>
        </p:nvSpPr>
        <p:spPr>
          <a:xfrm>
            <a:off x="7329948" y="484239"/>
            <a:ext cx="48571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3C8C87"/>
                </a:solidFill>
                <a:cs typeface="Calibri"/>
              </a:rPr>
              <a:t>PANORAMA PESQUISA CLÍNICA </a:t>
            </a:r>
          </a:p>
        </p:txBody>
      </p:sp>
      <p:pic>
        <p:nvPicPr>
          <p:cNvPr id="3" name="Imagem 7" descr="Tabela&#10;&#10;Descrição gerada automaticamente">
            <a:extLst>
              <a:ext uri="{FF2B5EF4-FFF2-40B4-BE49-F238E27FC236}">
                <a16:creationId xmlns:a16="http://schemas.microsoft.com/office/drawing/2014/main" id="{CAE9E9DA-C8C6-4584-AD93-98BD57205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666" y="1559750"/>
            <a:ext cx="9298278" cy="2774793"/>
          </a:xfrm>
          <a:prstGeom prst="rect">
            <a:avLst/>
          </a:prstGeom>
        </p:spPr>
      </p:pic>
      <p:pic>
        <p:nvPicPr>
          <p:cNvPr id="8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1E73721-C920-4795-8C86-27580FF8D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465" y="4414725"/>
            <a:ext cx="9171037" cy="19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2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1854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de Acompanhamento e Monitoramento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797640" y="2463146"/>
            <a:ext cx="11510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Questionamentos sobre Variantes de Interesse Epidemiológico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/>
              <a:t>Ainda aguardando resultados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Acompanhamento dos Compromissos e Incertezas: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err="1"/>
              <a:t>Imunogenicidade</a:t>
            </a:r>
            <a:r>
              <a:rPr lang="pt-BR" sz="240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/>
              <a:t>Populações Especiais;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/>
              <a:t>Efetividade.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27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39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1854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de Acompanhamento e Monitoramento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28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1" descr="Linha do tempo&#10;&#10;Descrição gerada automaticamente">
            <a:extLst>
              <a:ext uri="{FF2B5EF4-FFF2-40B4-BE49-F238E27FC236}">
                <a16:creationId xmlns:a16="http://schemas.microsoft.com/office/drawing/2014/main" id="{44777654-B5C5-4AE2-B1A3-8D7F1E295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89" y="2465690"/>
            <a:ext cx="4412876" cy="2867914"/>
          </a:xfrm>
          <a:prstGeom prst="rect">
            <a:avLst/>
          </a:prstGeom>
        </p:spPr>
      </p:pic>
      <p:pic>
        <p:nvPicPr>
          <p:cNvPr id="12" name="Imagem 12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A197260D-F936-41DD-85A4-31541A811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7626" y="2461233"/>
            <a:ext cx="3419167" cy="292777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2C30AC-37ED-4413-938C-4527311ABD34}"/>
              </a:ext>
            </a:extLst>
          </p:cNvPr>
          <p:cNvSpPr txBox="1"/>
          <p:nvPr/>
        </p:nvSpPr>
        <p:spPr>
          <a:xfrm>
            <a:off x="287594" y="5437238"/>
            <a:ext cx="1234194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  <a:hlinkClick r:id="rId7"/>
              </a:rPr>
              <a:t>https://www.gov.br/anvisa/pt-br/assuntos/fiscalizacao-e-monitoramento/farmacovigilancia/plano-de-monitoramento-de-eapv-_-diretrizes-e-estrategias-de-farmacovigilancia-para-o-enfrentamento-da-covid-19.pdf</a:t>
            </a:r>
            <a:endParaRPr lang="pt-BR" sz="1200">
              <a:cs typeface="Calibri"/>
            </a:endParaRPr>
          </a:p>
          <a:p>
            <a:endParaRPr lang="en-US" sz="1200">
              <a:cs typeface="Calibri"/>
            </a:endParaRPr>
          </a:p>
          <a:p>
            <a:r>
              <a:rPr lang="en-US" sz="1200">
                <a:hlinkClick r:id="rId8"/>
              </a:rPr>
              <a:t>https://www.gov.br/anvisa/pt-br/assuntos/fiscalizacao-e-monitoramento/farmacovigilancia/arquivos/arquivos/8427json-file-1</a:t>
            </a:r>
            <a:endParaRPr lang="pt-BR" sz="1200">
              <a:cs typeface="Calibri"/>
            </a:endParaRPr>
          </a:p>
          <a:p>
            <a:endParaRPr lang="en-U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100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1854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de Acompanhamento e Monitoramento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29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AFC0578-CCC4-4D8A-AD06-77595DDE0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368" y="2049221"/>
            <a:ext cx="7204586" cy="377965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143774F-547A-4E2C-91A8-00B4101955D9}"/>
              </a:ext>
            </a:extLst>
          </p:cNvPr>
          <p:cNvSpPr txBox="1"/>
          <p:nvPr/>
        </p:nvSpPr>
        <p:spPr>
          <a:xfrm>
            <a:off x="1885336" y="5891981"/>
            <a:ext cx="100805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https://www.gov.br/anvisa/pt-br/assuntos/fiscalizacao-e-monitoramento/notificacoes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97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Registro Condicional  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331720"/>
            <a:ext cx="11510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Solicitado por:</a:t>
            </a:r>
            <a:r>
              <a:rPr lang="pt-BR" sz="2400"/>
              <a:t> Detentor com Autorização na Anvisa </a:t>
            </a: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Dados Necessários: </a:t>
            </a:r>
            <a:r>
              <a:rPr lang="pt-BR" sz="2400"/>
              <a:t>Estudos Completos de Qualidade, Segurança e Eficácia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Avaliado por</a:t>
            </a:r>
            <a:r>
              <a:rPr lang="pt-BR" sz="2400"/>
              <a:t>: Anvisa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Prazo: </a:t>
            </a:r>
            <a:r>
              <a:rPr lang="pt-BR" sz="2400"/>
              <a:t>Até 60 dias (Termo de Compromisso)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Fundamentação: </a:t>
            </a:r>
            <a:r>
              <a:rPr lang="pt-BR" sz="2400"/>
              <a:t>RDC n. 415, de 26 de agosto de 2020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endParaRPr lang="pt-BR" sz="2400"/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86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1854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de Acompanhamento e Monitoramento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30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65CBC61-E28E-4F87-95D5-44A86E402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432" y="1987186"/>
            <a:ext cx="9945328" cy="40512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FDD890E-71F6-4AF6-A5F4-B5A212476C8C}"/>
              </a:ext>
            </a:extLst>
          </p:cNvPr>
          <p:cNvSpPr txBox="1"/>
          <p:nvPr/>
        </p:nvSpPr>
        <p:spPr>
          <a:xfrm>
            <a:off x="889820" y="6150077"/>
            <a:ext cx="121821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6"/>
              </a:rPr>
              <a:t>https://www.gov.br/anvisa/pt-br/assuntos/fiscalizacao-e-monitoramento/notificacoes/medicamentos-e-vacinas</a:t>
            </a:r>
            <a:endParaRPr lang="pt-BR" sz="14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06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1854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de Acompanhamento e Monitoramento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31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10" descr="Texto&#10;&#10;Descrição gerada automaticamente">
            <a:extLst>
              <a:ext uri="{FF2B5EF4-FFF2-40B4-BE49-F238E27FC236}">
                <a16:creationId xmlns:a16="http://schemas.microsoft.com/office/drawing/2014/main" id="{9AC03B11-06FB-4601-B883-37A2B5CB2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13" y="2333030"/>
            <a:ext cx="7745361" cy="39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31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18548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de Acompanhamento e Monitoramento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32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C5F046E-B646-430B-8918-9F7CF72FE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562" y="2100107"/>
            <a:ext cx="7954295" cy="42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05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797640" y="1223474"/>
            <a:ext cx="105657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Ações da ANVISA no combate a Pandemia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612693" y="2210988"/>
            <a:ext cx="11510010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fontAlgn="base"/>
            <a:r>
              <a:rPr lang="en-US" sz="1400">
                <a:solidFill>
                  <a:srgbClr val="000000"/>
                </a:solidFill>
                <a:latin typeface="Calibri"/>
                <a:cs typeface="Calibri"/>
                <a:hlinkClick r:id="rId5"/>
              </a:rPr>
              <a:t>Links importantes:</a:t>
            </a:r>
            <a:endParaRPr lang="en-US" sz="1400">
              <a:solidFill>
                <a:srgbClr val="000000"/>
              </a:solidFill>
              <a:latin typeface="Calibri"/>
              <a:cs typeface="Calibri"/>
            </a:endParaRPr>
          </a:p>
          <a:p>
            <a:pPr algn="just" fontAlgn="base"/>
            <a:endParaRPr lang="en-US" sz="1400">
              <a:solidFill>
                <a:srgbClr val="000000"/>
              </a:solidFill>
              <a:latin typeface="Segoe UI" panose="020B0502040204020203" pitchFamily="34" charset="0"/>
              <a:hlinkClick r:id="rId5"/>
            </a:endParaRPr>
          </a:p>
          <a:p>
            <a:pPr algn="just" fontAlgn="base"/>
            <a:r>
              <a:rPr lang="en-US" sz="1400" b="1">
                <a:solidFill>
                  <a:srgbClr val="000000"/>
                </a:solidFill>
                <a:latin typeface="Calibri"/>
                <a:cs typeface="Segoe UI"/>
                <a:hlinkClick r:id="rId5"/>
              </a:rPr>
              <a:t>https://www.gov.br/anvisa/pt-br/assuntos/paf/coronavirus/linha-do-tempo</a:t>
            </a:r>
            <a:r>
              <a:rPr lang="en-US" sz="1400" b="1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1400" b="1">
              <a:solidFill>
                <a:srgbClr val="000000"/>
              </a:solidFill>
              <a:latin typeface="Calibri"/>
              <a:cs typeface="Segoe UI"/>
            </a:endParaRPr>
          </a:p>
          <a:p>
            <a:pPr algn="just" rtl="0" fontAlgn="base"/>
            <a:endParaRPr lang="pt-BR" sz="1400" b="1" u="sng">
              <a:solidFill>
                <a:srgbClr val="0563C1"/>
              </a:solidFill>
              <a:latin typeface="Calibri" panose="020F0502020204030204" pitchFamily="34" charset="0"/>
              <a:hlinkClick r:id="rId6"/>
            </a:endParaRPr>
          </a:p>
          <a:p>
            <a:pPr algn="just" rtl="0" fontAlgn="base"/>
            <a:r>
              <a:rPr lang="pt-BR" sz="1400" b="1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6"/>
              </a:rPr>
              <a:t>https://www.gov.br/anvisa/pt-br/assuntos/paf/coronavírus</a:t>
            </a:r>
            <a:r>
              <a:rPr lang="pt-BR" sz="1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;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just" rtl="0" fontAlgn="base"/>
            <a:r>
              <a:rPr lang="pt-BR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1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400" b="1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7"/>
              </a:rPr>
              <a:t>https://www.gov.br/anvisa/pt-br/assuntos/paf/coronavirus/vacinas</a:t>
            </a:r>
            <a:r>
              <a:rPr lang="pt-BR" sz="1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;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just" rtl="0" fontAlgn="base"/>
            <a:r>
              <a:rPr lang="pt-BR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1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400" b="1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8"/>
              </a:rPr>
              <a:t>https://www.gov.br/anvisa/pt-br/assuntos/noticias-anvisa/2021/saiba-como-estao-as-analises-de-uso-emergencial-das-vacinas-contra-a-covid-19</a:t>
            </a:r>
            <a:r>
              <a:rPr lang="pt-BR" sz="1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;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just" rtl="0" fontAlgn="base"/>
            <a:r>
              <a:rPr lang="pt-BR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14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t-BR" sz="1400" b="1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9"/>
              </a:rPr>
              <a:t>https://www.gov.br/anvisa/pt-br/assuntos/paf/coronavirus/estudos-clinicos-aprovados</a:t>
            </a:r>
            <a:r>
              <a:rPr lang="pt-BR" sz="1400" b="1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;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algn="just" rtl="0" fontAlgn="base"/>
            <a:r>
              <a:rPr lang="pt-BR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1400" i="0">
              <a:solidFill>
                <a:srgbClr val="000000"/>
              </a:solidFill>
              <a:effectLst/>
              <a:latin typeface="Segoe UI" panose="020B0502040204020203" pitchFamily="34" charset="0"/>
              <a:cs typeface="Segoe UI"/>
            </a:endParaRPr>
          </a:p>
          <a:p>
            <a:pPr algn="just" rtl="0" fontAlgn="base"/>
            <a:r>
              <a:rPr lang="pt-BR" sz="1400" i="0" u="sng" strike="noStrike">
                <a:solidFill>
                  <a:srgbClr val="0563C1"/>
                </a:solidFill>
                <a:effectLst/>
                <a:latin typeface="Calibri"/>
                <a:cs typeface="Calibri"/>
                <a:hlinkClick r:id="rId10"/>
              </a:rPr>
              <a:t>https://app.powerbi.com/view?r=eyJrIjoiMzYwNWU1MDEtNjk0Ny00MjczLTk1NWUtMmFlNzVhYTM3ZTk3IiwidCI6ImI2N2FmMjNmLWMzZjMtNGQzNS04MGM3LWI3MDg1ZjVlZGQ4MSJ9&amp;pageName=ReportSection255cb87f555de69e1841</a:t>
            </a:r>
            <a:r>
              <a:rPr lang="en-US" sz="1400" i="0">
                <a:solidFill>
                  <a:srgbClr val="000000"/>
                </a:solidFill>
                <a:effectLst/>
                <a:latin typeface="Calibri"/>
                <a:cs typeface="Calibri"/>
                <a:hlinkClick r:id="rId10"/>
              </a:rPr>
              <a:t>​</a:t>
            </a:r>
          </a:p>
          <a:p>
            <a:pPr algn="just"/>
            <a:endParaRPr lang="en-US" sz="1400">
              <a:cs typeface="Calibri"/>
            </a:endParaRPr>
          </a:p>
          <a:p>
            <a:pPr algn="just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>
              <a:cs typeface="Calibri" panose="020F0502020204030204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33</a:t>
            </a:fld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2D342FF-4054-42C1-9FF3-09404316FD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321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8F0A84B9-BE3A-4B64-BFEB-DE1A353EE8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991C216-0A2D-46DA-BD29-054674B74BDE}"/>
              </a:ext>
            </a:extLst>
          </p:cNvPr>
          <p:cNvSpPr/>
          <p:nvPr/>
        </p:nvSpPr>
        <p:spPr>
          <a:xfrm>
            <a:off x="2818701" y="1359017"/>
            <a:ext cx="6761527" cy="423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2CA661-DD36-4FCB-A56A-A643D3CD8E28}"/>
              </a:ext>
            </a:extLst>
          </p:cNvPr>
          <p:cNvSpPr txBox="1"/>
          <p:nvPr/>
        </p:nvSpPr>
        <p:spPr>
          <a:xfrm>
            <a:off x="3141584" y="1989167"/>
            <a:ext cx="622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accent1">
                    <a:lumMod val="50000"/>
                  </a:schemeClr>
                </a:solidFill>
              </a:rPr>
              <a:t>Agência Nacional de Vigilância Sanitária - Anvisa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39B5FF-2834-4679-A7D5-300878C170E9}"/>
              </a:ext>
            </a:extLst>
          </p:cNvPr>
          <p:cNvSpPr txBox="1"/>
          <p:nvPr/>
        </p:nvSpPr>
        <p:spPr>
          <a:xfrm>
            <a:off x="5168206" y="3410847"/>
            <a:ext cx="2168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>
                <a:solidFill>
                  <a:schemeClr val="accent1">
                    <a:lumMod val="50000"/>
                  </a:schemeClr>
                </a:solidFill>
              </a:rPr>
              <a:t>www.gov.br/anvisa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35CA7C38-B109-4DF4-9D86-92F17945E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814637"/>
            <a:ext cx="3714750" cy="12287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1E0C2AF-674D-4F63-AADD-9121053CB02D}"/>
              </a:ext>
            </a:extLst>
          </p:cNvPr>
          <p:cNvSpPr txBox="1"/>
          <p:nvPr/>
        </p:nvSpPr>
        <p:spPr>
          <a:xfrm>
            <a:off x="3061899" y="4407167"/>
            <a:ext cx="622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>
                <a:solidFill>
                  <a:schemeClr val="accent1">
                    <a:lumMod val="50000"/>
                  </a:schemeClr>
                </a:solidFill>
              </a:rPr>
              <a:t>www.gov.br/anvisa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772E47-1E68-4136-BCF7-355518E3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5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Autorização de Uso Emergencial  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331720"/>
            <a:ext cx="11510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Solicitado por:</a:t>
            </a:r>
            <a:r>
              <a:rPr lang="pt-BR" sz="2400"/>
              <a:t> Detentor com Autorização na Anvisa</a:t>
            </a: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Dados Necessários: </a:t>
            </a:r>
            <a:r>
              <a:rPr lang="pt-BR" sz="2400"/>
              <a:t>Pontos Críticos de Qualidade/Segurança/Eficácia e Aprovação por outras agências.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Avaliado por</a:t>
            </a:r>
            <a:r>
              <a:rPr lang="pt-BR" sz="2400"/>
              <a:t>: Anvisa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Prazo: </a:t>
            </a:r>
            <a:r>
              <a:rPr lang="pt-BR" sz="2400"/>
              <a:t>7 dias úteis (Desenvolvimento no Brasil ou Relatório Técnico de agência de referência) e até 30 dias (Desenvolvimento no Exterior ou ausência de relatório)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Fundamentação: </a:t>
            </a:r>
            <a:r>
              <a:rPr lang="pt-BR" sz="2400"/>
              <a:t>RDC n. 475, de 10 de Março de 2021</a:t>
            </a:r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25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82212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err="1">
                <a:solidFill>
                  <a:srgbClr val="3C8C87"/>
                </a:solidFill>
              </a:rPr>
              <a:t>Covax</a:t>
            </a:r>
            <a:r>
              <a:rPr lang="pt-BR" sz="4400" b="1">
                <a:solidFill>
                  <a:srgbClr val="3C8C87"/>
                </a:solidFill>
              </a:rPr>
              <a:t> </a:t>
            </a:r>
            <a:r>
              <a:rPr lang="pt-BR" sz="4400" b="1" err="1">
                <a:solidFill>
                  <a:srgbClr val="3C8C87"/>
                </a:solidFill>
              </a:rPr>
              <a:t>Facility</a:t>
            </a:r>
            <a:endParaRPr lang="pt-BR" sz="4400" b="1">
              <a:solidFill>
                <a:srgbClr val="3C8C87"/>
              </a:solidFill>
            </a:endParaRP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80" y="2331720"/>
            <a:ext cx="11510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Solicitado por:</a:t>
            </a:r>
            <a:r>
              <a:rPr lang="pt-BR" sz="2400"/>
              <a:t> Ministério da Saúde </a:t>
            </a: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Dados Necessários: </a:t>
            </a:r>
            <a:r>
              <a:rPr lang="pt-BR" sz="2400"/>
              <a:t>Laudo analítico de controle de qualidade do produto acabado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Avaliado por</a:t>
            </a:r>
            <a:r>
              <a:rPr lang="pt-BR" sz="2400"/>
              <a:t>: OMS (com participação da Anvisa)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Prazo: </a:t>
            </a:r>
            <a:r>
              <a:rPr lang="pt-BR" sz="2400"/>
              <a:t>48 horas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Fundamentação: </a:t>
            </a:r>
            <a:r>
              <a:rPr lang="pt-BR" sz="2400"/>
              <a:t>RDC n. 465, de 09 de Fevereiro de 2021</a:t>
            </a:r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66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778465" y="1149792"/>
            <a:ext cx="90850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solidFill>
                  <a:srgbClr val="3C8C87"/>
                </a:solidFill>
              </a:rPr>
              <a:t>Importação Excepcional e Temporária</a:t>
            </a:r>
          </a:p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23E548-F608-1B43-B862-4EA9C442964B}"/>
              </a:ext>
            </a:extLst>
          </p:cNvPr>
          <p:cNvSpPr txBox="1"/>
          <p:nvPr/>
        </p:nvSpPr>
        <p:spPr>
          <a:xfrm>
            <a:off x="525779" y="2331720"/>
            <a:ext cx="11596923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Solicitado por:</a:t>
            </a:r>
            <a:r>
              <a:rPr lang="pt-BR" sz="2400"/>
              <a:t> Ministério da Saúde, Estados, Municípios e Distrito Federal</a:t>
            </a: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Dados Necessários: </a:t>
            </a:r>
            <a:r>
              <a:rPr lang="pt-BR" sz="2400"/>
              <a:t>Autorização por Agência Estrangeira, Declaração de Descumprimento do Plano Nacional de Operacionalização da Vacinação contra a Covid-19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Avaliado por</a:t>
            </a:r>
            <a:r>
              <a:rPr lang="pt-BR" sz="2400"/>
              <a:t>: Anvisa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Prazo: </a:t>
            </a:r>
            <a:r>
              <a:rPr lang="pt-BR" sz="2400"/>
              <a:t>7 dias úteis ou 30 dias (na ausência de relatório técnico da agência estrangeira)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/>
              <a:t>Fundamentação: Lei 14.124/2021 e  </a:t>
            </a:r>
            <a:r>
              <a:rPr lang="pt-BR" sz="2400"/>
              <a:t>RDC n. 476, de 10 de março de 2021</a:t>
            </a:r>
            <a:endParaRPr lang="pt-BR" sz="2400">
              <a:cs typeface="Calibri"/>
            </a:endParaRPr>
          </a:p>
          <a:p>
            <a:endParaRPr lang="pt-BR" sz="240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98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E8C1B27B-BAA3-41C0-B1D8-BDDA1FAAA5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C4754"/>
              </a:gs>
              <a:gs pos="97000">
                <a:srgbClr val="4F8B81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22593" l="260" r="90000">
                        <a14:foregroundMark x1="9479" y1="13519" x2="9479" y2="13519"/>
                        <a14:foregroundMark x1="6927" y1="11019" x2="6927" y2="11019"/>
                        <a14:foregroundMark x1="3229" y1="10093" x2="3229" y2="10093"/>
                        <a14:foregroundMark x1="1094" y1="9537" x2="1094" y2="9537"/>
                        <a14:foregroundMark x1="781" y1="11296" x2="781" y2="11296"/>
                        <a14:foregroundMark x1="12500" y1="14630" x2="12500" y2="14630"/>
                        <a14:foregroundMark x1="20313" y1="12593" x2="20313" y2="12593"/>
                        <a14:foregroundMark x1="24375" y1="11389" x2="24375" y2="11389"/>
                        <a14:foregroundMark x1="38542" y1="13241" x2="38802" y2="13333"/>
                        <a14:foregroundMark x1="51875" y1="12593" x2="51875" y2="12593"/>
                        <a14:foregroundMark x1="52031" y1="9444" x2="52031" y2="9444"/>
                        <a14:foregroundMark x1="41563" y1="9352" x2="41563" y2="9352"/>
                        <a14:foregroundMark x1="260" y1="8148" x2="33958" y2="12407"/>
                        <a14:foregroundMark x1="33958" y1="12407" x2="47917" y2="11759"/>
                        <a14:foregroundMark x1="47917" y1="11759" x2="51667" y2="12407"/>
                        <a14:backgroundMark x1="29427" y1="22037" x2="29427" y2="22037"/>
                        <a14:backgroundMark x1="29427" y1="22037" x2="29427" y2="2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30"/>
          <a:stretch/>
        </p:blipFill>
        <p:spPr>
          <a:xfrm>
            <a:off x="0" y="244802"/>
            <a:ext cx="12192000" cy="1726163"/>
          </a:xfrm>
          <a:prstGeom prst="rect">
            <a:avLst/>
          </a:prstGeom>
        </p:spPr>
      </p:pic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1507BEB5-456C-429A-9F92-4EC8C2A29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5" y="5947100"/>
            <a:ext cx="2740090" cy="9970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ECB47C-9551-4A27-AB04-AC45AAAF411C}"/>
              </a:ext>
            </a:extLst>
          </p:cNvPr>
          <p:cNvSpPr txBox="1"/>
          <p:nvPr/>
        </p:nvSpPr>
        <p:spPr>
          <a:xfrm>
            <a:off x="1684871" y="2989536"/>
            <a:ext cx="861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Panorama Atual 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D4CF2FB-9135-4F38-B7BE-E8141213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FB3CB-D582-4B16-830B-F297E8CE53F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84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471206" y="1051409"/>
            <a:ext cx="109373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>
                <a:solidFill>
                  <a:srgbClr val="3C8C87"/>
                </a:solidFill>
              </a:rPr>
              <a:t>Vacinas aprovadas por Autorização de Uso Emergencial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8</a:t>
            </a:fld>
            <a:endParaRPr lang="pt-BR"/>
          </a:p>
        </p:txBody>
      </p:sp>
      <p:pic>
        <p:nvPicPr>
          <p:cNvPr id="9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50FB001-BD09-4FFB-B327-0D8D3F3F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466" y="1754281"/>
            <a:ext cx="8790036" cy="460304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E7D1F19-539D-43D0-9BA4-561F35E33AEC}"/>
              </a:ext>
            </a:extLst>
          </p:cNvPr>
          <p:cNvSpPr txBox="1"/>
          <p:nvPr/>
        </p:nvSpPr>
        <p:spPr>
          <a:xfrm>
            <a:off x="1479755" y="6248401"/>
            <a:ext cx="107073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https://www.gov.br/anvisa/pt-br/assuntos/paf/coronavirus/vacinas/coronavac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51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4C3DC29-3000-484A-9DD4-FE866AAF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054"/>
            <a:ext cx="12307651" cy="69230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3E0825-A193-4C57-9F6E-1F34537D0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54"/>
            <a:ext cx="12516374" cy="692305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EC14B8C9-E91B-4501-865F-A97A53F35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28" y="6147032"/>
            <a:ext cx="1857375" cy="6143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97829EE-21FB-420F-943D-45D507ABD4E0}"/>
              </a:ext>
            </a:extLst>
          </p:cNvPr>
          <p:cNvSpPr txBox="1"/>
          <p:nvPr/>
        </p:nvSpPr>
        <p:spPr>
          <a:xfrm>
            <a:off x="1471206" y="1051409"/>
            <a:ext cx="1093737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600" b="1">
                <a:solidFill>
                  <a:srgbClr val="3C8C87"/>
                </a:solidFill>
              </a:rPr>
              <a:t>Vacinas aprovadas por Autorização de Uso Emergencial</a:t>
            </a:r>
          </a:p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0B9F14-17CF-4CF8-818C-DC452541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84959" y="6356350"/>
            <a:ext cx="2743200" cy="365125"/>
          </a:xfrm>
        </p:spPr>
        <p:txBody>
          <a:bodyPr/>
          <a:lstStyle/>
          <a:p>
            <a:fld id="{4F9FB3CB-D582-4B16-830B-F297E8CE53F0}" type="slidenum">
              <a:rPr lang="pt-BR" smtClean="0"/>
              <a:t>9</a:t>
            </a:fld>
            <a:endParaRPr lang="pt-BR"/>
          </a:p>
        </p:txBody>
      </p:sp>
      <p:pic>
        <p:nvPicPr>
          <p:cNvPr id="2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AF41BE2-5840-4E76-B45A-20FBA5FDC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788" y="1817976"/>
            <a:ext cx="9257069" cy="432817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77665FD-EAAB-438C-B8AB-C27E93406FE7}"/>
              </a:ext>
            </a:extLst>
          </p:cNvPr>
          <p:cNvSpPr txBox="1"/>
          <p:nvPr/>
        </p:nvSpPr>
        <p:spPr>
          <a:xfrm>
            <a:off x="1393723" y="6272981"/>
            <a:ext cx="87900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https://www.gov.br/anvisa/pt-br/assuntos/paf/coronavirus/vacinas/covishield</a:t>
            </a:r>
            <a:endParaRPr lang="pt-BR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465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0FEF7A67425845B5307325B512213F" ma:contentTypeVersion="6" ma:contentTypeDescription="Criar um novo documento." ma:contentTypeScope="" ma:versionID="1e273b89f2d5ace5397ef0bb7b0137f0">
  <xsd:schema xmlns:xsd="http://www.w3.org/2001/XMLSchema" xmlns:xs="http://www.w3.org/2001/XMLSchema" xmlns:p="http://schemas.microsoft.com/office/2006/metadata/properties" xmlns:ns2="65431bce-efa8-4d83-b9f0-ab3a4aa77162" xmlns:ns3="6a5da13e-8a6c-40f9-ba55-dc03328cd2ba" targetNamespace="http://schemas.microsoft.com/office/2006/metadata/properties" ma:root="true" ma:fieldsID="6129adccf99439e043876c3664414748" ns2:_="" ns3:_="">
    <xsd:import namespace="65431bce-efa8-4d83-b9f0-ab3a4aa77162"/>
    <xsd:import namespace="6a5da13e-8a6c-40f9-ba55-dc03328cd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31bce-efa8-4d83-b9f0-ab3a4aa77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da13e-8a6c-40f9-ba55-dc03328cd2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C0159-7224-420F-9F77-9545C9764E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BE730D-D461-40DF-93F3-F588EAC34B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071F6-8EA6-424A-B30C-3672B40DB7C7}">
  <ds:schemaRefs>
    <ds:schemaRef ds:uri="65431bce-efa8-4d83-b9f0-ab3a4aa77162"/>
    <ds:schemaRef ds:uri="6a5da13e-8a6c-40f9-ba55-dc03328cd2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193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Roberta Alpino Bigonha</dc:creator>
  <cp:lastModifiedBy>Meiruze Sousa Freitas</cp:lastModifiedBy>
  <cp:revision>45</cp:revision>
  <dcterms:created xsi:type="dcterms:W3CDTF">2021-01-11T16:00:50Z</dcterms:created>
  <dcterms:modified xsi:type="dcterms:W3CDTF">2021-06-17T13:07:54Z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0x010100A10FEF7A67425845B5307325B512213F</vt:lpwstr>
  </property>
</Properties>
</file>