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5" r:id="rId2"/>
  </p:sldMasterIdLst>
  <p:notesMasterIdLst>
    <p:notesMasterId r:id="rId12"/>
  </p:notesMasterIdLst>
  <p:handoutMasterIdLst>
    <p:handoutMasterId r:id="rId13"/>
  </p:handoutMasterIdLst>
  <p:sldIdLst>
    <p:sldId id="595" r:id="rId3"/>
    <p:sldId id="779" r:id="rId4"/>
    <p:sldId id="806" r:id="rId5"/>
    <p:sldId id="811" r:id="rId6"/>
    <p:sldId id="810" r:id="rId7"/>
    <p:sldId id="808" r:id="rId8"/>
    <p:sldId id="805" r:id="rId9"/>
    <p:sldId id="800" r:id="rId10"/>
    <p:sldId id="587" r:id="rId11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7469" userDrawn="1">
          <p15:clr>
            <a:srgbClr val="A4A3A4"/>
          </p15:clr>
        </p15:guide>
        <p15:guide id="10" pos="211" userDrawn="1">
          <p15:clr>
            <a:srgbClr val="A4A3A4"/>
          </p15:clr>
        </p15:guide>
        <p15:guide id="11" orient="horz" pos="368" userDrawn="1">
          <p15:clr>
            <a:srgbClr val="A4A3A4"/>
          </p15:clr>
        </p15:guide>
        <p15:guide id="12" orient="horz" pos="640" userDrawn="1">
          <p15:clr>
            <a:srgbClr val="A4A3A4"/>
          </p15:clr>
        </p15:guide>
        <p15:guide id="13" orient="horz" pos="1003" userDrawn="1">
          <p15:clr>
            <a:srgbClr val="A4A3A4"/>
          </p15:clr>
        </p15:guide>
        <p15:guide id="14" pos="9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Fonseca Cotta" initials="CFC" lastIdx="13" clrIdx="0">
    <p:extLst>
      <p:ext uri="{19B8F6BF-5375-455C-9EA6-DF929625EA0E}">
        <p15:presenceInfo xmlns:p15="http://schemas.microsoft.com/office/powerpoint/2012/main" userId="S-1-5-21-2128830859-906185102-1128231545-39130" providerId="AD"/>
      </p:ext>
    </p:extLst>
  </p:cmAuthor>
  <p:cmAuthor id="2" name="Ulysses Tavares Teixeira" initials="UTT" lastIdx="1" clrIdx="1">
    <p:extLst>
      <p:ext uri="{19B8F6BF-5375-455C-9EA6-DF929625EA0E}">
        <p15:presenceInfo xmlns:p15="http://schemas.microsoft.com/office/powerpoint/2012/main" userId="S-1-5-21-2128830859-906185102-1128231545-38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2893E"/>
    <a:srgbClr val="4081D0"/>
    <a:srgbClr val="1F497D"/>
    <a:srgbClr val="E7EBF7"/>
    <a:srgbClr val="C3E3FF"/>
    <a:srgbClr val="FF2525"/>
    <a:srgbClr val="46D881"/>
    <a:srgbClr val="FF3F3F"/>
    <a:srgbClr val="E07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1" autoAdjust="0"/>
    <p:restoredTop sz="95501" autoAdjust="0"/>
  </p:normalViewPr>
  <p:slideViewPr>
    <p:cSldViewPr snapToGrid="0">
      <p:cViewPr varScale="1">
        <p:scale>
          <a:sx n="59" d="100"/>
          <a:sy n="59" d="100"/>
        </p:scale>
        <p:origin x="1050" y="66"/>
      </p:cViewPr>
      <p:guideLst>
        <p:guide pos="7469"/>
        <p:guide pos="211"/>
        <p:guide orient="horz" pos="368"/>
        <p:guide orient="horz" pos="640"/>
        <p:guide orient="horz" pos="1003"/>
        <p:guide pos="91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54"/>
    </p:cViewPr>
  </p:sorterViewPr>
  <p:notesViewPr>
    <p:cSldViewPr snapToGrid="0">
      <p:cViewPr varScale="1">
        <p:scale>
          <a:sx n="49" d="100"/>
          <a:sy n="49" d="100"/>
        </p:scale>
        <p:origin x="273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61576BEB-EE60-4DBC-89D2-754B757CD6E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74CE229-B20A-4164-A8E2-E3E5341644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396D8DA-7125-4CA3-828C-7DD38985E50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88AB5DC-3C00-4937-9CE4-4DA4D5B615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39F515E9-37ED-4225-917A-1A23B7FE413D}"/>
              </a:ext>
            </a:extLst>
          </p:cNvPr>
          <p:cNvSpPr txBox="1">
            <a:spLocks/>
          </p:cNvSpPr>
          <p:nvPr userDrawn="1"/>
        </p:nvSpPr>
        <p:spPr>
          <a:xfrm>
            <a:off x="334963" y="266801"/>
            <a:ext cx="401320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Título</a:t>
            </a:r>
            <a:r>
              <a:rPr lang="pt-BR" sz="2600" b="1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– Nível 1</a:t>
            </a:r>
            <a:endParaRPr lang="pt-BR" sz="2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AE54C5C-E3B5-408C-9D05-0A5781AACAFF}"/>
              </a:ext>
            </a:extLst>
          </p:cNvPr>
          <p:cNvSpPr/>
          <p:nvPr userDrawn="1"/>
        </p:nvSpPr>
        <p:spPr>
          <a:xfrm>
            <a:off x="902831" y="2143723"/>
            <a:ext cx="87123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</a:t>
            </a:r>
            <a:r>
              <a:rPr lang="pt-BR" b="1" baseline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consectetur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Nulla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sollicitudin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felis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nisi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maximus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aliquet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in.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ullamcorper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neque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dignissim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dui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vulputate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Praesent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vulputate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sapien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aliquet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Nam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mauris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vitae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sagittis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Sed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iaculis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tristique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Cras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commodo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lacinia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eget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imperdiet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mauris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Nulla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libero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augue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maximus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finibus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 non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id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odio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turpis.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Enem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reaplicação</a:t>
            </a:r>
          </a:p>
          <a:p>
            <a:pPr lvl="1"/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</a:t>
            </a:r>
            <a:r>
              <a:rPr lang="pt-BR" b="1" baseline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endParaRPr lang="pt-BR" sz="1800" b="0" i="0" kern="12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673502" y="1275543"/>
            <a:ext cx="197554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Título – Nível</a:t>
            </a:r>
            <a:r>
              <a:rPr lang="pt-BR" sz="2300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2</a:t>
            </a:r>
            <a:endParaRPr lang="pt-BR" sz="2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65" y="1217386"/>
            <a:ext cx="7772400" cy="5181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rot="18749774">
            <a:off x="5816102" y="1228897"/>
            <a:ext cx="3198272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  <a:gd name="connsiteX0" fmla="*/ 714231 w 3217418"/>
              <a:gd name="connsiteY0" fmla="*/ 0 h 4541363"/>
              <a:gd name="connsiteX1" fmla="*/ 3217418 w 3217418"/>
              <a:gd name="connsiteY1" fmla="*/ 215013 h 4541363"/>
              <a:gd name="connsiteX2" fmla="*/ 2518510 w 3217418"/>
              <a:gd name="connsiteY2" fmla="*/ 4541363 h 4541363"/>
              <a:gd name="connsiteX3" fmla="*/ 0 w 3217418"/>
              <a:gd name="connsiteY3" fmla="*/ 4402796 h 4541363"/>
              <a:gd name="connsiteX4" fmla="*/ 714231 w 3217418"/>
              <a:gd name="connsiteY4" fmla="*/ 0 h 4541363"/>
              <a:gd name="connsiteX0" fmla="*/ 714231 w 3178269"/>
              <a:gd name="connsiteY0" fmla="*/ 0 h 4541363"/>
              <a:gd name="connsiteX1" fmla="*/ 3178269 w 3178269"/>
              <a:gd name="connsiteY1" fmla="*/ 213301 h 4541363"/>
              <a:gd name="connsiteX2" fmla="*/ 2518510 w 3178269"/>
              <a:gd name="connsiteY2" fmla="*/ 4541363 h 4541363"/>
              <a:gd name="connsiteX3" fmla="*/ 0 w 3178269"/>
              <a:gd name="connsiteY3" fmla="*/ 4402796 h 4541363"/>
              <a:gd name="connsiteX4" fmla="*/ 714231 w 3178269"/>
              <a:gd name="connsiteY4" fmla="*/ 0 h 4541363"/>
              <a:gd name="connsiteX0" fmla="*/ 714231 w 3198272"/>
              <a:gd name="connsiteY0" fmla="*/ 0 h 4541363"/>
              <a:gd name="connsiteX1" fmla="*/ 3198272 w 3198272"/>
              <a:gd name="connsiteY1" fmla="*/ 204370 h 4541363"/>
              <a:gd name="connsiteX2" fmla="*/ 2518510 w 3198272"/>
              <a:gd name="connsiteY2" fmla="*/ 4541363 h 4541363"/>
              <a:gd name="connsiteX3" fmla="*/ 0 w 3198272"/>
              <a:gd name="connsiteY3" fmla="*/ 4402796 h 4541363"/>
              <a:gd name="connsiteX4" fmla="*/ 714231 w 3198272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272" h="4541363">
                <a:moveTo>
                  <a:pt x="714231" y="0"/>
                </a:moveTo>
                <a:lnTo>
                  <a:pt x="3198272" y="204370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 rot="18749774">
            <a:off x="3749936" y="2696168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 rot="18749774">
            <a:off x="7793082" y="-58546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5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8" y="1690372"/>
            <a:ext cx="6367563" cy="5173645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819272" y="3277552"/>
            <a:ext cx="2553456" cy="3567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26" y="0"/>
            <a:ext cx="3609474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261601" y="1401912"/>
            <a:ext cx="1930399" cy="4186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7366003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634169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16" y="1244600"/>
            <a:ext cx="5613400" cy="5613400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49455" y="2374613"/>
            <a:ext cx="1662545" cy="2516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4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00" y="3340100"/>
            <a:ext cx="6254045" cy="351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77" y="2552700"/>
            <a:ext cx="6262255" cy="43053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826000" y="4140200"/>
            <a:ext cx="2540000" cy="271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8419923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895" y="3340100"/>
            <a:ext cx="6254045" cy="3517900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1284728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45" y="0"/>
            <a:ext cx="9113621" cy="6858000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6705601" y="3265715"/>
            <a:ext cx="4114799" cy="35922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24100" y="8128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87126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7099300" cy="461454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4248150" y="-3"/>
            <a:ext cx="3695702" cy="26670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7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99" y="2010499"/>
            <a:ext cx="8788401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288817" y="1844643"/>
            <a:ext cx="3784595" cy="5069079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54239"/>
              <a:gd name="connsiteY0" fmla="*/ 233978 h 5077190"/>
              <a:gd name="connsiteX1" fmla="*/ 3754239 w 3754239"/>
              <a:gd name="connsiteY1" fmla="*/ 0 h 5077190"/>
              <a:gd name="connsiteX2" fmla="*/ 3718026 w 3754239"/>
              <a:gd name="connsiteY2" fmla="*/ 5047308 h 5077190"/>
              <a:gd name="connsiteX3" fmla="*/ 0 w 3754239"/>
              <a:gd name="connsiteY3" fmla="*/ 5077190 h 5077190"/>
              <a:gd name="connsiteX4" fmla="*/ 331114 w 3754239"/>
              <a:gd name="connsiteY4" fmla="*/ 233978 h 5077190"/>
              <a:gd name="connsiteX0" fmla="*/ 331114 w 3795754"/>
              <a:gd name="connsiteY0" fmla="*/ 167410 h 5010622"/>
              <a:gd name="connsiteX1" fmla="*/ 3795754 w 3795754"/>
              <a:gd name="connsiteY1" fmla="*/ 0 h 5010622"/>
              <a:gd name="connsiteX2" fmla="*/ 3718026 w 3795754"/>
              <a:gd name="connsiteY2" fmla="*/ 4980740 h 5010622"/>
              <a:gd name="connsiteX3" fmla="*/ 0 w 3795754"/>
              <a:gd name="connsiteY3" fmla="*/ 5010622 h 5010622"/>
              <a:gd name="connsiteX4" fmla="*/ 331114 w 3795754"/>
              <a:gd name="connsiteY4" fmla="*/ 167410 h 5010622"/>
              <a:gd name="connsiteX0" fmla="*/ 331114 w 3732077"/>
              <a:gd name="connsiteY0" fmla="*/ 193989 h 5037201"/>
              <a:gd name="connsiteX1" fmla="*/ 3732077 w 3732077"/>
              <a:gd name="connsiteY1" fmla="*/ 0 h 5037201"/>
              <a:gd name="connsiteX2" fmla="*/ 3718026 w 3732077"/>
              <a:gd name="connsiteY2" fmla="*/ 5007319 h 5037201"/>
              <a:gd name="connsiteX3" fmla="*/ 0 w 3732077"/>
              <a:gd name="connsiteY3" fmla="*/ 5037201 h 5037201"/>
              <a:gd name="connsiteX4" fmla="*/ 331114 w 3732077"/>
              <a:gd name="connsiteY4" fmla="*/ 193989 h 5037201"/>
              <a:gd name="connsiteX0" fmla="*/ 331114 w 3745407"/>
              <a:gd name="connsiteY0" fmla="*/ 186601 h 5029813"/>
              <a:gd name="connsiteX1" fmla="*/ 3745407 w 3745407"/>
              <a:gd name="connsiteY1" fmla="*/ 0 h 5029813"/>
              <a:gd name="connsiteX2" fmla="*/ 3718026 w 3745407"/>
              <a:gd name="connsiteY2" fmla="*/ 4999931 h 5029813"/>
              <a:gd name="connsiteX3" fmla="*/ 0 w 3745407"/>
              <a:gd name="connsiteY3" fmla="*/ 5029813 h 5029813"/>
              <a:gd name="connsiteX4" fmla="*/ 331114 w 3745407"/>
              <a:gd name="connsiteY4" fmla="*/ 186601 h 5029813"/>
              <a:gd name="connsiteX0" fmla="*/ 331114 w 3749824"/>
              <a:gd name="connsiteY0" fmla="*/ 210289 h 5053501"/>
              <a:gd name="connsiteX1" fmla="*/ 3749824 w 3749824"/>
              <a:gd name="connsiteY1" fmla="*/ 0 h 5053501"/>
              <a:gd name="connsiteX2" fmla="*/ 3718026 w 3749824"/>
              <a:gd name="connsiteY2" fmla="*/ 5023619 h 5053501"/>
              <a:gd name="connsiteX3" fmla="*/ 0 w 3749824"/>
              <a:gd name="connsiteY3" fmla="*/ 5053501 h 5053501"/>
              <a:gd name="connsiteX4" fmla="*/ 331114 w 3749824"/>
              <a:gd name="connsiteY4" fmla="*/ 210289 h 5053501"/>
              <a:gd name="connsiteX0" fmla="*/ 331114 w 3753518"/>
              <a:gd name="connsiteY0" fmla="*/ 216954 h 5060166"/>
              <a:gd name="connsiteX1" fmla="*/ 3753518 w 3753518"/>
              <a:gd name="connsiteY1" fmla="*/ 0 h 5060166"/>
              <a:gd name="connsiteX2" fmla="*/ 3718026 w 3753518"/>
              <a:gd name="connsiteY2" fmla="*/ 5030284 h 5060166"/>
              <a:gd name="connsiteX3" fmla="*/ 0 w 3753518"/>
              <a:gd name="connsiteY3" fmla="*/ 5060166 h 5060166"/>
              <a:gd name="connsiteX4" fmla="*/ 331114 w 3753518"/>
              <a:gd name="connsiteY4" fmla="*/ 216954 h 5060166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18026 w 3767571"/>
              <a:gd name="connsiteY2" fmla="*/ 503992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43160 w 3767571"/>
              <a:gd name="connsiteY2" fmla="*/ 5010289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66125 w 3767571"/>
              <a:gd name="connsiteY2" fmla="*/ 503173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09674 w 3767571"/>
              <a:gd name="connsiteY0" fmla="*/ 249555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09674 w 3767571"/>
              <a:gd name="connsiteY4" fmla="*/ 249555 h 5069802"/>
              <a:gd name="connsiteX0" fmla="*/ 291927 w 3767571"/>
              <a:gd name="connsiteY0" fmla="*/ 265856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291927 w 3767571"/>
              <a:gd name="connsiteY4" fmla="*/ 265856 h 5069802"/>
              <a:gd name="connsiteX0" fmla="*/ 306703 w 3782347"/>
              <a:gd name="connsiteY0" fmla="*/ 265856 h 5096461"/>
              <a:gd name="connsiteX1" fmla="*/ 3782347 w 3782347"/>
              <a:gd name="connsiteY1" fmla="*/ 0 h 5096461"/>
              <a:gd name="connsiteX2" fmla="*/ 3772791 w 3782347"/>
              <a:gd name="connsiteY2" fmla="*/ 5062083 h 5096461"/>
              <a:gd name="connsiteX3" fmla="*/ 0 w 3782347"/>
              <a:gd name="connsiteY3" fmla="*/ 5096461 h 5096461"/>
              <a:gd name="connsiteX4" fmla="*/ 306703 w 3782347"/>
              <a:gd name="connsiteY4" fmla="*/ 265856 h 5096461"/>
              <a:gd name="connsiteX0" fmla="*/ 285985 w 3761629"/>
              <a:gd name="connsiteY0" fmla="*/ 265856 h 5090519"/>
              <a:gd name="connsiteX1" fmla="*/ 3761629 w 3761629"/>
              <a:gd name="connsiteY1" fmla="*/ 0 h 5090519"/>
              <a:gd name="connsiteX2" fmla="*/ 3752073 w 3761629"/>
              <a:gd name="connsiteY2" fmla="*/ 5062083 h 5090519"/>
              <a:gd name="connsiteX3" fmla="*/ 0 w 3761629"/>
              <a:gd name="connsiteY3" fmla="*/ 5090519 h 5090519"/>
              <a:gd name="connsiteX4" fmla="*/ 285985 w 3761629"/>
              <a:gd name="connsiteY4" fmla="*/ 265856 h 509051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595" h="5069079">
                <a:moveTo>
                  <a:pt x="308951" y="265856"/>
                </a:moveTo>
                <a:lnTo>
                  <a:pt x="3784595" y="0"/>
                </a:lnTo>
                <a:cubicBezTo>
                  <a:pt x="3784596" y="1665894"/>
                  <a:pt x="3775038" y="3396189"/>
                  <a:pt x="3775039" y="5062083"/>
                </a:cubicBezTo>
                <a:lnTo>
                  <a:pt x="0" y="5069079"/>
                </a:lnTo>
                <a:cubicBezTo>
                  <a:pt x="468" y="3459104"/>
                  <a:pt x="308483" y="1875831"/>
                  <a:pt x="308951" y="2658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78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996165"/>
            <a:ext cx="8788400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461343" y="1877659"/>
            <a:ext cx="3652903" cy="5020098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03" h="5020098">
                <a:moveTo>
                  <a:pt x="265991" y="184353"/>
                </a:moveTo>
                <a:lnTo>
                  <a:pt x="3652901" y="0"/>
                </a:lnTo>
                <a:cubicBezTo>
                  <a:pt x="3652902" y="1665894"/>
                  <a:pt x="3652902" y="3331789"/>
                  <a:pt x="3652903" y="4997683"/>
                </a:cubicBezTo>
                <a:lnTo>
                  <a:pt x="0" y="5020098"/>
                </a:lnTo>
                <a:cubicBezTo>
                  <a:pt x="468" y="3410123"/>
                  <a:pt x="265523" y="1794328"/>
                  <a:pt x="265991" y="184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3922" y="1031420"/>
            <a:ext cx="5358757" cy="6548401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51302" y="2844800"/>
            <a:ext cx="4089398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31300" y="2756220"/>
            <a:ext cx="3060700" cy="3098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1270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6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8" y="803868"/>
            <a:ext cx="7870371" cy="6054132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19256" y="2079171"/>
            <a:ext cx="5072743" cy="3385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25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7685" y="2122077"/>
            <a:ext cx="39441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196" h="3537058">
                <a:moveTo>
                  <a:pt x="0" y="0"/>
                </a:moveTo>
                <a:lnTo>
                  <a:pt x="3647863" y="295487"/>
                </a:lnTo>
                <a:lnTo>
                  <a:pt x="3944196" y="2896130"/>
                </a:lnTo>
                <a:lnTo>
                  <a:pt x="220132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58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73628" y="2274475"/>
            <a:ext cx="40203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22424"/>
              <a:gd name="connsiteY0" fmla="*/ 0 h 3645915"/>
              <a:gd name="connsiteX1" fmla="*/ 3626091 w 3922424"/>
              <a:gd name="connsiteY1" fmla="*/ 404344 h 3645915"/>
              <a:gd name="connsiteX2" fmla="*/ 3922424 w 3922424"/>
              <a:gd name="connsiteY2" fmla="*/ 3004987 h 3645915"/>
              <a:gd name="connsiteX3" fmla="*/ 198360 w 3922424"/>
              <a:gd name="connsiteY3" fmla="*/ 3645915 h 3645915"/>
              <a:gd name="connsiteX4" fmla="*/ 0 w 3922424"/>
              <a:gd name="connsiteY4" fmla="*/ 0 h 3645915"/>
              <a:gd name="connsiteX0" fmla="*/ 0 w 3955082"/>
              <a:gd name="connsiteY0" fmla="*/ 0 h 3569715"/>
              <a:gd name="connsiteX1" fmla="*/ 3658749 w 3955082"/>
              <a:gd name="connsiteY1" fmla="*/ 328144 h 3569715"/>
              <a:gd name="connsiteX2" fmla="*/ 3955082 w 3955082"/>
              <a:gd name="connsiteY2" fmla="*/ 2928787 h 3569715"/>
              <a:gd name="connsiteX3" fmla="*/ 231018 w 3955082"/>
              <a:gd name="connsiteY3" fmla="*/ 3569715 h 3569715"/>
              <a:gd name="connsiteX4" fmla="*/ 0 w 3955082"/>
              <a:gd name="connsiteY4" fmla="*/ 0 h 3569715"/>
              <a:gd name="connsiteX0" fmla="*/ 0 w 3944196"/>
              <a:gd name="connsiteY0" fmla="*/ 0 h 3580601"/>
              <a:gd name="connsiteX1" fmla="*/ 3647863 w 3944196"/>
              <a:gd name="connsiteY1" fmla="*/ 339030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811149 w 3944196"/>
              <a:gd name="connsiteY1" fmla="*/ 284602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75745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02292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613258"/>
              <a:gd name="connsiteX1" fmla="*/ 3724063 w 3944196"/>
              <a:gd name="connsiteY1" fmla="*/ 186630 h 3613258"/>
              <a:gd name="connsiteX2" fmla="*/ 3944196 w 3944196"/>
              <a:gd name="connsiteY2" fmla="*/ 2972330 h 3613258"/>
              <a:gd name="connsiteX3" fmla="*/ 220132 w 3944196"/>
              <a:gd name="connsiteY3" fmla="*/ 3613258 h 3613258"/>
              <a:gd name="connsiteX4" fmla="*/ 0 w 3944196"/>
              <a:gd name="connsiteY4" fmla="*/ 0 h 3613258"/>
              <a:gd name="connsiteX0" fmla="*/ 0 w 3922424"/>
              <a:gd name="connsiteY0" fmla="*/ 0 h 3591487"/>
              <a:gd name="connsiteX1" fmla="*/ 3702291 w 3922424"/>
              <a:gd name="connsiteY1" fmla="*/ 164859 h 3591487"/>
              <a:gd name="connsiteX2" fmla="*/ 3922424 w 3922424"/>
              <a:gd name="connsiteY2" fmla="*/ 2950559 h 3591487"/>
              <a:gd name="connsiteX3" fmla="*/ 198360 w 3922424"/>
              <a:gd name="connsiteY3" fmla="*/ 3591487 h 3591487"/>
              <a:gd name="connsiteX4" fmla="*/ 0 w 3922424"/>
              <a:gd name="connsiteY4" fmla="*/ 0 h 3591487"/>
              <a:gd name="connsiteX0" fmla="*/ 0 w 3944196"/>
              <a:gd name="connsiteY0" fmla="*/ 0 h 3591487"/>
              <a:gd name="connsiteX1" fmla="*/ 3724063 w 3944196"/>
              <a:gd name="connsiteY1" fmla="*/ 164859 h 3591487"/>
              <a:gd name="connsiteX2" fmla="*/ 3944196 w 3944196"/>
              <a:gd name="connsiteY2" fmla="*/ 2950559 h 3591487"/>
              <a:gd name="connsiteX3" fmla="*/ 220132 w 3944196"/>
              <a:gd name="connsiteY3" fmla="*/ 3591487 h 3591487"/>
              <a:gd name="connsiteX4" fmla="*/ 0 w 3944196"/>
              <a:gd name="connsiteY4" fmla="*/ 0 h 3591487"/>
              <a:gd name="connsiteX0" fmla="*/ 0 w 3944196"/>
              <a:gd name="connsiteY0" fmla="*/ 0 h 3580601"/>
              <a:gd name="connsiteX1" fmla="*/ 3724063 w 3944196"/>
              <a:gd name="connsiteY1" fmla="*/ 164859 h 3580601"/>
              <a:gd name="connsiteX2" fmla="*/ 3944196 w 3944196"/>
              <a:gd name="connsiteY2" fmla="*/ 2950559 h 3580601"/>
              <a:gd name="connsiteX3" fmla="*/ 263675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26172"/>
              <a:gd name="connsiteX1" fmla="*/ 3724063 w 3944196"/>
              <a:gd name="connsiteY1" fmla="*/ 164859 h 3526172"/>
              <a:gd name="connsiteX2" fmla="*/ 3944196 w 3944196"/>
              <a:gd name="connsiteY2" fmla="*/ 2950559 h 3526172"/>
              <a:gd name="connsiteX3" fmla="*/ 209246 w 3944196"/>
              <a:gd name="connsiteY3" fmla="*/ 3526172 h 3526172"/>
              <a:gd name="connsiteX4" fmla="*/ 0 w 3944196"/>
              <a:gd name="connsiteY4" fmla="*/ 0 h 3526172"/>
              <a:gd name="connsiteX0" fmla="*/ 0 w 3944196"/>
              <a:gd name="connsiteY0" fmla="*/ 0 h 3504401"/>
              <a:gd name="connsiteX1" fmla="*/ 3724063 w 3944196"/>
              <a:gd name="connsiteY1" fmla="*/ 164859 h 3504401"/>
              <a:gd name="connsiteX2" fmla="*/ 3944196 w 3944196"/>
              <a:gd name="connsiteY2" fmla="*/ 2950559 h 3504401"/>
              <a:gd name="connsiteX3" fmla="*/ 176589 w 3944196"/>
              <a:gd name="connsiteY3" fmla="*/ 3504401 h 3504401"/>
              <a:gd name="connsiteX4" fmla="*/ 0 w 3944196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85245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30816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63473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98624"/>
              <a:gd name="connsiteY0" fmla="*/ 0 h 3504401"/>
              <a:gd name="connsiteX1" fmla="*/ 3724063 w 3998624"/>
              <a:gd name="connsiteY1" fmla="*/ 164859 h 3504401"/>
              <a:gd name="connsiteX2" fmla="*/ 3998624 w 3998624"/>
              <a:gd name="connsiteY2" fmla="*/ 2830816 h 3504401"/>
              <a:gd name="connsiteX3" fmla="*/ 176589 w 3998624"/>
              <a:gd name="connsiteY3" fmla="*/ 3504401 h 3504401"/>
              <a:gd name="connsiteX4" fmla="*/ 0 w 3998624"/>
              <a:gd name="connsiteY4" fmla="*/ 0 h 3504401"/>
              <a:gd name="connsiteX0" fmla="*/ 0 w 3998624"/>
              <a:gd name="connsiteY0" fmla="*/ 0 h 3526172"/>
              <a:gd name="connsiteX1" fmla="*/ 3724063 w 3998624"/>
              <a:gd name="connsiteY1" fmla="*/ 164859 h 3526172"/>
              <a:gd name="connsiteX2" fmla="*/ 3998624 w 3998624"/>
              <a:gd name="connsiteY2" fmla="*/ 2830816 h 3526172"/>
              <a:gd name="connsiteX3" fmla="*/ 187475 w 3998624"/>
              <a:gd name="connsiteY3" fmla="*/ 3526172 h 3526172"/>
              <a:gd name="connsiteX4" fmla="*/ 0 w 3998624"/>
              <a:gd name="connsiteY4" fmla="*/ 0 h 3526172"/>
              <a:gd name="connsiteX0" fmla="*/ 0 w 4020396"/>
              <a:gd name="connsiteY0" fmla="*/ 0 h 3537058"/>
              <a:gd name="connsiteX1" fmla="*/ 3745835 w 4020396"/>
              <a:gd name="connsiteY1" fmla="*/ 175745 h 3537058"/>
              <a:gd name="connsiteX2" fmla="*/ 4020396 w 4020396"/>
              <a:gd name="connsiteY2" fmla="*/ 2841702 h 3537058"/>
              <a:gd name="connsiteX3" fmla="*/ 209247 w 4020396"/>
              <a:gd name="connsiteY3" fmla="*/ 3537058 h 3537058"/>
              <a:gd name="connsiteX4" fmla="*/ 0 w 40203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396" h="3537058">
                <a:moveTo>
                  <a:pt x="0" y="0"/>
                </a:moveTo>
                <a:lnTo>
                  <a:pt x="3745835" y="175745"/>
                </a:lnTo>
                <a:lnTo>
                  <a:pt x="4020396" y="2841702"/>
                </a:lnTo>
                <a:lnTo>
                  <a:pt x="209247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70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260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2084F8-49CF-4463-A562-A89A1AED2A43}"/>
              </a:ext>
            </a:extLst>
          </p:cNvPr>
          <p:cNvSpPr/>
          <p:nvPr userDrawn="1"/>
        </p:nvSpPr>
        <p:spPr>
          <a:xfrm>
            <a:off x="4019888" y="1750488"/>
            <a:ext cx="415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gov.br/inep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:a16="http://schemas.microsoft.com/office/drawing/2014/main" xmlns="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02" y="2887211"/>
            <a:ext cx="360026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:a16="http://schemas.microsoft.com/office/drawing/2014/main" xmlns="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86" y="2892501"/>
            <a:ext cx="170544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:a16="http://schemas.microsoft.com/office/drawing/2014/main" xmlns="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6" y="2927312"/>
            <a:ext cx="3636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:a16="http://schemas.microsoft.com/office/drawing/2014/main" xmlns="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2" y="2902637"/>
            <a:ext cx="450000" cy="313601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D323B3BA-131D-4EAC-B8A6-E34EC63C12C3}"/>
              </a:ext>
            </a:extLst>
          </p:cNvPr>
          <p:cNvSpPr/>
          <p:nvPr userDrawn="1"/>
        </p:nvSpPr>
        <p:spPr>
          <a:xfrm>
            <a:off x="2380354" y="3982195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FALE CONOSCO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E117190C-9C3B-4F3A-9C16-705CE019CECE}"/>
              </a:ext>
            </a:extLst>
          </p:cNvPr>
          <p:cNvSpPr/>
          <p:nvPr userDrawn="1"/>
        </p:nvSpPr>
        <p:spPr>
          <a:xfrm>
            <a:off x="2380354" y="4329303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0800 616161</a:t>
            </a:r>
            <a:endParaRPr lang="en-US" sz="1400" dirty="0">
              <a:solidFill>
                <a:srgbClr val="B6B4AC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C626BFCF-6D28-490B-BE05-8608096BF1BC}"/>
              </a:ext>
            </a:extLst>
          </p:cNvPr>
          <p:cNvSpPr/>
          <p:nvPr userDrawn="1"/>
        </p:nvSpPr>
        <p:spPr>
          <a:xfrm>
            <a:off x="2380354" y="4605187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Autoatendimento</a:t>
            </a:r>
            <a:endParaRPr lang="en-US" sz="1400" dirty="0">
              <a:solidFill>
                <a:srgbClr val="B6B4AC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2717" y="2043551"/>
            <a:ext cx="11026566" cy="0"/>
            <a:chOff x="1062707" y="2043551"/>
            <a:chExt cx="11026566" cy="0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xmlns="" id="{035A87E9-B619-4BB2-9FAB-E71F8C0E0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2707" y="2043551"/>
              <a:ext cx="4100119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xmlns="" id="{C64B4879-23BB-49FE-9780-7A0D2F8684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61445" y="2043551"/>
              <a:ext cx="4127828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4353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m 53">
            <a:extLst>
              <a:ext uri="{FF2B5EF4-FFF2-40B4-BE49-F238E27FC236}">
                <a16:creationId xmlns:a16="http://schemas.microsoft.com/office/drawing/2014/main" xmlns="" id="{CF8714BC-793A-4E0E-809A-78B6F625D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xmlns="" id="{20C31E07-B2B8-4975-A7D7-A07A070F4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6"/>
          <a:stretch/>
        </p:blipFill>
        <p:spPr>
          <a:xfrm rot="10800000"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8DD3F05-6F2A-40A0-AD07-9EC74D2CDF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82" y="1071707"/>
            <a:ext cx="4510778" cy="10397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D7B75D4-8115-44CA-8996-1A2137B03D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7" y="6063363"/>
            <a:ext cx="2496317" cy="44196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99F10F6-E3F3-444B-BB96-17EC25967D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7" y="6063362"/>
            <a:ext cx="2493269" cy="4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2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xmlns="" id="{F0227700-8093-454B-954C-391B64771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2" y="754494"/>
            <a:ext cx="6892778" cy="1007716"/>
          </a:xfrm>
          <a:prstGeom prst="rect">
            <a:avLst/>
          </a:prstGeom>
          <a:effectLst>
            <a:glow>
              <a:schemeClr val="accent1">
                <a:alpha val="66000"/>
              </a:schemeClr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BB7DC74-FED3-4A4B-A37F-9B396205B8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95" y="-1440613"/>
            <a:ext cx="4302805" cy="102135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216479D-E965-45DC-9F20-DD085A1E7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82" y="1071709"/>
            <a:ext cx="4506960" cy="103977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9FF73E0-F527-476A-B34C-1DBC3FF6E0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7" y="6063363"/>
            <a:ext cx="2496317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91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_GRAFICO E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0E8C4F8-F454-4DFF-B9EB-1DED4FB61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6"/>
          <a:stretch/>
        </p:blipFill>
        <p:spPr>
          <a:xfrm>
            <a:off x="10906125" y="5928832"/>
            <a:ext cx="929800" cy="666750"/>
          </a:xfrm>
          <a:prstGeom prst="rect">
            <a:avLst/>
          </a:prstGeom>
        </p:spPr>
      </p:pic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xmlns="" id="{182BA986-4BE9-42B0-84E2-44BDC4BF8884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682" y="376177"/>
            <a:ext cx="969420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xmlns="" id="{F1FDDFFB-3453-4774-9607-AF3D2EF5FD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5" y="176123"/>
            <a:ext cx="11102975" cy="40011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>
                <a:solidFill>
                  <a:srgbClr val="01315F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xmlns="" id="{29509929-C90F-4E5A-A310-DFF6F67042E8}"/>
              </a:ext>
            </a:extLst>
          </p:cNvPr>
          <p:cNvSpPr/>
          <p:nvPr userDrawn="1"/>
        </p:nvSpPr>
        <p:spPr>
          <a:xfrm>
            <a:off x="11083028" y="191511"/>
            <a:ext cx="60144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fld id="{86CB4B4D-7CA3-9044-876B-883B54F8677D}" type="slidenum">
              <a:rPr lang="pt-BR" sz="2000" smtClean="0">
                <a:solidFill>
                  <a:srgbClr val="01315F"/>
                </a:solidFill>
              </a:rPr>
              <a:pPr/>
              <a:t>‹nº›</a:t>
            </a:fld>
            <a:endParaRPr lang="pt-BR" dirty="0">
              <a:solidFill>
                <a:srgbClr val="01315F"/>
              </a:solidFill>
            </a:endParaRPr>
          </a:p>
        </p:txBody>
      </p:sp>
      <p:cxnSp>
        <p:nvCxnSpPr>
          <p:cNvPr id="53" name="Straight Connector 3">
            <a:extLst>
              <a:ext uri="{FF2B5EF4-FFF2-40B4-BE49-F238E27FC236}">
                <a16:creationId xmlns:a16="http://schemas.microsoft.com/office/drawing/2014/main" xmlns="" id="{69E29351-0634-4D6B-B78E-ABDCE1A644C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45278" y="405994"/>
            <a:ext cx="546722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02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EXTO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C989A4A-8C08-4CE1-8DBB-70A62E749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2151529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CBB744C-0110-42A4-AE80-A933EBCCB63C}"/>
              </a:ext>
            </a:extLst>
          </p:cNvPr>
          <p:cNvSpPr/>
          <p:nvPr userDrawn="1"/>
        </p:nvSpPr>
        <p:spPr>
          <a:xfrm>
            <a:off x="762000" y="1337914"/>
            <a:ext cx="10668000" cy="4672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xmlns="" id="{F6C5A390-6CAD-4FDD-BEA4-53A3BA02730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55496" y="3244252"/>
            <a:ext cx="4082426" cy="1765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0" indent="228600">
              <a:spcBef>
                <a:spcPts val="0"/>
              </a:spcBef>
              <a:buSz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0" indent="457200">
              <a:spcBef>
                <a:spcPts val="0"/>
              </a:spcBef>
              <a:buSz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0" indent="685800">
              <a:spcBef>
                <a:spcPts val="0"/>
              </a:spcBef>
              <a:buSz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0" indent="914400">
              <a:spcBef>
                <a:spcPts val="0"/>
              </a:spcBef>
              <a:buSz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xmlns="" id="{5C13F216-0EEC-4F4B-9EDD-C62EB093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495" y="2060753"/>
            <a:ext cx="8694183" cy="9650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>
                <a:solidFill>
                  <a:srgbClr val="01315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xmlns="" id="{813FC6E1-49B2-4957-BEBB-D4EB5D3979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9922" y="3244252"/>
            <a:ext cx="3849757" cy="1765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0" indent="228600">
              <a:spcBef>
                <a:spcPts val="0"/>
              </a:spcBef>
              <a:buSz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0" indent="457200">
              <a:spcBef>
                <a:spcPts val="0"/>
              </a:spcBef>
              <a:buSz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0" indent="685800">
              <a:spcBef>
                <a:spcPts val="0"/>
              </a:spcBef>
              <a:buSz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0" indent="914400">
              <a:spcBef>
                <a:spcPts val="0"/>
              </a:spcBef>
              <a:buSz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30E00B8B-1077-45DD-BAEC-8AF845BCC9E0}"/>
              </a:ext>
            </a:extLst>
          </p:cNvPr>
          <p:cNvSpPr/>
          <p:nvPr userDrawn="1"/>
        </p:nvSpPr>
        <p:spPr>
          <a:xfrm>
            <a:off x="11083028" y="191511"/>
            <a:ext cx="60144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fld id="{86CB4B4D-7CA3-9044-876B-883B54F8677D}" type="slidenum">
              <a:rPr lang="pt-BR" sz="2000" smtClean="0">
                <a:solidFill>
                  <a:schemeClr val="bg1"/>
                </a:solidFill>
              </a:rPr>
              <a:pPr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xmlns="" id="{49554A42-9C7B-4D82-9824-6F3B57144B8A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45278" y="405994"/>
            <a:ext cx="5467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Texto 13">
            <a:extLst>
              <a:ext uri="{FF2B5EF4-FFF2-40B4-BE49-F238E27FC236}">
                <a16:creationId xmlns:a16="http://schemas.microsoft.com/office/drawing/2014/main" xmlns="" id="{97D08A29-B23A-44D1-B1C5-437ED16F09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5" y="176123"/>
            <a:ext cx="11102975" cy="40011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cxnSp>
        <p:nvCxnSpPr>
          <p:cNvPr id="14" name="Straight Connector 3">
            <a:extLst>
              <a:ext uri="{FF2B5EF4-FFF2-40B4-BE49-F238E27FC236}">
                <a16:creationId xmlns:a16="http://schemas.microsoft.com/office/drawing/2014/main" xmlns="" id="{11DD5DB9-6E22-44CE-89A4-08AFE3DED607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682" y="376177"/>
            <a:ext cx="96942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99C21F1-2BA7-4F3B-9500-11C833EDE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6"/>
          <a:stretch/>
        </p:blipFill>
        <p:spPr>
          <a:xfrm>
            <a:off x="10906125" y="5928832"/>
            <a:ext cx="9298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51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FUND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6">
            <a:extLst>
              <a:ext uri="{FF2B5EF4-FFF2-40B4-BE49-F238E27FC236}">
                <a16:creationId xmlns:a16="http://schemas.microsoft.com/office/drawing/2014/main" xmlns="" id="{F0792061-2765-4BB0-9665-C71EDA161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8"/>
            <a:ext cx="12192000" cy="685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4" name="Title Text">
            <a:extLst>
              <a:ext uri="{FF2B5EF4-FFF2-40B4-BE49-F238E27FC236}">
                <a16:creationId xmlns:a16="http://schemas.microsoft.com/office/drawing/2014/main" xmlns="" id="{658AFC27-F1D7-4D2C-934A-BD45E2D6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16" y="1710370"/>
            <a:ext cx="10144079" cy="836103"/>
          </a:xfrm>
          <a:prstGeom prst="rect">
            <a:avLst/>
          </a:prstGeom>
        </p:spPr>
        <p:txBody>
          <a:bodyPr anchor="t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73D2D35-60C5-40A5-909F-EDB032A34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6"/>
          <a:stretch/>
        </p:blipFill>
        <p:spPr>
          <a:xfrm>
            <a:off x="10906125" y="5928832"/>
            <a:ext cx="929800" cy="666750"/>
          </a:xfrm>
          <a:prstGeom prst="rect">
            <a:avLst/>
          </a:prstGeom>
        </p:spPr>
      </p:pic>
      <p:cxnSp>
        <p:nvCxnSpPr>
          <p:cNvPr id="8" name="Straight Connector 3">
            <a:extLst>
              <a:ext uri="{FF2B5EF4-FFF2-40B4-BE49-F238E27FC236}">
                <a16:creationId xmlns:a16="http://schemas.microsoft.com/office/drawing/2014/main" xmlns="" id="{C557B10B-D1F8-4FD7-B0FF-2821CCC9BDA2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682" y="376177"/>
            <a:ext cx="9694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13">
            <a:extLst>
              <a:ext uri="{FF2B5EF4-FFF2-40B4-BE49-F238E27FC236}">
                <a16:creationId xmlns:a16="http://schemas.microsoft.com/office/drawing/2014/main" xmlns="" id="{441857D8-D318-4116-BD4B-C46BDFAE9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5" y="176123"/>
            <a:ext cx="11102975" cy="400110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F20A60ED-8A4C-4C23-8789-442C2BBB4997}"/>
              </a:ext>
            </a:extLst>
          </p:cNvPr>
          <p:cNvSpPr/>
          <p:nvPr userDrawn="1"/>
        </p:nvSpPr>
        <p:spPr>
          <a:xfrm>
            <a:off x="11083028" y="191511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pt-BR" sz="2000" smtClean="0">
                <a:solidFill>
                  <a:schemeClr val="bg1"/>
                </a:solidFill>
              </a:rPr>
              <a:pPr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3">
            <a:extLst>
              <a:ext uri="{FF2B5EF4-FFF2-40B4-BE49-F238E27FC236}">
                <a16:creationId xmlns:a16="http://schemas.microsoft.com/office/drawing/2014/main" xmlns="" id="{BC3232FD-0C70-4DD9-9608-ABA6A2BD564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45278" y="405994"/>
            <a:ext cx="5467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ody Level One…">
            <a:extLst>
              <a:ext uri="{FF2B5EF4-FFF2-40B4-BE49-F238E27FC236}">
                <a16:creationId xmlns:a16="http://schemas.microsoft.com/office/drawing/2014/main" xmlns="" id="{E35B34DA-BD62-4AB3-8D9B-C35629B664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55495" y="2546474"/>
            <a:ext cx="10163181" cy="253260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0" indent="228600">
              <a:spcBef>
                <a:spcPts val="0"/>
              </a:spcBef>
              <a:buSzTx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457200">
              <a:spcBef>
                <a:spcPts val="0"/>
              </a:spcBef>
              <a:buSz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0" indent="685800">
              <a:spcBef>
                <a:spcPts val="0"/>
              </a:spcBef>
              <a:buSzTx/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0" indent="914400">
              <a:spcBef>
                <a:spcPts val="0"/>
              </a:spcBef>
              <a:buSzTx/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8082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651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2FD7D46E-23C8-450C-B975-A1730B67BB6F}"/>
              </a:ext>
            </a:extLst>
          </p:cNvPr>
          <p:cNvSpPr/>
          <p:nvPr userDrawn="1"/>
        </p:nvSpPr>
        <p:spPr>
          <a:xfrm>
            <a:off x="11083028" y="191511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pt-BR" sz="2000" smtClean="0"/>
              <a:pPr/>
              <a:t>‹nº›</a:t>
            </a:fld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A52E09C8-44F2-4E34-B8BE-EE927D72F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6"/>
          <a:stretch/>
        </p:blipFill>
        <p:spPr>
          <a:xfrm>
            <a:off x="10906125" y="5928832"/>
            <a:ext cx="929800" cy="666750"/>
          </a:xfrm>
          <a:prstGeom prst="rect">
            <a:avLst/>
          </a:prstGeom>
        </p:spPr>
      </p:pic>
      <p:cxnSp>
        <p:nvCxnSpPr>
          <p:cNvPr id="20" name="Straight Connector 3">
            <a:extLst>
              <a:ext uri="{FF2B5EF4-FFF2-40B4-BE49-F238E27FC236}">
                <a16:creationId xmlns:a16="http://schemas.microsoft.com/office/drawing/2014/main" xmlns="" id="{E0489411-561B-48E4-AF2C-BEA69ECC47E6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682" y="376177"/>
            <a:ext cx="969420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13">
            <a:extLst>
              <a:ext uri="{FF2B5EF4-FFF2-40B4-BE49-F238E27FC236}">
                <a16:creationId xmlns:a16="http://schemas.microsoft.com/office/drawing/2014/main" xmlns="" id="{A535D93B-4677-4788-B29D-7CFFDDD5CA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5" y="176123"/>
            <a:ext cx="11102975" cy="40011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>
                <a:solidFill>
                  <a:srgbClr val="01315F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3" name="Title 9">
            <a:extLst>
              <a:ext uri="{FF2B5EF4-FFF2-40B4-BE49-F238E27FC236}">
                <a16:creationId xmlns:a16="http://schemas.microsoft.com/office/drawing/2014/main" xmlns="" id="{E31E46E1-A44C-4BE6-A7E0-6943E655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496" y="1578820"/>
            <a:ext cx="9231517" cy="648991"/>
          </a:xfr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1315F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3">
            <a:extLst>
              <a:ext uri="{FF2B5EF4-FFF2-40B4-BE49-F238E27FC236}">
                <a16:creationId xmlns:a16="http://schemas.microsoft.com/office/drawing/2014/main" xmlns="" id="{73917168-122D-4C58-A68B-4E64A1FDC9F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45278" y="405994"/>
            <a:ext cx="546722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ody Level One…">
            <a:extLst>
              <a:ext uri="{FF2B5EF4-FFF2-40B4-BE49-F238E27FC236}">
                <a16:creationId xmlns:a16="http://schemas.microsoft.com/office/drawing/2014/main" xmlns="" id="{4608D3E5-0F9F-462A-A5B4-35C4DF03BDF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55496" y="3015652"/>
            <a:ext cx="4082426" cy="1765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0" indent="228600">
              <a:spcBef>
                <a:spcPts val="0"/>
              </a:spcBef>
              <a:buSz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0" indent="457200">
              <a:spcBef>
                <a:spcPts val="0"/>
              </a:spcBef>
              <a:buSz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0" indent="685800">
              <a:spcBef>
                <a:spcPts val="0"/>
              </a:spcBef>
              <a:buSz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0" indent="914400">
              <a:spcBef>
                <a:spcPts val="0"/>
              </a:spcBef>
              <a:buSz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8" name="Body Level One…">
            <a:extLst>
              <a:ext uri="{FF2B5EF4-FFF2-40B4-BE49-F238E27FC236}">
                <a16:creationId xmlns:a16="http://schemas.microsoft.com/office/drawing/2014/main" xmlns="" id="{F9A34603-DCB8-4E4D-AA21-BDCDF9FE8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4587" y="3015652"/>
            <a:ext cx="4082426" cy="1765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0" indent="228600">
              <a:spcBef>
                <a:spcPts val="0"/>
              </a:spcBef>
              <a:buSz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0" indent="457200">
              <a:spcBef>
                <a:spcPts val="0"/>
              </a:spcBef>
              <a:buSz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0" indent="685800">
              <a:spcBef>
                <a:spcPts val="0"/>
              </a:spcBef>
              <a:buSz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0" indent="914400">
              <a:spcBef>
                <a:spcPts val="0"/>
              </a:spcBef>
              <a:buSz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0383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13">
          <p15:clr>
            <a:srgbClr val="FBAE40"/>
          </p15:clr>
        </p15:guide>
        <p15:guide id="2" pos="654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EBB28B9-1CC7-4D6B-A0F3-8A3FB8D296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9878"/>
            <a:ext cx="12192000" cy="2959330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F9F9AEC6-3F03-401B-9E84-E809BF52809C}"/>
              </a:ext>
            </a:extLst>
          </p:cNvPr>
          <p:cNvSpPr/>
          <p:nvPr userDrawn="1"/>
        </p:nvSpPr>
        <p:spPr>
          <a:xfrm>
            <a:off x="762000" y="2009409"/>
            <a:ext cx="10668000" cy="4672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2FD7D46E-23C8-450C-B975-A1730B67BB6F}"/>
              </a:ext>
            </a:extLst>
          </p:cNvPr>
          <p:cNvSpPr/>
          <p:nvPr userDrawn="1"/>
        </p:nvSpPr>
        <p:spPr>
          <a:xfrm>
            <a:off x="11083028" y="191511"/>
            <a:ext cx="60144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fld id="{86CB4B4D-7CA3-9044-876B-883B54F8677D}" type="slidenum">
              <a:rPr lang="pt-BR" sz="2000" smtClean="0">
                <a:solidFill>
                  <a:schemeClr val="bg1"/>
                </a:solidFill>
              </a:rPr>
              <a:pPr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A52E09C8-44F2-4E34-B8BE-EE927D72F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6"/>
          <a:stretch/>
        </p:blipFill>
        <p:spPr>
          <a:xfrm>
            <a:off x="10906125" y="5928832"/>
            <a:ext cx="929800" cy="666750"/>
          </a:xfrm>
          <a:prstGeom prst="rect">
            <a:avLst/>
          </a:prstGeom>
        </p:spPr>
      </p:pic>
      <p:cxnSp>
        <p:nvCxnSpPr>
          <p:cNvPr id="20" name="Straight Connector 3">
            <a:extLst>
              <a:ext uri="{FF2B5EF4-FFF2-40B4-BE49-F238E27FC236}">
                <a16:creationId xmlns:a16="http://schemas.microsoft.com/office/drawing/2014/main" xmlns="" id="{E0489411-561B-48E4-AF2C-BEA69ECC47E6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682" y="376177"/>
            <a:ext cx="9694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13">
            <a:extLst>
              <a:ext uri="{FF2B5EF4-FFF2-40B4-BE49-F238E27FC236}">
                <a16:creationId xmlns:a16="http://schemas.microsoft.com/office/drawing/2014/main" xmlns="" id="{A535D93B-4677-4788-B29D-7CFFDDD5CA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5" y="176123"/>
            <a:ext cx="11102975" cy="40011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cxnSp>
        <p:nvCxnSpPr>
          <p:cNvPr id="24" name="Straight Connector 3">
            <a:extLst>
              <a:ext uri="{FF2B5EF4-FFF2-40B4-BE49-F238E27FC236}">
                <a16:creationId xmlns:a16="http://schemas.microsoft.com/office/drawing/2014/main" xmlns="" id="{73917168-122D-4C58-A68B-4E64A1FDC9F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45278" y="405994"/>
            <a:ext cx="54672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59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13">
          <p15:clr>
            <a:srgbClr val="FBAE40"/>
          </p15:clr>
        </p15:guide>
        <p15:guide id="2" pos="654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PLIC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4274A61-912C-4389-B2BA-456F69F201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787" y="7720"/>
            <a:ext cx="6096000" cy="68580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CB5FEBF4-1DFE-45F2-89ED-1E8DE86D9C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6184" y="663259"/>
            <a:ext cx="3243353" cy="5651482"/>
          </a:xfrm>
          <a:prstGeom prst="rect">
            <a:avLst/>
          </a:prstGeom>
        </p:spPr>
      </p:pic>
      <p:sp>
        <p:nvSpPr>
          <p:cNvPr id="23" name="Espaço Reservado para Imagem 1">
            <a:extLst>
              <a:ext uri="{FF2B5EF4-FFF2-40B4-BE49-F238E27FC236}">
                <a16:creationId xmlns:a16="http://schemas.microsoft.com/office/drawing/2014/main" xmlns="" id="{0251FD07-4477-468B-B185-5268137934C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906520" y="1679008"/>
            <a:ext cx="2065780" cy="3654991"/>
          </a:xfrm>
        </p:spPr>
      </p:sp>
      <p:sp>
        <p:nvSpPr>
          <p:cNvPr id="25" name="Title 9">
            <a:extLst>
              <a:ext uri="{FF2B5EF4-FFF2-40B4-BE49-F238E27FC236}">
                <a16:creationId xmlns:a16="http://schemas.microsoft.com/office/drawing/2014/main" xmlns="" id="{D2D81EE6-D215-4FA9-AEB4-011D2BD1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450" y="2132115"/>
            <a:ext cx="3891083" cy="1115808"/>
          </a:xfr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xmlns="" id="{8F73B0D8-52D3-4074-BACB-6B7F5C68B4C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800450" y="3568947"/>
            <a:ext cx="4082426" cy="1765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0" indent="228600">
              <a:spcBef>
                <a:spcPts val="0"/>
              </a:spcBef>
              <a:buSzTx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457200">
              <a:spcBef>
                <a:spcPts val="0"/>
              </a:spcBef>
              <a:buSz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0" indent="685800">
              <a:spcBef>
                <a:spcPts val="0"/>
              </a:spcBef>
              <a:buSzTx/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0" indent="914400">
              <a:spcBef>
                <a:spcPts val="0"/>
              </a:spcBef>
              <a:buSzTx/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BFFBE867-9B9F-425D-A685-F17BD10F274E}"/>
              </a:ext>
            </a:extLst>
          </p:cNvPr>
          <p:cNvSpPr/>
          <p:nvPr userDrawn="1"/>
        </p:nvSpPr>
        <p:spPr>
          <a:xfrm>
            <a:off x="11083028" y="191511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pt-BR" sz="2000" smtClean="0">
                <a:solidFill>
                  <a:schemeClr val="bg1"/>
                </a:solidFill>
              </a:rPr>
              <a:pPr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xmlns="" id="{519175ED-7478-453C-9C2B-D86006D2AE60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682" y="376177"/>
            <a:ext cx="969420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Texto 13">
            <a:extLst>
              <a:ext uri="{FF2B5EF4-FFF2-40B4-BE49-F238E27FC236}">
                <a16:creationId xmlns:a16="http://schemas.microsoft.com/office/drawing/2014/main" xmlns="" id="{3C4D4E51-331D-482C-B591-6D767E353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6" y="176123"/>
            <a:ext cx="9587940" cy="40011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>
                <a:solidFill>
                  <a:srgbClr val="01315F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cxnSp>
        <p:nvCxnSpPr>
          <p:cNvPr id="30" name="Straight Connector 3">
            <a:extLst>
              <a:ext uri="{FF2B5EF4-FFF2-40B4-BE49-F238E27FC236}">
                <a16:creationId xmlns:a16="http://schemas.microsoft.com/office/drawing/2014/main" xmlns="" id="{6C0AA57B-DEE1-4FAE-891D-0C73407791E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45278" y="405994"/>
            <a:ext cx="54672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B5EE0BAA-6A2C-4016-8F69-D9ADF0D34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6"/>
          <a:stretch/>
        </p:blipFill>
        <p:spPr>
          <a:xfrm>
            <a:off x="10906125" y="5928832"/>
            <a:ext cx="9298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2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ELA COMPUT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2FD7D46E-23C8-450C-B975-A1730B67BB6F}"/>
              </a:ext>
            </a:extLst>
          </p:cNvPr>
          <p:cNvSpPr/>
          <p:nvPr userDrawn="1"/>
        </p:nvSpPr>
        <p:spPr>
          <a:xfrm>
            <a:off x="11083028" y="191511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pt-BR" sz="2000" smtClean="0"/>
              <a:pPr/>
              <a:t>‹nº›</a:t>
            </a:fld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A52E09C8-44F2-4E34-B8BE-EE927D72F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6"/>
          <a:stretch/>
        </p:blipFill>
        <p:spPr>
          <a:xfrm>
            <a:off x="10906125" y="5928832"/>
            <a:ext cx="929800" cy="666750"/>
          </a:xfrm>
          <a:prstGeom prst="rect">
            <a:avLst/>
          </a:prstGeom>
        </p:spPr>
      </p:pic>
      <p:cxnSp>
        <p:nvCxnSpPr>
          <p:cNvPr id="20" name="Straight Connector 3">
            <a:extLst>
              <a:ext uri="{FF2B5EF4-FFF2-40B4-BE49-F238E27FC236}">
                <a16:creationId xmlns:a16="http://schemas.microsoft.com/office/drawing/2014/main" xmlns="" id="{E0489411-561B-48E4-AF2C-BEA69ECC47E6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682" y="376177"/>
            <a:ext cx="969420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13">
            <a:extLst>
              <a:ext uri="{FF2B5EF4-FFF2-40B4-BE49-F238E27FC236}">
                <a16:creationId xmlns:a16="http://schemas.microsoft.com/office/drawing/2014/main" xmlns="" id="{A535D93B-4677-4788-B29D-7CFFDDD5CA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5" y="176123"/>
            <a:ext cx="11102975" cy="40011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>
                <a:solidFill>
                  <a:srgbClr val="01315F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cxnSp>
        <p:nvCxnSpPr>
          <p:cNvPr id="24" name="Straight Connector 3">
            <a:extLst>
              <a:ext uri="{FF2B5EF4-FFF2-40B4-BE49-F238E27FC236}">
                <a16:creationId xmlns:a16="http://schemas.microsoft.com/office/drawing/2014/main" xmlns="" id="{73917168-122D-4C58-A68B-4E64A1FDC9F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45278" y="405994"/>
            <a:ext cx="546722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F:\Trabajos\Envato\Graphic River\Duckson\Elements\laptop.png">
            <a:extLst>
              <a:ext uri="{FF2B5EF4-FFF2-40B4-BE49-F238E27FC236}">
                <a16:creationId xmlns:a16="http://schemas.microsoft.com/office/drawing/2014/main" xmlns="" id="{AC6F2F9D-97A2-4DEA-A77B-4A1A9FD88E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584325"/>
            <a:ext cx="5402263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Imagem 1">
            <a:extLst>
              <a:ext uri="{FF2B5EF4-FFF2-40B4-BE49-F238E27FC236}">
                <a16:creationId xmlns:a16="http://schemas.microsoft.com/office/drawing/2014/main" xmlns="" id="{FA16AE6C-E68B-42AD-B0AB-19E149930702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1" y="1965440"/>
            <a:ext cx="4001844" cy="2657139"/>
          </a:xfrm>
        </p:spPr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62F6E46-4F66-4C30-8C59-0AB713131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20250" y="4759093"/>
            <a:ext cx="1971675" cy="514350"/>
          </a:xfrm>
          <a:prstGeom prst="rect">
            <a:avLst/>
          </a:prstGeom>
        </p:spPr>
      </p:pic>
      <p:sp>
        <p:nvSpPr>
          <p:cNvPr id="17" name="Body Level One…">
            <a:extLst>
              <a:ext uri="{FF2B5EF4-FFF2-40B4-BE49-F238E27FC236}">
                <a16:creationId xmlns:a16="http://schemas.microsoft.com/office/drawing/2014/main" xmlns="" id="{3920D39E-6248-4DD5-B418-804F961619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0250" y="3163850"/>
            <a:ext cx="3709171" cy="137865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0" indent="228600">
              <a:spcBef>
                <a:spcPts val="0"/>
              </a:spcBef>
              <a:buSzTx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0" indent="457200">
              <a:spcBef>
                <a:spcPts val="0"/>
              </a:spcBef>
              <a:buSz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0" indent="685800">
              <a:spcBef>
                <a:spcPts val="0"/>
              </a:spcBef>
              <a:buSz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0" indent="914400">
              <a:spcBef>
                <a:spcPts val="0"/>
              </a:spcBef>
              <a:buSz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r>
              <a:rPr lang="pt-BR" dirty="0"/>
              <a:t>Bo</a:t>
            </a:r>
            <a:r>
              <a:rPr dirty="0" err="1"/>
              <a:t>dy</a:t>
            </a:r>
            <a:r>
              <a:rPr dirty="0"/>
              <a:t>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xmlns="" id="{74FC89F7-F41D-44B3-95E0-2B6880AA72EA}"/>
              </a:ext>
            </a:extLst>
          </p:cNvPr>
          <p:cNvSpPr txBox="1">
            <a:spLocks/>
          </p:cNvSpPr>
          <p:nvPr userDrawn="1"/>
        </p:nvSpPr>
        <p:spPr>
          <a:xfrm>
            <a:off x="6820250" y="1457645"/>
            <a:ext cx="3913094" cy="150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algn="l" defTabSz="829361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01315F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Espaço Reservado para Texto 6">
            <a:extLst>
              <a:ext uri="{FF2B5EF4-FFF2-40B4-BE49-F238E27FC236}">
                <a16:creationId xmlns:a16="http://schemas.microsoft.com/office/drawing/2014/main" xmlns="" id="{D9CFDEB3-96B5-4806-85EE-7575DEAE5C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9684" y="4754279"/>
            <a:ext cx="1882242" cy="50210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1315F"/>
                </a:solidFill>
              </a:defRPr>
            </a:lvl1pPr>
          </a:lstStyle>
          <a:p>
            <a:pPr lvl="0"/>
            <a:r>
              <a:rPr lang="pt-BR" dirty="0"/>
              <a:t>Clique aqui</a:t>
            </a:r>
          </a:p>
        </p:txBody>
      </p:sp>
    </p:spTree>
    <p:extLst>
      <p:ext uri="{BB962C8B-B14F-4D97-AF65-F5344CB8AC3E}">
        <p14:creationId xmlns:p14="http://schemas.microsoft.com/office/powerpoint/2010/main" val="263081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13">
          <p15:clr>
            <a:srgbClr val="FBAE40"/>
          </p15:clr>
        </p15:guide>
        <p15:guide id="2" pos="654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_VIDEO INSTITUC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>
            <a:extLst>
              <a:ext uri="{FF2B5EF4-FFF2-40B4-BE49-F238E27FC236}">
                <a16:creationId xmlns:a16="http://schemas.microsoft.com/office/drawing/2014/main" xmlns="" id="{269578BF-72FA-41CB-A385-8882E25FA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"/>
          <a:stretch/>
        </p:blipFill>
        <p:spPr>
          <a:xfrm>
            <a:off x="0" y="0"/>
            <a:ext cx="12202177" cy="6858000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xmlns="" id="{11A89389-4A47-408B-A8B1-9250B78F09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7" y="0"/>
            <a:ext cx="12192000" cy="6858001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xmlns="" id="{EE0BB520-DFB8-4C18-9CC1-AFD5D40A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1" y="731001"/>
            <a:ext cx="6498380" cy="758821"/>
          </a:xfr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0C17A350-7F48-44FE-AA5A-2C19D9D42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6"/>
          <a:stretch/>
        </p:blipFill>
        <p:spPr>
          <a:xfrm>
            <a:off x="10917181" y="5910374"/>
            <a:ext cx="929800" cy="666750"/>
          </a:xfrm>
          <a:prstGeom prst="rect">
            <a:avLst/>
          </a:prstGeom>
        </p:spPr>
      </p:pic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xmlns="" id="{8714EA1F-397D-42BD-AFD3-1FF5DA2798A1}"/>
              </a:ext>
            </a:extLst>
          </p:cNvPr>
          <p:cNvCxnSpPr/>
          <p:nvPr userDrawn="1"/>
        </p:nvCxnSpPr>
        <p:spPr>
          <a:xfrm>
            <a:off x="450832" y="1362367"/>
            <a:ext cx="527373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52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IMAGEM E GRAFI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A4F2B755-3C68-4C2F-87EE-53A23D2E8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50" y="4754279"/>
            <a:ext cx="1971675" cy="502103"/>
          </a:xfrm>
          <a:prstGeom prst="rect">
            <a:avLst/>
          </a:prstGeom>
        </p:spPr>
      </p:pic>
      <p:pic>
        <p:nvPicPr>
          <p:cNvPr id="10" name="Espaço Reservado para Imagem 5">
            <a:extLst>
              <a:ext uri="{FF2B5EF4-FFF2-40B4-BE49-F238E27FC236}">
                <a16:creationId xmlns:a16="http://schemas.microsoft.com/office/drawing/2014/main" xmlns="" id="{1D18CA64-8547-4920-9911-5A8E4EC228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993" y="-1"/>
            <a:ext cx="6095299" cy="6858001"/>
          </a:xfrm>
          <a:custGeom>
            <a:avLst/>
            <a:gdLst>
              <a:gd name="connsiteX0" fmla="*/ 0 w 12192000"/>
              <a:gd name="connsiteY0" fmla="*/ 0 h 13717579"/>
              <a:gd name="connsiteX1" fmla="*/ 12097256 w 12192000"/>
              <a:gd name="connsiteY1" fmla="*/ 0 h 13717579"/>
              <a:gd name="connsiteX2" fmla="*/ 12129052 w 12192000"/>
              <a:gd name="connsiteY2" fmla="*/ 278151 h 13717579"/>
              <a:gd name="connsiteX3" fmla="*/ 12188020 w 12192000"/>
              <a:gd name="connsiteY3" fmla="*/ 1210092 h 13717579"/>
              <a:gd name="connsiteX4" fmla="*/ 12192000 w 12192000"/>
              <a:gd name="connsiteY4" fmla="*/ 1524622 h 13717579"/>
              <a:gd name="connsiteX5" fmla="*/ 12192000 w 12192000"/>
              <a:gd name="connsiteY5" fmla="*/ 1524966 h 13717579"/>
              <a:gd name="connsiteX6" fmla="*/ 12188020 w 12192000"/>
              <a:gd name="connsiteY6" fmla="*/ 1839496 h 13717579"/>
              <a:gd name="connsiteX7" fmla="*/ 309006 w 12192000"/>
              <a:gd name="connsiteY7" fmla="*/ 13713730 h 13717579"/>
              <a:gd name="connsiteX8" fmla="*/ 0 w 12192000"/>
              <a:gd name="connsiteY8" fmla="*/ 13717579 h 1371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3717579">
                <a:moveTo>
                  <a:pt x="0" y="0"/>
                </a:moveTo>
                <a:lnTo>
                  <a:pt x="12097256" y="0"/>
                </a:lnTo>
                <a:lnTo>
                  <a:pt x="12129052" y="278151"/>
                </a:lnTo>
                <a:cubicBezTo>
                  <a:pt x="12160272" y="585566"/>
                  <a:pt x="12180070" y="896357"/>
                  <a:pt x="12188020" y="1210092"/>
                </a:cubicBezTo>
                <a:lnTo>
                  <a:pt x="12192000" y="1524622"/>
                </a:lnTo>
                <a:lnTo>
                  <a:pt x="12192000" y="1524966"/>
                </a:lnTo>
                <a:lnTo>
                  <a:pt x="12188020" y="1839496"/>
                </a:lnTo>
                <a:cubicBezTo>
                  <a:pt x="12023708" y="8325001"/>
                  <a:pt x="6795146" y="13551970"/>
                  <a:pt x="309006" y="13713730"/>
                </a:cubicBezTo>
                <a:lnTo>
                  <a:pt x="0" y="13717579"/>
                </a:lnTo>
                <a:close/>
              </a:path>
            </a:pathLst>
          </a:cu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70049EA-AB07-4E06-923C-BD53F58D62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-8081" r="12169" b="13611"/>
          <a:stretch/>
        </p:blipFill>
        <p:spPr>
          <a:xfrm>
            <a:off x="-15992" y="-560939"/>
            <a:ext cx="4230184" cy="6489771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2FD7D46E-23C8-450C-B975-A1730B67BB6F}"/>
              </a:ext>
            </a:extLst>
          </p:cNvPr>
          <p:cNvSpPr/>
          <p:nvPr userDrawn="1"/>
        </p:nvSpPr>
        <p:spPr>
          <a:xfrm>
            <a:off x="11083028" y="191511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pt-BR" sz="2000" smtClean="0"/>
              <a:pPr/>
              <a:t>‹nº›</a:t>
            </a:fld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A52E09C8-44F2-4E34-B8BE-EE927D72F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6"/>
          <a:stretch/>
        </p:blipFill>
        <p:spPr>
          <a:xfrm>
            <a:off x="10906125" y="5928832"/>
            <a:ext cx="929800" cy="666750"/>
          </a:xfrm>
          <a:prstGeom prst="rect">
            <a:avLst/>
          </a:prstGeom>
        </p:spPr>
      </p:pic>
      <p:cxnSp>
        <p:nvCxnSpPr>
          <p:cNvPr id="20" name="Straight Connector 3">
            <a:extLst>
              <a:ext uri="{FF2B5EF4-FFF2-40B4-BE49-F238E27FC236}">
                <a16:creationId xmlns:a16="http://schemas.microsoft.com/office/drawing/2014/main" xmlns="" id="{E0489411-561B-48E4-AF2C-BEA69ECC47E6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682" y="376177"/>
            <a:ext cx="96942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13">
            <a:extLst>
              <a:ext uri="{FF2B5EF4-FFF2-40B4-BE49-F238E27FC236}">
                <a16:creationId xmlns:a16="http://schemas.microsoft.com/office/drawing/2014/main" xmlns="" id="{A535D93B-4677-4788-B29D-7CFFDDD5CA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5" y="176123"/>
            <a:ext cx="11102975" cy="40011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cxnSp>
        <p:nvCxnSpPr>
          <p:cNvPr id="24" name="Straight Connector 3">
            <a:extLst>
              <a:ext uri="{FF2B5EF4-FFF2-40B4-BE49-F238E27FC236}">
                <a16:creationId xmlns:a16="http://schemas.microsoft.com/office/drawing/2014/main" xmlns="" id="{73917168-122D-4C58-A68B-4E64A1FDC9F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45278" y="405994"/>
            <a:ext cx="546722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ody Level One…">
            <a:extLst>
              <a:ext uri="{FF2B5EF4-FFF2-40B4-BE49-F238E27FC236}">
                <a16:creationId xmlns:a16="http://schemas.microsoft.com/office/drawing/2014/main" xmlns="" id="{B23A2479-40EE-49F7-BA85-DF02636EA0C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820250" y="3163850"/>
            <a:ext cx="3709171" cy="137865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0" indent="228600">
              <a:spcBef>
                <a:spcPts val="0"/>
              </a:spcBef>
              <a:buSzTx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0" indent="457200">
              <a:spcBef>
                <a:spcPts val="0"/>
              </a:spcBef>
              <a:buSz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0" indent="685800">
              <a:spcBef>
                <a:spcPts val="0"/>
              </a:spcBef>
              <a:buSz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0" indent="914400">
              <a:spcBef>
                <a:spcPts val="0"/>
              </a:spcBef>
              <a:buSz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r>
              <a:rPr lang="pt-BR" dirty="0"/>
              <a:t>Bo</a:t>
            </a:r>
            <a:r>
              <a:rPr dirty="0" err="1"/>
              <a:t>dy</a:t>
            </a:r>
            <a:r>
              <a:rPr dirty="0"/>
              <a:t>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xmlns="" id="{2165BFB1-B588-493B-88FA-1E74F2E8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250" y="1457645"/>
            <a:ext cx="3913094" cy="1508180"/>
          </a:xfr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1315F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E785775D-0FE7-4A5F-BF3D-D0D9309D2F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9684" y="4754279"/>
            <a:ext cx="1882242" cy="50210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Clique aqui</a:t>
            </a:r>
          </a:p>
        </p:txBody>
      </p:sp>
    </p:spTree>
    <p:extLst>
      <p:ext uri="{BB962C8B-B14F-4D97-AF65-F5344CB8AC3E}">
        <p14:creationId xmlns:p14="http://schemas.microsoft.com/office/powerpoint/2010/main" val="354703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13">
          <p15:clr>
            <a:srgbClr val="FBAE40"/>
          </p15:clr>
        </p15:guide>
        <p15:guide id="2" pos="654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FF68295A-690D-400D-8856-EF6F7AF08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6"/>
          <a:stretch/>
        </p:blipFill>
        <p:spPr>
          <a:xfrm>
            <a:off x="10906125" y="5928832"/>
            <a:ext cx="929800" cy="666750"/>
          </a:xfrm>
          <a:prstGeom prst="rect">
            <a:avLst/>
          </a:prstGeom>
        </p:spPr>
      </p:pic>
      <p:cxnSp>
        <p:nvCxnSpPr>
          <p:cNvPr id="19" name="Straight Connector 3">
            <a:extLst>
              <a:ext uri="{FF2B5EF4-FFF2-40B4-BE49-F238E27FC236}">
                <a16:creationId xmlns:a16="http://schemas.microsoft.com/office/drawing/2014/main" xmlns="" id="{42ADA2DF-0B0A-4410-976E-5992A0BB39C7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682" y="376177"/>
            <a:ext cx="969420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Texto 13">
            <a:extLst>
              <a:ext uri="{FF2B5EF4-FFF2-40B4-BE49-F238E27FC236}">
                <a16:creationId xmlns:a16="http://schemas.microsoft.com/office/drawing/2014/main" xmlns="" id="{13834F09-4C0C-440E-B028-CA490B1253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5" y="176123"/>
            <a:ext cx="11102975" cy="40011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>
                <a:solidFill>
                  <a:srgbClr val="01315F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2B1B785F-3D8C-4E90-A303-B594E7A93DBD}"/>
              </a:ext>
            </a:extLst>
          </p:cNvPr>
          <p:cNvSpPr/>
          <p:nvPr userDrawn="1"/>
        </p:nvSpPr>
        <p:spPr>
          <a:xfrm>
            <a:off x="11083028" y="191511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pt-BR" sz="2000" smtClean="0"/>
              <a:pPr/>
              <a:t>‹nº›</a:t>
            </a:fld>
            <a:endParaRPr lang="pt-BR" dirty="0"/>
          </a:p>
        </p:txBody>
      </p:sp>
      <p:cxnSp>
        <p:nvCxnSpPr>
          <p:cNvPr id="23" name="Straight Connector 3">
            <a:extLst>
              <a:ext uri="{FF2B5EF4-FFF2-40B4-BE49-F238E27FC236}">
                <a16:creationId xmlns:a16="http://schemas.microsoft.com/office/drawing/2014/main" xmlns="" id="{6E176013-88E0-4F8F-9D7D-E1A68FA1C8A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45278" y="405994"/>
            <a:ext cx="546722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512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_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FF68295A-690D-400D-8856-EF6F7AF08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6"/>
          <a:stretch/>
        </p:blipFill>
        <p:spPr>
          <a:xfrm>
            <a:off x="10906125" y="5928832"/>
            <a:ext cx="929800" cy="666750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2B1B785F-3D8C-4E90-A303-B594E7A93DBD}"/>
              </a:ext>
            </a:extLst>
          </p:cNvPr>
          <p:cNvSpPr/>
          <p:nvPr userDrawn="1"/>
        </p:nvSpPr>
        <p:spPr>
          <a:xfrm>
            <a:off x="11083028" y="191511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pt-BR" sz="2000" smtClean="0"/>
              <a:pPr/>
              <a:t>‹nº›</a:t>
            </a:fld>
            <a:endParaRPr lang="pt-BR" dirty="0"/>
          </a:p>
        </p:txBody>
      </p:sp>
      <p:cxnSp>
        <p:nvCxnSpPr>
          <p:cNvPr id="23" name="Straight Connector 3">
            <a:extLst>
              <a:ext uri="{FF2B5EF4-FFF2-40B4-BE49-F238E27FC236}">
                <a16:creationId xmlns:a16="http://schemas.microsoft.com/office/drawing/2014/main" xmlns="" id="{6E176013-88E0-4F8F-9D7D-E1A68FA1C8A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45278" y="405994"/>
            <a:ext cx="546722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39A2F1F-ACD2-4352-8846-07C93F92BA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48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40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LOCAR TRÊS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67E2811-B377-4C22-A5F4-7D97D0A417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46"/>
          <a:stretch/>
        </p:blipFill>
        <p:spPr>
          <a:xfrm>
            <a:off x="10906125" y="5928832"/>
            <a:ext cx="929800" cy="66675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1DE25F2-F4BF-4585-A805-F992DE67E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682" y="376177"/>
            <a:ext cx="969420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Texto 13">
            <a:extLst>
              <a:ext uri="{FF2B5EF4-FFF2-40B4-BE49-F238E27FC236}">
                <a16:creationId xmlns:a16="http://schemas.microsoft.com/office/drawing/2014/main" xmlns="" id="{AD9E465D-D99B-48D6-B686-E0651542C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5" y="176123"/>
            <a:ext cx="11102975" cy="40011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>
                <a:solidFill>
                  <a:srgbClr val="01315F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5484AB2-424D-4C06-8576-D6AEDC999E0E}"/>
              </a:ext>
            </a:extLst>
          </p:cNvPr>
          <p:cNvSpPr/>
          <p:nvPr userDrawn="1"/>
        </p:nvSpPr>
        <p:spPr>
          <a:xfrm>
            <a:off x="11083028" y="191511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pt-BR" sz="2000" smtClean="0"/>
              <a:pPr/>
              <a:t>‹nº›</a:t>
            </a:fld>
            <a:endParaRPr lang="pt-BR" dirty="0"/>
          </a:p>
        </p:txBody>
      </p:sp>
      <p:cxnSp>
        <p:nvCxnSpPr>
          <p:cNvPr id="8" name="Straight Connector 3">
            <a:extLst>
              <a:ext uri="{FF2B5EF4-FFF2-40B4-BE49-F238E27FC236}">
                <a16:creationId xmlns:a16="http://schemas.microsoft.com/office/drawing/2014/main" xmlns="" id="{164B5C36-C05A-4434-BA94-B92E41F430F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45278" y="405994"/>
            <a:ext cx="546722" cy="0"/>
          </a:xfrm>
          <a:prstGeom prst="line">
            <a:avLst/>
          </a:prstGeom>
          <a:ln w="28575">
            <a:solidFill>
              <a:srgbClr val="01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2F0F6EF-2370-4CF2-83ED-9050CF432AC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 rot="5400000">
            <a:off x="8336675" y="-1073508"/>
            <a:ext cx="1315568" cy="5602957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xmlns="" id="{35AE0683-CB86-40D4-957E-C72F083738D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55496" y="3244252"/>
            <a:ext cx="4082426" cy="17650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0" indent="228600">
              <a:spcBef>
                <a:spcPts val="0"/>
              </a:spcBef>
              <a:buSz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0" indent="457200">
              <a:spcBef>
                <a:spcPts val="0"/>
              </a:spcBef>
              <a:buSz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0" indent="685800">
              <a:spcBef>
                <a:spcPts val="0"/>
              </a:spcBef>
              <a:buSz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0" indent="914400">
              <a:spcBef>
                <a:spcPts val="0"/>
              </a:spcBef>
              <a:buSz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xmlns="" id="{8AB9ACD7-CE61-422C-8776-68518152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1597576"/>
            <a:ext cx="4214495" cy="1115808"/>
          </a:xfr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1315F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A36F2D53-D609-4ADB-B3B6-60CF1DBF8304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 rot="5400000">
            <a:off x="8336676" y="364595"/>
            <a:ext cx="1315568" cy="5602957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CCDC56D1-F338-42DF-A545-8DEC973B12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 rot="5400000">
            <a:off x="8336676" y="1819324"/>
            <a:ext cx="1315568" cy="5602957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5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369657C6-0CCA-4C2E-B7AC-E67E2964D0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2084F8-49CF-4463-A562-A89A1AED2A43}"/>
              </a:ext>
            </a:extLst>
          </p:cNvPr>
          <p:cNvSpPr/>
          <p:nvPr userDrawn="1"/>
        </p:nvSpPr>
        <p:spPr>
          <a:xfrm>
            <a:off x="4587042" y="1750488"/>
            <a:ext cx="3040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portal.inep.gov.br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:a16="http://schemas.microsoft.com/office/drawing/2014/main" xmlns="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02" y="2887211"/>
            <a:ext cx="360026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:a16="http://schemas.microsoft.com/office/drawing/2014/main" xmlns="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86" y="2892501"/>
            <a:ext cx="170544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:a16="http://schemas.microsoft.com/office/drawing/2014/main" xmlns="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6" y="2927312"/>
            <a:ext cx="3636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:a16="http://schemas.microsoft.com/office/drawing/2014/main" xmlns="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2" y="2902637"/>
            <a:ext cx="450000" cy="313601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035A87E9-B619-4BB2-9FAB-E71F8C0E0CAB}"/>
              </a:ext>
            </a:extLst>
          </p:cNvPr>
          <p:cNvCxnSpPr>
            <a:cxnSpLocks/>
          </p:cNvCxnSpPr>
          <p:nvPr userDrawn="1"/>
        </p:nvCxnSpPr>
        <p:spPr>
          <a:xfrm>
            <a:off x="1062707" y="2043551"/>
            <a:ext cx="3393883" cy="0"/>
          </a:xfrm>
          <a:prstGeom prst="line">
            <a:avLst/>
          </a:prstGeom>
          <a:ln w="28575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D323B3BA-131D-4EAC-B8A6-E34EC63C12C3}"/>
              </a:ext>
            </a:extLst>
          </p:cNvPr>
          <p:cNvSpPr/>
          <p:nvPr userDrawn="1"/>
        </p:nvSpPr>
        <p:spPr>
          <a:xfrm>
            <a:off x="2380354" y="3982195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FALE CONOSCO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E117190C-9C3B-4F3A-9C16-705CE019CECE}"/>
              </a:ext>
            </a:extLst>
          </p:cNvPr>
          <p:cNvSpPr/>
          <p:nvPr userDrawn="1"/>
        </p:nvSpPr>
        <p:spPr>
          <a:xfrm>
            <a:off x="2380354" y="4329303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0800 616161</a:t>
            </a:r>
            <a:endParaRPr lang="en-US" sz="1400" dirty="0">
              <a:solidFill>
                <a:srgbClr val="B6B4AC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C626BFCF-6D28-490B-BE05-8608096BF1BC}"/>
              </a:ext>
            </a:extLst>
          </p:cNvPr>
          <p:cNvSpPr/>
          <p:nvPr userDrawn="1"/>
        </p:nvSpPr>
        <p:spPr>
          <a:xfrm>
            <a:off x="2380354" y="4605187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Autoatendimento</a:t>
            </a:r>
            <a:endParaRPr lang="en-US" sz="1400" dirty="0">
              <a:solidFill>
                <a:srgbClr val="B6B4AC"/>
              </a:solidFill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C64B4879-23BB-49FE-9780-7A0D2F8684F4}"/>
              </a:ext>
            </a:extLst>
          </p:cNvPr>
          <p:cNvCxnSpPr>
            <a:cxnSpLocks/>
          </p:cNvCxnSpPr>
          <p:nvPr userDrawn="1"/>
        </p:nvCxnSpPr>
        <p:spPr>
          <a:xfrm>
            <a:off x="7772401" y="2043551"/>
            <a:ext cx="3350007" cy="0"/>
          </a:xfrm>
          <a:prstGeom prst="line">
            <a:avLst/>
          </a:prstGeom>
          <a:ln w="28575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0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964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352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47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20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28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2" y="0"/>
            <a:ext cx="5775158" cy="6858000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8070273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-8892"/>
            <a:ext cx="5775158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983631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5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2" y="1"/>
            <a:ext cx="5775158" cy="4692316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484153" y="1"/>
            <a:ext cx="2315896" cy="339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04" y="2171700"/>
            <a:ext cx="5775159" cy="4692317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672037" y="3609477"/>
            <a:ext cx="2315896" cy="3235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5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9E5C8EE-DEE3-4E32-93D1-BF0D5783F66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91" y="6479728"/>
            <a:ext cx="842450" cy="288618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32785AFD-39B6-4F07-AD23-04335D7DB00A}"/>
              </a:ext>
            </a:extLst>
          </p:cNvPr>
          <p:cNvCxnSpPr/>
          <p:nvPr userDrawn="1"/>
        </p:nvCxnSpPr>
        <p:spPr>
          <a:xfrm>
            <a:off x="0" y="6592140"/>
            <a:ext cx="1105267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32785AFD-39B6-4F07-AD23-04335D7DB00A}"/>
              </a:ext>
            </a:extLst>
          </p:cNvPr>
          <p:cNvCxnSpPr/>
          <p:nvPr userDrawn="1"/>
        </p:nvCxnSpPr>
        <p:spPr>
          <a:xfrm>
            <a:off x="0" y="637251"/>
            <a:ext cx="122936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49" r:id="rId3"/>
    <p:sldLayoutId id="2147483650" r:id="rId4"/>
    <p:sldLayoutId id="2147483689" r:id="rId5"/>
    <p:sldLayoutId id="2147483657" r:id="rId6"/>
    <p:sldLayoutId id="2147483708" r:id="rId7"/>
    <p:sldLayoutId id="2147483709" r:id="rId8"/>
    <p:sldLayoutId id="2147483710" r:id="rId9"/>
    <p:sldLayoutId id="2147483723" r:id="rId10"/>
    <p:sldLayoutId id="2147483712" r:id="rId11"/>
    <p:sldLayoutId id="2147483713" r:id="rId12"/>
    <p:sldLayoutId id="2147483714" r:id="rId13"/>
    <p:sldLayoutId id="2147483711" r:id="rId14"/>
    <p:sldLayoutId id="2147483715" r:id="rId15"/>
    <p:sldLayoutId id="2147483716" r:id="rId16"/>
    <p:sldLayoutId id="2147483717" r:id="rId17"/>
    <p:sldLayoutId id="2147483718" r:id="rId18"/>
    <p:sldLayoutId id="2147483722" r:id="rId19"/>
    <p:sldLayoutId id="2147483719" r:id="rId20"/>
    <p:sldLayoutId id="2147483720" r:id="rId21"/>
    <p:sldLayoutId id="2147483721" r:id="rId22"/>
    <p:sldLayoutId id="2147483726" r:id="rId23"/>
    <p:sldLayoutId id="2147483759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xmlns="" id="{892148A9-9435-4769-A104-D5ECF63C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750"/>
            <a:ext cx="12192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xmlns="" id="{080CECB9-D756-434C-800B-84CED8093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254250"/>
            <a:ext cx="121920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956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</p:sldLayoutIdLst>
  <p:hf hdr="0" dt="0"/>
  <p:txStyles>
    <p:titleStyle>
      <a:lvl1pPr algn="ctr" defTabSz="829361" rtl="0" eaLnBrk="1" latinLnBrk="0" hangingPunct="1"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10" indent="-31101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2" kern="1200">
          <a:solidFill>
            <a:schemeClr val="tx1"/>
          </a:solidFill>
          <a:latin typeface="+mn-lt"/>
          <a:ea typeface="+mn-ea"/>
          <a:cs typeface="+mn-cs"/>
        </a:defRPr>
      </a:lvl1pPr>
      <a:lvl2pPr marL="673856" indent="-259175" algn="l" defTabSz="8293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701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381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062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rreiobraziliense.com.br/euestudante/trabalho-e-formacao/2021/01/4899421-confira-306-concursos-que-foram-suspensos-durante-a-pandemia.html" TargetMode="Externa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0BE050E-9E3C-48E0-8924-8E8D3836A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188950"/>
            <a:ext cx="7867893" cy="14800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F66865C-C394-46D7-B219-8E15F5D9FA58}"/>
              </a:ext>
            </a:extLst>
          </p:cNvPr>
          <p:cNvSpPr txBox="1"/>
          <p:nvPr/>
        </p:nvSpPr>
        <p:spPr>
          <a:xfrm>
            <a:off x="194399" y="3109479"/>
            <a:ext cx="694495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pt-BR" sz="28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Revalida 2020 e 2021</a:t>
            </a: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Apresentação preparada para audiência com a Comissão de Fiscalização Financeira e Controle da Câmara dos Deputados </a:t>
            </a:r>
            <a:endParaRPr lang="pt-BR" sz="2800" b="1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266700" algn="l"/>
              </a:tabLst>
            </a:pPr>
            <a:endParaRPr lang="pt-BR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endParaRPr lang="pt-BR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endParaRPr lang="pt-BR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endParaRPr lang="pt-BR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endParaRPr lang="pt-BR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Luís Filipe de Miranda </a:t>
            </a:r>
            <a:r>
              <a:rPr lang="pt-BR" sz="16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Grochocki</a:t>
            </a:r>
            <a:endParaRPr lang="pt-BR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Diretor de Avaliação da Educação Superior</a:t>
            </a:r>
          </a:p>
          <a:p>
            <a:endParaRPr lang="pt-BR" sz="1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Brasília | DF | 10 de maio de 2021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BEB4F28-ECA4-4658-A93C-0F7988F4D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507" y="4771473"/>
            <a:ext cx="2661165" cy="6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C0913483-221C-4075-B1FD-DEF1815E5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95446"/>
              </p:ext>
            </p:extLst>
          </p:nvPr>
        </p:nvGraphicFramePr>
        <p:xfrm>
          <a:off x="281353" y="4415467"/>
          <a:ext cx="11476893" cy="1537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7298">
                  <a:extLst>
                    <a:ext uri="{9D8B030D-6E8A-4147-A177-3AD203B41FA5}">
                      <a16:colId xmlns:a16="http://schemas.microsoft.com/office/drawing/2014/main" xmlns="" val="661489149"/>
                    </a:ext>
                  </a:extLst>
                </a:gridCol>
                <a:gridCol w="2174823">
                  <a:extLst>
                    <a:ext uri="{9D8B030D-6E8A-4147-A177-3AD203B41FA5}">
                      <a16:colId xmlns:a16="http://schemas.microsoft.com/office/drawing/2014/main" xmlns="" val="832328552"/>
                    </a:ext>
                  </a:extLst>
                </a:gridCol>
                <a:gridCol w="1835101">
                  <a:extLst>
                    <a:ext uri="{9D8B030D-6E8A-4147-A177-3AD203B41FA5}">
                      <a16:colId xmlns:a16="http://schemas.microsoft.com/office/drawing/2014/main" xmlns="" val="3160421949"/>
                    </a:ext>
                  </a:extLst>
                </a:gridCol>
                <a:gridCol w="1579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4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85517">
                  <a:extLst>
                    <a:ext uri="{9D8B030D-6E8A-4147-A177-3AD203B41FA5}">
                      <a16:colId xmlns:a16="http://schemas.microsoft.com/office/drawing/2014/main" xmlns="" val="2226270450"/>
                    </a:ext>
                  </a:extLst>
                </a:gridCol>
              </a:tblGrid>
              <a:tr h="5203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Custos do Exame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 marL="9525" marR="9525" marT="9525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 participante da 2ª etapa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Taxas de inscrição da 2ª etapa</a:t>
                      </a:r>
                    </a:p>
                  </a:txBody>
                  <a:tcPr marL="9525" marR="9525" marT="9525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Custo subsidiado pelo governo</a:t>
                      </a:r>
                    </a:p>
                  </a:txBody>
                  <a:tcPr marL="9525" marR="9525" marT="9525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Custo por participante aprovado</a:t>
                      </a:r>
                    </a:p>
                  </a:txBody>
                  <a:tcPr marL="9525" marR="9525" marT="9525" marB="0" anchor="ctr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5962347"/>
                  </a:ext>
                </a:extLst>
              </a:tr>
              <a:tr h="2224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R$ 8.293.818,67 </a:t>
                      </a: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R$ 3.484,80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36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R$ 3.184,80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R$ 5.417,26 </a:t>
                      </a: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543555"/>
                  </a:ext>
                </a:extLst>
              </a:tr>
              <a:tr h="2665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R$ 3.738.661,66</a:t>
                      </a: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R$ 3.935,43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450,00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R$ 3.485,43</a:t>
                      </a: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R$ 9.969,76</a:t>
                      </a: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88098"/>
                  </a:ext>
                </a:extLst>
              </a:tr>
              <a:tr h="2665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Previsão* </a:t>
                      </a:r>
                    </a:p>
                    <a:p>
                      <a:pPr algn="ctr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R$</a:t>
                      </a:r>
                      <a:r>
                        <a:rPr lang="pt-BR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13.292.650,60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Previsão*</a:t>
                      </a:r>
                    </a:p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R$ 5.533,99</a:t>
                      </a: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3.330,00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Previsão*</a:t>
                      </a:r>
                    </a:p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R$ 2.203,99</a:t>
                      </a: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Previsão**</a:t>
                      </a:r>
                    </a:p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R$ 11.132,87</a:t>
                      </a: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A8CA8-E18F-4422-885C-9B885265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076" y="752920"/>
            <a:ext cx="5486400" cy="3469178"/>
          </a:xfrm>
          <a:prstGeom prst="rect">
            <a:avLst/>
          </a:prstGeom>
        </p:spPr>
      </p:pic>
      <p:graphicFrame>
        <p:nvGraphicFramePr>
          <p:cNvPr id="13" name="Tabel 1">
            <a:extLst>
              <a:ext uri="{FF2B5EF4-FFF2-40B4-BE49-F238E27FC236}">
                <a16:creationId xmlns:a16="http://schemas.microsoft.com/office/drawing/2014/main" xmlns="" id="{7B962FAB-D1F3-45C3-8104-49B6F3E7B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42853"/>
              </p:ext>
            </p:extLst>
          </p:nvPr>
        </p:nvGraphicFramePr>
        <p:xfrm>
          <a:off x="246894" y="829448"/>
          <a:ext cx="5974810" cy="3307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447">
                  <a:extLst>
                    <a:ext uri="{9D8B030D-6E8A-4147-A177-3AD203B41FA5}">
                      <a16:colId xmlns:a16="http://schemas.microsoft.com/office/drawing/2014/main" xmlns="" val="22186594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xmlns="" val="31559914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90173734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867738597"/>
                    </a:ext>
                  </a:extLst>
                </a:gridCol>
                <a:gridCol w="2178163">
                  <a:extLst>
                    <a:ext uri="{9D8B030D-6E8A-4147-A177-3AD203B41FA5}">
                      <a16:colId xmlns:a16="http://schemas.microsoft.com/office/drawing/2014/main" xmlns="" val="1657513091"/>
                    </a:ext>
                  </a:extLst>
                </a:gridCol>
              </a:tblGrid>
              <a:tr h="22906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REVALIDA 2011 a 2020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145769"/>
                  </a:ext>
                </a:extLst>
              </a:tr>
              <a:tr h="6199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Edição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Inscrições Aprovadas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Aprovados </a:t>
                      </a:r>
                    </a:p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1ª Etapa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Aprovados </a:t>
                      </a:r>
                    </a:p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2ª Etapa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 Aprovação</a:t>
                      </a:r>
                      <a:b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(Aprovados/Inscritos)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0985358"/>
                  </a:ext>
                </a:extLst>
              </a:tr>
              <a:tr h="229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2383021"/>
                  </a:ext>
                </a:extLst>
              </a:tr>
              <a:tr h="229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9,85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1595241"/>
                  </a:ext>
                </a:extLst>
              </a:tr>
              <a:tr h="229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1.595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6,83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208308"/>
                  </a:ext>
                </a:extLst>
              </a:tr>
              <a:tr h="229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32,62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542524"/>
                  </a:ext>
                </a:extLst>
              </a:tr>
              <a:tr h="229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3.993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2.009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1.638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3196991"/>
                  </a:ext>
                </a:extLst>
              </a:tr>
              <a:tr h="229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6.162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1.531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24,85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3284863"/>
                  </a:ext>
                </a:extLst>
              </a:tr>
              <a:tr h="4068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</a:t>
                      </a:r>
                      <a:endParaRPr lang="pt-BR" sz="16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t-BR" sz="1600" b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22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15.580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realizar</a:t>
                      </a:r>
                      <a:endParaRPr lang="pt-BR" sz="1600" b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realizar</a:t>
                      </a:r>
                      <a:endParaRPr lang="pt-BR" sz="1600" b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4273305"/>
                  </a:ext>
                </a:extLst>
              </a:tr>
              <a:tr h="229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38.027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8.946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4.447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754172"/>
                  </a:ext>
                </a:extLst>
              </a:tr>
            </a:tbl>
          </a:graphicData>
        </a:graphic>
      </p:graphicFrame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xmlns="" id="{BDF4651B-3A36-4D57-9A43-2C3900130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9026" y="90153"/>
            <a:ext cx="10128474" cy="576233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Revalida: Contextualização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5847" y="6079878"/>
            <a:ext cx="10843846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pt-BR" sz="1200" dirty="0"/>
              <a:t>*Considerou-se o custo médio por participante, conforme previsões contratuais, embora a aplicação tenha custos variáveis. Exemplos: não é paga correção de provas discursivas entregues em branco; aplicação para participantes com necessidade de atendimento especializado é mais cara. Valor exato estará disponível apenas após a entrega e aprovação de todos os produtos.</a:t>
            </a:r>
          </a:p>
          <a:p>
            <a:pPr algn="just">
              <a:lnSpc>
                <a:spcPct val="80000"/>
              </a:lnSpc>
            </a:pPr>
            <a:r>
              <a:rPr lang="pt-BR" sz="1200" dirty="0"/>
              <a:t>**Considerou-se a taxa de aprovação histórica na 2ª etapa dentre os aprovados na 1ª etapa, de  49,7%, o que equivaleria a 1.194 aprovados.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949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>
          <a:xfrm>
            <a:off x="997053" y="152340"/>
            <a:ext cx="11102975" cy="40011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Gestão do Revalida em 2020 e 2021</a:t>
            </a:r>
          </a:p>
        </p:txBody>
      </p:sp>
      <p:sp>
        <p:nvSpPr>
          <p:cNvPr id="5" name="Retângulo 1"/>
          <p:cNvSpPr/>
          <p:nvPr/>
        </p:nvSpPr>
        <p:spPr>
          <a:xfrm>
            <a:off x="540000" y="2035719"/>
            <a:ext cx="9998589" cy="35858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2"/>
          <p:cNvSpPr/>
          <p:nvPr/>
        </p:nvSpPr>
        <p:spPr>
          <a:xfrm>
            <a:off x="1178706" y="3781713"/>
            <a:ext cx="9454461" cy="37626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olchete Direito 3"/>
          <p:cNvSpPr/>
          <p:nvPr/>
        </p:nvSpPr>
        <p:spPr>
          <a:xfrm>
            <a:off x="10431355" y="2215013"/>
            <a:ext cx="900000" cy="1765176"/>
          </a:xfrm>
          <a:prstGeom prst="rightBracket">
            <a:avLst>
              <a:gd name="adj" fmla="val 96628"/>
            </a:avLst>
          </a:prstGeom>
          <a:noFill/>
          <a:ln w="36195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olchete Direito 4"/>
          <p:cNvSpPr/>
          <p:nvPr/>
        </p:nvSpPr>
        <p:spPr>
          <a:xfrm flipH="1">
            <a:off x="364072" y="3966800"/>
            <a:ext cx="976061" cy="1386133"/>
          </a:xfrm>
          <a:prstGeom prst="rightBracket">
            <a:avLst>
              <a:gd name="adj" fmla="val 162463"/>
            </a:avLst>
          </a:prstGeom>
          <a:noFill/>
          <a:ln w="36195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5"/>
          <p:cNvSpPr/>
          <p:nvPr/>
        </p:nvSpPr>
        <p:spPr>
          <a:xfrm>
            <a:off x="1340134" y="5165136"/>
            <a:ext cx="10311866" cy="360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Agrupar 233"/>
          <p:cNvGrpSpPr/>
          <p:nvPr/>
        </p:nvGrpSpPr>
        <p:grpSpPr>
          <a:xfrm>
            <a:off x="9696195" y="5244933"/>
            <a:ext cx="1668799" cy="919615"/>
            <a:chOff x="969619" y="271031"/>
            <a:chExt cx="1677016" cy="919615"/>
          </a:xfrm>
        </p:grpSpPr>
        <p:cxnSp>
          <p:nvCxnSpPr>
            <p:cNvPr id="14" name="Conector de Seta Reta 234"/>
            <p:cNvCxnSpPr>
              <a:endCxn id="20" idx="0"/>
            </p:cNvCxnSpPr>
            <p:nvPr/>
          </p:nvCxnSpPr>
          <p:spPr>
            <a:xfrm>
              <a:off x="1075238" y="342901"/>
              <a:ext cx="1" cy="648882"/>
            </a:xfrm>
            <a:prstGeom prst="straightConnector1">
              <a:avLst/>
            </a:prstGeom>
            <a:ln w="12700" cap="rnd">
              <a:solidFill>
                <a:srgbClr val="969696"/>
              </a:solidFill>
              <a:prstDash val="sysDot"/>
              <a:round/>
              <a:headEnd w="sm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ângulo Arredondado 236"/>
            <p:cNvSpPr/>
            <p:nvPr/>
          </p:nvSpPr>
          <p:spPr>
            <a:xfrm>
              <a:off x="1022531" y="271031"/>
              <a:ext cx="108000" cy="1080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237"/>
            <p:cNvGrpSpPr/>
            <p:nvPr/>
          </p:nvGrpSpPr>
          <p:grpSpPr>
            <a:xfrm>
              <a:off x="969619" y="958955"/>
              <a:ext cx="1677016" cy="231691"/>
              <a:chOff x="969619" y="958955"/>
              <a:chExt cx="1677016" cy="231691"/>
            </a:xfrm>
          </p:grpSpPr>
          <p:grpSp>
            <p:nvGrpSpPr>
              <p:cNvPr id="17" name="Agrupar 238"/>
              <p:cNvGrpSpPr/>
              <p:nvPr/>
            </p:nvGrpSpPr>
            <p:grpSpPr>
              <a:xfrm>
                <a:off x="969619" y="958955"/>
                <a:ext cx="216000" cy="216000"/>
                <a:chOff x="969619" y="958955"/>
                <a:chExt cx="216000" cy="216000"/>
              </a:xfrm>
            </p:grpSpPr>
            <p:sp>
              <p:nvSpPr>
                <p:cNvPr id="19" name="Retângulo Arredondado 240"/>
                <p:cNvSpPr/>
                <p:nvPr/>
              </p:nvSpPr>
              <p:spPr>
                <a:xfrm>
                  <a:off x="969619" y="958955"/>
                  <a:ext cx="216000" cy="216000"/>
                </a:xfrm>
                <a:prstGeom prst="round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20" name="Imagem 2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238" y="991783"/>
                  <a:ext cx="144000" cy="144000"/>
                </a:xfrm>
                <a:prstGeom prst="rect">
                  <a:avLst/>
                </a:prstGeom>
                <a:solidFill>
                  <a:srgbClr val="767171"/>
                </a:solidFill>
              </p:spPr>
            </p:pic>
          </p:grpSp>
          <p:sp>
            <p:nvSpPr>
              <p:cNvPr id="18" name="Retângulo Arredondado 239"/>
              <p:cNvSpPr/>
              <p:nvPr/>
            </p:nvSpPr>
            <p:spPr>
              <a:xfrm>
                <a:off x="1185619" y="992242"/>
                <a:ext cx="1461016" cy="1984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595959"/>
                    </a:solidFill>
                  </a:rPr>
                  <a:t>Inep</a:t>
                </a:r>
              </a:p>
            </p:txBody>
          </p:sp>
        </p:grpSp>
      </p:grpSp>
      <p:grpSp>
        <p:nvGrpSpPr>
          <p:cNvPr id="21" name="Agrupar 268"/>
          <p:cNvGrpSpPr/>
          <p:nvPr/>
        </p:nvGrpSpPr>
        <p:grpSpPr>
          <a:xfrm>
            <a:off x="9701763" y="6335119"/>
            <a:ext cx="2058836" cy="216000"/>
            <a:chOff x="3969050" y="535083"/>
            <a:chExt cx="2058836" cy="216000"/>
          </a:xfrm>
        </p:grpSpPr>
        <p:grpSp>
          <p:nvGrpSpPr>
            <p:cNvPr id="22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24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MAIO 2021</a:t>
                </a:r>
              </a:p>
            </p:txBody>
          </p:sp>
        </p:grpSp>
        <p:pic>
          <p:nvPicPr>
            <p:cNvPr id="23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26" name="Conector de Seta Reta 234"/>
          <p:cNvCxnSpPr>
            <a:stCxn id="20" idx="2"/>
            <a:endCxn id="23" idx="0"/>
          </p:cNvCxnSpPr>
          <p:nvPr/>
        </p:nvCxnSpPr>
        <p:spPr>
          <a:xfrm>
            <a:off x="9801297" y="6109685"/>
            <a:ext cx="7508" cy="256922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71"/>
          <p:cNvCxnSpPr>
            <a:stCxn id="33" idx="2"/>
            <a:endCxn id="28" idx="0"/>
          </p:cNvCxnSpPr>
          <p:nvPr/>
        </p:nvCxnSpPr>
        <p:spPr>
          <a:xfrm>
            <a:off x="700314" y="1365493"/>
            <a:ext cx="2880" cy="779796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10"/>
          <p:cNvSpPr/>
          <p:nvPr/>
        </p:nvSpPr>
        <p:spPr>
          <a:xfrm>
            <a:off x="649194" y="2145289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" name="Agrupar 50"/>
          <p:cNvGrpSpPr/>
          <p:nvPr/>
        </p:nvGrpSpPr>
        <p:grpSpPr>
          <a:xfrm>
            <a:off x="594695" y="1188665"/>
            <a:ext cx="2064556" cy="216000"/>
            <a:chOff x="969619" y="720794"/>
            <a:chExt cx="2064556" cy="216000"/>
          </a:xfrm>
        </p:grpSpPr>
        <p:grpSp>
          <p:nvGrpSpPr>
            <p:cNvPr id="30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32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3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31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Congresso Nacional/</a:t>
              </a:r>
              <a:br>
                <a:rPr lang="pt-BR" sz="1000" dirty="0">
                  <a:solidFill>
                    <a:srgbClr val="5F5F5F"/>
                  </a:solidFill>
                </a:rPr>
              </a:br>
              <a:r>
                <a:rPr lang="pt-BR" sz="1000" dirty="0">
                  <a:solidFill>
                    <a:srgbClr val="5F5F5F"/>
                  </a:solidFill>
                </a:rPr>
                <a:t>Presidência da República</a:t>
              </a:r>
            </a:p>
          </p:txBody>
        </p:sp>
      </p:grpSp>
      <p:cxnSp>
        <p:nvCxnSpPr>
          <p:cNvPr id="34" name="Conector de Seta Reta 71"/>
          <p:cNvCxnSpPr>
            <a:stCxn id="38" idx="2"/>
            <a:endCxn id="32" idx="0"/>
          </p:cNvCxnSpPr>
          <p:nvPr/>
        </p:nvCxnSpPr>
        <p:spPr>
          <a:xfrm>
            <a:off x="701272" y="987405"/>
            <a:ext cx="1423" cy="201260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Agrupar 268"/>
          <p:cNvGrpSpPr/>
          <p:nvPr/>
        </p:nvGrpSpPr>
        <p:grpSpPr>
          <a:xfrm>
            <a:off x="593272" y="771405"/>
            <a:ext cx="2058836" cy="216000"/>
            <a:chOff x="3969050" y="535083"/>
            <a:chExt cx="2058836" cy="216000"/>
          </a:xfrm>
        </p:grpSpPr>
        <p:grpSp>
          <p:nvGrpSpPr>
            <p:cNvPr id="36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38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DEZEMBRO 2019</a:t>
                </a:r>
              </a:p>
            </p:txBody>
          </p:sp>
        </p:grpSp>
        <p:pic>
          <p:nvPicPr>
            <p:cNvPr id="37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40" name="Agrupar 50"/>
          <p:cNvGrpSpPr/>
          <p:nvPr/>
        </p:nvGrpSpPr>
        <p:grpSpPr>
          <a:xfrm>
            <a:off x="585313" y="1636904"/>
            <a:ext cx="1653421" cy="235053"/>
            <a:chOff x="969619" y="655189"/>
            <a:chExt cx="1653421" cy="235053"/>
          </a:xfrm>
        </p:grpSpPr>
        <p:sp>
          <p:nvSpPr>
            <p:cNvPr id="41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42" name="Retângulo Arredondado 75"/>
            <p:cNvSpPr/>
            <p:nvPr/>
          </p:nvSpPr>
          <p:spPr>
            <a:xfrm>
              <a:off x="1158597" y="655189"/>
              <a:ext cx="1464443" cy="2350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Aprovação da Lei nº 13.959/2019.</a:t>
              </a:r>
            </a:p>
          </p:txBody>
        </p:sp>
      </p:grpSp>
      <p:sp>
        <p:nvSpPr>
          <p:cNvPr id="43" name="TextBox 387"/>
          <p:cNvSpPr txBox="1"/>
          <p:nvPr/>
        </p:nvSpPr>
        <p:spPr>
          <a:xfrm>
            <a:off x="561713" y="1573455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4" name="Conector de Seta Reta 71"/>
          <p:cNvCxnSpPr>
            <a:endCxn id="45" idx="0"/>
          </p:cNvCxnSpPr>
          <p:nvPr/>
        </p:nvCxnSpPr>
        <p:spPr>
          <a:xfrm>
            <a:off x="2563710" y="1425666"/>
            <a:ext cx="499" cy="72919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Arredondado 10"/>
          <p:cNvSpPr/>
          <p:nvPr/>
        </p:nvSpPr>
        <p:spPr>
          <a:xfrm>
            <a:off x="2510209" y="2154860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6" name="Agrupar 50"/>
          <p:cNvGrpSpPr/>
          <p:nvPr/>
        </p:nvGrpSpPr>
        <p:grpSpPr>
          <a:xfrm>
            <a:off x="2455710" y="1186439"/>
            <a:ext cx="2065118" cy="227797"/>
            <a:chOff x="969619" y="708997"/>
            <a:chExt cx="2065118" cy="227797"/>
          </a:xfrm>
        </p:grpSpPr>
        <p:grpSp>
          <p:nvGrpSpPr>
            <p:cNvPr id="47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49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0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48" name="Retângulo Arredondado 75"/>
            <p:cNvSpPr/>
            <p:nvPr/>
          </p:nvSpPr>
          <p:spPr>
            <a:xfrm>
              <a:off x="1186181" y="708997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Inep/MEC</a:t>
              </a:r>
            </a:p>
          </p:txBody>
        </p:sp>
      </p:grpSp>
      <p:grpSp>
        <p:nvGrpSpPr>
          <p:cNvPr id="51" name="Agrupar 50"/>
          <p:cNvGrpSpPr/>
          <p:nvPr/>
        </p:nvGrpSpPr>
        <p:grpSpPr>
          <a:xfrm>
            <a:off x="2446328" y="1635046"/>
            <a:ext cx="2224100" cy="216416"/>
            <a:chOff x="969619" y="655190"/>
            <a:chExt cx="2224100" cy="216416"/>
          </a:xfrm>
        </p:grpSpPr>
        <p:sp>
          <p:nvSpPr>
            <p:cNvPr id="52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53" name="Retângulo Arredondado 75"/>
            <p:cNvSpPr/>
            <p:nvPr/>
          </p:nvSpPr>
          <p:spPr>
            <a:xfrm>
              <a:off x="1158596" y="655190"/>
              <a:ext cx="2035123" cy="18641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Comissão de planejamento Revalida 2020: elaboração de proposta de decreto e portarias de regulamentação da Lei.</a:t>
              </a:r>
            </a:p>
          </p:txBody>
        </p:sp>
      </p:grpSp>
      <p:sp>
        <p:nvSpPr>
          <p:cNvPr id="54" name="TextBox 387"/>
          <p:cNvSpPr txBox="1"/>
          <p:nvPr/>
        </p:nvSpPr>
        <p:spPr>
          <a:xfrm>
            <a:off x="2422728" y="1583026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55" name="Conector de Seta Reta 71"/>
          <p:cNvCxnSpPr>
            <a:endCxn id="56" idx="0"/>
          </p:cNvCxnSpPr>
          <p:nvPr/>
        </p:nvCxnSpPr>
        <p:spPr>
          <a:xfrm>
            <a:off x="4901649" y="1482998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Arredondado 10"/>
          <p:cNvSpPr/>
          <p:nvPr/>
        </p:nvSpPr>
        <p:spPr>
          <a:xfrm>
            <a:off x="4848148" y="2155042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7" name="Agrupar 50"/>
          <p:cNvGrpSpPr/>
          <p:nvPr/>
        </p:nvGrpSpPr>
        <p:grpSpPr>
          <a:xfrm>
            <a:off x="4815684" y="1121858"/>
            <a:ext cx="2064556" cy="216000"/>
            <a:chOff x="969619" y="720794"/>
            <a:chExt cx="2064556" cy="216000"/>
          </a:xfrm>
        </p:grpSpPr>
        <p:grpSp>
          <p:nvGrpSpPr>
            <p:cNvPr id="58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60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1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59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0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62" name="Agrupar 50"/>
          <p:cNvGrpSpPr/>
          <p:nvPr/>
        </p:nvGrpSpPr>
        <p:grpSpPr>
          <a:xfrm>
            <a:off x="4795282" y="1576613"/>
            <a:ext cx="2098514" cy="275031"/>
            <a:chOff x="969619" y="596575"/>
            <a:chExt cx="2098514" cy="275031"/>
          </a:xfrm>
        </p:grpSpPr>
        <p:sp>
          <p:nvSpPr>
            <p:cNvPr id="63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64" name="Retângulo Arredondado 75"/>
            <p:cNvSpPr/>
            <p:nvPr/>
          </p:nvSpPr>
          <p:spPr>
            <a:xfrm>
              <a:off x="1158597" y="596575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Consulta às </a:t>
              </a:r>
              <a:r>
                <a:rPr lang="pt-BR" sz="1000" b="1" dirty="0" err="1">
                  <a:solidFill>
                    <a:srgbClr val="003366"/>
                  </a:solidFill>
                </a:rPr>
                <a:t>Conjur</a:t>
              </a:r>
              <a:r>
                <a:rPr lang="pt-BR" sz="1000" b="1" dirty="0">
                  <a:solidFill>
                    <a:srgbClr val="003366"/>
                  </a:solidFill>
                </a:rPr>
                <a:t> MEC e MS sobre vigência da Portaria 278/2011 e definição de competência do Inep para operacionalizar Revalida</a:t>
              </a:r>
            </a:p>
          </p:txBody>
        </p:sp>
      </p:grpSp>
      <p:sp>
        <p:nvSpPr>
          <p:cNvPr id="65" name="TextBox 387"/>
          <p:cNvSpPr txBox="1"/>
          <p:nvPr/>
        </p:nvSpPr>
        <p:spPr>
          <a:xfrm>
            <a:off x="4760667" y="1583208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66" name="Conector de Seta Reta 71"/>
          <p:cNvCxnSpPr>
            <a:endCxn id="67" idx="0"/>
          </p:cNvCxnSpPr>
          <p:nvPr/>
        </p:nvCxnSpPr>
        <p:spPr>
          <a:xfrm>
            <a:off x="7242543" y="1482816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Arredondado 10"/>
          <p:cNvSpPr/>
          <p:nvPr/>
        </p:nvSpPr>
        <p:spPr>
          <a:xfrm>
            <a:off x="7189042" y="2154860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8" name="Agrupar 50"/>
          <p:cNvGrpSpPr/>
          <p:nvPr/>
        </p:nvGrpSpPr>
        <p:grpSpPr>
          <a:xfrm>
            <a:off x="7134543" y="1266816"/>
            <a:ext cx="2064556" cy="216000"/>
            <a:chOff x="969619" y="720794"/>
            <a:chExt cx="2064556" cy="216000"/>
          </a:xfrm>
        </p:grpSpPr>
        <p:grpSp>
          <p:nvGrpSpPr>
            <p:cNvPr id="69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71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72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70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000" dirty="0">
                <a:solidFill>
                  <a:srgbClr val="5F5F5F"/>
                </a:solidFill>
              </a:endParaRPr>
            </a:p>
          </p:txBody>
        </p:sp>
      </p:grpSp>
      <p:cxnSp>
        <p:nvCxnSpPr>
          <p:cNvPr id="73" name="Conector de Seta Reta 71"/>
          <p:cNvCxnSpPr>
            <a:stCxn id="77" idx="2"/>
            <a:endCxn id="71" idx="0"/>
          </p:cNvCxnSpPr>
          <p:nvPr/>
        </p:nvCxnSpPr>
        <p:spPr>
          <a:xfrm>
            <a:off x="7241120" y="985546"/>
            <a:ext cx="1423" cy="281270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Agrupar 268"/>
          <p:cNvGrpSpPr/>
          <p:nvPr/>
        </p:nvGrpSpPr>
        <p:grpSpPr>
          <a:xfrm>
            <a:off x="7133120" y="769546"/>
            <a:ext cx="2058836" cy="216000"/>
            <a:chOff x="3969050" y="535083"/>
            <a:chExt cx="2058836" cy="216000"/>
          </a:xfrm>
        </p:grpSpPr>
        <p:grpSp>
          <p:nvGrpSpPr>
            <p:cNvPr id="75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77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JUNHO 2020</a:t>
                </a:r>
              </a:p>
            </p:txBody>
          </p:sp>
        </p:grpSp>
        <p:pic>
          <p:nvPicPr>
            <p:cNvPr id="76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79" name="Agrupar 50"/>
          <p:cNvGrpSpPr/>
          <p:nvPr/>
        </p:nvGrpSpPr>
        <p:grpSpPr>
          <a:xfrm>
            <a:off x="7125161" y="1635046"/>
            <a:ext cx="2098514" cy="216416"/>
            <a:chOff x="969619" y="655190"/>
            <a:chExt cx="2098514" cy="216416"/>
          </a:xfrm>
        </p:grpSpPr>
        <p:sp>
          <p:nvSpPr>
            <p:cNvPr id="80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81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Solicitação orçamentária </a:t>
              </a:r>
            </a:p>
          </p:txBody>
        </p:sp>
      </p:grpSp>
      <p:sp>
        <p:nvSpPr>
          <p:cNvPr id="82" name="TextBox 387"/>
          <p:cNvSpPr txBox="1"/>
          <p:nvPr/>
        </p:nvSpPr>
        <p:spPr>
          <a:xfrm>
            <a:off x="7101561" y="1583026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83" name="Conector de Seta Reta 71"/>
          <p:cNvCxnSpPr>
            <a:endCxn id="84" idx="0"/>
          </p:cNvCxnSpPr>
          <p:nvPr/>
        </p:nvCxnSpPr>
        <p:spPr>
          <a:xfrm>
            <a:off x="9113678" y="1492063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Arredondado 10"/>
          <p:cNvSpPr/>
          <p:nvPr/>
        </p:nvSpPr>
        <p:spPr>
          <a:xfrm>
            <a:off x="9060177" y="2164107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5" name="Agrupar 50"/>
          <p:cNvGrpSpPr/>
          <p:nvPr/>
        </p:nvGrpSpPr>
        <p:grpSpPr>
          <a:xfrm>
            <a:off x="9019524" y="1145437"/>
            <a:ext cx="2064556" cy="216000"/>
            <a:chOff x="969619" y="720794"/>
            <a:chExt cx="2064556" cy="216000"/>
          </a:xfrm>
        </p:grpSpPr>
        <p:grpSp>
          <p:nvGrpSpPr>
            <p:cNvPr id="86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88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89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87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</a:t>
              </a:r>
            </a:p>
          </p:txBody>
        </p:sp>
      </p:grpSp>
      <p:cxnSp>
        <p:nvCxnSpPr>
          <p:cNvPr id="90" name="Conector de Seta Reta 71"/>
          <p:cNvCxnSpPr/>
          <p:nvPr/>
        </p:nvCxnSpPr>
        <p:spPr>
          <a:xfrm>
            <a:off x="9098400" y="994793"/>
            <a:ext cx="1423" cy="281270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Agrupar 268"/>
          <p:cNvGrpSpPr/>
          <p:nvPr/>
        </p:nvGrpSpPr>
        <p:grpSpPr>
          <a:xfrm>
            <a:off x="9018101" y="778793"/>
            <a:ext cx="2058836" cy="216000"/>
            <a:chOff x="3969050" y="535083"/>
            <a:chExt cx="2058836" cy="216000"/>
          </a:xfrm>
        </p:grpSpPr>
        <p:grpSp>
          <p:nvGrpSpPr>
            <p:cNvPr id="92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94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JUNHO A SETEMBRO 2020</a:t>
                </a:r>
              </a:p>
            </p:txBody>
          </p:sp>
        </p:grpSp>
        <p:pic>
          <p:nvPicPr>
            <p:cNvPr id="93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96" name="Agrupar 50"/>
          <p:cNvGrpSpPr/>
          <p:nvPr/>
        </p:nvGrpSpPr>
        <p:grpSpPr>
          <a:xfrm>
            <a:off x="9010141" y="1586234"/>
            <a:ext cx="2375477" cy="299920"/>
            <a:chOff x="969619" y="618434"/>
            <a:chExt cx="2098514" cy="253172"/>
          </a:xfrm>
        </p:grpSpPr>
        <p:sp>
          <p:nvSpPr>
            <p:cNvPr id="97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98" name="Retângulo Arredondado 75"/>
            <p:cNvSpPr/>
            <p:nvPr/>
          </p:nvSpPr>
          <p:spPr>
            <a:xfrm>
              <a:off x="1158597" y="618434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Estudo Técnico Preliminar de contratação de empresas para impressão, distribuição, aplicação e correção (1ª e 2ª etapas)</a:t>
              </a:r>
            </a:p>
          </p:txBody>
        </p:sp>
      </p:grpSp>
      <p:sp>
        <p:nvSpPr>
          <p:cNvPr id="99" name="TextBox 387"/>
          <p:cNvSpPr txBox="1"/>
          <p:nvPr/>
        </p:nvSpPr>
        <p:spPr>
          <a:xfrm>
            <a:off x="8986551" y="1592273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0" name="Conector de Seta Reta 71"/>
          <p:cNvCxnSpPr>
            <a:endCxn id="101" idx="0"/>
          </p:cNvCxnSpPr>
          <p:nvPr/>
        </p:nvCxnSpPr>
        <p:spPr>
          <a:xfrm>
            <a:off x="9132806" y="3248878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Arredondado 10"/>
          <p:cNvSpPr/>
          <p:nvPr/>
        </p:nvSpPr>
        <p:spPr>
          <a:xfrm>
            <a:off x="9079305" y="3920922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2" name="Agrupar 50"/>
          <p:cNvGrpSpPr/>
          <p:nvPr/>
        </p:nvGrpSpPr>
        <p:grpSpPr>
          <a:xfrm>
            <a:off x="9021720" y="2974263"/>
            <a:ext cx="2064556" cy="216000"/>
            <a:chOff x="969619" y="720794"/>
            <a:chExt cx="2064556" cy="216000"/>
          </a:xfrm>
        </p:grpSpPr>
        <p:grpSp>
          <p:nvGrpSpPr>
            <p:cNvPr id="103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105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06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104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</a:t>
              </a:r>
            </a:p>
          </p:txBody>
        </p:sp>
      </p:grpSp>
      <p:cxnSp>
        <p:nvCxnSpPr>
          <p:cNvPr id="107" name="Conector de Seta Reta 71"/>
          <p:cNvCxnSpPr>
            <a:stCxn id="111" idx="2"/>
            <a:endCxn id="105" idx="0"/>
          </p:cNvCxnSpPr>
          <p:nvPr/>
        </p:nvCxnSpPr>
        <p:spPr>
          <a:xfrm flipH="1">
            <a:off x="9129720" y="2751608"/>
            <a:ext cx="1663" cy="222655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Agrupar 268"/>
          <p:cNvGrpSpPr/>
          <p:nvPr/>
        </p:nvGrpSpPr>
        <p:grpSpPr>
          <a:xfrm>
            <a:off x="9023383" y="2535608"/>
            <a:ext cx="2058836" cy="216000"/>
            <a:chOff x="3969050" y="535083"/>
            <a:chExt cx="2058836" cy="216000"/>
          </a:xfrm>
        </p:grpSpPr>
        <p:grpSp>
          <p:nvGrpSpPr>
            <p:cNvPr id="109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111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2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JUNHO-JULHO 2020</a:t>
                </a:r>
              </a:p>
            </p:txBody>
          </p:sp>
        </p:grpSp>
        <p:pic>
          <p:nvPicPr>
            <p:cNvPr id="110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113" name="Agrupar 50"/>
          <p:cNvGrpSpPr/>
          <p:nvPr/>
        </p:nvGrpSpPr>
        <p:grpSpPr>
          <a:xfrm>
            <a:off x="9015424" y="3401108"/>
            <a:ext cx="2098514" cy="216416"/>
            <a:chOff x="969619" y="655190"/>
            <a:chExt cx="2098514" cy="216416"/>
          </a:xfrm>
        </p:grpSpPr>
        <p:sp>
          <p:nvSpPr>
            <p:cNvPr id="114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115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000" b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116" name="TextBox 387"/>
          <p:cNvSpPr txBox="1"/>
          <p:nvPr/>
        </p:nvSpPr>
        <p:spPr>
          <a:xfrm>
            <a:off x="8991824" y="3349088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117" name="Conector de Seta Reta 71"/>
          <p:cNvCxnSpPr>
            <a:endCxn id="118" idx="0"/>
          </p:cNvCxnSpPr>
          <p:nvPr/>
        </p:nvCxnSpPr>
        <p:spPr>
          <a:xfrm>
            <a:off x="6850117" y="3272603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tângulo Arredondado 10"/>
          <p:cNvSpPr/>
          <p:nvPr/>
        </p:nvSpPr>
        <p:spPr>
          <a:xfrm>
            <a:off x="6796616" y="3944647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9" name="Agrupar 50"/>
          <p:cNvGrpSpPr/>
          <p:nvPr/>
        </p:nvGrpSpPr>
        <p:grpSpPr>
          <a:xfrm>
            <a:off x="6742117" y="2925977"/>
            <a:ext cx="2064556" cy="216000"/>
            <a:chOff x="969619" y="720794"/>
            <a:chExt cx="2064556" cy="216000"/>
          </a:xfrm>
        </p:grpSpPr>
        <p:grpSp>
          <p:nvGrpSpPr>
            <p:cNvPr id="120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122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23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121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</a:t>
              </a:r>
            </a:p>
          </p:txBody>
        </p:sp>
      </p:grpSp>
      <p:cxnSp>
        <p:nvCxnSpPr>
          <p:cNvPr id="124" name="Conector de Seta Reta 71"/>
          <p:cNvCxnSpPr>
            <a:stCxn id="128" idx="2"/>
            <a:endCxn id="122" idx="0"/>
          </p:cNvCxnSpPr>
          <p:nvPr/>
        </p:nvCxnSpPr>
        <p:spPr>
          <a:xfrm>
            <a:off x="6848694" y="2775333"/>
            <a:ext cx="1423" cy="1506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Agrupar 268"/>
          <p:cNvGrpSpPr/>
          <p:nvPr/>
        </p:nvGrpSpPr>
        <p:grpSpPr>
          <a:xfrm>
            <a:off x="6740694" y="2559333"/>
            <a:ext cx="2058836" cy="216000"/>
            <a:chOff x="3969050" y="535083"/>
            <a:chExt cx="2058836" cy="216000"/>
          </a:xfrm>
        </p:grpSpPr>
        <p:grpSp>
          <p:nvGrpSpPr>
            <p:cNvPr id="126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128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9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JULHO 2020- ATUAL</a:t>
                </a:r>
              </a:p>
            </p:txBody>
          </p:sp>
        </p:grpSp>
        <p:pic>
          <p:nvPicPr>
            <p:cNvPr id="127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130" name="Agrupar 50"/>
          <p:cNvGrpSpPr/>
          <p:nvPr/>
        </p:nvGrpSpPr>
        <p:grpSpPr>
          <a:xfrm>
            <a:off x="6732735" y="3424833"/>
            <a:ext cx="2098514" cy="216416"/>
            <a:chOff x="969619" y="655190"/>
            <a:chExt cx="2098514" cy="216416"/>
          </a:xfrm>
        </p:grpSpPr>
        <p:sp>
          <p:nvSpPr>
            <p:cNvPr id="131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132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Desenvolvimento de sistema eletrônico de inscrições, recursos, resultados</a:t>
              </a:r>
            </a:p>
          </p:txBody>
        </p:sp>
      </p:grpSp>
      <p:sp>
        <p:nvSpPr>
          <p:cNvPr id="133" name="TextBox 387"/>
          <p:cNvSpPr txBox="1"/>
          <p:nvPr/>
        </p:nvSpPr>
        <p:spPr>
          <a:xfrm>
            <a:off x="6709135" y="3372813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134" name="Agrupar 50"/>
          <p:cNvGrpSpPr/>
          <p:nvPr/>
        </p:nvGrpSpPr>
        <p:grpSpPr>
          <a:xfrm>
            <a:off x="9702744" y="5573549"/>
            <a:ext cx="2098514" cy="216416"/>
            <a:chOff x="969619" y="655190"/>
            <a:chExt cx="2098514" cy="216416"/>
          </a:xfrm>
        </p:grpSpPr>
        <p:sp>
          <p:nvSpPr>
            <p:cNvPr id="135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136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Publicação dos editais de prova da 2ª etapa 2020 e 1ª etapa Edital 1 de 2021</a:t>
              </a:r>
            </a:p>
          </p:txBody>
        </p:sp>
      </p:grpSp>
      <p:sp>
        <p:nvSpPr>
          <p:cNvPr id="137" name="TextBox 387"/>
          <p:cNvSpPr txBox="1"/>
          <p:nvPr/>
        </p:nvSpPr>
        <p:spPr>
          <a:xfrm>
            <a:off x="9650341" y="5540475"/>
            <a:ext cx="37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15</a:t>
            </a:r>
          </a:p>
        </p:txBody>
      </p:sp>
      <p:grpSp>
        <p:nvGrpSpPr>
          <p:cNvPr id="138" name="Agrupar 233"/>
          <p:cNvGrpSpPr/>
          <p:nvPr/>
        </p:nvGrpSpPr>
        <p:grpSpPr>
          <a:xfrm>
            <a:off x="3038930" y="5281948"/>
            <a:ext cx="1668799" cy="919615"/>
            <a:chOff x="969619" y="271031"/>
            <a:chExt cx="1677016" cy="919615"/>
          </a:xfrm>
        </p:grpSpPr>
        <p:cxnSp>
          <p:nvCxnSpPr>
            <p:cNvPr id="139" name="Conector de Seta Reta 234"/>
            <p:cNvCxnSpPr>
              <a:endCxn id="145" idx="0"/>
            </p:cNvCxnSpPr>
            <p:nvPr/>
          </p:nvCxnSpPr>
          <p:spPr>
            <a:xfrm>
              <a:off x="1075238" y="342901"/>
              <a:ext cx="1" cy="648882"/>
            </a:xfrm>
            <a:prstGeom prst="straightConnector1">
              <a:avLst/>
            </a:prstGeom>
            <a:ln w="12700" cap="rnd">
              <a:solidFill>
                <a:srgbClr val="969696"/>
              </a:solidFill>
              <a:prstDash val="sysDot"/>
              <a:round/>
              <a:headEnd w="sm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tângulo Arredondado 236"/>
            <p:cNvSpPr/>
            <p:nvPr/>
          </p:nvSpPr>
          <p:spPr>
            <a:xfrm>
              <a:off x="1022531" y="271031"/>
              <a:ext cx="108000" cy="1080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1" name="Agrupar 237"/>
            <p:cNvGrpSpPr/>
            <p:nvPr/>
          </p:nvGrpSpPr>
          <p:grpSpPr>
            <a:xfrm>
              <a:off x="969619" y="958955"/>
              <a:ext cx="1677016" cy="231691"/>
              <a:chOff x="969619" y="958955"/>
              <a:chExt cx="1677016" cy="231691"/>
            </a:xfrm>
          </p:grpSpPr>
          <p:grpSp>
            <p:nvGrpSpPr>
              <p:cNvPr id="142" name="Agrupar 238"/>
              <p:cNvGrpSpPr/>
              <p:nvPr/>
            </p:nvGrpSpPr>
            <p:grpSpPr>
              <a:xfrm>
                <a:off x="969619" y="958955"/>
                <a:ext cx="216000" cy="216000"/>
                <a:chOff x="969619" y="958955"/>
                <a:chExt cx="216000" cy="216000"/>
              </a:xfrm>
            </p:grpSpPr>
            <p:sp>
              <p:nvSpPr>
                <p:cNvPr id="144" name="Retângulo Arredondado 240"/>
                <p:cNvSpPr/>
                <p:nvPr/>
              </p:nvSpPr>
              <p:spPr>
                <a:xfrm>
                  <a:off x="969619" y="958955"/>
                  <a:ext cx="216000" cy="216000"/>
                </a:xfrm>
                <a:prstGeom prst="round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145" name="Imagem 2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238" y="991783"/>
                  <a:ext cx="144000" cy="144000"/>
                </a:xfrm>
                <a:prstGeom prst="rect">
                  <a:avLst/>
                </a:prstGeom>
                <a:solidFill>
                  <a:srgbClr val="767171"/>
                </a:solidFill>
              </p:spPr>
            </p:pic>
          </p:grpSp>
          <p:sp>
            <p:nvSpPr>
              <p:cNvPr id="143" name="Retângulo Arredondado 239"/>
              <p:cNvSpPr/>
              <p:nvPr/>
            </p:nvSpPr>
            <p:spPr>
              <a:xfrm>
                <a:off x="1185619" y="992242"/>
                <a:ext cx="1461016" cy="1984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595959"/>
                    </a:solidFill>
                  </a:rPr>
                  <a:t>Inep</a:t>
                </a:r>
              </a:p>
            </p:txBody>
          </p:sp>
        </p:grpSp>
      </p:grpSp>
      <p:grpSp>
        <p:nvGrpSpPr>
          <p:cNvPr id="146" name="Agrupar 268"/>
          <p:cNvGrpSpPr/>
          <p:nvPr/>
        </p:nvGrpSpPr>
        <p:grpSpPr>
          <a:xfrm>
            <a:off x="3044498" y="6372134"/>
            <a:ext cx="2058836" cy="216000"/>
            <a:chOff x="3969050" y="535083"/>
            <a:chExt cx="2058836" cy="216000"/>
          </a:xfrm>
        </p:grpSpPr>
        <p:grpSp>
          <p:nvGrpSpPr>
            <p:cNvPr id="147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149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0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FEVEREIRO-MARÇO 2021</a:t>
                </a:r>
              </a:p>
            </p:txBody>
          </p:sp>
        </p:grpSp>
        <p:pic>
          <p:nvPicPr>
            <p:cNvPr id="148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151" name="Conector de Seta Reta 234"/>
          <p:cNvCxnSpPr>
            <a:stCxn id="145" idx="2"/>
            <a:endCxn id="148" idx="0"/>
          </p:cNvCxnSpPr>
          <p:nvPr/>
        </p:nvCxnSpPr>
        <p:spPr>
          <a:xfrm>
            <a:off x="3144032" y="6146700"/>
            <a:ext cx="7508" cy="256922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Agrupar 50"/>
          <p:cNvGrpSpPr/>
          <p:nvPr/>
        </p:nvGrpSpPr>
        <p:grpSpPr>
          <a:xfrm>
            <a:off x="3045479" y="5610564"/>
            <a:ext cx="2098514" cy="216416"/>
            <a:chOff x="969619" y="655190"/>
            <a:chExt cx="2098514" cy="216416"/>
          </a:xfrm>
        </p:grpSpPr>
        <p:sp>
          <p:nvSpPr>
            <p:cNvPr id="153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154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Elaboração dos editais de prova da 2ª etapa 2020 e 1ª etapa do exame 1 de 2021</a:t>
              </a:r>
            </a:p>
          </p:txBody>
        </p:sp>
      </p:grpSp>
      <p:sp>
        <p:nvSpPr>
          <p:cNvPr id="155" name="TextBox 387"/>
          <p:cNvSpPr txBox="1"/>
          <p:nvPr/>
        </p:nvSpPr>
        <p:spPr>
          <a:xfrm>
            <a:off x="2993713" y="5577490"/>
            <a:ext cx="37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12</a:t>
            </a:r>
          </a:p>
        </p:txBody>
      </p:sp>
      <p:grpSp>
        <p:nvGrpSpPr>
          <p:cNvPr id="156" name="Agrupar 268"/>
          <p:cNvGrpSpPr/>
          <p:nvPr/>
        </p:nvGrpSpPr>
        <p:grpSpPr>
          <a:xfrm>
            <a:off x="2440596" y="758708"/>
            <a:ext cx="2421498" cy="232217"/>
            <a:chOff x="3969050" y="535082"/>
            <a:chExt cx="2421498" cy="232217"/>
          </a:xfrm>
        </p:grpSpPr>
        <p:grpSp>
          <p:nvGrpSpPr>
            <p:cNvPr id="157" name="Agrupar 50"/>
            <p:cNvGrpSpPr/>
            <p:nvPr/>
          </p:nvGrpSpPr>
          <p:grpSpPr>
            <a:xfrm>
              <a:off x="3969050" y="535082"/>
              <a:ext cx="2421498" cy="232217"/>
              <a:chOff x="1112816" y="720793"/>
              <a:chExt cx="2421498" cy="232217"/>
            </a:xfrm>
          </p:grpSpPr>
          <p:sp>
            <p:nvSpPr>
              <p:cNvPr id="159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0" name="Retângulo Arredondado 75"/>
              <p:cNvSpPr/>
              <p:nvPr/>
            </p:nvSpPr>
            <p:spPr>
              <a:xfrm>
                <a:off x="1334332" y="720793"/>
                <a:ext cx="2199982" cy="232217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JANEIRO-FEVEREIRO 2020</a:t>
                </a:r>
              </a:p>
            </p:txBody>
          </p:sp>
        </p:grpSp>
        <p:pic>
          <p:nvPicPr>
            <p:cNvPr id="158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161" name="Conector de Seta Reta 71"/>
          <p:cNvCxnSpPr>
            <a:stCxn id="159" idx="2"/>
          </p:cNvCxnSpPr>
          <p:nvPr/>
        </p:nvCxnSpPr>
        <p:spPr>
          <a:xfrm>
            <a:off x="2548596" y="974709"/>
            <a:ext cx="15565" cy="226656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Agrupar 268"/>
          <p:cNvGrpSpPr/>
          <p:nvPr/>
        </p:nvGrpSpPr>
        <p:grpSpPr>
          <a:xfrm>
            <a:off x="4815684" y="815438"/>
            <a:ext cx="2058836" cy="216000"/>
            <a:chOff x="3969050" y="535083"/>
            <a:chExt cx="2058836" cy="216000"/>
          </a:xfrm>
        </p:grpSpPr>
        <p:grpSp>
          <p:nvGrpSpPr>
            <p:cNvPr id="163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165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6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MARÇO 2020</a:t>
                </a:r>
              </a:p>
            </p:txBody>
          </p:sp>
        </p:grpSp>
        <p:pic>
          <p:nvPicPr>
            <p:cNvPr id="164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167" name="Conector de Seta Reta 71"/>
          <p:cNvCxnSpPr/>
          <p:nvPr/>
        </p:nvCxnSpPr>
        <p:spPr>
          <a:xfrm>
            <a:off x="4887860" y="1005428"/>
            <a:ext cx="15565" cy="226656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tângulo Arredondado 75"/>
          <p:cNvSpPr/>
          <p:nvPr/>
        </p:nvSpPr>
        <p:spPr>
          <a:xfrm>
            <a:off x="5011850" y="1096896"/>
            <a:ext cx="1848556" cy="21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dirty="0">
                <a:solidFill>
                  <a:srgbClr val="5F5F5F"/>
                </a:solidFill>
              </a:rPr>
              <a:t>Inep</a:t>
            </a:r>
          </a:p>
        </p:txBody>
      </p:sp>
      <p:sp>
        <p:nvSpPr>
          <p:cNvPr id="169" name="Retângulo Arredondado 75"/>
          <p:cNvSpPr/>
          <p:nvPr/>
        </p:nvSpPr>
        <p:spPr>
          <a:xfrm>
            <a:off x="7348788" y="1257653"/>
            <a:ext cx="1848556" cy="21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dirty="0">
                <a:solidFill>
                  <a:srgbClr val="5F5F5F"/>
                </a:solidFill>
              </a:rPr>
              <a:t>Inep/MEC</a:t>
            </a:r>
          </a:p>
        </p:txBody>
      </p:sp>
      <p:sp>
        <p:nvSpPr>
          <p:cNvPr id="170" name="Retângulo Arredondado 75"/>
          <p:cNvSpPr/>
          <p:nvPr/>
        </p:nvSpPr>
        <p:spPr>
          <a:xfrm>
            <a:off x="9257679" y="3375411"/>
            <a:ext cx="1909536" cy="21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b="1" dirty="0">
                <a:solidFill>
                  <a:srgbClr val="003366"/>
                </a:solidFill>
              </a:rPr>
              <a:t>Elaboração dos editais de prova</a:t>
            </a:r>
          </a:p>
        </p:txBody>
      </p:sp>
      <p:cxnSp>
        <p:nvCxnSpPr>
          <p:cNvPr id="171" name="Conector de Seta Reta 71"/>
          <p:cNvCxnSpPr>
            <a:endCxn id="173" idx="0"/>
          </p:cNvCxnSpPr>
          <p:nvPr/>
        </p:nvCxnSpPr>
        <p:spPr>
          <a:xfrm>
            <a:off x="4651249" y="3294377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tângulo Arredondado 10"/>
          <p:cNvSpPr/>
          <p:nvPr/>
        </p:nvSpPr>
        <p:spPr>
          <a:xfrm>
            <a:off x="4597748" y="3966421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4" name="Agrupar 50"/>
          <p:cNvGrpSpPr/>
          <p:nvPr/>
        </p:nvGrpSpPr>
        <p:grpSpPr>
          <a:xfrm>
            <a:off x="4543249" y="2871551"/>
            <a:ext cx="2064556" cy="216000"/>
            <a:chOff x="969619" y="720794"/>
            <a:chExt cx="2064556" cy="216000"/>
          </a:xfrm>
        </p:grpSpPr>
        <p:grpSp>
          <p:nvGrpSpPr>
            <p:cNvPr id="175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177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78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176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</a:t>
              </a:r>
            </a:p>
          </p:txBody>
        </p:sp>
      </p:grpSp>
      <p:cxnSp>
        <p:nvCxnSpPr>
          <p:cNvPr id="179" name="Conector de Seta Reta 71"/>
          <p:cNvCxnSpPr>
            <a:endCxn id="177" idx="0"/>
          </p:cNvCxnSpPr>
          <p:nvPr/>
        </p:nvCxnSpPr>
        <p:spPr>
          <a:xfrm>
            <a:off x="4649826" y="2720907"/>
            <a:ext cx="1423" cy="1506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Agrupar 268"/>
          <p:cNvGrpSpPr/>
          <p:nvPr/>
        </p:nvGrpSpPr>
        <p:grpSpPr>
          <a:xfrm>
            <a:off x="4541826" y="2581107"/>
            <a:ext cx="2058836" cy="216000"/>
            <a:chOff x="3969050" y="535083"/>
            <a:chExt cx="2058836" cy="216000"/>
          </a:xfrm>
        </p:grpSpPr>
        <p:grpSp>
          <p:nvGrpSpPr>
            <p:cNvPr id="181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183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4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AGOSTO-DEZEMBRO 2020</a:t>
                </a:r>
              </a:p>
            </p:txBody>
          </p:sp>
        </p:grpSp>
        <p:pic>
          <p:nvPicPr>
            <p:cNvPr id="182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185" name="Agrupar 50"/>
          <p:cNvGrpSpPr/>
          <p:nvPr/>
        </p:nvGrpSpPr>
        <p:grpSpPr>
          <a:xfrm>
            <a:off x="4533867" y="3322782"/>
            <a:ext cx="2198868" cy="283091"/>
            <a:chOff x="969619" y="588515"/>
            <a:chExt cx="2098514" cy="283091"/>
          </a:xfrm>
        </p:grpSpPr>
        <p:sp>
          <p:nvSpPr>
            <p:cNvPr id="186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187" name="Retângulo Arredondado 75"/>
            <p:cNvSpPr/>
            <p:nvPr/>
          </p:nvSpPr>
          <p:spPr>
            <a:xfrm>
              <a:off x="1158597" y="588515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Execução e resultado dos processos licitatórios de contratação de empresas de impressão, distribuição, aplicação e correção (1ª e 2ª etapas)</a:t>
              </a:r>
            </a:p>
          </p:txBody>
        </p:sp>
      </p:grpSp>
      <p:sp>
        <p:nvSpPr>
          <p:cNvPr id="188" name="TextBox 387"/>
          <p:cNvSpPr txBox="1"/>
          <p:nvPr/>
        </p:nvSpPr>
        <p:spPr>
          <a:xfrm>
            <a:off x="4510267" y="3375537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</a:t>
            </a:r>
          </a:p>
        </p:txBody>
      </p:sp>
      <p:cxnSp>
        <p:nvCxnSpPr>
          <p:cNvPr id="189" name="Conector de Seta Reta 71"/>
          <p:cNvCxnSpPr>
            <a:endCxn id="190" idx="0"/>
          </p:cNvCxnSpPr>
          <p:nvPr/>
        </p:nvCxnSpPr>
        <p:spPr>
          <a:xfrm>
            <a:off x="2568493" y="3316151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tângulo Arredondado 10"/>
          <p:cNvSpPr/>
          <p:nvPr/>
        </p:nvSpPr>
        <p:spPr>
          <a:xfrm>
            <a:off x="2514992" y="3988195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1" name="Agrupar 50"/>
          <p:cNvGrpSpPr/>
          <p:nvPr/>
        </p:nvGrpSpPr>
        <p:grpSpPr>
          <a:xfrm>
            <a:off x="2460493" y="2969525"/>
            <a:ext cx="2064556" cy="216000"/>
            <a:chOff x="969619" y="720794"/>
            <a:chExt cx="2064556" cy="216000"/>
          </a:xfrm>
        </p:grpSpPr>
        <p:grpSp>
          <p:nvGrpSpPr>
            <p:cNvPr id="192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194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5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193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</a:t>
              </a:r>
            </a:p>
          </p:txBody>
        </p:sp>
      </p:grpSp>
      <p:cxnSp>
        <p:nvCxnSpPr>
          <p:cNvPr id="196" name="Conector de Seta Reta 71"/>
          <p:cNvCxnSpPr>
            <a:stCxn id="200" idx="2"/>
            <a:endCxn id="194" idx="0"/>
          </p:cNvCxnSpPr>
          <p:nvPr/>
        </p:nvCxnSpPr>
        <p:spPr>
          <a:xfrm>
            <a:off x="2567070" y="2818881"/>
            <a:ext cx="1423" cy="1506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Agrupar 268"/>
          <p:cNvGrpSpPr/>
          <p:nvPr/>
        </p:nvGrpSpPr>
        <p:grpSpPr>
          <a:xfrm>
            <a:off x="2459070" y="2602881"/>
            <a:ext cx="2058836" cy="216000"/>
            <a:chOff x="3969050" y="535083"/>
            <a:chExt cx="2058836" cy="216000"/>
          </a:xfrm>
        </p:grpSpPr>
        <p:grpSp>
          <p:nvGrpSpPr>
            <p:cNvPr id="198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200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1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SETEMBRO 2020</a:t>
                </a:r>
              </a:p>
            </p:txBody>
          </p:sp>
        </p:grpSp>
        <p:pic>
          <p:nvPicPr>
            <p:cNvPr id="199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202" name="Agrupar 50"/>
          <p:cNvGrpSpPr/>
          <p:nvPr/>
        </p:nvGrpSpPr>
        <p:grpSpPr>
          <a:xfrm>
            <a:off x="2451111" y="3382656"/>
            <a:ext cx="2098514" cy="302141"/>
            <a:chOff x="969619" y="569465"/>
            <a:chExt cx="2098514" cy="302141"/>
          </a:xfrm>
        </p:grpSpPr>
        <p:sp>
          <p:nvSpPr>
            <p:cNvPr id="203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204" name="Retângulo Arredondado 75"/>
            <p:cNvSpPr/>
            <p:nvPr/>
          </p:nvSpPr>
          <p:spPr>
            <a:xfrm>
              <a:off x="1158597" y="569465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Publicação das Portarias Inep nº 530 e 540/2020, com as regras de execução e a matriz de referência do Revalida</a:t>
              </a:r>
            </a:p>
          </p:txBody>
        </p:sp>
      </p:grpSp>
      <p:sp>
        <p:nvSpPr>
          <p:cNvPr id="205" name="TextBox 387"/>
          <p:cNvSpPr txBox="1"/>
          <p:nvPr/>
        </p:nvSpPr>
        <p:spPr>
          <a:xfrm>
            <a:off x="2427511" y="3416361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206" name="Conector de Seta Reta 71"/>
          <p:cNvCxnSpPr>
            <a:stCxn id="222" idx="2"/>
            <a:endCxn id="207" idx="0"/>
          </p:cNvCxnSpPr>
          <p:nvPr/>
        </p:nvCxnSpPr>
        <p:spPr>
          <a:xfrm>
            <a:off x="415564" y="3740923"/>
            <a:ext cx="172694" cy="340186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tângulo Arredondado 10"/>
          <p:cNvSpPr/>
          <p:nvPr/>
        </p:nvSpPr>
        <p:spPr>
          <a:xfrm>
            <a:off x="534258" y="4081109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8" name="Agrupar 50"/>
          <p:cNvGrpSpPr/>
          <p:nvPr/>
        </p:nvGrpSpPr>
        <p:grpSpPr>
          <a:xfrm>
            <a:off x="319681" y="2976785"/>
            <a:ext cx="2064556" cy="216000"/>
            <a:chOff x="969619" y="720794"/>
            <a:chExt cx="2064556" cy="216000"/>
          </a:xfrm>
        </p:grpSpPr>
        <p:grpSp>
          <p:nvGrpSpPr>
            <p:cNvPr id="209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211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12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210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Inep/CEBRASPE</a:t>
              </a:r>
            </a:p>
          </p:txBody>
        </p:sp>
      </p:grpSp>
      <p:cxnSp>
        <p:nvCxnSpPr>
          <p:cNvPr id="213" name="Conector de Seta Reta 71"/>
          <p:cNvCxnSpPr>
            <a:stCxn id="217" idx="2"/>
            <a:endCxn id="211" idx="0"/>
          </p:cNvCxnSpPr>
          <p:nvPr/>
        </p:nvCxnSpPr>
        <p:spPr>
          <a:xfrm>
            <a:off x="426258" y="2826141"/>
            <a:ext cx="1423" cy="1506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Agrupar 268"/>
          <p:cNvGrpSpPr/>
          <p:nvPr/>
        </p:nvGrpSpPr>
        <p:grpSpPr>
          <a:xfrm>
            <a:off x="318258" y="2610141"/>
            <a:ext cx="2058836" cy="216000"/>
            <a:chOff x="3969050" y="535083"/>
            <a:chExt cx="2058836" cy="216000"/>
          </a:xfrm>
        </p:grpSpPr>
        <p:grpSp>
          <p:nvGrpSpPr>
            <p:cNvPr id="215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217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8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DEZEMBRO 2020-FEVEREIRO 2021</a:t>
                </a:r>
              </a:p>
            </p:txBody>
          </p:sp>
        </p:grpSp>
        <p:pic>
          <p:nvPicPr>
            <p:cNvPr id="216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219" name="Agrupar 50"/>
          <p:cNvGrpSpPr/>
          <p:nvPr/>
        </p:nvGrpSpPr>
        <p:grpSpPr>
          <a:xfrm>
            <a:off x="310299" y="3475641"/>
            <a:ext cx="2098514" cy="216416"/>
            <a:chOff x="969619" y="655190"/>
            <a:chExt cx="2098514" cy="216416"/>
          </a:xfrm>
        </p:grpSpPr>
        <p:sp>
          <p:nvSpPr>
            <p:cNvPr id="220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221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Aplicação da 1ª etapa Revalida 2020, recebimento de recursos e correção das provas</a:t>
              </a:r>
            </a:p>
          </p:txBody>
        </p:sp>
      </p:grpSp>
      <p:sp>
        <p:nvSpPr>
          <p:cNvPr id="222" name="TextBox 387"/>
          <p:cNvSpPr txBox="1"/>
          <p:nvPr/>
        </p:nvSpPr>
        <p:spPr>
          <a:xfrm>
            <a:off x="229549" y="3433146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224" name="Agrupar 233"/>
          <p:cNvGrpSpPr/>
          <p:nvPr/>
        </p:nvGrpSpPr>
        <p:grpSpPr>
          <a:xfrm>
            <a:off x="846730" y="5328841"/>
            <a:ext cx="1668799" cy="919615"/>
            <a:chOff x="969619" y="271031"/>
            <a:chExt cx="1677016" cy="919615"/>
          </a:xfrm>
        </p:grpSpPr>
        <p:cxnSp>
          <p:nvCxnSpPr>
            <p:cNvPr id="225" name="Conector de Seta Reta 234"/>
            <p:cNvCxnSpPr>
              <a:endCxn id="231" idx="0"/>
            </p:cNvCxnSpPr>
            <p:nvPr/>
          </p:nvCxnSpPr>
          <p:spPr>
            <a:xfrm>
              <a:off x="1075238" y="342901"/>
              <a:ext cx="1" cy="648882"/>
            </a:xfrm>
            <a:prstGeom prst="straightConnector1">
              <a:avLst/>
            </a:prstGeom>
            <a:ln w="12700" cap="rnd">
              <a:solidFill>
                <a:srgbClr val="969696"/>
              </a:solidFill>
              <a:prstDash val="sysDot"/>
              <a:round/>
              <a:headEnd w="sm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tângulo Arredondado 236"/>
            <p:cNvSpPr/>
            <p:nvPr/>
          </p:nvSpPr>
          <p:spPr>
            <a:xfrm>
              <a:off x="1022531" y="271031"/>
              <a:ext cx="108000" cy="1080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27" name="Agrupar 237"/>
            <p:cNvGrpSpPr/>
            <p:nvPr/>
          </p:nvGrpSpPr>
          <p:grpSpPr>
            <a:xfrm>
              <a:off x="969619" y="958955"/>
              <a:ext cx="1677016" cy="231691"/>
              <a:chOff x="969619" y="958955"/>
              <a:chExt cx="1677016" cy="231691"/>
            </a:xfrm>
          </p:grpSpPr>
          <p:grpSp>
            <p:nvGrpSpPr>
              <p:cNvPr id="228" name="Agrupar 238"/>
              <p:cNvGrpSpPr/>
              <p:nvPr/>
            </p:nvGrpSpPr>
            <p:grpSpPr>
              <a:xfrm>
                <a:off x="969619" y="958955"/>
                <a:ext cx="216000" cy="216000"/>
                <a:chOff x="969619" y="958955"/>
                <a:chExt cx="216000" cy="216000"/>
              </a:xfrm>
            </p:grpSpPr>
            <p:sp>
              <p:nvSpPr>
                <p:cNvPr id="230" name="Retângulo Arredondado 240"/>
                <p:cNvSpPr/>
                <p:nvPr/>
              </p:nvSpPr>
              <p:spPr>
                <a:xfrm>
                  <a:off x="969619" y="958955"/>
                  <a:ext cx="216000" cy="216000"/>
                </a:xfrm>
                <a:prstGeom prst="round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231" name="Imagem 2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238" y="991783"/>
                  <a:ext cx="144000" cy="144000"/>
                </a:xfrm>
                <a:prstGeom prst="rect">
                  <a:avLst/>
                </a:prstGeom>
                <a:solidFill>
                  <a:srgbClr val="767171"/>
                </a:solidFill>
              </p:spPr>
            </p:pic>
          </p:grpSp>
          <p:sp>
            <p:nvSpPr>
              <p:cNvPr id="229" name="Retângulo Arredondado 239"/>
              <p:cNvSpPr/>
              <p:nvPr/>
            </p:nvSpPr>
            <p:spPr>
              <a:xfrm>
                <a:off x="1185619" y="992242"/>
                <a:ext cx="1461016" cy="1984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595959"/>
                    </a:solidFill>
                  </a:rPr>
                  <a:t>Inep</a:t>
                </a:r>
              </a:p>
            </p:txBody>
          </p:sp>
        </p:grpSp>
      </p:grpSp>
      <p:grpSp>
        <p:nvGrpSpPr>
          <p:cNvPr id="232" name="Agrupar 268"/>
          <p:cNvGrpSpPr/>
          <p:nvPr/>
        </p:nvGrpSpPr>
        <p:grpSpPr>
          <a:xfrm>
            <a:off x="852298" y="6419027"/>
            <a:ext cx="2058836" cy="216000"/>
            <a:chOff x="3969050" y="535083"/>
            <a:chExt cx="2058836" cy="216000"/>
          </a:xfrm>
        </p:grpSpPr>
        <p:grpSp>
          <p:nvGrpSpPr>
            <p:cNvPr id="233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235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6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JANEIRO 2021</a:t>
                </a:r>
              </a:p>
            </p:txBody>
          </p:sp>
        </p:grpSp>
        <p:pic>
          <p:nvPicPr>
            <p:cNvPr id="234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237" name="Conector de Seta Reta 234"/>
          <p:cNvCxnSpPr>
            <a:stCxn id="231" idx="2"/>
            <a:endCxn id="234" idx="0"/>
          </p:cNvCxnSpPr>
          <p:nvPr/>
        </p:nvCxnSpPr>
        <p:spPr>
          <a:xfrm>
            <a:off x="951832" y="6193593"/>
            <a:ext cx="7508" cy="256922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Agrupar 50"/>
          <p:cNvGrpSpPr/>
          <p:nvPr/>
        </p:nvGrpSpPr>
        <p:grpSpPr>
          <a:xfrm>
            <a:off x="853279" y="5657457"/>
            <a:ext cx="2098514" cy="216416"/>
            <a:chOff x="969619" y="655190"/>
            <a:chExt cx="2098514" cy="216416"/>
          </a:xfrm>
        </p:grpSpPr>
        <p:sp>
          <p:nvSpPr>
            <p:cNvPr id="239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240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Revisão dos termos de adesão e contatos com universidades parceiras</a:t>
              </a:r>
            </a:p>
          </p:txBody>
        </p:sp>
      </p:grpSp>
      <p:sp>
        <p:nvSpPr>
          <p:cNvPr id="241" name="TextBox 387"/>
          <p:cNvSpPr txBox="1"/>
          <p:nvPr/>
        </p:nvSpPr>
        <p:spPr>
          <a:xfrm>
            <a:off x="811038" y="5624383"/>
            <a:ext cx="37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242" name="Agrupar 233"/>
          <p:cNvGrpSpPr/>
          <p:nvPr/>
        </p:nvGrpSpPr>
        <p:grpSpPr>
          <a:xfrm>
            <a:off x="7257760" y="5305395"/>
            <a:ext cx="1668799" cy="919615"/>
            <a:chOff x="969619" y="271031"/>
            <a:chExt cx="1677016" cy="919615"/>
          </a:xfrm>
        </p:grpSpPr>
        <p:cxnSp>
          <p:nvCxnSpPr>
            <p:cNvPr id="243" name="Conector de Seta Reta 234"/>
            <p:cNvCxnSpPr>
              <a:endCxn id="249" idx="0"/>
            </p:cNvCxnSpPr>
            <p:nvPr/>
          </p:nvCxnSpPr>
          <p:spPr>
            <a:xfrm>
              <a:off x="1075238" y="342901"/>
              <a:ext cx="1" cy="648882"/>
            </a:xfrm>
            <a:prstGeom prst="straightConnector1">
              <a:avLst/>
            </a:prstGeom>
            <a:ln w="12700" cap="rnd">
              <a:solidFill>
                <a:srgbClr val="969696"/>
              </a:solidFill>
              <a:prstDash val="sysDot"/>
              <a:round/>
              <a:headEnd w="sm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Retângulo Arredondado 236"/>
            <p:cNvSpPr/>
            <p:nvPr/>
          </p:nvSpPr>
          <p:spPr>
            <a:xfrm>
              <a:off x="1022531" y="271031"/>
              <a:ext cx="108000" cy="1080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45" name="Agrupar 237"/>
            <p:cNvGrpSpPr/>
            <p:nvPr/>
          </p:nvGrpSpPr>
          <p:grpSpPr>
            <a:xfrm>
              <a:off x="969619" y="958955"/>
              <a:ext cx="1677016" cy="231691"/>
              <a:chOff x="969619" y="958955"/>
              <a:chExt cx="1677016" cy="231691"/>
            </a:xfrm>
          </p:grpSpPr>
          <p:grpSp>
            <p:nvGrpSpPr>
              <p:cNvPr id="246" name="Agrupar 238"/>
              <p:cNvGrpSpPr/>
              <p:nvPr/>
            </p:nvGrpSpPr>
            <p:grpSpPr>
              <a:xfrm>
                <a:off x="969619" y="958955"/>
                <a:ext cx="216000" cy="216000"/>
                <a:chOff x="969619" y="958955"/>
                <a:chExt cx="216000" cy="216000"/>
              </a:xfrm>
            </p:grpSpPr>
            <p:sp>
              <p:nvSpPr>
                <p:cNvPr id="248" name="Retângulo Arredondado 240"/>
                <p:cNvSpPr/>
                <p:nvPr/>
              </p:nvSpPr>
              <p:spPr>
                <a:xfrm>
                  <a:off x="969619" y="958955"/>
                  <a:ext cx="216000" cy="216000"/>
                </a:xfrm>
                <a:prstGeom prst="round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249" name="Imagem 2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238" y="991783"/>
                  <a:ext cx="144000" cy="144000"/>
                </a:xfrm>
                <a:prstGeom prst="rect">
                  <a:avLst/>
                </a:prstGeom>
                <a:solidFill>
                  <a:srgbClr val="767171"/>
                </a:solidFill>
              </p:spPr>
            </p:pic>
          </p:grpSp>
          <p:sp>
            <p:nvSpPr>
              <p:cNvPr id="247" name="Retângulo Arredondado 239"/>
              <p:cNvSpPr/>
              <p:nvPr/>
            </p:nvSpPr>
            <p:spPr>
              <a:xfrm>
                <a:off x="1185619" y="992242"/>
                <a:ext cx="1461016" cy="1984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595959"/>
                    </a:solidFill>
                  </a:rPr>
                  <a:t>Inep/MEC/</a:t>
                </a:r>
                <a:r>
                  <a:rPr lang="pt-BR" sz="1000" b="1" dirty="0" err="1">
                    <a:solidFill>
                      <a:srgbClr val="595959"/>
                    </a:solidFill>
                  </a:rPr>
                  <a:t>Ebserh</a:t>
                </a:r>
                <a:r>
                  <a:rPr lang="pt-BR" sz="1000" b="1" dirty="0">
                    <a:solidFill>
                      <a:srgbClr val="595959"/>
                    </a:solidFill>
                  </a:rPr>
                  <a:t>/</a:t>
                </a:r>
              </a:p>
              <a:p>
                <a:r>
                  <a:rPr lang="pt-BR" sz="1000" b="1" dirty="0">
                    <a:solidFill>
                      <a:srgbClr val="595959"/>
                    </a:solidFill>
                  </a:rPr>
                  <a:t>CEBRASPE</a:t>
                </a:r>
              </a:p>
            </p:txBody>
          </p:sp>
        </p:grpSp>
      </p:grpSp>
      <p:grpSp>
        <p:nvGrpSpPr>
          <p:cNvPr id="250" name="Agrupar 268"/>
          <p:cNvGrpSpPr/>
          <p:nvPr/>
        </p:nvGrpSpPr>
        <p:grpSpPr>
          <a:xfrm>
            <a:off x="7263328" y="6395581"/>
            <a:ext cx="2058836" cy="216000"/>
            <a:chOff x="3969050" y="535083"/>
            <a:chExt cx="2058836" cy="216000"/>
          </a:xfrm>
        </p:grpSpPr>
        <p:grpSp>
          <p:nvGrpSpPr>
            <p:cNvPr id="251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253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4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FEVEREIRO-MAIO 2021</a:t>
                </a:r>
              </a:p>
            </p:txBody>
          </p:sp>
        </p:grpSp>
        <p:pic>
          <p:nvPicPr>
            <p:cNvPr id="252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255" name="Conector de Seta Reta 234"/>
          <p:cNvCxnSpPr>
            <a:stCxn id="249" idx="2"/>
            <a:endCxn id="252" idx="0"/>
          </p:cNvCxnSpPr>
          <p:nvPr/>
        </p:nvCxnSpPr>
        <p:spPr>
          <a:xfrm>
            <a:off x="7362862" y="6170147"/>
            <a:ext cx="7508" cy="256922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Agrupar 50"/>
          <p:cNvGrpSpPr/>
          <p:nvPr/>
        </p:nvGrpSpPr>
        <p:grpSpPr>
          <a:xfrm>
            <a:off x="7264309" y="5634011"/>
            <a:ext cx="2098514" cy="216416"/>
            <a:chOff x="969619" y="655190"/>
            <a:chExt cx="2098514" cy="216416"/>
          </a:xfrm>
        </p:grpSpPr>
        <p:sp>
          <p:nvSpPr>
            <p:cNvPr id="257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258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Definição dos locais de prova da 2ª etapa 2020</a:t>
              </a:r>
            </a:p>
          </p:txBody>
        </p:sp>
      </p:grpSp>
      <p:sp>
        <p:nvSpPr>
          <p:cNvPr id="259" name="TextBox 387"/>
          <p:cNvSpPr txBox="1"/>
          <p:nvPr/>
        </p:nvSpPr>
        <p:spPr>
          <a:xfrm>
            <a:off x="7212543" y="5600937"/>
            <a:ext cx="37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14</a:t>
            </a:r>
          </a:p>
        </p:txBody>
      </p:sp>
      <p:grpSp>
        <p:nvGrpSpPr>
          <p:cNvPr id="260" name="Agrupar 233"/>
          <p:cNvGrpSpPr/>
          <p:nvPr/>
        </p:nvGrpSpPr>
        <p:grpSpPr>
          <a:xfrm>
            <a:off x="5419435" y="5314920"/>
            <a:ext cx="1668799" cy="919615"/>
            <a:chOff x="969619" y="271031"/>
            <a:chExt cx="1677016" cy="919615"/>
          </a:xfrm>
        </p:grpSpPr>
        <p:cxnSp>
          <p:nvCxnSpPr>
            <p:cNvPr id="261" name="Conector de Seta Reta 234"/>
            <p:cNvCxnSpPr>
              <a:endCxn id="267" idx="0"/>
            </p:cNvCxnSpPr>
            <p:nvPr/>
          </p:nvCxnSpPr>
          <p:spPr>
            <a:xfrm>
              <a:off x="1075238" y="342901"/>
              <a:ext cx="1" cy="648882"/>
            </a:xfrm>
            <a:prstGeom prst="straightConnector1">
              <a:avLst/>
            </a:prstGeom>
            <a:ln w="12700" cap="rnd">
              <a:solidFill>
                <a:srgbClr val="969696"/>
              </a:solidFill>
              <a:prstDash val="sysDot"/>
              <a:round/>
              <a:headEnd w="sm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tângulo Arredondado 236"/>
            <p:cNvSpPr/>
            <p:nvPr/>
          </p:nvSpPr>
          <p:spPr>
            <a:xfrm>
              <a:off x="1022531" y="271031"/>
              <a:ext cx="108000" cy="1080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63" name="Agrupar 237"/>
            <p:cNvGrpSpPr/>
            <p:nvPr/>
          </p:nvGrpSpPr>
          <p:grpSpPr>
            <a:xfrm>
              <a:off x="969619" y="958955"/>
              <a:ext cx="1677016" cy="231691"/>
              <a:chOff x="969619" y="958955"/>
              <a:chExt cx="1677016" cy="231691"/>
            </a:xfrm>
          </p:grpSpPr>
          <p:grpSp>
            <p:nvGrpSpPr>
              <p:cNvPr id="264" name="Agrupar 238"/>
              <p:cNvGrpSpPr/>
              <p:nvPr/>
            </p:nvGrpSpPr>
            <p:grpSpPr>
              <a:xfrm>
                <a:off x="969619" y="958955"/>
                <a:ext cx="216000" cy="216000"/>
                <a:chOff x="969619" y="958955"/>
                <a:chExt cx="216000" cy="216000"/>
              </a:xfrm>
            </p:grpSpPr>
            <p:sp>
              <p:nvSpPr>
                <p:cNvPr id="266" name="Retângulo Arredondado 240"/>
                <p:cNvSpPr/>
                <p:nvPr/>
              </p:nvSpPr>
              <p:spPr>
                <a:xfrm>
                  <a:off x="969619" y="958955"/>
                  <a:ext cx="216000" cy="216000"/>
                </a:xfrm>
                <a:prstGeom prst="round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267" name="Imagem 2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238" y="991783"/>
                  <a:ext cx="144000" cy="144000"/>
                </a:xfrm>
                <a:prstGeom prst="rect">
                  <a:avLst/>
                </a:prstGeom>
                <a:solidFill>
                  <a:srgbClr val="767171"/>
                </a:solidFill>
              </p:spPr>
            </p:pic>
          </p:grpSp>
          <p:sp>
            <p:nvSpPr>
              <p:cNvPr id="265" name="Retângulo Arredondado 239"/>
              <p:cNvSpPr/>
              <p:nvPr/>
            </p:nvSpPr>
            <p:spPr>
              <a:xfrm>
                <a:off x="1185619" y="992242"/>
                <a:ext cx="1461016" cy="1984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595959"/>
                    </a:solidFill>
                  </a:rPr>
                  <a:t>Inep</a:t>
                </a:r>
              </a:p>
            </p:txBody>
          </p:sp>
        </p:grpSp>
      </p:grpSp>
      <p:grpSp>
        <p:nvGrpSpPr>
          <p:cNvPr id="268" name="Agrupar 268"/>
          <p:cNvGrpSpPr/>
          <p:nvPr/>
        </p:nvGrpSpPr>
        <p:grpSpPr>
          <a:xfrm>
            <a:off x="5425003" y="6405106"/>
            <a:ext cx="2058836" cy="216000"/>
            <a:chOff x="3969050" y="535083"/>
            <a:chExt cx="2058836" cy="216000"/>
          </a:xfrm>
        </p:grpSpPr>
        <p:grpSp>
          <p:nvGrpSpPr>
            <p:cNvPr id="269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271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2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MARÇO 2021</a:t>
                </a:r>
              </a:p>
            </p:txBody>
          </p:sp>
        </p:grpSp>
        <p:pic>
          <p:nvPicPr>
            <p:cNvPr id="270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273" name="Conector de Seta Reta 234"/>
          <p:cNvCxnSpPr>
            <a:stCxn id="267" idx="2"/>
            <a:endCxn id="270" idx="0"/>
          </p:cNvCxnSpPr>
          <p:nvPr/>
        </p:nvCxnSpPr>
        <p:spPr>
          <a:xfrm>
            <a:off x="5524537" y="6179672"/>
            <a:ext cx="7508" cy="256922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" name="Agrupar 50"/>
          <p:cNvGrpSpPr/>
          <p:nvPr/>
        </p:nvGrpSpPr>
        <p:grpSpPr>
          <a:xfrm>
            <a:off x="5425984" y="5643536"/>
            <a:ext cx="1817058" cy="326336"/>
            <a:chOff x="969619" y="655190"/>
            <a:chExt cx="1817058" cy="326336"/>
          </a:xfrm>
        </p:grpSpPr>
        <p:sp>
          <p:nvSpPr>
            <p:cNvPr id="275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276" name="Retângulo Arredondado 75"/>
            <p:cNvSpPr/>
            <p:nvPr/>
          </p:nvSpPr>
          <p:spPr>
            <a:xfrm>
              <a:off x="1158597" y="655190"/>
              <a:ext cx="1628080" cy="32633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Divulgação dos resultados da 1ª etapa 2020</a:t>
              </a:r>
            </a:p>
          </p:txBody>
        </p:sp>
      </p:grpSp>
      <p:sp>
        <p:nvSpPr>
          <p:cNvPr id="277" name="TextBox 387"/>
          <p:cNvSpPr txBox="1"/>
          <p:nvPr/>
        </p:nvSpPr>
        <p:spPr>
          <a:xfrm>
            <a:off x="5374218" y="5610462"/>
            <a:ext cx="37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5609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Desafios à aplicação do Revalida em 2020 e 2021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10537"/>
              </p:ext>
            </p:extLst>
          </p:nvPr>
        </p:nvGraphicFramePr>
        <p:xfrm>
          <a:off x="445476" y="703385"/>
          <a:ext cx="11031416" cy="544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4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46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1ª Etapa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2ª Etapa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4150"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Resguardar a saúde de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15.580 participantes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equipe de aplicação;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Proibição de realização de eventos de grande porte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vários estados;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Suspensão e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prorrogação de aplicação de outras avaliações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Inep e de vários concursos públicos;*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Adoção de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protocolos de segurança sanitária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a equipe de aplicação e participantes.</a:t>
                      </a:r>
                    </a:p>
                    <a:p>
                      <a:pPr algn="just"/>
                      <a:endParaRPr lang="pt-BR" dirty="0"/>
                    </a:p>
                    <a:p>
                      <a:pPr algn="just"/>
                      <a:endParaRPr lang="pt-BR" dirty="0"/>
                    </a:p>
                    <a:p>
                      <a:pPr algn="just"/>
                      <a:endParaRPr lang="pt-BR" dirty="0"/>
                    </a:p>
                    <a:p>
                      <a:pPr algn="just"/>
                      <a:r>
                        <a:rPr lang="pt-BR" sz="1400" dirty="0"/>
                        <a:t>*Devido à pandemia, o Inep precisou</a:t>
                      </a:r>
                      <a:r>
                        <a:rPr lang="pt-BR" sz="1400" baseline="0" dirty="0"/>
                        <a:t> prorrogar várias de suas avaliações, a exemplo do Exame Nacional de Desempenho dos Estudantes (Enade) e do Exame Nacional do Ensino Médio (Enem). A 1ª etapa do Revalida 2020 foi o primeiro exame de grande porte realizado no ano. Ademais, o</a:t>
                      </a:r>
                      <a:r>
                        <a:rPr lang="pt-BR" sz="1400" dirty="0"/>
                        <a:t> jornal Correio Braziliense contabilizou 306 concursos públicos suspensos em</a:t>
                      </a:r>
                      <a:r>
                        <a:rPr lang="pt-BR" sz="1400" baseline="0" dirty="0"/>
                        <a:t> razão da pandemia ao longo de 2020. Acesso à reportagem </a:t>
                      </a:r>
                      <a:r>
                        <a:rPr lang="pt-BR" sz="1400" baseline="0" dirty="0">
                          <a:hlinkClick r:id="rId2"/>
                        </a:rPr>
                        <a:t>aqui</a:t>
                      </a:r>
                      <a:r>
                        <a:rPr lang="pt-BR" sz="1400" baseline="0" dirty="0"/>
                        <a:t>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Desafio de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de hospitais e empréstimo de macas e outros equipamentos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médicos durante a pandemia;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Dificuldade de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aquisição de instrumentos e materiais médicos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simulação de procedimentos;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Grande parte dos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consultórios médicos são pequenos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não permite presença de 4 pessoas com distanciamento social;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Hospitais não têm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auditórios para acomodar 180 participantes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 distanciamento social;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Garantir o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distanciamento social durante a abertura dos portões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Aglomeração de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 participantes mais equipe de aplicação em cada uma das 14 coordenações de prova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Apenas </a:t>
                      </a:r>
                      <a:r>
                        <a:rPr lang="pt-BR" sz="1633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equipe de aplicação é da área da saúde,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logo a maioria dos presentes não estará vacinada;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Contratação de atores, cinegrafistas, fiscais, porteiros, seguranças é mais difícil pelo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receio de contaminação em ambiente hospitalar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Prova prática prevê interação e fala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Adoção de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protocolos de segurança sanitária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a equipe de aplicação e participantes.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90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>
          <a:xfrm>
            <a:off x="997053" y="152340"/>
            <a:ext cx="11102975" cy="40011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Elaboração do Revalida em 2020 e 2021</a:t>
            </a:r>
          </a:p>
        </p:txBody>
      </p:sp>
      <p:sp>
        <p:nvSpPr>
          <p:cNvPr id="5" name="Retângulo 1"/>
          <p:cNvSpPr/>
          <p:nvPr/>
        </p:nvSpPr>
        <p:spPr>
          <a:xfrm>
            <a:off x="540000" y="2035719"/>
            <a:ext cx="9998589" cy="35858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2"/>
          <p:cNvSpPr/>
          <p:nvPr/>
        </p:nvSpPr>
        <p:spPr>
          <a:xfrm>
            <a:off x="1178706" y="3781713"/>
            <a:ext cx="9454461" cy="37626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olchete Direito 3"/>
          <p:cNvSpPr/>
          <p:nvPr/>
        </p:nvSpPr>
        <p:spPr>
          <a:xfrm>
            <a:off x="10431355" y="2215013"/>
            <a:ext cx="900000" cy="1765176"/>
          </a:xfrm>
          <a:prstGeom prst="rightBracket">
            <a:avLst>
              <a:gd name="adj" fmla="val 96628"/>
            </a:avLst>
          </a:prstGeom>
          <a:noFill/>
          <a:ln w="36195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olchete Direito 4"/>
          <p:cNvSpPr/>
          <p:nvPr/>
        </p:nvSpPr>
        <p:spPr>
          <a:xfrm flipH="1">
            <a:off x="364072" y="3966800"/>
            <a:ext cx="976061" cy="1386133"/>
          </a:xfrm>
          <a:prstGeom prst="rightBracket">
            <a:avLst>
              <a:gd name="adj" fmla="val 162463"/>
            </a:avLst>
          </a:prstGeom>
          <a:noFill/>
          <a:ln w="36195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5"/>
          <p:cNvSpPr/>
          <p:nvPr/>
        </p:nvSpPr>
        <p:spPr>
          <a:xfrm>
            <a:off x="1340134" y="5165136"/>
            <a:ext cx="10311866" cy="360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Agrupar 233"/>
          <p:cNvGrpSpPr/>
          <p:nvPr/>
        </p:nvGrpSpPr>
        <p:grpSpPr>
          <a:xfrm>
            <a:off x="9690918" y="5314920"/>
            <a:ext cx="1668799" cy="919615"/>
            <a:chOff x="969619" y="271031"/>
            <a:chExt cx="1677016" cy="919615"/>
          </a:xfrm>
        </p:grpSpPr>
        <p:cxnSp>
          <p:nvCxnSpPr>
            <p:cNvPr id="14" name="Conector de Seta Reta 234"/>
            <p:cNvCxnSpPr>
              <a:endCxn id="20" idx="0"/>
            </p:cNvCxnSpPr>
            <p:nvPr/>
          </p:nvCxnSpPr>
          <p:spPr>
            <a:xfrm>
              <a:off x="1075238" y="342901"/>
              <a:ext cx="1" cy="648882"/>
            </a:xfrm>
            <a:prstGeom prst="straightConnector1">
              <a:avLst/>
            </a:prstGeom>
            <a:ln w="12700" cap="rnd">
              <a:solidFill>
                <a:srgbClr val="969696"/>
              </a:solidFill>
              <a:prstDash val="sysDot"/>
              <a:round/>
              <a:headEnd w="sm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ângulo Arredondado 236"/>
            <p:cNvSpPr/>
            <p:nvPr/>
          </p:nvSpPr>
          <p:spPr>
            <a:xfrm>
              <a:off x="1022531" y="271031"/>
              <a:ext cx="108000" cy="1080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237"/>
            <p:cNvGrpSpPr/>
            <p:nvPr/>
          </p:nvGrpSpPr>
          <p:grpSpPr>
            <a:xfrm>
              <a:off x="969619" y="958955"/>
              <a:ext cx="1677016" cy="231691"/>
              <a:chOff x="969619" y="958955"/>
              <a:chExt cx="1677016" cy="231691"/>
            </a:xfrm>
          </p:grpSpPr>
          <p:grpSp>
            <p:nvGrpSpPr>
              <p:cNvPr id="17" name="Agrupar 238"/>
              <p:cNvGrpSpPr/>
              <p:nvPr/>
            </p:nvGrpSpPr>
            <p:grpSpPr>
              <a:xfrm>
                <a:off x="969619" y="958955"/>
                <a:ext cx="216000" cy="216000"/>
                <a:chOff x="969619" y="958955"/>
                <a:chExt cx="216000" cy="216000"/>
              </a:xfrm>
            </p:grpSpPr>
            <p:sp>
              <p:nvSpPr>
                <p:cNvPr id="19" name="Retângulo Arredondado 240"/>
                <p:cNvSpPr/>
                <p:nvPr/>
              </p:nvSpPr>
              <p:spPr>
                <a:xfrm>
                  <a:off x="969619" y="958955"/>
                  <a:ext cx="216000" cy="216000"/>
                </a:xfrm>
                <a:prstGeom prst="round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20" name="Imagem 2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238" y="991783"/>
                  <a:ext cx="144000" cy="144000"/>
                </a:xfrm>
                <a:prstGeom prst="rect">
                  <a:avLst/>
                </a:prstGeom>
                <a:solidFill>
                  <a:srgbClr val="767171"/>
                </a:solidFill>
              </p:spPr>
            </p:pic>
          </p:grpSp>
          <p:sp>
            <p:nvSpPr>
              <p:cNvPr id="18" name="Retângulo Arredondado 239"/>
              <p:cNvSpPr/>
              <p:nvPr/>
            </p:nvSpPr>
            <p:spPr>
              <a:xfrm>
                <a:off x="1185619" y="992242"/>
                <a:ext cx="1461016" cy="1984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595959"/>
                    </a:solidFill>
                  </a:rPr>
                  <a:t>Inep/CAI</a:t>
                </a:r>
              </a:p>
            </p:txBody>
          </p:sp>
        </p:grpSp>
      </p:grpSp>
      <p:grpSp>
        <p:nvGrpSpPr>
          <p:cNvPr id="21" name="Agrupar 268"/>
          <p:cNvGrpSpPr/>
          <p:nvPr/>
        </p:nvGrpSpPr>
        <p:grpSpPr>
          <a:xfrm>
            <a:off x="9701763" y="6335119"/>
            <a:ext cx="2058836" cy="216000"/>
            <a:chOff x="3969050" y="535083"/>
            <a:chExt cx="2058836" cy="216000"/>
          </a:xfrm>
        </p:grpSpPr>
        <p:grpSp>
          <p:nvGrpSpPr>
            <p:cNvPr id="22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24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NOVEMBRO 2020</a:t>
                </a:r>
              </a:p>
            </p:txBody>
          </p:sp>
        </p:grpSp>
        <p:pic>
          <p:nvPicPr>
            <p:cNvPr id="23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26" name="Conector de Seta Reta 234"/>
          <p:cNvCxnSpPr>
            <a:stCxn id="20" idx="2"/>
            <a:endCxn id="23" idx="0"/>
          </p:cNvCxnSpPr>
          <p:nvPr/>
        </p:nvCxnSpPr>
        <p:spPr>
          <a:xfrm>
            <a:off x="9796020" y="6179672"/>
            <a:ext cx="12785" cy="186935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71"/>
          <p:cNvCxnSpPr>
            <a:stCxn id="33" idx="2"/>
            <a:endCxn id="28" idx="0"/>
          </p:cNvCxnSpPr>
          <p:nvPr/>
        </p:nvCxnSpPr>
        <p:spPr>
          <a:xfrm>
            <a:off x="700314" y="1365493"/>
            <a:ext cx="2880" cy="779796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10"/>
          <p:cNvSpPr/>
          <p:nvPr/>
        </p:nvSpPr>
        <p:spPr>
          <a:xfrm>
            <a:off x="649194" y="2145289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" name="Agrupar 50"/>
          <p:cNvGrpSpPr/>
          <p:nvPr/>
        </p:nvGrpSpPr>
        <p:grpSpPr>
          <a:xfrm>
            <a:off x="594695" y="1188665"/>
            <a:ext cx="2064556" cy="216000"/>
            <a:chOff x="969619" y="720794"/>
            <a:chExt cx="2064556" cy="216000"/>
          </a:xfrm>
        </p:grpSpPr>
        <p:grpSp>
          <p:nvGrpSpPr>
            <p:cNvPr id="30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32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3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31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</a:t>
              </a:r>
            </a:p>
          </p:txBody>
        </p:sp>
      </p:grpSp>
      <p:cxnSp>
        <p:nvCxnSpPr>
          <p:cNvPr id="34" name="Conector de Seta Reta 71"/>
          <p:cNvCxnSpPr>
            <a:stCxn id="38" idx="2"/>
            <a:endCxn id="32" idx="0"/>
          </p:cNvCxnSpPr>
          <p:nvPr/>
        </p:nvCxnSpPr>
        <p:spPr>
          <a:xfrm>
            <a:off x="701272" y="987405"/>
            <a:ext cx="1423" cy="201260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Agrupar 268"/>
          <p:cNvGrpSpPr/>
          <p:nvPr/>
        </p:nvGrpSpPr>
        <p:grpSpPr>
          <a:xfrm>
            <a:off x="593272" y="771405"/>
            <a:ext cx="2058836" cy="216000"/>
            <a:chOff x="3969050" y="535083"/>
            <a:chExt cx="2058836" cy="216000"/>
          </a:xfrm>
        </p:grpSpPr>
        <p:grpSp>
          <p:nvGrpSpPr>
            <p:cNvPr id="36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38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JUNHO 2020</a:t>
                </a:r>
              </a:p>
            </p:txBody>
          </p:sp>
        </p:grpSp>
        <p:pic>
          <p:nvPicPr>
            <p:cNvPr id="37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40" name="Agrupar 50"/>
          <p:cNvGrpSpPr/>
          <p:nvPr/>
        </p:nvGrpSpPr>
        <p:grpSpPr>
          <a:xfrm>
            <a:off x="585313" y="1636904"/>
            <a:ext cx="1653421" cy="235053"/>
            <a:chOff x="969619" y="655189"/>
            <a:chExt cx="1653421" cy="235053"/>
          </a:xfrm>
        </p:grpSpPr>
        <p:sp>
          <p:nvSpPr>
            <p:cNvPr id="41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42" name="Retângulo Arredondado 75"/>
            <p:cNvSpPr/>
            <p:nvPr/>
          </p:nvSpPr>
          <p:spPr>
            <a:xfrm>
              <a:off x="1158597" y="655189"/>
              <a:ext cx="1464443" cy="2350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Nomeação de membros da Comissão Assessora de Avaliação da Formação Médica</a:t>
              </a:r>
            </a:p>
          </p:txBody>
        </p:sp>
      </p:grpSp>
      <p:sp>
        <p:nvSpPr>
          <p:cNvPr id="43" name="TextBox 387"/>
          <p:cNvSpPr txBox="1"/>
          <p:nvPr/>
        </p:nvSpPr>
        <p:spPr>
          <a:xfrm>
            <a:off x="561713" y="1573455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4" name="Conector de Seta Reta 71"/>
          <p:cNvCxnSpPr>
            <a:endCxn id="45" idx="0"/>
          </p:cNvCxnSpPr>
          <p:nvPr/>
        </p:nvCxnSpPr>
        <p:spPr>
          <a:xfrm>
            <a:off x="2563710" y="1425666"/>
            <a:ext cx="499" cy="72919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Arredondado 10"/>
          <p:cNvSpPr/>
          <p:nvPr/>
        </p:nvSpPr>
        <p:spPr>
          <a:xfrm>
            <a:off x="2510209" y="2154860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6" name="Agrupar 50"/>
          <p:cNvGrpSpPr/>
          <p:nvPr/>
        </p:nvGrpSpPr>
        <p:grpSpPr>
          <a:xfrm>
            <a:off x="2455710" y="1186439"/>
            <a:ext cx="2065118" cy="227797"/>
            <a:chOff x="969619" y="708997"/>
            <a:chExt cx="2065118" cy="227797"/>
          </a:xfrm>
        </p:grpSpPr>
        <p:grpSp>
          <p:nvGrpSpPr>
            <p:cNvPr id="47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49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0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48" name="Retângulo Arredondado 75"/>
            <p:cNvSpPr/>
            <p:nvPr/>
          </p:nvSpPr>
          <p:spPr>
            <a:xfrm>
              <a:off x="1186181" y="708997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</a:t>
              </a:r>
            </a:p>
          </p:txBody>
        </p:sp>
      </p:grpSp>
      <p:grpSp>
        <p:nvGrpSpPr>
          <p:cNvPr id="51" name="Agrupar 50"/>
          <p:cNvGrpSpPr/>
          <p:nvPr/>
        </p:nvGrpSpPr>
        <p:grpSpPr>
          <a:xfrm>
            <a:off x="2446328" y="1635046"/>
            <a:ext cx="2224100" cy="216416"/>
            <a:chOff x="969619" y="655190"/>
            <a:chExt cx="2224100" cy="216416"/>
          </a:xfrm>
        </p:grpSpPr>
        <p:sp>
          <p:nvSpPr>
            <p:cNvPr id="52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53" name="Retângulo Arredondado 75"/>
            <p:cNvSpPr/>
            <p:nvPr/>
          </p:nvSpPr>
          <p:spPr>
            <a:xfrm>
              <a:off x="1158596" y="655190"/>
              <a:ext cx="2035123" cy="18641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Nomeação de membros da Comissão de Análise de Itens</a:t>
              </a:r>
            </a:p>
          </p:txBody>
        </p:sp>
      </p:grpSp>
      <p:sp>
        <p:nvSpPr>
          <p:cNvPr id="54" name="TextBox 387"/>
          <p:cNvSpPr txBox="1"/>
          <p:nvPr/>
        </p:nvSpPr>
        <p:spPr>
          <a:xfrm>
            <a:off x="2422728" y="1583026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55" name="Conector de Seta Reta 71"/>
          <p:cNvCxnSpPr>
            <a:endCxn id="56" idx="0"/>
          </p:cNvCxnSpPr>
          <p:nvPr/>
        </p:nvCxnSpPr>
        <p:spPr>
          <a:xfrm>
            <a:off x="4901649" y="1482998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Arredondado 10"/>
          <p:cNvSpPr/>
          <p:nvPr/>
        </p:nvSpPr>
        <p:spPr>
          <a:xfrm>
            <a:off x="4848148" y="2155042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7" name="Agrupar 50"/>
          <p:cNvGrpSpPr/>
          <p:nvPr/>
        </p:nvGrpSpPr>
        <p:grpSpPr>
          <a:xfrm>
            <a:off x="4815684" y="1121858"/>
            <a:ext cx="2064556" cy="216000"/>
            <a:chOff x="969619" y="720794"/>
            <a:chExt cx="2064556" cy="216000"/>
          </a:xfrm>
        </p:grpSpPr>
        <p:grpSp>
          <p:nvGrpSpPr>
            <p:cNvPr id="58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60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1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59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0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62" name="Agrupar 50"/>
          <p:cNvGrpSpPr/>
          <p:nvPr/>
        </p:nvGrpSpPr>
        <p:grpSpPr>
          <a:xfrm>
            <a:off x="4795282" y="1576613"/>
            <a:ext cx="2098514" cy="275031"/>
            <a:chOff x="969619" y="596575"/>
            <a:chExt cx="2098514" cy="275031"/>
          </a:xfrm>
        </p:grpSpPr>
        <p:sp>
          <p:nvSpPr>
            <p:cNvPr id="63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64" name="Retângulo Arredondado 75"/>
            <p:cNvSpPr/>
            <p:nvPr/>
          </p:nvSpPr>
          <p:spPr>
            <a:xfrm>
              <a:off x="1158597" y="596575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000" b="1" dirty="0">
                <a:solidFill>
                  <a:srgbClr val="003366"/>
                </a:solidFill>
              </a:endParaRPr>
            </a:p>
            <a:p>
              <a:r>
                <a:rPr lang="pt-BR" sz="1000" b="1" dirty="0">
                  <a:solidFill>
                    <a:srgbClr val="003366"/>
                  </a:solidFill>
                </a:rPr>
                <a:t>Planejamento do Exame</a:t>
              </a:r>
            </a:p>
          </p:txBody>
        </p:sp>
      </p:grpSp>
      <p:sp>
        <p:nvSpPr>
          <p:cNvPr id="65" name="TextBox 387"/>
          <p:cNvSpPr txBox="1"/>
          <p:nvPr/>
        </p:nvSpPr>
        <p:spPr>
          <a:xfrm>
            <a:off x="4760667" y="1583208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66" name="Conector de Seta Reta 71"/>
          <p:cNvCxnSpPr>
            <a:endCxn id="67" idx="0"/>
          </p:cNvCxnSpPr>
          <p:nvPr/>
        </p:nvCxnSpPr>
        <p:spPr>
          <a:xfrm>
            <a:off x="7242543" y="1482816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Arredondado 10"/>
          <p:cNvSpPr/>
          <p:nvPr/>
        </p:nvSpPr>
        <p:spPr>
          <a:xfrm>
            <a:off x="7189042" y="2154860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8" name="Agrupar 50"/>
          <p:cNvGrpSpPr/>
          <p:nvPr/>
        </p:nvGrpSpPr>
        <p:grpSpPr>
          <a:xfrm>
            <a:off x="7134543" y="1266816"/>
            <a:ext cx="2064556" cy="216000"/>
            <a:chOff x="969619" y="720794"/>
            <a:chExt cx="2064556" cy="216000"/>
          </a:xfrm>
        </p:grpSpPr>
        <p:grpSp>
          <p:nvGrpSpPr>
            <p:cNvPr id="69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71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72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70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000" dirty="0">
                <a:solidFill>
                  <a:srgbClr val="5F5F5F"/>
                </a:solidFill>
              </a:endParaRPr>
            </a:p>
          </p:txBody>
        </p:sp>
      </p:grpSp>
      <p:cxnSp>
        <p:nvCxnSpPr>
          <p:cNvPr id="73" name="Conector de Seta Reta 71"/>
          <p:cNvCxnSpPr>
            <a:stCxn id="77" idx="2"/>
            <a:endCxn id="71" idx="0"/>
          </p:cNvCxnSpPr>
          <p:nvPr/>
        </p:nvCxnSpPr>
        <p:spPr>
          <a:xfrm>
            <a:off x="7241120" y="985546"/>
            <a:ext cx="1423" cy="281270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Agrupar 268"/>
          <p:cNvGrpSpPr/>
          <p:nvPr/>
        </p:nvGrpSpPr>
        <p:grpSpPr>
          <a:xfrm>
            <a:off x="7133120" y="769546"/>
            <a:ext cx="2058836" cy="216000"/>
            <a:chOff x="3969050" y="535083"/>
            <a:chExt cx="2058836" cy="216000"/>
          </a:xfrm>
        </p:grpSpPr>
        <p:grpSp>
          <p:nvGrpSpPr>
            <p:cNvPr id="75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77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JULHO 2020</a:t>
                </a:r>
              </a:p>
            </p:txBody>
          </p:sp>
        </p:grpSp>
        <p:pic>
          <p:nvPicPr>
            <p:cNvPr id="76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79" name="Agrupar 50"/>
          <p:cNvGrpSpPr/>
          <p:nvPr/>
        </p:nvGrpSpPr>
        <p:grpSpPr>
          <a:xfrm>
            <a:off x="7125161" y="1635046"/>
            <a:ext cx="2098514" cy="216416"/>
            <a:chOff x="969619" y="655190"/>
            <a:chExt cx="2098514" cy="216416"/>
          </a:xfrm>
        </p:grpSpPr>
        <p:sp>
          <p:nvSpPr>
            <p:cNvPr id="80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81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Capacitação da CAAFM em </a:t>
              </a:r>
              <a:r>
                <a:rPr lang="pt-BR" sz="1000" b="1" dirty="0" err="1">
                  <a:solidFill>
                    <a:srgbClr val="003366"/>
                  </a:solidFill>
                </a:rPr>
                <a:t>psicometria</a:t>
              </a:r>
              <a:endParaRPr lang="pt-BR" sz="1000" b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82" name="TextBox 387"/>
          <p:cNvSpPr txBox="1"/>
          <p:nvPr/>
        </p:nvSpPr>
        <p:spPr>
          <a:xfrm>
            <a:off x="7101561" y="1583026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83" name="Conector de Seta Reta 71"/>
          <p:cNvCxnSpPr>
            <a:endCxn id="84" idx="0"/>
          </p:cNvCxnSpPr>
          <p:nvPr/>
        </p:nvCxnSpPr>
        <p:spPr>
          <a:xfrm>
            <a:off x="9113678" y="1492063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Arredondado 10"/>
          <p:cNvSpPr/>
          <p:nvPr/>
        </p:nvSpPr>
        <p:spPr>
          <a:xfrm>
            <a:off x="9060177" y="2164107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5" name="Agrupar 50"/>
          <p:cNvGrpSpPr/>
          <p:nvPr/>
        </p:nvGrpSpPr>
        <p:grpSpPr>
          <a:xfrm>
            <a:off x="9019524" y="1145437"/>
            <a:ext cx="2064556" cy="216000"/>
            <a:chOff x="969619" y="720794"/>
            <a:chExt cx="2064556" cy="216000"/>
          </a:xfrm>
        </p:grpSpPr>
        <p:grpSp>
          <p:nvGrpSpPr>
            <p:cNvPr id="86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88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89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87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</a:t>
              </a:r>
            </a:p>
          </p:txBody>
        </p:sp>
      </p:grpSp>
      <p:cxnSp>
        <p:nvCxnSpPr>
          <p:cNvPr id="90" name="Conector de Seta Reta 71"/>
          <p:cNvCxnSpPr/>
          <p:nvPr/>
        </p:nvCxnSpPr>
        <p:spPr>
          <a:xfrm>
            <a:off x="9098400" y="994793"/>
            <a:ext cx="1423" cy="281270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Agrupar 268"/>
          <p:cNvGrpSpPr/>
          <p:nvPr/>
        </p:nvGrpSpPr>
        <p:grpSpPr>
          <a:xfrm>
            <a:off x="9018101" y="778793"/>
            <a:ext cx="2058836" cy="216000"/>
            <a:chOff x="3969050" y="535083"/>
            <a:chExt cx="2058836" cy="216000"/>
          </a:xfrm>
        </p:grpSpPr>
        <p:grpSp>
          <p:nvGrpSpPr>
            <p:cNvPr id="92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94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JULHO 2020</a:t>
                </a:r>
              </a:p>
            </p:txBody>
          </p:sp>
        </p:grpSp>
        <p:pic>
          <p:nvPicPr>
            <p:cNvPr id="93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96" name="Agrupar 50"/>
          <p:cNvGrpSpPr/>
          <p:nvPr/>
        </p:nvGrpSpPr>
        <p:grpSpPr>
          <a:xfrm>
            <a:off x="9010141" y="1586234"/>
            <a:ext cx="2375477" cy="299920"/>
            <a:chOff x="969619" y="618434"/>
            <a:chExt cx="2098514" cy="253172"/>
          </a:xfrm>
        </p:grpSpPr>
        <p:sp>
          <p:nvSpPr>
            <p:cNvPr id="97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98" name="Retângulo Arredondado 75"/>
            <p:cNvSpPr/>
            <p:nvPr/>
          </p:nvSpPr>
          <p:spPr>
            <a:xfrm>
              <a:off x="1158597" y="618434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Elaboração da matriz do exame de acordo com a Diretriz Curricular Nacional de Medicina</a:t>
              </a:r>
            </a:p>
          </p:txBody>
        </p:sp>
      </p:grpSp>
      <p:sp>
        <p:nvSpPr>
          <p:cNvPr id="99" name="TextBox 387"/>
          <p:cNvSpPr txBox="1"/>
          <p:nvPr/>
        </p:nvSpPr>
        <p:spPr>
          <a:xfrm>
            <a:off x="8986551" y="1592273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0" name="Conector de Seta Reta 71"/>
          <p:cNvCxnSpPr>
            <a:endCxn id="101" idx="0"/>
          </p:cNvCxnSpPr>
          <p:nvPr/>
        </p:nvCxnSpPr>
        <p:spPr>
          <a:xfrm>
            <a:off x="9132806" y="3248878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Arredondado 10"/>
          <p:cNvSpPr/>
          <p:nvPr/>
        </p:nvSpPr>
        <p:spPr>
          <a:xfrm>
            <a:off x="9079305" y="3920922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2" name="Agrupar 50"/>
          <p:cNvGrpSpPr/>
          <p:nvPr/>
        </p:nvGrpSpPr>
        <p:grpSpPr>
          <a:xfrm>
            <a:off x="9021720" y="2974263"/>
            <a:ext cx="2064556" cy="216000"/>
            <a:chOff x="969619" y="720794"/>
            <a:chExt cx="2064556" cy="216000"/>
          </a:xfrm>
        </p:grpSpPr>
        <p:grpSp>
          <p:nvGrpSpPr>
            <p:cNvPr id="103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105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06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104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</a:t>
              </a:r>
            </a:p>
          </p:txBody>
        </p:sp>
      </p:grpSp>
      <p:cxnSp>
        <p:nvCxnSpPr>
          <p:cNvPr id="107" name="Conector de Seta Reta 71"/>
          <p:cNvCxnSpPr>
            <a:stCxn id="111" idx="2"/>
            <a:endCxn id="105" idx="0"/>
          </p:cNvCxnSpPr>
          <p:nvPr/>
        </p:nvCxnSpPr>
        <p:spPr>
          <a:xfrm flipH="1">
            <a:off x="9129720" y="2751608"/>
            <a:ext cx="1663" cy="222655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Agrupar 268"/>
          <p:cNvGrpSpPr/>
          <p:nvPr/>
        </p:nvGrpSpPr>
        <p:grpSpPr>
          <a:xfrm>
            <a:off x="9023383" y="2535608"/>
            <a:ext cx="2058836" cy="216000"/>
            <a:chOff x="3969050" y="535083"/>
            <a:chExt cx="2058836" cy="216000"/>
          </a:xfrm>
        </p:grpSpPr>
        <p:grpSp>
          <p:nvGrpSpPr>
            <p:cNvPr id="109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111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2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AGOSTO 2020</a:t>
                </a:r>
              </a:p>
            </p:txBody>
          </p:sp>
        </p:grpSp>
        <p:pic>
          <p:nvPicPr>
            <p:cNvPr id="110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113" name="Agrupar 50"/>
          <p:cNvGrpSpPr/>
          <p:nvPr/>
        </p:nvGrpSpPr>
        <p:grpSpPr>
          <a:xfrm>
            <a:off x="9015424" y="3401108"/>
            <a:ext cx="2098514" cy="216416"/>
            <a:chOff x="969619" y="655190"/>
            <a:chExt cx="2098514" cy="216416"/>
          </a:xfrm>
        </p:grpSpPr>
        <p:sp>
          <p:nvSpPr>
            <p:cNvPr id="114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115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000" b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116" name="TextBox 387"/>
          <p:cNvSpPr txBox="1"/>
          <p:nvPr/>
        </p:nvSpPr>
        <p:spPr>
          <a:xfrm>
            <a:off x="8991824" y="3349088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117" name="Conector de Seta Reta 71"/>
          <p:cNvCxnSpPr>
            <a:endCxn id="118" idx="0"/>
          </p:cNvCxnSpPr>
          <p:nvPr/>
        </p:nvCxnSpPr>
        <p:spPr>
          <a:xfrm>
            <a:off x="6850117" y="3272603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tângulo Arredondado 10"/>
          <p:cNvSpPr/>
          <p:nvPr/>
        </p:nvSpPr>
        <p:spPr>
          <a:xfrm>
            <a:off x="6796616" y="3944647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9" name="Agrupar 50"/>
          <p:cNvGrpSpPr/>
          <p:nvPr/>
        </p:nvGrpSpPr>
        <p:grpSpPr>
          <a:xfrm>
            <a:off x="6742117" y="2925977"/>
            <a:ext cx="2064556" cy="216000"/>
            <a:chOff x="969619" y="720794"/>
            <a:chExt cx="2064556" cy="216000"/>
          </a:xfrm>
        </p:grpSpPr>
        <p:grpSp>
          <p:nvGrpSpPr>
            <p:cNvPr id="120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122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23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121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</a:t>
              </a:r>
            </a:p>
          </p:txBody>
        </p:sp>
      </p:grpSp>
      <p:cxnSp>
        <p:nvCxnSpPr>
          <p:cNvPr id="124" name="Conector de Seta Reta 71"/>
          <p:cNvCxnSpPr>
            <a:stCxn id="128" idx="2"/>
            <a:endCxn id="122" idx="0"/>
          </p:cNvCxnSpPr>
          <p:nvPr/>
        </p:nvCxnSpPr>
        <p:spPr>
          <a:xfrm>
            <a:off x="6848694" y="2775333"/>
            <a:ext cx="1423" cy="1506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Agrupar 268"/>
          <p:cNvGrpSpPr/>
          <p:nvPr/>
        </p:nvGrpSpPr>
        <p:grpSpPr>
          <a:xfrm>
            <a:off x="6740694" y="2559333"/>
            <a:ext cx="2058836" cy="216000"/>
            <a:chOff x="3969050" y="535083"/>
            <a:chExt cx="2058836" cy="216000"/>
          </a:xfrm>
        </p:grpSpPr>
        <p:grpSp>
          <p:nvGrpSpPr>
            <p:cNvPr id="126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128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9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AGOSTO 2020</a:t>
                </a:r>
              </a:p>
            </p:txBody>
          </p:sp>
        </p:grpSp>
        <p:pic>
          <p:nvPicPr>
            <p:cNvPr id="127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130" name="Agrupar 50"/>
          <p:cNvGrpSpPr/>
          <p:nvPr/>
        </p:nvGrpSpPr>
        <p:grpSpPr>
          <a:xfrm>
            <a:off x="6732735" y="3424833"/>
            <a:ext cx="2098514" cy="216416"/>
            <a:chOff x="969619" y="655190"/>
            <a:chExt cx="2098514" cy="216416"/>
          </a:xfrm>
        </p:grpSpPr>
        <p:sp>
          <p:nvSpPr>
            <p:cNvPr id="131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132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Atualização, revisão e formatação do Guia de Elaboração de Itens</a:t>
              </a:r>
            </a:p>
          </p:txBody>
        </p:sp>
      </p:grpSp>
      <p:sp>
        <p:nvSpPr>
          <p:cNvPr id="133" name="TextBox 387"/>
          <p:cNvSpPr txBox="1"/>
          <p:nvPr/>
        </p:nvSpPr>
        <p:spPr>
          <a:xfrm>
            <a:off x="6709135" y="3372813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134" name="Agrupar 50"/>
          <p:cNvGrpSpPr/>
          <p:nvPr/>
        </p:nvGrpSpPr>
        <p:grpSpPr>
          <a:xfrm>
            <a:off x="9703556" y="5643536"/>
            <a:ext cx="2098514" cy="216416"/>
            <a:chOff x="969619" y="655190"/>
            <a:chExt cx="2098514" cy="216416"/>
          </a:xfrm>
        </p:grpSpPr>
        <p:sp>
          <p:nvSpPr>
            <p:cNvPr id="135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136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Reuniões presenciais no ambiente seguro do Inep para 2ª prova (método </a:t>
              </a:r>
              <a:r>
                <a:rPr lang="pt-BR" sz="1000" b="1" dirty="0" err="1">
                  <a:solidFill>
                    <a:srgbClr val="003366"/>
                  </a:solidFill>
                </a:rPr>
                <a:t>Angoff</a:t>
              </a:r>
              <a:r>
                <a:rPr lang="pt-BR" sz="1000" b="1" dirty="0">
                  <a:solidFill>
                    <a:srgbClr val="003366"/>
                  </a:solidFill>
                </a:rPr>
                <a:t>)</a:t>
              </a:r>
            </a:p>
          </p:txBody>
        </p:sp>
      </p:grpSp>
      <p:sp>
        <p:nvSpPr>
          <p:cNvPr id="137" name="TextBox 387"/>
          <p:cNvSpPr txBox="1"/>
          <p:nvPr/>
        </p:nvSpPr>
        <p:spPr>
          <a:xfrm>
            <a:off x="9648233" y="5600564"/>
            <a:ext cx="37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15</a:t>
            </a:r>
          </a:p>
        </p:txBody>
      </p:sp>
      <p:grpSp>
        <p:nvGrpSpPr>
          <p:cNvPr id="138" name="Agrupar 233"/>
          <p:cNvGrpSpPr/>
          <p:nvPr/>
        </p:nvGrpSpPr>
        <p:grpSpPr>
          <a:xfrm>
            <a:off x="3038930" y="5281948"/>
            <a:ext cx="1668799" cy="919615"/>
            <a:chOff x="969619" y="271031"/>
            <a:chExt cx="1677016" cy="919615"/>
          </a:xfrm>
        </p:grpSpPr>
        <p:cxnSp>
          <p:nvCxnSpPr>
            <p:cNvPr id="139" name="Conector de Seta Reta 234"/>
            <p:cNvCxnSpPr>
              <a:endCxn id="145" idx="0"/>
            </p:cNvCxnSpPr>
            <p:nvPr/>
          </p:nvCxnSpPr>
          <p:spPr>
            <a:xfrm>
              <a:off x="1075238" y="342901"/>
              <a:ext cx="1" cy="648882"/>
            </a:xfrm>
            <a:prstGeom prst="straightConnector1">
              <a:avLst/>
            </a:prstGeom>
            <a:ln w="12700" cap="rnd">
              <a:solidFill>
                <a:srgbClr val="969696"/>
              </a:solidFill>
              <a:prstDash val="sysDot"/>
              <a:round/>
              <a:headEnd w="sm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tângulo Arredondado 236"/>
            <p:cNvSpPr/>
            <p:nvPr/>
          </p:nvSpPr>
          <p:spPr>
            <a:xfrm>
              <a:off x="1022531" y="271031"/>
              <a:ext cx="108000" cy="1080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1" name="Agrupar 237"/>
            <p:cNvGrpSpPr/>
            <p:nvPr/>
          </p:nvGrpSpPr>
          <p:grpSpPr>
            <a:xfrm>
              <a:off x="969619" y="958955"/>
              <a:ext cx="1677016" cy="231691"/>
              <a:chOff x="969619" y="958955"/>
              <a:chExt cx="1677016" cy="231691"/>
            </a:xfrm>
          </p:grpSpPr>
          <p:grpSp>
            <p:nvGrpSpPr>
              <p:cNvPr id="142" name="Agrupar 238"/>
              <p:cNvGrpSpPr/>
              <p:nvPr/>
            </p:nvGrpSpPr>
            <p:grpSpPr>
              <a:xfrm>
                <a:off x="969619" y="958955"/>
                <a:ext cx="216000" cy="216000"/>
                <a:chOff x="969619" y="958955"/>
                <a:chExt cx="216000" cy="216000"/>
              </a:xfrm>
            </p:grpSpPr>
            <p:sp>
              <p:nvSpPr>
                <p:cNvPr id="144" name="Retângulo Arredondado 240"/>
                <p:cNvSpPr/>
                <p:nvPr/>
              </p:nvSpPr>
              <p:spPr>
                <a:xfrm>
                  <a:off x="969619" y="958955"/>
                  <a:ext cx="216000" cy="216000"/>
                </a:xfrm>
                <a:prstGeom prst="round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145" name="Imagem 2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238" y="991783"/>
                  <a:ext cx="144000" cy="144000"/>
                </a:xfrm>
                <a:prstGeom prst="rect">
                  <a:avLst/>
                </a:prstGeom>
                <a:solidFill>
                  <a:srgbClr val="767171"/>
                </a:solidFill>
              </p:spPr>
            </p:pic>
          </p:grpSp>
          <p:sp>
            <p:nvSpPr>
              <p:cNvPr id="143" name="Retângulo Arredondado 239"/>
              <p:cNvSpPr/>
              <p:nvPr/>
            </p:nvSpPr>
            <p:spPr>
              <a:xfrm>
                <a:off x="1185619" y="992242"/>
                <a:ext cx="1461016" cy="1984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595959"/>
                    </a:solidFill>
                  </a:rPr>
                  <a:t>Inep/CAAFM</a:t>
                </a:r>
              </a:p>
            </p:txBody>
          </p:sp>
        </p:grpSp>
      </p:grpSp>
      <p:grpSp>
        <p:nvGrpSpPr>
          <p:cNvPr id="146" name="Agrupar 268"/>
          <p:cNvGrpSpPr/>
          <p:nvPr/>
        </p:nvGrpSpPr>
        <p:grpSpPr>
          <a:xfrm>
            <a:off x="3044498" y="6372134"/>
            <a:ext cx="2058836" cy="216000"/>
            <a:chOff x="3969050" y="535083"/>
            <a:chExt cx="2058836" cy="216000"/>
          </a:xfrm>
        </p:grpSpPr>
        <p:grpSp>
          <p:nvGrpSpPr>
            <p:cNvPr id="147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149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0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OUTUBRO 2020</a:t>
                </a:r>
              </a:p>
            </p:txBody>
          </p:sp>
        </p:grpSp>
        <p:pic>
          <p:nvPicPr>
            <p:cNvPr id="148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151" name="Conector de Seta Reta 234"/>
          <p:cNvCxnSpPr>
            <a:stCxn id="145" idx="2"/>
            <a:endCxn id="148" idx="0"/>
          </p:cNvCxnSpPr>
          <p:nvPr/>
        </p:nvCxnSpPr>
        <p:spPr>
          <a:xfrm>
            <a:off x="3144032" y="6146700"/>
            <a:ext cx="7508" cy="256922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Agrupar 50"/>
          <p:cNvGrpSpPr/>
          <p:nvPr/>
        </p:nvGrpSpPr>
        <p:grpSpPr>
          <a:xfrm>
            <a:off x="3045479" y="5610564"/>
            <a:ext cx="2098514" cy="216416"/>
            <a:chOff x="969619" y="655190"/>
            <a:chExt cx="2098514" cy="216416"/>
          </a:xfrm>
        </p:grpSpPr>
        <p:sp>
          <p:nvSpPr>
            <p:cNvPr id="153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154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Elaboração da prova de habilidades clínicas</a:t>
              </a:r>
            </a:p>
          </p:txBody>
        </p:sp>
      </p:grpSp>
      <p:sp>
        <p:nvSpPr>
          <p:cNvPr id="155" name="TextBox 387"/>
          <p:cNvSpPr txBox="1"/>
          <p:nvPr/>
        </p:nvSpPr>
        <p:spPr>
          <a:xfrm>
            <a:off x="2993713" y="5577490"/>
            <a:ext cx="37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12</a:t>
            </a:r>
          </a:p>
        </p:txBody>
      </p:sp>
      <p:grpSp>
        <p:nvGrpSpPr>
          <p:cNvPr id="156" name="Agrupar 268"/>
          <p:cNvGrpSpPr/>
          <p:nvPr/>
        </p:nvGrpSpPr>
        <p:grpSpPr>
          <a:xfrm>
            <a:off x="2440596" y="758708"/>
            <a:ext cx="2421498" cy="232217"/>
            <a:chOff x="3969050" y="535082"/>
            <a:chExt cx="2421498" cy="232217"/>
          </a:xfrm>
        </p:grpSpPr>
        <p:grpSp>
          <p:nvGrpSpPr>
            <p:cNvPr id="157" name="Agrupar 50"/>
            <p:cNvGrpSpPr/>
            <p:nvPr/>
          </p:nvGrpSpPr>
          <p:grpSpPr>
            <a:xfrm>
              <a:off x="3969050" y="535082"/>
              <a:ext cx="2421498" cy="232217"/>
              <a:chOff x="1112816" y="720793"/>
              <a:chExt cx="2421498" cy="232217"/>
            </a:xfrm>
          </p:grpSpPr>
          <p:sp>
            <p:nvSpPr>
              <p:cNvPr id="159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0" name="Retângulo Arredondado 75"/>
              <p:cNvSpPr/>
              <p:nvPr/>
            </p:nvSpPr>
            <p:spPr>
              <a:xfrm>
                <a:off x="1334332" y="720793"/>
                <a:ext cx="2199982" cy="232217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JUNHO 2020</a:t>
                </a:r>
              </a:p>
            </p:txBody>
          </p:sp>
        </p:grpSp>
        <p:pic>
          <p:nvPicPr>
            <p:cNvPr id="158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161" name="Conector de Seta Reta 71"/>
          <p:cNvCxnSpPr>
            <a:stCxn id="159" idx="2"/>
          </p:cNvCxnSpPr>
          <p:nvPr/>
        </p:nvCxnSpPr>
        <p:spPr>
          <a:xfrm>
            <a:off x="2548596" y="974709"/>
            <a:ext cx="15565" cy="226656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Agrupar 268"/>
          <p:cNvGrpSpPr/>
          <p:nvPr/>
        </p:nvGrpSpPr>
        <p:grpSpPr>
          <a:xfrm>
            <a:off x="4815684" y="815438"/>
            <a:ext cx="2058836" cy="216000"/>
            <a:chOff x="3969050" y="535083"/>
            <a:chExt cx="2058836" cy="216000"/>
          </a:xfrm>
        </p:grpSpPr>
        <p:grpSp>
          <p:nvGrpSpPr>
            <p:cNvPr id="163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165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6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JULHO 2020</a:t>
                </a:r>
              </a:p>
            </p:txBody>
          </p:sp>
        </p:grpSp>
        <p:pic>
          <p:nvPicPr>
            <p:cNvPr id="164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167" name="Conector de Seta Reta 71"/>
          <p:cNvCxnSpPr/>
          <p:nvPr/>
        </p:nvCxnSpPr>
        <p:spPr>
          <a:xfrm>
            <a:off x="4887860" y="1005428"/>
            <a:ext cx="15565" cy="226656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tângulo Arredondado 75"/>
          <p:cNvSpPr/>
          <p:nvPr/>
        </p:nvSpPr>
        <p:spPr>
          <a:xfrm>
            <a:off x="5011850" y="1096896"/>
            <a:ext cx="1848556" cy="21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dirty="0">
                <a:solidFill>
                  <a:srgbClr val="5F5F5F"/>
                </a:solidFill>
              </a:rPr>
              <a:t>Inep</a:t>
            </a:r>
          </a:p>
        </p:txBody>
      </p:sp>
      <p:sp>
        <p:nvSpPr>
          <p:cNvPr id="169" name="Retângulo Arredondado 75"/>
          <p:cNvSpPr/>
          <p:nvPr/>
        </p:nvSpPr>
        <p:spPr>
          <a:xfrm>
            <a:off x="7348788" y="1257653"/>
            <a:ext cx="1848556" cy="21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dirty="0">
                <a:solidFill>
                  <a:srgbClr val="5F5F5F"/>
                </a:solidFill>
              </a:rPr>
              <a:t>Inep</a:t>
            </a:r>
          </a:p>
        </p:txBody>
      </p:sp>
      <p:sp>
        <p:nvSpPr>
          <p:cNvPr id="170" name="Retângulo Arredondado 75"/>
          <p:cNvSpPr/>
          <p:nvPr/>
        </p:nvSpPr>
        <p:spPr>
          <a:xfrm>
            <a:off x="9257679" y="3375411"/>
            <a:ext cx="1909536" cy="21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b="1" dirty="0">
                <a:solidFill>
                  <a:srgbClr val="003366"/>
                </a:solidFill>
              </a:rPr>
              <a:t>Capacitação de elaboradores e revisores de itens com </a:t>
            </a:r>
            <a:r>
              <a:rPr lang="pt-BR" sz="1000" b="1" dirty="0" err="1">
                <a:solidFill>
                  <a:srgbClr val="003366"/>
                </a:solidFill>
              </a:rPr>
              <a:t>psicometristas</a:t>
            </a:r>
            <a:endParaRPr lang="pt-BR" sz="1000" b="1" dirty="0">
              <a:solidFill>
                <a:srgbClr val="003366"/>
              </a:solidFill>
            </a:endParaRPr>
          </a:p>
        </p:txBody>
      </p:sp>
      <p:cxnSp>
        <p:nvCxnSpPr>
          <p:cNvPr id="171" name="Conector de Seta Reta 71"/>
          <p:cNvCxnSpPr>
            <a:endCxn id="173" idx="0"/>
          </p:cNvCxnSpPr>
          <p:nvPr/>
        </p:nvCxnSpPr>
        <p:spPr>
          <a:xfrm>
            <a:off x="4651249" y="3294377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tângulo Arredondado 10"/>
          <p:cNvSpPr/>
          <p:nvPr/>
        </p:nvSpPr>
        <p:spPr>
          <a:xfrm>
            <a:off x="4597748" y="3966421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4" name="Agrupar 50"/>
          <p:cNvGrpSpPr/>
          <p:nvPr/>
        </p:nvGrpSpPr>
        <p:grpSpPr>
          <a:xfrm>
            <a:off x="4543249" y="2871551"/>
            <a:ext cx="2064556" cy="216000"/>
            <a:chOff x="969619" y="720794"/>
            <a:chExt cx="2064556" cy="216000"/>
          </a:xfrm>
        </p:grpSpPr>
        <p:grpSp>
          <p:nvGrpSpPr>
            <p:cNvPr id="175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177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78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176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Inep/CAAFM/CAI</a:t>
              </a:r>
            </a:p>
          </p:txBody>
        </p:sp>
      </p:grpSp>
      <p:cxnSp>
        <p:nvCxnSpPr>
          <p:cNvPr id="179" name="Conector de Seta Reta 71"/>
          <p:cNvCxnSpPr>
            <a:endCxn id="177" idx="0"/>
          </p:cNvCxnSpPr>
          <p:nvPr/>
        </p:nvCxnSpPr>
        <p:spPr>
          <a:xfrm>
            <a:off x="4649826" y="2720907"/>
            <a:ext cx="1423" cy="1506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Agrupar 268"/>
          <p:cNvGrpSpPr/>
          <p:nvPr/>
        </p:nvGrpSpPr>
        <p:grpSpPr>
          <a:xfrm>
            <a:off x="4541826" y="2581107"/>
            <a:ext cx="2058836" cy="216000"/>
            <a:chOff x="3969050" y="535083"/>
            <a:chExt cx="2058836" cy="216000"/>
          </a:xfrm>
        </p:grpSpPr>
        <p:grpSp>
          <p:nvGrpSpPr>
            <p:cNvPr id="181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183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4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AGOSTO 2020</a:t>
                </a:r>
              </a:p>
            </p:txBody>
          </p:sp>
        </p:grpSp>
        <p:pic>
          <p:nvPicPr>
            <p:cNvPr id="182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185" name="Agrupar 50"/>
          <p:cNvGrpSpPr/>
          <p:nvPr/>
        </p:nvGrpSpPr>
        <p:grpSpPr>
          <a:xfrm>
            <a:off x="4533867" y="3322782"/>
            <a:ext cx="2198868" cy="283091"/>
            <a:chOff x="969619" y="588515"/>
            <a:chExt cx="2098514" cy="283091"/>
          </a:xfrm>
        </p:grpSpPr>
        <p:sp>
          <p:nvSpPr>
            <p:cNvPr id="186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187" name="Retângulo Arredondado 75"/>
            <p:cNvSpPr/>
            <p:nvPr/>
          </p:nvSpPr>
          <p:spPr>
            <a:xfrm>
              <a:off x="1158597" y="588515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Produção e análise de 181 itens do exame</a:t>
              </a:r>
            </a:p>
          </p:txBody>
        </p:sp>
      </p:grpSp>
      <p:sp>
        <p:nvSpPr>
          <p:cNvPr id="188" name="TextBox 387"/>
          <p:cNvSpPr txBox="1"/>
          <p:nvPr/>
        </p:nvSpPr>
        <p:spPr>
          <a:xfrm>
            <a:off x="4510267" y="3375537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</a:t>
            </a:r>
          </a:p>
        </p:txBody>
      </p:sp>
      <p:cxnSp>
        <p:nvCxnSpPr>
          <p:cNvPr id="189" name="Conector de Seta Reta 71"/>
          <p:cNvCxnSpPr>
            <a:endCxn id="190" idx="0"/>
          </p:cNvCxnSpPr>
          <p:nvPr/>
        </p:nvCxnSpPr>
        <p:spPr>
          <a:xfrm>
            <a:off x="2568493" y="3316151"/>
            <a:ext cx="499" cy="6720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tângulo Arredondado 10"/>
          <p:cNvSpPr/>
          <p:nvPr/>
        </p:nvSpPr>
        <p:spPr>
          <a:xfrm>
            <a:off x="2514992" y="3988195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1" name="Agrupar 50"/>
          <p:cNvGrpSpPr/>
          <p:nvPr/>
        </p:nvGrpSpPr>
        <p:grpSpPr>
          <a:xfrm>
            <a:off x="2460493" y="2969525"/>
            <a:ext cx="2064556" cy="216000"/>
            <a:chOff x="969619" y="720794"/>
            <a:chExt cx="2064556" cy="216000"/>
          </a:xfrm>
        </p:grpSpPr>
        <p:grpSp>
          <p:nvGrpSpPr>
            <p:cNvPr id="192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194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5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193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Inep/CAAFM/CAI</a:t>
              </a:r>
            </a:p>
          </p:txBody>
        </p:sp>
      </p:grpSp>
      <p:cxnSp>
        <p:nvCxnSpPr>
          <p:cNvPr id="196" name="Conector de Seta Reta 71"/>
          <p:cNvCxnSpPr>
            <a:stCxn id="200" idx="2"/>
            <a:endCxn id="194" idx="0"/>
          </p:cNvCxnSpPr>
          <p:nvPr/>
        </p:nvCxnSpPr>
        <p:spPr>
          <a:xfrm>
            <a:off x="2567070" y="2818881"/>
            <a:ext cx="1423" cy="1506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Agrupar 268"/>
          <p:cNvGrpSpPr/>
          <p:nvPr/>
        </p:nvGrpSpPr>
        <p:grpSpPr>
          <a:xfrm>
            <a:off x="2459070" y="2602881"/>
            <a:ext cx="2058836" cy="216000"/>
            <a:chOff x="3969050" y="535083"/>
            <a:chExt cx="2058836" cy="216000"/>
          </a:xfrm>
        </p:grpSpPr>
        <p:grpSp>
          <p:nvGrpSpPr>
            <p:cNvPr id="198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200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1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SETEMBRO 2020</a:t>
                </a:r>
              </a:p>
            </p:txBody>
          </p:sp>
        </p:grpSp>
        <p:pic>
          <p:nvPicPr>
            <p:cNvPr id="199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202" name="Agrupar 50"/>
          <p:cNvGrpSpPr/>
          <p:nvPr/>
        </p:nvGrpSpPr>
        <p:grpSpPr>
          <a:xfrm>
            <a:off x="2451111" y="3382656"/>
            <a:ext cx="2098514" cy="302141"/>
            <a:chOff x="969619" y="569465"/>
            <a:chExt cx="2098514" cy="302141"/>
          </a:xfrm>
        </p:grpSpPr>
        <p:sp>
          <p:nvSpPr>
            <p:cNvPr id="203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204" name="Retângulo Arredondado 75"/>
            <p:cNvSpPr/>
            <p:nvPr/>
          </p:nvSpPr>
          <p:spPr>
            <a:xfrm>
              <a:off x="1158597" y="569465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Análise pedagógica e seleção dos itens </a:t>
              </a:r>
            </a:p>
          </p:txBody>
        </p:sp>
      </p:grpSp>
      <p:sp>
        <p:nvSpPr>
          <p:cNvPr id="205" name="TextBox 387"/>
          <p:cNvSpPr txBox="1"/>
          <p:nvPr/>
        </p:nvSpPr>
        <p:spPr>
          <a:xfrm>
            <a:off x="2427511" y="3416361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206" name="Conector de Seta Reta 71"/>
          <p:cNvCxnSpPr>
            <a:stCxn id="222" idx="2"/>
            <a:endCxn id="207" idx="0"/>
          </p:cNvCxnSpPr>
          <p:nvPr/>
        </p:nvCxnSpPr>
        <p:spPr>
          <a:xfrm>
            <a:off x="415564" y="3740923"/>
            <a:ext cx="172694" cy="340186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tângulo Arredondado 10"/>
          <p:cNvSpPr/>
          <p:nvPr/>
        </p:nvSpPr>
        <p:spPr>
          <a:xfrm>
            <a:off x="534258" y="4081109"/>
            <a:ext cx="108000" cy="108000"/>
          </a:xfrm>
          <a:prstGeom prst="round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8" name="Agrupar 50"/>
          <p:cNvGrpSpPr/>
          <p:nvPr/>
        </p:nvGrpSpPr>
        <p:grpSpPr>
          <a:xfrm>
            <a:off x="319681" y="2976785"/>
            <a:ext cx="2064556" cy="216000"/>
            <a:chOff x="969619" y="720794"/>
            <a:chExt cx="2064556" cy="216000"/>
          </a:xfrm>
        </p:grpSpPr>
        <p:grpSp>
          <p:nvGrpSpPr>
            <p:cNvPr id="209" name="Agrupar 48"/>
            <p:cNvGrpSpPr/>
            <p:nvPr/>
          </p:nvGrpSpPr>
          <p:grpSpPr>
            <a:xfrm>
              <a:off x="969619" y="720794"/>
              <a:ext cx="216000" cy="216000"/>
              <a:chOff x="969619" y="720794"/>
              <a:chExt cx="216000" cy="216000"/>
            </a:xfrm>
          </p:grpSpPr>
          <p:sp>
            <p:nvSpPr>
              <p:cNvPr id="211" name="Retângulo Arredondado 74"/>
              <p:cNvSpPr/>
              <p:nvPr/>
            </p:nvSpPr>
            <p:spPr>
              <a:xfrm>
                <a:off x="969619" y="720794"/>
                <a:ext cx="216000" cy="216000"/>
              </a:xfrm>
              <a:prstGeom prst="round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12" name="Imagem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38" y="753622"/>
                <a:ext cx="144000" cy="144000"/>
              </a:xfrm>
              <a:prstGeom prst="rect">
                <a:avLst/>
              </a:prstGeom>
            </p:spPr>
          </p:pic>
        </p:grpSp>
        <p:sp>
          <p:nvSpPr>
            <p:cNvPr id="210" name="Retângulo Arredondado 75"/>
            <p:cNvSpPr/>
            <p:nvPr/>
          </p:nvSpPr>
          <p:spPr>
            <a:xfrm>
              <a:off x="1185619" y="720794"/>
              <a:ext cx="184855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rgbClr val="5F5F5F"/>
                  </a:solidFill>
                </a:rPr>
                <a:t>Inep</a:t>
              </a:r>
            </a:p>
          </p:txBody>
        </p:sp>
      </p:grpSp>
      <p:cxnSp>
        <p:nvCxnSpPr>
          <p:cNvPr id="213" name="Conector de Seta Reta 71"/>
          <p:cNvCxnSpPr>
            <a:stCxn id="217" idx="2"/>
            <a:endCxn id="211" idx="0"/>
          </p:cNvCxnSpPr>
          <p:nvPr/>
        </p:nvCxnSpPr>
        <p:spPr>
          <a:xfrm>
            <a:off x="426258" y="2826141"/>
            <a:ext cx="1423" cy="150644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Agrupar 268"/>
          <p:cNvGrpSpPr/>
          <p:nvPr/>
        </p:nvGrpSpPr>
        <p:grpSpPr>
          <a:xfrm>
            <a:off x="318258" y="2610141"/>
            <a:ext cx="2058836" cy="216000"/>
            <a:chOff x="3969050" y="535083"/>
            <a:chExt cx="2058836" cy="216000"/>
          </a:xfrm>
        </p:grpSpPr>
        <p:grpSp>
          <p:nvGrpSpPr>
            <p:cNvPr id="215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217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8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SETEMBRO 2020</a:t>
                </a:r>
              </a:p>
            </p:txBody>
          </p:sp>
        </p:grpSp>
        <p:pic>
          <p:nvPicPr>
            <p:cNvPr id="216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grpSp>
        <p:nvGrpSpPr>
          <p:cNvPr id="219" name="Agrupar 50"/>
          <p:cNvGrpSpPr/>
          <p:nvPr/>
        </p:nvGrpSpPr>
        <p:grpSpPr>
          <a:xfrm>
            <a:off x="310299" y="3475641"/>
            <a:ext cx="2098514" cy="216416"/>
            <a:chOff x="969619" y="655190"/>
            <a:chExt cx="2098514" cy="216416"/>
          </a:xfrm>
        </p:grpSpPr>
        <p:sp>
          <p:nvSpPr>
            <p:cNvPr id="220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221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Revisão da língua portuguesa dos 100 itens de prova teórica e dos 5 tens da prova discursiva</a:t>
              </a:r>
            </a:p>
          </p:txBody>
        </p:sp>
      </p:grpSp>
      <p:sp>
        <p:nvSpPr>
          <p:cNvPr id="222" name="TextBox 387"/>
          <p:cNvSpPr txBox="1"/>
          <p:nvPr/>
        </p:nvSpPr>
        <p:spPr>
          <a:xfrm>
            <a:off x="229549" y="3433146"/>
            <a:ext cx="37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224" name="Agrupar 233"/>
          <p:cNvGrpSpPr/>
          <p:nvPr/>
        </p:nvGrpSpPr>
        <p:grpSpPr>
          <a:xfrm>
            <a:off x="846730" y="5328841"/>
            <a:ext cx="1668799" cy="919615"/>
            <a:chOff x="969619" y="271031"/>
            <a:chExt cx="1677016" cy="919615"/>
          </a:xfrm>
        </p:grpSpPr>
        <p:cxnSp>
          <p:nvCxnSpPr>
            <p:cNvPr id="225" name="Conector de Seta Reta 234"/>
            <p:cNvCxnSpPr>
              <a:endCxn id="231" idx="0"/>
            </p:cNvCxnSpPr>
            <p:nvPr/>
          </p:nvCxnSpPr>
          <p:spPr>
            <a:xfrm>
              <a:off x="1075238" y="342901"/>
              <a:ext cx="1" cy="648882"/>
            </a:xfrm>
            <a:prstGeom prst="straightConnector1">
              <a:avLst/>
            </a:prstGeom>
            <a:ln w="12700" cap="rnd">
              <a:solidFill>
                <a:srgbClr val="969696"/>
              </a:solidFill>
              <a:prstDash val="sysDot"/>
              <a:round/>
              <a:headEnd w="sm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tângulo Arredondado 236"/>
            <p:cNvSpPr/>
            <p:nvPr/>
          </p:nvSpPr>
          <p:spPr>
            <a:xfrm>
              <a:off x="1022531" y="271031"/>
              <a:ext cx="108000" cy="1080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27" name="Agrupar 237"/>
            <p:cNvGrpSpPr/>
            <p:nvPr/>
          </p:nvGrpSpPr>
          <p:grpSpPr>
            <a:xfrm>
              <a:off x="969619" y="958955"/>
              <a:ext cx="1677016" cy="231691"/>
              <a:chOff x="969619" y="958955"/>
              <a:chExt cx="1677016" cy="231691"/>
            </a:xfrm>
          </p:grpSpPr>
          <p:grpSp>
            <p:nvGrpSpPr>
              <p:cNvPr id="228" name="Agrupar 238"/>
              <p:cNvGrpSpPr/>
              <p:nvPr/>
            </p:nvGrpSpPr>
            <p:grpSpPr>
              <a:xfrm>
                <a:off x="969619" y="958955"/>
                <a:ext cx="216000" cy="216000"/>
                <a:chOff x="969619" y="958955"/>
                <a:chExt cx="216000" cy="216000"/>
              </a:xfrm>
            </p:grpSpPr>
            <p:sp>
              <p:nvSpPr>
                <p:cNvPr id="230" name="Retângulo Arredondado 240"/>
                <p:cNvSpPr/>
                <p:nvPr/>
              </p:nvSpPr>
              <p:spPr>
                <a:xfrm>
                  <a:off x="969619" y="958955"/>
                  <a:ext cx="216000" cy="216000"/>
                </a:xfrm>
                <a:prstGeom prst="round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231" name="Imagem 2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238" y="991783"/>
                  <a:ext cx="144000" cy="144000"/>
                </a:xfrm>
                <a:prstGeom prst="rect">
                  <a:avLst/>
                </a:prstGeom>
                <a:solidFill>
                  <a:srgbClr val="767171"/>
                </a:solidFill>
              </p:spPr>
            </p:pic>
          </p:grpSp>
          <p:sp>
            <p:nvSpPr>
              <p:cNvPr id="229" name="Retângulo Arredondado 239"/>
              <p:cNvSpPr/>
              <p:nvPr/>
            </p:nvSpPr>
            <p:spPr>
              <a:xfrm>
                <a:off x="1185619" y="992242"/>
                <a:ext cx="1461016" cy="1984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595959"/>
                    </a:solidFill>
                  </a:rPr>
                  <a:t>Inep/CAI</a:t>
                </a:r>
              </a:p>
            </p:txBody>
          </p:sp>
        </p:grpSp>
      </p:grpSp>
      <p:grpSp>
        <p:nvGrpSpPr>
          <p:cNvPr id="232" name="Agrupar 268"/>
          <p:cNvGrpSpPr/>
          <p:nvPr/>
        </p:nvGrpSpPr>
        <p:grpSpPr>
          <a:xfrm>
            <a:off x="852298" y="6419027"/>
            <a:ext cx="2058836" cy="216000"/>
            <a:chOff x="3969050" y="535083"/>
            <a:chExt cx="2058836" cy="216000"/>
          </a:xfrm>
        </p:grpSpPr>
        <p:grpSp>
          <p:nvGrpSpPr>
            <p:cNvPr id="233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235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6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SETEMBRO 2020</a:t>
                </a:r>
              </a:p>
            </p:txBody>
          </p:sp>
        </p:grpSp>
        <p:pic>
          <p:nvPicPr>
            <p:cNvPr id="234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237" name="Conector de Seta Reta 234"/>
          <p:cNvCxnSpPr>
            <a:stCxn id="231" idx="2"/>
            <a:endCxn id="234" idx="0"/>
          </p:cNvCxnSpPr>
          <p:nvPr/>
        </p:nvCxnSpPr>
        <p:spPr>
          <a:xfrm>
            <a:off x="951832" y="6193593"/>
            <a:ext cx="7508" cy="256922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Agrupar 50"/>
          <p:cNvGrpSpPr/>
          <p:nvPr/>
        </p:nvGrpSpPr>
        <p:grpSpPr>
          <a:xfrm>
            <a:off x="853279" y="5657457"/>
            <a:ext cx="2098514" cy="216416"/>
            <a:chOff x="969619" y="655190"/>
            <a:chExt cx="2098514" cy="216416"/>
          </a:xfrm>
        </p:grpSpPr>
        <p:sp>
          <p:nvSpPr>
            <p:cNvPr id="239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240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Reuniões presenciais no ambiente seguro do Inep para 1ª prova (método </a:t>
              </a:r>
              <a:r>
                <a:rPr lang="pt-BR" sz="1000" b="1" dirty="0" err="1">
                  <a:solidFill>
                    <a:srgbClr val="003366"/>
                  </a:solidFill>
                </a:rPr>
                <a:t>Angoff</a:t>
              </a:r>
              <a:r>
                <a:rPr lang="pt-BR" sz="1000" b="1" dirty="0">
                  <a:solidFill>
                    <a:srgbClr val="003366"/>
                  </a:solidFill>
                </a:rPr>
                <a:t>)</a:t>
              </a:r>
            </a:p>
          </p:txBody>
        </p:sp>
      </p:grpSp>
      <p:sp>
        <p:nvSpPr>
          <p:cNvPr id="241" name="TextBox 387"/>
          <p:cNvSpPr txBox="1"/>
          <p:nvPr/>
        </p:nvSpPr>
        <p:spPr>
          <a:xfrm>
            <a:off x="811038" y="5624383"/>
            <a:ext cx="37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242" name="Agrupar 233"/>
          <p:cNvGrpSpPr/>
          <p:nvPr/>
        </p:nvGrpSpPr>
        <p:grpSpPr>
          <a:xfrm>
            <a:off x="7257760" y="5305395"/>
            <a:ext cx="1668799" cy="919615"/>
            <a:chOff x="969619" y="271031"/>
            <a:chExt cx="1677016" cy="919615"/>
          </a:xfrm>
        </p:grpSpPr>
        <p:cxnSp>
          <p:nvCxnSpPr>
            <p:cNvPr id="243" name="Conector de Seta Reta 234"/>
            <p:cNvCxnSpPr>
              <a:endCxn id="249" idx="0"/>
            </p:cNvCxnSpPr>
            <p:nvPr/>
          </p:nvCxnSpPr>
          <p:spPr>
            <a:xfrm>
              <a:off x="1075238" y="342901"/>
              <a:ext cx="1" cy="648882"/>
            </a:xfrm>
            <a:prstGeom prst="straightConnector1">
              <a:avLst/>
            </a:prstGeom>
            <a:ln w="12700" cap="rnd">
              <a:solidFill>
                <a:srgbClr val="969696"/>
              </a:solidFill>
              <a:prstDash val="sysDot"/>
              <a:round/>
              <a:headEnd w="sm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Retângulo Arredondado 236"/>
            <p:cNvSpPr/>
            <p:nvPr/>
          </p:nvSpPr>
          <p:spPr>
            <a:xfrm>
              <a:off x="1022531" y="271031"/>
              <a:ext cx="108000" cy="1080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45" name="Agrupar 237"/>
            <p:cNvGrpSpPr/>
            <p:nvPr/>
          </p:nvGrpSpPr>
          <p:grpSpPr>
            <a:xfrm>
              <a:off x="969619" y="958955"/>
              <a:ext cx="1677016" cy="231691"/>
              <a:chOff x="969619" y="958955"/>
              <a:chExt cx="1677016" cy="231691"/>
            </a:xfrm>
          </p:grpSpPr>
          <p:grpSp>
            <p:nvGrpSpPr>
              <p:cNvPr id="246" name="Agrupar 238"/>
              <p:cNvGrpSpPr/>
              <p:nvPr/>
            </p:nvGrpSpPr>
            <p:grpSpPr>
              <a:xfrm>
                <a:off x="969619" y="958955"/>
                <a:ext cx="216000" cy="216000"/>
                <a:chOff x="969619" y="958955"/>
                <a:chExt cx="216000" cy="216000"/>
              </a:xfrm>
            </p:grpSpPr>
            <p:sp>
              <p:nvSpPr>
                <p:cNvPr id="248" name="Retângulo Arredondado 240"/>
                <p:cNvSpPr/>
                <p:nvPr/>
              </p:nvSpPr>
              <p:spPr>
                <a:xfrm>
                  <a:off x="969619" y="958955"/>
                  <a:ext cx="216000" cy="216000"/>
                </a:xfrm>
                <a:prstGeom prst="round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249" name="Imagem 2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238" y="991783"/>
                  <a:ext cx="144000" cy="144000"/>
                </a:xfrm>
                <a:prstGeom prst="rect">
                  <a:avLst/>
                </a:prstGeom>
                <a:solidFill>
                  <a:srgbClr val="767171"/>
                </a:solidFill>
              </p:spPr>
            </p:pic>
          </p:grpSp>
          <p:sp>
            <p:nvSpPr>
              <p:cNvPr id="247" name="Retângulo Arredondado 239"/>
              <p:cNvSpPr/>
              <p:nvPr/>
            </p:nvSpPr>
            <p:spPr>
              <a:xfrm>
                <a:off x="1185619" y="992242"/>
                <a:ext cx="1461016" cy="1984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595959"/>
                    </a:solidFill>
                  </a:rPr>
                  <a:t>Inep</a:t>
                </a:r>
              </a:p>
            </p:txBody>
          </p:sp>
        </p:grpSp>
      </p:grpSp>
      <p:grpSp>
        <p:nvGrpSpPr>
          <p:cNvPr id="250" name="Agrupar 268"/>
          <p:cNvGrpSpPr/>
          <p:nvPr/>
        </p:nvGrpSpPr>
        <p:grpSpPr>
          <a:xfrm>
            <a:off x="7263328" y="6395581"/>
            <a:ext cx="2058836" cy="216000"/>
            <a:chOff x="3969050" y="535083"/>
            <a:chExt cx="2058836" cy="216000"/>
          </a:xfrm>
        </p:grpSpPr>
        <p:grpSp>
          <p:nvGrpSpPr>
            <p:cNvPr id="251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253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4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OUTUBRO 2020</a:t>
                </a:r>
              </a:p>
            </p:txBody>
          </p:sp>
        </p:grpSp>
        <p:pic>
          <p:nvPicPr>
            <p:cNvPr id="252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255" name="Conector de Seta Reta 234"/>
          <p:cNvCxnSpPr>
            <a:stCxn id="249" idx="2"/>
            <a:endCxn id="252" idx="0"/>
          </p:cNvCxnSpPr>
          <p:nvPr/>
        </p:nvCxnSpPr>
        <p:spPr>
          <a:xfrm>
            <a:off x="7362862" y="6170147"/>
            <a:ext cx="7508" cy="256922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Agrupar 50"/>
          <p:cNvGrpSpPr/>
          <p:nvPr/>
        </p:nvGrpSpPr>
        <p:grpSpPr>
          <a:xfrm>
            <a:off x="7264309" y="5634011"/>
            <a:ext cx="2098514" cy="216416"/>
            <a:chOff x="969619" y="655190"/>
            <a:chExt cx="2098514" cy="216416"/>
          </a:xfrm>
        </p:grpSpPr>
        <p:sp>
          <p:nvSpPr>
            <p:cNvPr id="257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258" name="Retângulo Arredondado 75"/>
            <p:cNvSpPr/>
            <p:nvPr/>
          </p:nvSpPr>
          <p:spPr>
            <a:xfrm>
              <a:off x="1158597" y="655190"/>
              <a:ext cx="1909536" cy="216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Liberação de material em gráfica</a:t>
              </a:r>
            </a:p>
          </p:txBody>
        </p:sp>
      </p:grpSp>
      <p:sp>
        <p:nvSpPr>
          <p:cNvPr id="259" name="TextBox 387"/>
          <p:cNvSpPr txBox="1"/>
          <p:nvPr/>
        </p:nvSpPr>
        <p:spPr>
          <a:xfrm>
            <a:off x="7212543" y="5600937"/>
            <a:ext cx="37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14</a:t>
            </a:r>
          </a:p>
        </p:txBody>
      </p:sp>
      <p:grpSp>
        <p:nvGrpSpPr>
          <p:cNvPr id="260" name="Agrupar 233"/>
          <p:cNvGrpSpPr/>
          <p:nvPr/>
        </p:nvGrpSpPr>
        <p:grpSpPr>
          <a:xfrm>
            <a:off x="5419435" y="5314920"/>
            <a:ext cx="1668799" cy="919615"/>
            <a:chOff x="969619" y="271031"/>
            <a:chExt cx="1677016" cy="919615"/>
          </a:xfrm>
        </p:grpSpPr>
        <p:cxnSp>
          <p:nvCxnSpPr>
            <p:cNvPr id="261" name="Conector de Seta Reta 234"/>
            <p:cNvCxnSpPr>
              <a:endCxn id="267" idx="0"/>
            </p:cNvCxnSpPr>
            <p:nvPr/>
          </p:nvCxnSpPr>
          <p:spPr>
            <a:xfrm>
              <a:off x="1075238" y="342901"/>
              <a:ext cx="1" cy="648882"/>
            </a:xfrm>
            <a:prstGeom prst="straightConnector1">
              <a:avLst/>
            </a:prstGeom>
            <a:ln w="12700" cap="rnd">
              <a:solidFill>
                <a:srgbClr val="969696"/>
              </a:solidFill>
              <a:prstDash val="sysDot"/>
              <a:round/>
              <a:headEnd w="sm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tângulo Arredondado 236"/>
            <p:cNvSpPr/>
            <p:nvPr/>
          </p:nvSpPr>
          <p:spPr>
            <a:xfrm>
              <a:off x="1022531" y="271031"/>
              <a:ext cx="108000" cy="1080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63" name="Agrupar 237"/>
            <p:cNvGrpSpPr/>
            <p:nvPr/>
          </p:nvGrpSpPr>
          <p:grpSpPr>
            <a:xfrm>
              <a:off x="969619" y="958955"/>
              <a:ext cx="1677016" cy="231691"/>
              <a:chOff x="969619" y="958955"/>
              <a:chExt cx="1677016" cy="231691"/>
            </a:xfrm>
          </p:grpSpPr>
          <p:grpSp>
            <p:nvGrpSpPr>
              <p:cNvPr id="264" name="Agrupar 238"/>
              <p:cNvGrpSpPr/>
              <p:nvPr/>
            </p:nvGrpSpPr>
            <p:grpSpPr>
              <a:xfrm>
                <a:off x="969619" y="958955"/>
                <a:ext cx="216000" cy="216000"/>
                <a:chOff x="969619" y="958955"/>
                <a:chExt cx="216000" cy="216000"/>
              </a:xfrm>
            </p:grpSpPr>
            <p:sp>
              <p:nvSpPr>
                <p:cNvPr id="266" name="Retângulo Arredondado 240"/>
                <p:cNvSpPr/>
                <p:nvPr/>
              </p:nvSpPr>
              <p:spPr>
                <a:xfrm>
                  <a:off x="969619" y="958955"/>
                  <a:ext cx="216000" cy="216000"/>
                </a:xfrm>
                <a:prstGeom prst="round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267" name="Imagem 2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238" y="991783"/>
                  <a:ext cx="144000" cy="144000"/>
                </a:xfrm>
                <a:prstGeom prst="rect">
                  <a:avLst/>
                </a:prstGeom>
                <a:solidFill>
                  <a:srgbClr val="767171"/>
                </a:solidFill>
              </p:spPr>
            </p:pic>
          </p:grpSp>
          <p:sp>
            <p:nvSpPr>
              <p:cNvPr id="265" name="Retângulo Arredondado 239"/>
              <p:cNvSpPr/>
              <p:nvPr/>
            </p:nvSpPr>
            <p:spPr>
              <a:xfrm>
                <a:off x="1185619" y="992242"/>
                <a:ext cx="1461016" cy="19840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595959"/>
                    </a:solidFill>
                  </a:rPr>
                  <a:t>Inep</a:t>
                </a:r>
              </a:p>
            </p:txBody>
          </p:sp>
        </p:grpSp>
      </p:grpSp>
      <p:grpSp>
        <p:nvGrpSpPr>
          <p:cNvPr id="268" name="Agrupar 268"/>
          <p:cNvGrpSpPr/>
          <p:nvPr/>
        </p:nvGrpSpPr>
        <p:grpSpPr>
          <a:xfrm>
            <a:off x="5425003" y="6405106"/>
            <a:ext cx="2058836" cy="216000"/>
            <a:chOff x="3969050" y="535083"/>
            <a:chExt cx="2058836" cy="216000"/>
          </a:xfrm>
        </p:grpSpPr>
        <p:grpSp>
          <p:nvGrpSpPr>
            <p:cNvPr id="269" name="Agrupar 50"/>
            <p:cNvGrpSpPr/>
            <p:nvPr/>
          </p:nvGrpSpPr>
          <p:grpSpPr>
            <a:xfrm>
              <a:off x="3969050" y="535083"/>
              <a:ext cx="2058836" cy="216000"/>
              <a:chOff x="1112816" y="720794"/>
              <a:chExt cx="2058836" cy="216000"/>
            </a:xfrm>
          </p:grpSpPr>
          <p:sp>
            <p:nvSpPr>
              <p:cNvPr id="271" name="Retângulo Arredondado 74"/>
              <p:cNvSpPr/>
              <p:nvPr/>
            </p:nvSpPr>
            <p:spPr>
              <a:xfrm>
                <a:off x="1112816" y="720794"/>
                <a:ext cx="216000" cy="216000"/>
              </a:xfrm>
              <a:prstGeom prst="roundRect">
                <a:avLst/>
              </a:prstGeom>
              <a:solidFill>
                <a:srgbClr val="D1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2" name="Retângulo Arredondado 75"/>
              <p:cNvSpPr/>
              <p:nvPr/>
            </p:nvSpPr>
            <p:spPr>
              <a:xfrm>
                <a:off x="1334332" y="720794"/>
                <a:ext cx="1837320" cy="216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000" b="1" dirty="0">
                    <a:solidFill>
                      <a:srgbClr val="FF0000"/>
                    </a:solidFill>
                  </a:rPr>
                  <a:t>OUTUBRO 2020</a:t>
                </a:r>
              </a:p>
            </p:txBody>
          </p:sp>
        </p:grpSp>
        <p:pic>
          <p:nvPicPr>
            <p:cNvPr id="270" name="Imagem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092" y="566571"/>
              <a:ext cx="144000" cy="144000"/>
            </a:xfrm>
            <a:prstGeom prst="rect">
              <a:avLst/>
            </a:prstGeom>
          </p:spPr>
        </p:pic>
      </p:grpSp>
      <p:cxnSp>
        <p:nvCxnSpPr>
          <p:cNvPr id="273" name="Conector de Seta Reta 234"/>
          <p:cNvCxnSpPr>
            <a:stCxn id="267" idx="2"/>
            <a:endCxn id="270" idx="0"/>
          </p:cNvCxnSpPr>
          <p:nvPr/>
        </p:nvCxnSpPr>
        <p:spPr>
          <a:xfrm>
            <a:off x="5524537" y="6179672"/>
            <a:ext cx="7508" cy="256922"/>
          </a:xfrm>
          <a:prstGeom prst="straightConnector1">
            <a:avLst/>
          </a:prstGeom>
          <a:ln w="12700" cap="rnd">
            <a:solidFill>
              <a:srgbClr val="969696"/>
            </a:solidFill>
            <a:prstDash val="sysDot"/>
            <a:round/>
            <a:headEnd w="sm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" name="Agrupar 50"/>
          <p:cNvGrpSpPr/>
          <p:nvPr/>
        </p:nvGrpSpPr>
        <p:grpSpPr>
          <a:xfrm>
            <a:off x="5425984" y="5643536"/>
            <a:ext cx="1817058" cy="326336"/>
            <a:chOff x="969619" y="655190"/>
            <a:chExt cx="1817058" cy="326336"/>
          </a:xfrm>
        </p:grpSpPr>
        <p:sp>
          <p:nvSpPr>
            <p:cNvPr id="275" name="Retângulo Arredondado 74"/>
            <p:cNvSpPr/>
            <p:nvPr/>
          </p:nvSpPr>
          <p:spPr>
            <a:xfrm>
              <a:off x="969619" y="655606"/>
              <a:ext cx="216000" cy="216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/>
            </a:p>
          </p:txBody>
        </p:sp>
        <p:sp>
          <p:nvSpPr>
            <p:cNvPr id="276" name="Retângulo Arredondado 75"/>
            <p:cNvSpPr/>
            <p:nvPr/>
          </p:nvSpPr>
          <p:spPr>
            <a:xfrm>
              <a:off x="1158597" y="655190"/>
              <a:ext cx="1628080" cy="32633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003366"/>
                  </a:solidFill>
                </a:rPr>
                <a:t>Revisão e diagramação da prova de habilidades clínicas</a:t>
              </a:r>
            </a:p>
          </p:txBody>
        </p:sp>
      </p:grpSp>
      <p:sp>
        <p:nvSpPr>
          <p:cNvPr id="277" name="TextBox 387"/>
          <p:cNvSpPr txBox="1"/>
          <p:nvPr/>
        </p:nvSpPr>
        <p:spPr>
          <a:xfrm>
            <a:off x="5374218" y="5610462"/>
            <a:ext cx="37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0401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Desafios à elaboração e soluções adotadas para o Revalida em 2020 e 2021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38652"/>
              </p:ext>
            </p:extLst>
          </p:nvPr>
        </p:nvGraphicFramePr>
        <p:xfrm>
          <a:off x="445476" y="703386"/>
          <a:ext cx="11031416" cy="494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4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Desafios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Soluções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965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Selecionar especialistas médicos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 expertise em elaboração de testes de larga escala;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Capacitar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especialistas médicos em elaboração de testes e em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análise </a:t>
                      </a:r>
                      <a:r>
                        <a:rPr lang="pt-BR" sz="1633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Angoff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matriz de referência </a:t>
                      </a:r>
                      <a:r>
                        <a:rPr lang="pt-BR" sz="1633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adequada à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atual Diretriz curricular de Medicina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Conseguir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produção de itens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quantidade e qualidade necessária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tempo exíguo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marR="0" indent="-285750" algn="just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Inovar protocolos, procedimentos e fluxos de trabalho </a:t>
                      </a:r>
                      <a:r>
                        <a:rPr lang="pt-BR" sz="1633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permitir o debate colegiado e contemplar a diversidade regional e acadêmica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Criar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ambiente com sigilo e biossegurança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garantisse a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integridade dos colaboradores e das provas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Aproveitamento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Comissão de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Especialistas de outras edições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Convocação da comissão de </a:t>
                      </a:r>
                      <a:r>
                        <a:rPr lang="pt-BR" sz="1633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Psicometria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Inep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Capacitação dos Médicos;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Preparação de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instrucional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sobre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nova Diretriz Curricular de Medicina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 análise de matriz já existente;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Acompanhamento da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oficina de elaboração de itens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com feedbacks aos melhores elaboradores;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Treinamento intensivo da equipe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produção eficiente, eficaz e efetiva de novos protocolos, procedimentos e fluxos de trabalho;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Utilização de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ferramentas de criptografia, de segurança de equipamentos e de protocolos de biossegurança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garantir integridade das provas;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Criação de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ambiente sigiloso alternativo 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permitisse encontros sem aglomeração e em </a:t>
                      </a:r>
                      <a:r>
                        <a:rPr lang="pt-BR" sz="163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aderência aos protocolos de biossegurança</a:t>
                      </a:r>
                      <a:r>
                        <a:rPr lang="pt-BR" sz="163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0469F96-BD71-4529-97B7-0C58848CC8DE}"/>
              </a:ext>
            </a:extLst>
          </p:cNvPr>
          <p:cNvSpPr txBox="1"/>
          <p:nvPr/>
        </p:nvSpPr>
        <p:spPr>
          <a:xfrm>
            <a:off x="927333" y="95949"/>
            <a:ext cx="10337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23C71"/>
                </a:solidFill>
                <a:latin typeface="+mj-lt"/>
              </a:rPr>
              <a:t>2ª Etapa: Possíveis locais de aplicação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94111"/>
              </p:ext>
            </p:extLst>
          </p:nvPr>
        </p:nvGraphicFramePr>
        <p:xfrm>
          <a:off x="117231" y="698899"/>
          <a:ext cx="11957536" cy="6159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9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9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89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5864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n-lt"/>
                        </a:rPr>
                        <a:t>Ambulatórios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n-lt"/>
                        </a:rPr>
                        <a:t>(opção escolhida)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Hotéis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latin typeface="+mn-lt"/>
                        </a:rPr>
                        <a:t>Estádios/Centros de Convenções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142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</a:rPr>
                        <a:t>Prós: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Ambiente real de atendimento médico;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Baixo custo se realizado convênio com EBSERH;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Menor risco de contaminação;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Utilização</a:t>
                      </a:r>
                      <a:r>
                        <a:rPr lang="pt-BR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equipamentos médicos (ex. macas) já existentes.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</a:rPr>
                        <a:t>Prós: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Quartos maiores, com janelas, camas e mesas;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Possibilidade de reservar andares inteiros (mais seguro, ambiente de provas isolado);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Auditórios/salas de conferência para confinamento dos participantes.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</a:rPr>
                        <a:t>Prós: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Salas de aula mais amplas, com janelas;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Possibilidade de reservar prédios inteiros (mais seguro, ambiente de provas isolado);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Auditórios/salas de conferência para confinamento dos participantes.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</a:rPr>
                        <a:t>Prós: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Capacidade de atendimento de mais participantes com menos aglomeração;</a:t>
                      </a:r>
                    </a:p>
                    <a:p>
                      <a:pPr marL="93663" lvl="1" indent="82550"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Consultórios simulados construídos conforme necessidades do exame.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0808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</a:rPr>
                        <a:t>Contras: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Consultórios pequenos e utilizados até a véspera da aplicação;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Isolamento da área de aplicação nem sempre garantida;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Maior dificuldade de contratação da equipe de aplicação por receio de contaminação;</a:t>
                      </a:r>
                    </a:p>
                    <a:p>
                      <a:pPr marL="93663" lvl="1" indent="82550"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Risco de repercussão negativa pelo uso de hospitais para aplicação de provas.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</a:rPr>
                        <a:t>Contras: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Maior risco de contaminação (carpetes, colchões, cortinas, 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Aluguel do espaço e dos equipamentos médicos;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Camas são mais baixas que macas e poderiam influenciar desempenho dos participantes na execução dos procedimentos previstos;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Cenário não ideal para avaliação;</a:t>
                      </a:r>
                    </a:p>
                    <a:p>
                      <a:pPr marL="93663" marR="0" lvl="1" indent="8255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Equipamentos médicos escassos durante a pandemia (concorrência de uso com os hospitais)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</a:rPr>
                        <a:t>Contras: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Custo mais elevado de aluguel;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Necessidade de compra/aluguel e transporte de macas e outros equipamentos médicos;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Cenário não ideal para avaliação;</a:t>
                      </a:r>
                    </a:p>
                    <a:p>
                      <a:pPr marL="93663" marR="0" lvl="1" indent="8255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Equipamentos médicos escassos durante a pandemia (concorrência de uso com os hospitais).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</a:rPr>
                        <a:t>Contras: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Custos totais mais elevados;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Necessidade de construir os consultórios simulados do zero, incluindo divisórias com isolamento acústico e iluminação;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Provável ausência de ventilação natural;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Necessidade de compra/aluguel e transporte de macas e outros equipamentos médicos;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Não há precedente de aplicação do revalida em estádios ou centros de convenções.</a:t>
                      </a:r>
                    </a:p>
                    <a:p>
                      <a:pPr marL="93663" lvl="1" indent="825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400" dirty="0">
                          <a:latin typeface="+mn-lt"/>
                        </a:rPr>
                        <a:t>Equipamentos médicos escassos durante a pandemia (concorrência de uso com os hospitais).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91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xmlns="" id="{BDF4651B-3A36-4D57-9A43-2C3900130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9026" y="90153"/>
            <a:ext cx="10128474" cy="57623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sz="2200" dirty="0"/>
              <a:t>Ambulatórios da rede </a:t>
            </a:r>
            <a:r>
              <a:rPr lang="pt-BR" sz="2200" dirty="0" err="1"/>
              <a:t>Ebserh</a:t>
            </a:r>
            <a:r>
              <a:rPr lang="pt-BR" sz="2200" dirty="0"/>
              <a:t> com confirmação de </a:t>
            </a:r>
          </a:p>
          <a:p>
            <a:pPr algn="ctr">
              <a:spcBef>
                <a:spcPts val="0"/>
              </a:spcBef>
            </a:pPr>
            <a:r>
              <a:rPr lang="pt-BR" sz="2200" dirty="0"/>
              <a:t>possibilidade de uso para aplicação do Revalida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xmlns="" id="{018051DA-7287-451B-AC1C-DECB84956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30288"/>
              </p:ext>
            </p:extLst>
          </p:nvPr>
        </p:nvGraphicFramePr>
        <p:xfrm>
          <a:off x="1994166" y="914508"/>
          <a:ext cx="7982174" cy="5749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253">
                  <a:extLst>
                    <a:ext uri="{9D8B030D-6E8A-4147-A177-3AD203B41FA5}">
                      <a16:colId xmlns:a16="http://schemas.microsoft.com/office/drawing/2014/main" xmlns="" val="873847268"/>
                    </a:ext>
                  </a:extLst>
                </a:gridCol>
                <a:gridCol w="3185114">
                  <a:extLst>
                    <a:ext uri="{9D8B030D-6E8A-4147-A177-3AD203B41FA5}">
                      <a16:colId xmlns:a16="http://schemas.microsoft.com/office/drawing/2014/main" xmlns="" val="2998656473"/>
                    </a:ext>
                  </a:extLst>
                </a:gridCol>
                <a:gridCol w="1858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054">
                <a:tc>
                  <a:txBody>
                    <a:bodyPr/>
                    <a:lstStyle/>
                    <a:p>
                      <a:r>
                        <a:rPr lang="pt-BR" sz="1700" dirty="0"/>
                        <a:t>DF/Cidade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Hospital - Universidade 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Vistoria </a:t>
                      </a:r>
                      <a:r>
                        <a:rPr lang="pt-BR" sz="1700" i="1" dirty="0"/>
                        <a:t>in</a:t>
                      </a:r>
                      <a:r>
                        <a:rPr lang="pt-BR" sz="1700" i="1" baseline="0" dirty="0"/>
                        <a:t> loco</a:t>
                      </a:r>
                      <a:endParaRPr lang="pt-BR" sz="17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574345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AL/Maceió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HUPA-UFAL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0267029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AM/Manaus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HUGV-UFAM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5761854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BA/Salvador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HUPES-UFBA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1232487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CE/Fortaleza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HUWC-UFC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10/05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197000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DF/Brasília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HUB-UNB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14/05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59958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ES/Vitória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HUCAM-UFES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7751778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MA/São Luiz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HU-UFMA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2324988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MG/Belo Horizonte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HC-UFMG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6054638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MG/Uberlândia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HC-UFU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1556689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MS/Campo Grande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HUMAP-UFMS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5274481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PA/Belém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CHU-UFPA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6920120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PB/Campina Grande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HUAC-UFCG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563442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PI/Teresina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HUPI-UFPI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9325925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PR/Curitiba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CHC-UFPR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1831357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r>
                        <a:rPr lang="pt-BR" sz="1700" dirty="0"/>
                        <a:t>RJ/Rio de 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/>
                        <a:t>HUGG-UNIRIO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9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Já realizada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8528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8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A78BA43-D7E0-4096-A0E4-2464611CD5C7}"/>
              </a:ext>
            </a:extLst>
          </p:cNvPr>
          <p:cNvSpPr/>
          <p:nvPr/>
        </p:nvSpPr>
        <p:spPr>
          <a:xfrm>
            <a:off x="6398248" y="3965788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CONTATOS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6F465CE-0BC5-464A-86EA-FA4A206FB42F}"/>
              </a:ext>
            </a:extLst>
          </p:cNvPr>
          <p:cNvSpPr/>
          <p:nvPr/>
        </p:nvSpPr>
        <p:spPr>
          <a:xfrm>
            <a:off x="5957194" y="4333991"/>
            <a:ext cx="3922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1400" dirty="0">
                <a:solidFill>
                  <a:schemeClr val="accent4">
                    <a:lumMod val="50000"/>
                  </a:schemeClr>
                </a:solidFill>
              </a:rPr>
              <a:t>61 2022 3410</a:t>
            </a:r>
            <a:br>
              <a:rPr lang="pt-BR" sz="1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t-BR" sz="1400" dirty="0">
                <a:solidFill>
                  <a:schemeClr val="accent4">
                    <a:lumMod val="50000"/>
                  </a:schemeClr>
                </a:solidFill>
              </a:rPr>
              <a:t>agenda.daes@inep.gov.br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5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7">
      <a:dk1>
        <a:srgbClr val="11144B"/>
      </a:dk1>
      <a:lt1>
        <a:sysClr val="window" lastClr="FFFFFF"/>
      </a:lt1>
      <a:dk2>
        <a:srgbClr val="020284"/>
      </a:dk2>
      <a:lt2>
        <a:srgbClr val="EFEFF1"/>
      </a:lt2>
      <a:accent1>
        <a:srgbClr val="0072D4"/>
      </a:accent1>
      <a:accent2>
        <a:srgbClr val="023C71"/>
      </a:accent2>
      <a:accent3>
        <a:srgbClr val="044785"/>
      </a:accent3>
      <a:accent4>
        <a:srgbClr val="EFEFF1"/>
      </a:accent4>
      <a:accent5>
        <a:srgbClr val="D2E9FE"/>
      </a:accent5>
      <a:accent6>
        <a:srgbClr val="B4D2FE"/>
      </a:accent6>
      <a:hlink>
        <a:srgbClr val="6388EF"/>
      </a:hlink>
      <a:folHlink>
        <a:srgbClr val="A5A5A5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80000"/>
          </a:lnSpc>
          <a:defRPr sz="3200" dirty="0">
            <a:solidFill>
              <a:srgbClr val="01315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21541</TotalTime>
  <Words>1703</Words>
  <Application>Microsoft Office PowerPoint</Application>
  <PresentationFormat>Widescreen</PresentationFormat>
  <Paragraphs>353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Calibri</vt:lpstr>
      <vt:lpstr>Montserrat</vt:lpstr>
      <vt:lpstr>Source Sans Pro</vt:lpstr>
      <vt:lpstr>Times New Roman</vt:lpstr>
      <vt:lpstr>Verdana</vt:lpstr>
      <vt:lpstr>Office Theme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Inep</dc:creator>
  <cp:lastModifiedBy>Leticia Silva Pires Pimentel</cp:lastModifiedBy>
  <cp:revision>1880</cp:revision>
  <cp:lastPrinted>2019-07-01T13:24:58Z</cp:lastPrinted>
  <dcterms:created xsi:type="dcterms:W3CDTF">2017-02-21T04:29:22Z</dcterms:created>
  <dcterms:modified xsi:type="dcterms:W3CDTF">2021-05-10T11:45:30Z</dcterms:modified>
</cp:coreProperties>
</file>