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4"/>
  </p:notesMasterIdLst>
  <p:handoutMasterIdLst>
    <p:handoutMasterId r:id="rId15"/>
  </p:handoutMasterIdLst>
  <p:sldIdLst>
    <p:sldId id="256" r:id="rId5"/>
    <p:sldId id="435" r:id="rId6"/>
    <p:sldId id="490" r:id="rId7"/>
    <p:sldId id="491" r:id="rId8"/>
    <p:sldId id="439" r:id="rId9"/>
    <p:sldId id="487" r:id="rId10"/>
    <p:sldId id="492" r:id="rId11"/>
    <p:sldId id="489" r:id="rId12"/>
    <p:sldId id="337" r:id="rId13"/>
  </p:sldIdLst>
  <p:sldSz cx="12192000" cy="6858000"/>
  <p:notesSz cx="7010400" cy="92964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D1D5C-87AF-4E7B-A267-F12944616959}" v="1" dt="2020-11-19T17:19:32.756"/>
    <p1510:client id="{E9A288A4-ECCD-47F6-8E1A-FC5739CBDD55}" v="118" dt="2020-11-20T12:23:51.050"/>
    <p1510:client id="{4324546D-2B1F-A84E-F391-76E85B9C0562}" v="15" dt="2020-11-20T11:47:36.263"/>
    <p1510:client id="{9AAB207C-FC62-42E6-8387-C5D4A426A6A4}" v="237" dt="2020-11-19T18:15:59.840"/>
    <p1510:client id="{88698905-DC09-9FCC-6486-B7A4E103C728}" v="2998" dt="2020-11-20T16:55:31.428"/>
    <p1510:client id="{FC2B0B42-6644-47CF-B9E2-7962DB13AE26}" v="411" dt="2020-11-20T13:49:23.593"/>
    <p1510:client id="{AF61B496-0D6A-42B2-8AE8-940B5F064563}" v="587" dt="2020-11-20T17:16:54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nvisabr-my.sharepoint.com/personal/adriana_torres_anvisa_gov_br/Documents/Gest&#227;o%20Gemar/Graficos_PFs%20conclu&#237;dos%202018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Produto formulado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Planilha1!$B$1:$G$2</c:f>
              <c:multiLvlStrCache>
                <c:ptCount val="4"/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</c:lvl>
                <c:lvl>
                  <c:pt idx="3">
                    <c:v>Concluído</c:v>
                  </c:pt>
                </c:lvl>
              </c:multiLvlStrCache>
            </c:multiLvlStrRef>
          </c:cat>
          <c:val>
            <c:numRef>
              <c:f>Planilha1!$B$3:$D$3</c:f>
              <c:numCache>
                <c:formatCode>General</c:formatCode>
                <c:ptCount val="3"/>
                <c:pt idx="0">
                  <c:v>55</c:v>
                </c:pt>
                <c:pt idx="1">
                  <c:v>22</c:v>
                </c:pt>
                <c:pt idx="2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72-489F-9B64-9C826198848C}"/>
            </c:ext>
          </c:extLst>
        </c:ser>
        <c:ser>
          <c:idx val="1"/>
          <c:order val="1"/>
          <c:tx>
            <c:strRef>
              <c:f>Planilha1!$A$4</c:f>
              <c:strCache>
                <c:ptCount val="1"/>
                <c:pt idx="0">
                  <c:v>Produto formulado com base em PTE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Planilha1!$B$1:$G$2</c:f>
              <c:multiLvlStrCache>
                <c:ptCount val="4"/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</c:lvl>
                <c:lvl>
                  <c:pt idx="3">
                    <c:v>Concluído</c:v>
                  </c:pt>
                </c:lvl>
              </c:multiLvlStrCache>
            </c:multiLvlStrRef>
          </c:cat>
          <c:val>
            <c:numRef>
              <c:f>Planilha1!$B$4:$D$4</c:f>
              <c:numCache>
                <c:formatCode>General</c:formatCode>
                <c:ptCount val="3"/>
                <c:pt idx="0">
                  <c:v>147</c:v>
                </c:pt>
                <c:pt idx="1">
                  <c:v>120</c:v>
                </c:pt>
                <c:pt idx="2">
                  <c:v>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72-489F-9B64-9C826198848C}"/>
            </c:ext>
          </c:extLst>
        </c:ser>
        <c:ser>
          <c:idx val="2"/>
          <c:order val="2"/>
          <c:tx>
            <c:strRef>
              <c:f>Planilha1!$A$5</c:f>
              <c:strCache>
                <c:ptCount val="1"/>
                <c:pt idx="0">
                  <c:v>Produto fitossanitário para agricultura orgânica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Planilha1!$B$1:$G$2</c:f>
              <c:multiLvlStrCache>
                <c:ptCount val="4"/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</c:lvl>
                <c:lvl>
                  <c:pt idx="3">
                    <c:v>Concluído</c:v>
                  </c:pt>
                </c:lvl>
              </c:multiLvlStrCache>
            </c:multiLvlStrRef>
          </c:cat>
          <c:val>
            <c:numRef>
              <c:f>Planilha1!$B$5:$D$5</c:f>
              <c:numCache>
                <c:formatCode>General</c:formatCode>
                <c:ptCount val="3"/>
                <c:pt idx="0">
                  <c:v>14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72-489F-9B64-9C826198848C}"/>
            </c:ext>
          </c:extLst>
        </c:ser>
        <c:ser>
          <c:idx val="3"/>
          <c:order val="3"/>
          <c:tx>
            <c:strRef>
              <c:f>Planilha1!$A$6</c:f>
              <c:strCache>
                <c:ptCount val="1"/>
                <c:pt idx="0">
                  <c:v>Agente biológico/bioquímico/microbiológico/semioquímico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Planilha1!$B$1:$G$2</c:f>
              <c:multiLvlStrCache>
                <c:ptCount val="4"/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</c:lvl>
                <c:lvl>
                  <c:pt idx="3">
                    <c:v>Concluído</c:v>
                  </c:pt>
                </c:lvl>
              </c:multiLvlStrCache>
            </c:multiLvlStrRef>
          </c:cat>
          <c:val>
            <c:numRef>
              <c:f>Planilha1!$B$6:$D$6</c:f>
              <c:numCache>
                <c:formatCode>General</c:formatCode>
                <c:ptCount val="3"/>
                <c:pt idx="0">
                  <c:v>35</c:v>
                </c:pt>
                <c:pt idx="1">
                  <c:v>28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72-489F-9B64-9C8261988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047504"/>
        <c:axId val="628044368"/>
      </c:barChart>
      <c:catAx>
        <c:axId val="62804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8044368"/>
        <c:crosses val="autoZero"/>
        <c:auto val="1"/>
        <c:lblAlgn val="ctr"/>
        <c:lblOffset val="100"/>
        <c:noMultiLvlLbl val="0"/>
      </c:catAx>
      <c:valAx>
        <c:axId val="62804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804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355EF-CBBC-4C5A-AB11-7E72C2BB7728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95102-B830-44E2-85EB-626B033C6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376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374CF-8A82-4400-B8A5-40DA1181F708}" type="datetimeFigureOut">
              <a:rPr lang="pt-BR" smtClean="0"/>
              <a:t>13/09/2021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840E8-5154-44FA-93FF-95F42614D7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72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840E8-5154-44FA-93FF-95F42614D77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05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840E8-5154-44FA-93FF-95F42614D77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38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A8B6-E8B4-44AF-940D-056AD6C3056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31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840E8-5154-44FA-93FF-95F42614D77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9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840E8-5154-44FA-93FF-95F42614D77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08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840E8-5154-44FA-93FF-95F42614D77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68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40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xmlns="" id="{6C589387-8F79-4D25-A70F-54AC7DA6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1F8849-E129-46EB-9835-5624CB239EBE}" type="datetimeFigureOut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33565D8D-8727-4BB2-BF3E-61428C59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59EA7756-3612-4A55-A8EE-F38670CF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638323-DA8D-40AC-8444-C2808DE994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32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A735627B-9EAC-4999-8272-8CA1F81A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9D53AC-DC97-4AAB-9F9C-3C995A8DF944}" type="datetimeFigureOut">
              <a:rPr lang="pt-BR"/>
              <a:pPr>
                <a:defRPr/>
              </a:pPr>
              <a:t>13/09/2021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2BF889C-5889-4269-B791-47A75E7E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FBCE202-72C1-4D2B-8A28-5FFB064A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4D2C7C-74E1-4BB9-BB8F-7B51A746BD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55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49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956A6EE-7835-4D36-8E0C-3512FDB5B5B0}"/>
              </a:ext>
            </a:extLst>
          </p:cNvPr>
          <p:cNvSpPr/>
          <p:nvPr/>
        </p:nvSpPr>
        <p:spPr>
          <a:xfrm>
            <a:off x="-2117" y="584200"/>
            <a:ext cx="12194117" cy="627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noFill/>
            </a:endParaRPr>
          </a:p>
        </p:txBody>
      </p:sp>
      <p:pic>
        <p:nvPicPr>
          <p:cNvPr id="2051" name="Imagem 6">
            <a:extLst>
              <a:ext uri="{FF2B5EF4-FFF2-40B4-BE49-F238E27FC236}">
                <a16:creationId xmlns:a16="http://schemas.microsoft.com/office/drawing/2014/main" xmlns="" id="{FFD8B8A0-4F70-4960-8B14-A7E48037B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>
            <a:fillRect/>
          </a:stretch>
        </p:blipFill>
        <p:spPr bwMode="auto">
          <a:xfrm>
            <a:off x="-2117" y="6502400"/>
            <a:ext cx="1219411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7">
            <a:extLst>
              <a:ext uri="{FF2B5EF4-FFF2-40B4-BE49-F238E27FC236}">
                <a16:creationId xmlns:a16="http://schemas.microsoft.com/office/drawing/2014/main" xmlns="" id="{A74D4B45-570F-4C4F-B66B-551885A6C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>
            <a:fillRect/>
          </a:stretch>
        </p:blipFill>
        <p:spPr bwMode="auto">
          <a:xfrm>
            <a:off x="-2117" y="0"/>
            <a:ext cx="1219411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10">
            <a:extLst>
              <a:ext uri="{FF2B5EF4-FFF2-40B4-BE49-F238E27FC236}">
                <a16:creationId xmlns:a16="http://schemas.microsoft.com/office/drawing/2014/main" xmlns="" id="{FF4A260B-D4D3-4495-A745-D6B648F49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369889"/>
            <a:ext cx="115781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9">
            <a:extLst>
              <a:ext uri="{FF2B5EF4-FFF2-40B4-BE49-F238E27FC236}">
                <a16:creationId xmlns:a16="http://schemas.microsoft.com/office/drawing/2014/main" xmlns="" id="{117C1F79-B71D-4791-83A9-B5E7731903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993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17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9" r:id="rId4"/>
  </p:sldLayoutIdLst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</a:defRPr>
      </a:lvl5pPr>
      <a:lvl6pPr marL="257175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Calibri" panose="020F0502020204030204" pitchFamily="34" charset="0"/>
        </a:defRPr>
      </a:lvl6pPr>
      <a:lvl7pPr marL="51435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Calibri" panose="020F0502020204030204" pitchFamily="34" charset="0"/>
        </a:defRPr>
      </a:lvl7pPr>
      <a:lvl8pPr marL="771525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Calibri" panose="020F0502020204030204" pitchFamily="34" charset="0"/>
        </a:defRPr>
      </a:lvl8pPr>
      <a:lvl9pPr marL="10287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.gov.br/web/dou/-/resolucao-rdc-n-442-de-2-de-dezembro-de-2020-293190834" TargetMode="External"/><Relationship Id="rId13" Type="http://schemas.openxmlformats.org/officeDocument/2006/relationships/hyperlink" Target="http://antigo.anvisa.gov.br/consultas-publicas#/visualizar/24713" TargetMode="External"/><Relationship Id="rId18" Type="http://schemas.openxmlformats.org/officeDocument/2006/relationships/hyperlink" Target="http://pesquisa.in.gov.br/imprensa/jsp/visualiza/index.jsp?jornal=1&amp;pagina=28&amp;data=16/03/2015" TargetMode="External"/><Relationship Id="rId26" Type="http://schemas.openxmlformats.org/officeDocument/2006/relationships/hyperlink" Target="http://pesquisa.in.gov.br/imprensa/jsp/visualiza/index.jsp?jornal=1&amp;pagina=56&amp;data=17/01/2011" TargetMode="External"/><Relationship Id="rId3" Type="http://schemas.openxmlformats.org/officeDocument/2006/relationships/hyperlink" Target="http://antigo.anvisa.gov.br/consultas-publicas#/visualizar/310795" TargetMode="External"/><Relationship Id="rId21" Type="http://schemas.openxmlformats.org/officeDocument/2006/relationships/hyperlink" Target="http://antigo.anvisa.gov.br/propostas-regulatorias#/visualizar/391760" TargetMode="External"/><Relationship Id="rId34" Type="http://schemas.openxmlformats.org/officeDocument/2006/relationships/hyperlink" Target="http://antigo.anvisa.gov.br/consultas-publicas#/visualizar/24685" TargetMode="External"/><Relationship Id="rId7" Type="http://schemas.openxmlformats.org/officeDocument/2006/relationships/hyperlink" Target="http://pesquisa.in.gov.br/imprensa/jsp/visualiza/index.jsp?jornal=1&amp;pagina=60&amp;data=25/02/2008" TargetMode="External"/><Relationship Id="rId12" Type="http://schemas.openxmlformats.org/officeDocument/2006/relationships/hyperlink" Target="http://pesquisa.in.gov.br/imprensa/jsp/visualiza/index.jsp?jornal=1&amp;pagina=63&amp;data=12/06/2009" TargetMode="External"/><Relationship Id="rId17" Type="http://schemas.openxmlformats.org/officeDocument/2006/relationships/hyperlink" Target="http://antigo.anvisa.gov.br/consultas-publicas#/visualizar/25430" TargetMode="External"/><Relationship Id="rId25" Type="http://schemas.openxmlformats.org/officeDocument/2006/relationships/hyperlink" Target="http://antigo.anvisa.gov.br/consultas-publicas#/visualizar/25848" TargetMode="External"/><Relationship Id="rId33" Type="http://schemas.openxmlformats.org/officeDocument/2006/relationships/hyperlink" Target="http://pesquisa.in.gov.br/imprensa/jsp/visualiza/index.jsp?jornal=1&amp;pagina=48&amp;data=04/02/2016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pesquisa.in.gov.br/imprensa/jsp/visualiza/index.jsp?jornal=1&amp;pagina=64&amp;data=16/08/2010" TargetMode="External"/><Relationship Id="rId20" Type="http://schemas.openxmlformats.org/officeDocument/2006/relationships/hyperlink" Target="http://pesquisa.in.gov.br/imprensa/jsp/visualiza/index.jsp?jornal=1&amp;pagina=46&amp;data=18/08/2010" TargetMode="External"/><Relationship Id="rId29" Type="http://schemas.openxmlformats.org/officeDocument/2006/relationships/hyperlink" Target="http://antigo.anvisa.gov.br/consultas-publicas#/visualizar/2543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ntigo.anvisa.gov.br/consultas-publicas#/visualizar/408661" TargetMode="External"/><Relationship Id="rId11" Type="http://schemas.openxmlformats.org/officeDocument/2006/relationships/hyperlink" Target="http://antigo.anvisa.gov.br/consultas-publicas#/visualizar/26115" TargetMode="External"/><Relationship Id="rId24" Type="http://schemas.openxmlformats.org/officeDocument/2006/relationships/hyperlink" Target="http://pesquisa.in.gov.br/imprensa/jsp/visualiza/index.jsp?jornal=1&amp;pagina=32&amp;data=08/07/2016" TargetMode="External"/><Relationship Id="rId32" Type="http://schemas.openxmlformats.org/officeDocument/2006/relationships/hyperlink" Target="http://pesquisa.in.gov.br/imprensa/jsp/visualiza/index.jsp?jornal=1&amp;pagina=56&amp;data=17/09/2013" TargetMode="External"/><Relationship Id="rId5" Type="http://schemas.openxmlformats.org/officeDocument/2006/relationships/hyperlink" Target="http://www.in.gov.br/web/dou/-/resolucao-rdc-n-284-de-21-de-maio-de-2019-118357089" TargetMode="External"/><Relationship Id="rId15" Type="http://schemas.openxmlformats.org/officeDocument/2006/relationships/hyperlink" Target="http://antigo.anvisa.gov.br/consultas-publicas#/visualizar/25904" TargetMode="External"/><Relationship Id="rId23" Type="http://schemas.openxmlformats.org/officeDocument/2006/relationships/hyperlink" Target="http://antigo.anvisa.gov.br/consultas-publicas#/visualizar/24687" TargetMode="External"/><Relationship Id="rId28" Type="http://schemas.openxmlformats.org/officeDocument/2006/relationships/hyperlink" Target="http://portal.anvisa.gov.br/documents/10181/2871639/RDC_177_2017_COMP.pdf/d182599c-e61a-4edf-9044-1fb0a72b2fe7" TargetMode="External"/><Relationship Id="rId36" Type="http://schemas.openxmlformats.org/officeDocument/2006/relationships/hyperlink" Target="http://antigo.anvisa.gov.br/consultas-publicas#/visualizar/25850" TargetMode="External"/><Relationship Id="rId10" Type="http://schemas.openxmlformats.org/officeDocument/2006/relationships/hyperlink" Target="http://pesquisa.in.gov.br/imprensa/jsp/visualiza/index.jsp?jornal=1&amp;pagina=115&amp;data=04/10/2013" TargetMode="External"/><Relationship Id="rId19" Type="http://schemas.openxmlformats.org/officeDocument/2006/relationships/hyperlink" Target="http://antigo.anvisa.gov.br/consultas-publicas#/visualizar/25846" TargetMode="External"/><Relationship Id="rId31" Type="http://schemas.openxmlformats.org/officeDocument/2006/relationships/hyperlink" Target="http://antigo.anvisa.gov.br/consultas-publicas#/visualizar/24831" TargetMode="External"/><Relationship Id="rId4" Type="http://schemas.openxmlformats.org/officeDocument/2006/relationships/hyperlink" Target="http://pesquisa.in.gov.br/imprensa/jsp/visualiza/index.jsp?jornal=1&amp;pagina=36&amp;data=22/08/2006" TargetMode="External"/><Relationship Id="rId9" Type="http://schemas.openxmlformats.org/officeDocument/2006/relationships/hyperlink" Target="http://portal.anvisa.gov.br/consultas-publicas#/visualizar/25907" TargetMode="External"/><Relationship Id="rId14" Type="http://schemas.openxmlformats.org/officeDocument/2006/relationships/hyperlink" Target="http://pesquisa.in.gov.br/imprensa/jsp/visualiza/index.jsp?jornal=1&amp;pagina=32&amp;data=19/10/2017" TargetMode="External"/><Relationship Id="rId22" Type="http://schemas.openxmlformats.org/officeDocument/2006/relationships/hyperlink" Target="https://www.in.gov.br/web/dou/-/resolucao-rdc-n-441-de-2-de-dezembro-de-2020-293190758" TargetMode="External"/><Relationship Id="rId27" Type="http://schemas.openxmlformats.org/officeDocument/2006/relationships/hyperlink" Target="http://antigo.anvisa.gov.br/consultas-publicas#/visualizar/24753" TargetMode="External"/><Relationship Id="rId30" Type="http://schemas.openxmlformats.org/officeDocument/2006/relationships/hyperlink" Target="http://pesquisa.in.gov.br/imprensa/jsp/visualiza/index.jsp?jornal=1&amp;pagina=61&amp;data=14/12/2015" TargetMode="External"/><Relationship Id="rId35" Type="http://schemas.openxmlformats.org/officeDocument/2006/relationships/hyperlink" Target="http://www.in.gov.br/web/dou/-/resolucao-da-diretoria-colegiada-rdc-n-320-de-28-de-novembro-de-2019-23127119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ta.info/opiniao-e-analise/artigos/o-que-esta-por-tras-da-quantidade-de-registros-de-agrotoxicos-no-brasil-1307202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ctrTitle" idx="4294967295"/>
          </p:nvPr>
        </p:nvSpPr>
        <p:spPr bwMode="auto">
          <a:xfrm>
            <a:off x="0" y="2584450"/>
            <a:ext cx="12192000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sz="40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Gerência-Geral de Toxicologia </a:t>
            </a:r>
            <a:br>
              <a:rPr lang="pt-BR" sz="40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pt-BR" sz="40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GGTOX/DIRE3/ANVISA</a:t>
            </a:r>
            <a:r>
              <a:rPr lang="pt-BR" sz="4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t-BR" sz="4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endParaRPr lang="pt-BR" altLang="pt-BR" sz="4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699B77B-57E9-4B24-809C-7440A5626766}"/>
              </a:ext>
            </a:extLst>
          </p:cNvPr>
          <p:cNvSpPr txBox="1"/>
          <p:nvPr/>
        </p:nvSpPr>
        <p:spPr>
          <a:xfrm>
            <a:off x="4014093" y="5431358"/>
            <a:ext cx="425240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Franklin Gothic Demi Cond"/>
              </a:rPr>
              <a:t>Brasília,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  <a:latin typeface="Franklin Gothic Demi Cond"/>
              </a:rPr>
              <a:t>23 de 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Franklin Gothic Demi Cond"/>
              </a:rPr>
              <a:t>setembro de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B553580-CF94-4AEC-B364-A7C747EF2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92" t="17296" r="15013" b="20928"/>
          <a:stretch/>
        </p:blipFill>
        <p:spPr>
          <a:xfrm>
            <a:off x="8135237" y="4530522"/>
            <a:ext cx="2483208" cy="209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ângulo: Cantos Arredondados 60">
            <a:extLst>
              <a:ext uri="{FF2B5EF4-FFF2-40B4-BE49-F238E27FC236}">
                <a16:creationId xmlns:a16="http://schemas.microsoft.com/office/drawing/2014/main" xmlns="" id="{55563050-AAEA-4285-8BA6-87CE678810DE}"/>
              </a:ext>
            </a:extLst>
          </p:cNvPr>
          <p:cNvSpPr/>
          <p:nvPr/>
        </p:nvSpPr>
        <p:spPr>
          <a:xfrm>
            <a:off x="7450138" y="5754689"/>
            <a:ext cx="3014662" cy="782637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Eficiência Agronômica e registro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3F0BCEF-6DC9-4F59-914D-12858A2C6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40" t="6131" r="4532" b="9753"/>
          <a:stretch/>
        </p:blipFill>
        <p:spPr>
          <a:xfrm>
            <a:off x="1441301" y="4626595"/>
            <a:ext cx="2211572" cy="193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Resultado de imagem para alimento saude">
            <a:extLst>
              <a:ext uri="{FF2B5EF4-FFF2-40B4-BE49-F238E27FC236}">
                <a16:creationId xmlns:a16="http://schemas.microsoft.com/office/drawing/2014/main" xmlns="" id="{02A45750-7666-4D15-B5AE-6279DFDA9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r="6954"/>
          <a:stretch/>
        </p:blipFill>
        <p:spPr bwMode="auto">
          <a:xfrm>
            <a:off x="7187196" y="1469907"/>
            <a:ext cx="3136605" cy="1721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63">
            <a:extLst>
              <a:ext uri="{FF2B5EF4-FFF2-40B4-BE49-F238E27FC236}">
                <a16:creationId xmlns:a16="http://schemas.microsoft.com/office/drawing/2014/main" xmlns="" id="{C23F336E-99F7-4631-AE02-FFA5446A5FB6}"/>
              </a:ext>
            </a:extLst>
          </p:cNvPr>
          <p:cNvSpPr/>
          <p:nvPr/>
        </p:nvSpPr>
        <p:spPr>
          <a:xfrm>
            <a:off x="1579563" y="5826125"/>
            <a:ext cx="2222500" cy="782638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Avaliação </a:t>
            </a:r>
            <a:r>
              <a:rPr lang="pt-BR" sz="2000" b="1" dirty="0" err="1">
                <a:solidFill>
                  <a:srgbClr val="428004"/>
                </a:solidFill>
                <a:cs typeface="Segoe UI" panose="020B0502040204020203" pitchFamily="34" charset="0"/>
              </a:rPr>
              <a:t>ecotoxicológica</a:t>
            </a:r>
            <a:endParaRPr lang="pt-BR" sz="2000" b="1" dirty="0">
              <a:solidFill>
                <a:srgbClr val="428004"/>
              </a:solidFill>
              <a:cs typeface="Segoe UI" panose="020B0502040204020203" pitchFamily="34" charset="0"/>
            </a:endParaRPr>
          </a:p>
        </p:txBody>
      </p:sp>
      <p:sp>
        <p:nvSpPr>
          <p:cNvPr id="7" name="Retângulo: Cantos Arredondados 64">
            <a:extLst>
              <a:ext uri="{FF2B5EF4-FFF2-40B4-BE49-F238E27FC236}">
                <a16:creationId xmlns:a16="http://schemas.microsoft.com/office/drawing/2014/main" xmlns="" id="{F26216A1-6BAF-4A11-9CE8-804F4B844278}"/>
              </a:ext>
            </a:extLst>
          </p:cNvPr>
          <p:cNvSpPr/>
          <p:nvPr/>
        </p:nvSpPr>
        <p:spPr>
          <a:xfrm>
            <a:off x="7705726" y="3125789"/>
            <a:ext cx="2549525" cy="784225"/>
          </a:xfrm>
          <a:prstGeom prst="round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cs typeface="Segoe UI" panose="020B0502040204020203" pitchFamily="34" charset="0"/>
              </a:rPr>
              <a:t>Avaliação </a:t>
            </a:r>
            <a:r>
              <a:rPr lang="pt-BR" sz="2000" b="1" dirty="0">
                <a:solidFill>
                  <a:srgbClr val="0000CC"/>
                </a:solidFill>
                <a:cs typeface="Segoe UI" panose="020B0502040204020203" pitchFamily="34" charset="0"/>
              </a:rPr>
              <a:t>toxicológica</a:t>
            </a:r>
          </a:p>
        </p:txBody>
      </p:sp>
      <p:grpSp>
        <p:nvGrpSpPr>
          <p:cNvPr id="11272" name="Agrupar 65">
            <a:extLst>
              <a:ext uri="{FF2B5EF4-FFF2-40B4-BE49-F238E27FC236}">
                <a16:creationId xmlns:a16="http://schemas.microsoft.com/office/drawing/2014/main" xmlns="" id="{D6F796CD-324D-446A-98A5-4C3BC70EBB30}"/>
              </a:ext>
            </a:extLst>
          </p:cNvPr>
          <p:cNvGrpSpPr>
            <a:grpSpLocks/>
          </p:cNvGrpSpPr>
          <p:nvPr/>
        </p:nvGrpSpPr>
        <p:grpSpPr bwMode="auto">
          <a:xfrm>
            <a:off x="2554289" y="1620838"/>
            <a:ext cx="7775575" cy="3535362"/>
            <a:chOff x="2437169" y="903926"/>
            <a:chExt cx="7776864" cy="3535587"/>
          </a:xfrm>
        </p:grpSpPr>
        <p:sp>
          <p:nvSpPr>
            <p:cNvPr id="9" name="Forma Livre: Forma 66">
              <a:extLst>
                <a:ext uri="{FF2B5EF4-FFF2-40B4-BE49-F238E27FC236}">
                  <a16:creationId xmlns:a16="http://schemas.microsoft.com/office/drawing/2014/main" xmlns="" id="{7CEFDDE8-006E-4337-B970-F440D77AAB21}"/>
                </a:ext>
              </a:extLst>
            </p:cNvPr>
            <p:cNvSpPr/>
            <p:nvPr/>
          </p:nvSpPr>
          <p:spPr>
            <a:xfrm>
              <a:off x="4291676" y="2040648"/>
              <a:ext cx="3415278" cy="1871781"/>
            </a:xfrm>
            <a:custGeom>
              <a:avLst/>
              <a:gdLst>
                <a:gd name="connsiteX0" fmla="*/ 0 w 3415960"/>
                <a:gd name="connsiteY0" fmla="*/ 935481 h 1870961"/>
                <a:gd name="connsiteX1" fmla="*/ 1707980 w 3415960"/>
                <a:gd name="connsiteY1" fmla="*/ 0 h 1870961"/>
                <a:gd name="connsiteX2" fmla="*/ 3415960 w 3415960"/>
                <a:gd name="connsiteY2" fmla="*/ 935481 h 1870961"/>
                <a:gd name="connsiteX3" fmla="*/ 1707980 w 3415960"/>
                <a:gd name="connsiteY3" fmla="*/ 1870962 h 1870961"/>
                <a:gd name="connsiteX4" fmla="*/ 0 w 3415960"/>
                <a:gd name="connsiteY4" fmla="*/ 935481 h 187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5960" h="1870961">
                  <a:moveTo>
                    <a:pt x="0" y="935481"/>
                  </a:moveTo>
                  <a:cubicBezTo>
                    <a:pt x="0" y="418829"/>
                    <a:pt x="764689" y="0"/>
                    <a:pt x="1707980" y="0"/>
                  </a:cubicBezTo>
                  <a:cubicBezTo>
                    <a:pt x="2651271" y="0"/>
                    <a:pt x="3415960" y="418829"/>
                    <a:pt x="3415960" y="935481"/>
                  </a:cubicBezTo>
                  <a:cubicBezTo>
                    <a:pt x="3415960" y="1452133"/>
                    <a:pt x="2651271" y="1870962"/>
                    <a:pt x="1707980" y="1870962"/>
                  </a:cubicBezTo>
                  <a:cubicBezTo>
                    <a:pt x="764689" y="1870962"/>
                    <a:pt x="0" y="1452133"/>
                    <a:pt x="0" y="935481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30736" tIns="304476" rIns="530736" bIns="304476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404040"/>
                  </a:solidFill>
                  <a:ea typeface="Segoe UI Black" panose="020B0A02040204020203" pitchFamily="34" charset="0"/>
                  <a:cs typeface="Segoe UI Black" panose="020B0A02040204020203" pitchFamily="34" charset="0"/>
                </a:rPr>
                <a:t>REGULAÇÃO DE AGROTÓXICOS NO BRASIL</a:t>
              </a:r>
            </a:p>
          </p:txBody>
        </p:sp>
        <p:sp>
          <p:nvSpPr>
            <p:cNvPr id="10" name="Forma Livre: Forma 67">
              <a:extLst>
                <a:ext uri="{FF2B5EF4-FFF2-40B4-BE49-F238E27FC236}">
                  <a16:creationId xmlns:a16="http://schemas.microsoft.com/office/drawing/2014/main" xmlns="" id="{705DC928-95F2-4BB7-BF26-C89DD5526E78}"/>
                </a:ext>
              </a:extLst>
            </p:cNvPr>
            <p:cNvSpPr/>
            <p:nvPr/>
          </p:nvSpPr>
          <p:spPr>
            <a:xfrm rot="16130117">
              <a:off x="5689733" y="1833436"/>
              <a:ext cx="619164" cy="601762"/>
            </a:xfrm>
            <a:custGeom>
              <a:avLst/>
              <a:gdLst>
                <a:gd name="connsiteX0" fmla="*/ 0 w 620480"/>
                <a:gd name="connsiteY0" fmla="*/ 120360 h 601800"/>
                <a:gd name="connsiteX1" fmla="*/ 319580 w 620480"/>
                <a:gd name="connsiteY1" fmla="*/ 120360 h 601800"/>
                <a:gd name="connsiteX2" fmla="*/ 319580 w 620480"/>
                <a:gd name="connsiteY2" fmla="*/ 0 h 601800"/>
                <a:gd name="connsiteX3" fmla="*/ 620480 w 620480"/>
                <a:gd name="connsiteY3" fmla="*/ 300900 h 601800"/>
                <a:gd name="connsiteX4" fmla="*/ 319580 w 620480"/>
                <a:gd name="connsiteY4" fmla="*/ 601800 h 601800"/>
                <a:gd name="connsiteX5" fmla="*/ 319580 w 620480"/>
                <a:gd name="connsiteY5" fmla="*/ 481440 h 601800"/>
                <a:gd name="connsiteX6" fmla="*/ 0 w 620480"/>
                <a:gd name="connsiteY6" fmla="*/ 481440 h 601800"/>
                <a:gd name="connsiteX7" fmla="*/ 0 w 620480"/>
                <a:gd name="connsiteY7" fmla="*/ 120360 h 6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0480" h="601800">
                  <a:moveTo>
                    <a:pt x="620480" y="481440"/>
                  </a:moveTo>
                  <a:lnTo>
                    <a:pt x="300900" y="481440"/>
                  </a:lnTo>
                  <a:lnTo>
                    <a:pt x="300900" y="601800"/>
                  </a:lnTo>
                  <a:lnTo>
                    <a:pt x="0" y="300900"/>
                  </a:lnTo>
                  <a:lnTo>
                    <a:pt x="300900" y="0"/>
                  </a:lnTo>
                  <a:lnTo>
                    <a:pt x="300900" y="120360"/>
                  </a:lnTo>
                  <a:lnTo>
                    <a:pt x="620480" y="120360"/>
                  </a:lnTo>
                  <a:lnTo>
                    <a:pt x="620480" y="48144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0538" tIns="120359" rIns="1" bIns="120361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700" dirty="0">
                <a:cs typeface="Gisha" panose="020B0502040204020203" pitchFamily="34" charset="-79"/>
              </a:endParaRPr>
            </a:p>
          </p:txBody>
        </p:sp>
        <p:sp>
          <p:nvSpPr>
            <p:cNvPr id="11" name="Forma Livre: Forma 68">
              <a:extLst>
                <a:ext uri="{FF2B5EF4-FFF2-40B4-BE49-F238E27FC236}">
                  <a16:creationId xmlns:a16="http://schemas.microsoft.com/office/drawing/2014/main" xmlns="" id="{62356732-3434-4A62-A527-367CAB43BF3B}"/>
                </a:ext>
              </a:extLst>
            </p:cNvPr>
            <p:cNvSpPr/>
            <p:nvPr/>
          </p:nvSpPr>
          <p:spPr>
            <a:xfrm>
              <a:off x="4664800" y="903926"/>
              <a:ext cx="2669030" cy="752523"/>
            </a:xfrm>
            <a:custGeom>
              <a:avLst/>
              <a:gdLst>
                <a:gd name="connsiteX0" fmla="*/ 0 w 2338454"/>
                <a:gd name="connsiteY0" fmla="*/ 211322 h 1267904"/>
                <a:gd name="connsiteX1" fmla="*/ 211322 w 2338454"/>
                <a:gd name="connsiteY1" fmla="*/ 0 h 1267904"/>
                <a:gd name="connsiteX2" fmla="*/ 2127132 w 2338454"/>
                <a:gd name="connsiteY2" fmla="*/ 0 h 1267904"/>
                <a:gd name="connsiteX3" fmla="*/ 2338454 w 2338454"/>
                <a:gd name="connsiteY3" fmla="*/ 211322 h 1267904"/>
                <a:gd name="connsiteX4" fmla="*/ 2338454 w 2338454"/>
                <a:gd name="connsiteY4" fmla="*/ 1056582 h 1267904"/>
                <a:gd name="connsiteX5" fmla="*/ 2127132 w 2338454"/>
                <a:gd name="connsiteY5" fmla="*/ 1267904 h 1267904"/>
                <a:gd name="connsiteX6" fmla="*/ 211322 w 2338454"/>
                <a:gd name="connsiteY6" fmla="*/ 1267904 h 1267904"/>
                <a:gd name="connsiteX7" fmla="*/ 0 w 2338454"/>
                <a:gd name="connsiteY7" fmla="*/ 1056582 h 1267904"/>
                <a:gd name="connsiteX8" fmla="*/ 0 w 2338454"/>
                <a:gd name="connsiteY8" fmla="*/ 211322 h 126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8454" h="1267904">
                  <a:moveTo>
                    <a:pt x="0" y="211322"/>
                  </a:moveTo>
                  <a:cubicBezTo>
                    <a:pt x="0" y="94612"/>
                    <a:pt x="94612" y="0"/>
                    <a:pt x="211322" y="0"/>
                  </a:cubicBezTo>
                  <a:lnTo>
                    <a:pt x="2127132" y="0"/>
                  </a:lnTo>
                  <a:cubicBezTo>
                    <a:pt x="2243842" y="0"/>
                    <a:pt x="2338454" y="94612"/>
                    <a:pt x="2338454" y="211322"/>
                  </a:cubicBezTo>
                  <a:lnTo>
                    <a:pt x="2338454" y="1056582"/>
                  </a:lnTo>
                  <a:cubicBezTo>
                    <a:pt x="2338454" y="1173292"/>
                    <a:pt x="2243842" y="1267904"/>
                    <a:pt x="2127132" y="1267904"/>
                  </a:cubicBezTo>
                  <a:lnTo>
                    <a:pt x="211322" y="1267904"/>
                  </a:lnTo>
                  <a:cubicBezTo>
                    <a:pt x="94612" y="1267904"/>
                    <a:pt x="0" y="1173292"/>
                    <a:pt x="0" y="1056582"/>
                  </a:cubicBezTo>
                  <a:lnTo>
                    <a:pt x="0" y="211322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2534" tIns="102534" rIns="102534" bIns="102534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ea typeface="Segoe UI Black" panose="020B0A02040204020203" pitchFamily="34" charset="0"/>
                  <a:cs typeface="Segoe UI Black" panose="020B0A02040204020203" pitchFamily="34" charset="0"/>
                </a:rPr>
                <a:t>Anvisa</a:t>
              </a:r>
            </a:p>
          </p:txBody>
        </p:sp>
        <p:sp>
          <p:nvSpPr>
            <p:cNvPr id="12" name="Forma Livre: Forma 69">
              <a:extLst>
                <a:ext uri="{FF2B5EF4-FFF2-40B4-BE49-F238E27FC236}">
                  <a16:creationId xmlns:a16="http://schemas.microsoft.com/office/drawing/2014/main" xmlns="" id="{256835FE-8FF5-49A8-80C4-14CA540B1016}"/>
                </a:ext>
              </a:extLst>
            </p:cNvPr>
            <p:cNvSpPr/>
            <p:nvPr/>
          </p:nvSpPr>
          <p:spPr>
            <a:xfrm rot="13029491" flipH="1">
              <a:off x="6725717" y="3529818"/>
              <a:ext cx="1422636" cy="492156"/>
            </a:xfrm>
            <a:custGeom>
              <a:avLst/>
              <a:gdLst>
                <a:gd name="connsiteX0" fmla="*/ 0 w 1574725"/>
                <a:gd name="connsiteY0" fmla="*/ 112413 h 562063"/>
                <a:gd name="connsiteX1" fmla="*/ 1293694 w 1574725"/>
                <a:gd name="connsiteY1" fmla="*/ 112413 h 562063"/>
                <a:gd name="connsiteX2" fmla="*/ 1293694 w 1574725"/>
                <a:gd name="connsiteY2" fmla="*/ 0 h 562063"/>
                <a:gd name="connsiteX3" fmla="*/ 1574725 w 1574725"/>
                <a:gd name="connsiteY3" fmla="*/ 281032 h 562063"/>
                <a:gd name="connsiteX4" fmla="*/ 1293694 w 1574725"/>
                <a:gd name="connsiteY4" fmla="*/ 562063 h 562063"/>
                <a:gd name="connsiteX5" fmla="*/ 1293694 w 1574725"/>
                <a:gd name="connsiteY5" fmla="*/ 449650 h 562063"/>
                <a:gd name="connsiteX6" fmla="*/ 0 w 1574725"/>
                <a:gd name="connsiteY6" fmla="*/ 449650 h 562063"/>
                <a:gd name="connsiteX7" fmla="*/ 0 w 1574725"/>
                <a:gd name="connsiteY7" fmla="*/ 112413 h 5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725" h="562063">
                  <a:moveTo>
                    <a:pt x="1574725" y="112414"/>
                  </a:moveTo>
                  <a:lnTo>
                    <a:pt x="281031" y="112414"/>
                  </a:lnTo>
                  <a:lnTo>
                    <a:pt x="281031" y="1"/>
                  </a:lnTo>
                  <a:lnTo>
                    <a:pt x="0" y="281032"/>
                  </a:lnTo>
                  <a:lnTo>
                    <a:pt x="281031" y="562062"/>
                  </a:lnTo>
                  <a:lnTo>
                    <a:pt x="281031" y="449649"/>
                  </a:lnTo>
                  <a:lnTo>
                    <a:pt x="1574725" y="449649"/>
                  </a:lnTo>
                  <a:lnTo>
                    <a:pt x="1574725" y="11241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112412" rIns="168619" bIns="112413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500" dirty="0">
                <a:cs typeface="Gisha" panose="020B0502040204020203" pitchFamily="34" charset="-79"/>
              </a:endParaRPr>
            </a:p>
          </p:txBody>
        </p:sp>
        <p:sp>
          <p:nvSpPr>
            <p:cNvPr id="13" name="Forma Livre: Forma 70">
              <a:extLst>
                <a:ext uri="{FF2B5EF4-FFF2-40B4-BE49-F238E27FC236}">
                  <a16:creationId xmlns:a16="http://schemas.microsoft.com/office/drawing/2014/main" xmlns="" id="{3DF5C76E-8EE6-48C6-8955-DF04166BFD21}"/>
                </a:ext>
              </a:extLst>
            </p:cNvPr>
            <p:cNvSpPr/>
            <p:nvPr/>
          </p:nvSpPr>
          <p:spPr>
            <a:xfrm>
              <a:off x="7379875" y="3753669"/>
              <a:ext cx="2834158" cy="685844"/>
            </a:xfrm>
            <a:custGeom>
              <a:avLst/>
              <a:gdLst>
                <a:gd name="connsiteX0" fmla="*/ 0 w 2777538"/>
                <a:gd name="connsiteY0" fmla="*/ 279908 h 1679412"/>
                <a:gd name="connsiteX1" fmla="*/ 279908 w 2777538"/>
                <a:gd name="connsiteY1" fmla="*/ 0 h 1679412"/>
                <a:gd name="connsiteX2" fmla="*/ 2497630 w 2777538"/>
                <a:gd name="connsiteY2" fmla="*/ 0 h 1679412"/>
                <a:gd name="connsiteX3" fmla="*/ 2777538 w 2777538"/>
                <a:gd name="connsiteY3" fmla="*/ 279908 h 1679412"/>
                <a:gd name="connsiteX4" fmla="*/ 2777538 w 2777538"/>
                <a:gd name="connsiteY4" fmla="*/ 1399504 h 1679412"/>
                <a:gd name="connsiteX5" fmla="*/ 2497630 w 2777538"/>
                <a:gd name="connsiteY5" fmla="*/ 1679412 h 1679412"/>
                <a:gd name="connsiteX6" fmla="*/ 279908 w 2777538"/>
                <a:gd name="connsiteY6" fmla="*/ 1679412 h 1679412"/>
                <a:gd name="connsiteX7" fmla="*/ 0 w 2777538"/>
                <a:gd name="connsiteY7" fmla="*/ 1399504 h 1679412"/>
                <a:gd name="connsiteX8" fmla="*/ 0 w 2777538"/>
                <a:gd name="connsiteY8" fmla="*/ 279908 h 167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7538" h="1679412">
                  <a:moveTo>
                    <a:pt x="0" y="279908"/>
                  </a:moveTo>
                  <a:cubicBezTo>
                    <a:pt x="0" y="125319"/>
                    <a:pt x="125319" y="0"/>
                    <a:pt x="279908" y="0"/>
                  </a:cubicBezTo>
                  <a:lnTo>
                    <a:pt x="2497630" y="0"/>
                  </a:lnTo>
                  <a:cubicBezTo>
                    <a:pt x="2652219" y="0"/>
                    <a:pt x="2777538" y="125319"/>
                    <a:pt x="2777538" y="279908"/>
                  </a:cubicBezTo>
                  <a:lnTo>
                    <a:pt x="2777538" y="1399504"/>
                  </a:lnTo>
                  <a:cubicBezTo>
                    <a:pt x="2777538" y="1554093"/>
                    <a:pt x="2652219" y="1679412"/>
                    <a:pt x="2497630" y="1679412"/>
                  </a:cubicBezTo>
                  <a:lnTo>
                    <a:pt x="279908" y="1679412"/>
                  </a:lnTo>
                  <a:cubicBezTo>
                    <a:pt x="125319" y="1679412"/>
                    <a:pt x="0" y="1554093"/>
                    <a:pt x="0" y="1399504"/>
                  </a:cubicBezTo>
                  <a:lnTo>
                    <a:pt x="0" y="279908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2622" tIns="122622" rIns="122622" bIns="122622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ea typeface="Segoe UI Black" panose="020B0A02040204020203" pitchFamily="34" charset="0"/>
                  <a:cs typeface="Segoe UI Black" panose="020B0A02040204020203" pitchFamily="34" charset="0"/>
                </a:rPr>
                <a:t>Mapa</a:t>
              </a:r>
              <a:endParaRPr lang="en-US" sz="3200" b="1" dirty="0">
                <a:solidFill>
                  <a:schemeClr val="tx2">
                    <a:lumMod val="50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  <p:sp>
          <p:nvSpPr>
            <p:cNvPr id="14" name="Forma Livre: Forma 71">
              <a:extLst>
                <a:ext uri="{FF2B5EF4-FFF2-40B4-BE49-F238E27FC236}">
                  <a16:creationId xmlns:a16="http://schemas.microsoft.com/office/drawing/2014/main" xmlns="" id="{53A00935-BF20-492A-9E37-578A70F67C51}"/>
                </a:ext>
              </a:extLst>
            </p:cNvPr>
            <p:cNvSpPr/>
            <p:nvPr/>
          </p:nvSpPr>
          <p:spPr>
            <a:xfrm rot="19268104" flipH="1">
              <a:off x="3947131" y="3367883"/>
              <a:ext cx="1162243" cy="528671"/>
            </a:xfrm>
            <a:custGeom>
              <a:avLst/>
              <a:gdLst>
                <a:gd name="connsiteX0" fmla="*/ 0 w 1163153"/>
                <a:gd name="connsiteY0" fmla="*/ 105622 h 528109"/>
                <a:gd name="connsiteX1" fmla="*/ 899099 w 1163153"/>
                <a:gd name="connsiteY1" fmla="*/ 105622 h 528109"/>
                <a:gd name="connsiteX2" fmla="*/ 899099 w 1163153"/>
                <a:gd name="connsiteY2" fmla="*/ 0 h 528109"/>
                <a:gd name="connsiteX3" fmla="*/ 1163153 w 1163153"/>
                <a:gd name="connsiteY3" fmla="*/ 264055 h 528109"/>
                <a:gd name="connsiteX4" fmla="*/ 899099 w 1163153"/>
                <a:gd name="connsiteY4" fmla="*/ 528109 h 528109"/>
                <a:gd name="connsiteX5" fmla="*/ 899099 w 1163153"/>
                <a:gd name="connsiteY5" fmla="*/ 422487 h 528109"/>
                <a:gd name="connsiteX6" fmla="*/ 0 w 1163153"/>
                <a:gd name="connsiteY6" fmla="*/ 422487 h 528109"/>
                <a:gd name="connsiteX7" fmla="*/ 0 w 1163153"/>
                <a:gd name="connsiteY7" fmla="*/ 105622 h 5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3153" h="528109">
                  <a:moveTo>
                    <a:pt x="1163153" y="105622"/>
                  </a:moveTo>
                  <a:lnTo>
                    <a:pt x="264054" y="105622"/>
                  </a:lnTo>
                  <a:lnTo>
                    <a:pt x="264054" y="0"/>
                  </a:lnTo>
                  <a:lnTo>
                    <a:pt x="0" y="264055"/>
                  </a:lnTo>
                  <a:lnTo>
                    <a:pt x="264054" y="528109"/>
                  </a:lnTo>
                  <a:lnTo>
                    <a:pt x="264054" y="422487"/>
                  </a:lnTo>
                  <a:lnTo>
                    <a:pt x="1163153" y="422487"/>
                  </a:lnTo>
                  <a:lnTo>
                    <a:pt x="1163153" y="10562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105622" rIns="158433" bIns="105622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dirty="0">
                <a:cs typeface="Gisha" panose="020B0502040204020203" pitchFamily="34" charset="-79"/>
              </a:endParaRPr>
            </a:p>
          </p:txBody>
        </p:sp>
        <p:sp>
          <p:nvSpPr>
            <p:cNvPr id="15" name="Forma Livre: Forma 72">
              <a:extLst>
                <a:ext uri="{FF2B5EF4-FFF2-40B4-BE49-F238E27FC236}">
                  <a16:creationId xmlns:a16="http://schemas.microsoft.com/office/drawing/2014/main" xmlns="" id="{E92F873E-7048-49D5-9026-4DA468E8A434}"/>
                </a:ext>
              </a:extLst>
            </p:cNvPr>
            <p:cNvSpPr/>
            <p:nvPr/>
          </p:nvSpPr>
          <p:spPr>
            <a:xfrm>
              <a:off x="2437169" y="3777484"/>
              <a:ext cx="2592817" cy="647741"/>
            </a:xfrm>
            <a:custGeom>
              <a:avLst/>
              <a:gdLst>
                <a:gd name="connsiteX0" fmla="*/ 0 w 2777538"/>
                <a:gd name="connsiteY0" fmla="*/ 279908 h 1679412"/>
                <a:gd name="connsiteX1" fmla="*/ 279908 w 2777538"/>
                <a:gd name="connsiteY1" fmla="*/ 0 h 1679412"/>
                <a:gd name="connsiteX2" fmla="*/ 2497630 w 2777538"/>
                <a:gd name="connsiteY2" fmla="*/ 0 h 1679412"/>
                <a:gd name="connsiteX3" fmla="*/ 2777538 w 2777538"/>
                <a:gd name="connsiteY3" fmla="*/ 279908 h 1679412"/>
                <a:gd name="connsiteX4" fmla="*/ 2777538 w 2777538"/>
                <a:gd name="connsiteY4" fmla="*/ 1399504 h 1679412"/>
                <a:gd name="connsiteX5" fmla="*/ 2497630 w 2777538"/>
                <a:gd name="connsiteY5" fmla="*/ 1679412 h 1679412"/>
                <a:gd name="connsiteX6" fmla="*/ 279908 w 2777538"/>
                <a:gd name="connsiteY6" fmla="*/ 1679412 h 1679412"/>
                <a:gd name="connsiteX7" fmla="*/ 0 w 2777538"/>
                <a:gd name="connsiteY7" fmla="*/ 1399504 h 1679412"/>
                <a:gd name="connsiteX8" fmla="*/ 0 w 2777538"/>
                <a:gd name="connsiteY8" fmla="*/ 279908 h 167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7538" h="1679412">
                  <a:moveTo>
                    <a:pt x="0" y="279908"/>
                  </a:moveTo>
                  <a:cubicBezTo>
                    <a:pt x="0" y="125319"/>
                    <a:pt x="125319" y="0"/>
                    <a:pt x="279908" y="0"/>
                  </a:cubicBezTo>
                  <a:lnTo>
                    <a:pt x="2497630" y="0"/>
                  </a:lnTo>
                  <a:cubicBezTo>
                    <a:pt x="2652219" y="0"/>
                    <a:pt x="2777538" y="125319"/>
                    <a:pt x="2777538" y="279908"/>
                  </a:cubicBezTo>
                  <a:lnTo>
                    <a:pt x="2777538" y="1399504"/>
                  </a:lnTo>
                  <a:cubicBezTo>
                    <a:pt x="2777538" y="1554093"/>
                    <a:pt x="2652219" y="1679412"/>
                    <a:pt x="2497630" y="1679412"/>
                  </a:cubicBezTo>
                  <a:lnTo>
                    <a:pt x="279908" y="1679412"/>
                  </a:lnTo>
                  <a:cubicBezTo>
                    <a:pt x="125319" y="1679412"/>
                    <a:pt x="0" y="1554093"/>
                    <a:pt x="0" y="1399504"/>
                  </a:cubicBezTo>
                  <a:lnTo>
                    <a:pt x="0" y="279908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2622" tIns="122622" rIns="122622" bIns="122622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chemeClr val="tx2">
                      <a:lumMod val="50000"/>
                    </a:schemeClr>
                  </a:solidFill>
                  <a:ea typeface="Segoe UI Black" panose="020B0A02040204020203" pitchFamily="34" charset="0"/>
                  <a:cs typeface="Segoe UI Black" panose="020B0A02040204020203" pitchFamily="34" charset="0"/>
                </a:rPr>
                <a:t>    </a:t>
              </a:r>
              <a:r>
                <a:rPr lang="en-US" sz="3200" b="1" dirty="0" err="1">
                  <a:solidFill>
                    <a:schemeClr val="tx2">
                      <a:lumMod val="50000"/>
                    </a:schemeClr>
                  </a:solidFill>
                  <a:ea typeface="Segoe UI Black" panose="020B0A02040204020203" pitchFamily="34" charset="0"/>
                  <a:cs typeface="Segoe UI Black" panose="020B0A02040204020203" pitchFamily="34" charset="0"/>
                </a:rPr>
                <a:t>Ibama</a:t>
              </a:r>
              <a:endParaRPr lang="en-US" sz="3200" b="1" dirty="0">
                <a:solidFill>
                  <a:schemeClr val="tx2">
                    <a:lumMod val="50000"/>
                  </a:schemeClr>
                </a:solidFill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pic>
        <p:nvPicPr>
          <p:cNvPr id="11273" name="Picture 12" descr="Resultado de imagem para ibama logo">
            <a:extLst>
              <a:ext uri="{FF2B5EF4-FFF2-40B4-BE49-F238E27FC236}">
                <a16:creationId xmlns:a16="http://schemas.microsoft.com/office/drawing/2014/main" xmlns="" id="{80755E52-CCC8-4CA0-96CA-C00567C1F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6" y="4575176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 descr="Resultado de imagem para logo anvisa">
            <a:extLst>
              <a:ext uri="{FF2B5EF4-FFF2-40B4-BE49-F238E27FC236}">
                <a16:creationId xmlns:a16="http://schemas.microsoft.com/office/drawing/2014/main" xmlns="" id="{26491345-4D46-4122-BC0E-694295A3C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674813"/>
            <a:ext cx="93345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Imagem 17">
            <a:extLst>
              <a:ext uri="{FF2B5EF4-FFF2-40B4-BE49-F238E27FC236}">
                <a16:creationId xmlns:a16="http://schemas.microsoft.com/office/drawing/2014/main" xmlns="" id="{1EBCB0B5-59B2-44B5-9F52-CA0A977016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6" t="47456" r="5301" b="28233"/>
          <a:stretch>
            <a:fillRect/>
          </a:stretch>
        </p:blipFill>
        <p:spPr bwMode="auto">
          <a:xfrm>
            <a:off x="7605714" y="4592639"/>
            <a:ext cx="7080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B8836E29-1F8A-4B3C-A5FE-73F075C25CAD}"/>
              </a:ext>
            </a:extLst>
          </p:cNvPr>
          <p:cNvSpPr txBox="1">
            <a:spLocks/>
          </p:cNvSpPr>
          <p:nvPr/>
        </p:nvSpPr>
        <p:spPr>
          <a:xfrm>
            <a:off x="2032600" y="29428"/>
            <a:ext cx="10092110" cy="5372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33350" indent="-133350" algn="l">
              <a:spcBef>
                <a:spcPts val="900"/>
              </a:spcBef>
              <a:defRPr/>
            </a:pPr>
            <a:r>
              <a:rPr lang="pt-BR" sz="3600" dirty="0"/>
              <a:t>Regulação de Agrotóxicos</a:t>
            </a:r>
            <a:endParaRPr lang="pt-BR" sz="2000" b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06E0A547-7242-48A6-AEF0-AB4E83867D70}"/>
              </a:ext>
            </a:extLst>
          </p:cNvPr>
          <p:cNvSpPr txBox="1"/>
          <p:nvPr/>
        </p:nvSpPr>
        <p:spPr>
          <a:xfrm>
            <a:off x="847860" y="693803"/>
            <a:ext cx="1117611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latin typeface="Calibri"/>
                <a:cs typeface="Calibri"/>
              </a:rPr>
              <a:t>Lei n° 7802/1989 e  Decreto n° 4074/2002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0" y="1806368"/>
            <a:ext cx="4598633" cy="44587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  <a:ea typeface="Verdana"/>
                <a:cs typeface="Verdana"/>
              </a:rPr>
              <a:t> Realizado em conjunto com as Visas dos Estados, Municípios e </a:t>
            </a:r>
            <a:r>
              <a:rPr lang="pt-BR" sz="1800" dirty="0" err="1">
                <a:solidFill>
                  <a:schemeClr val="accent6">
                    <a:lumMod val="50000"/>
                  </a:schemeClr>
                </a:solidFill>
                <a:ea typeface="Verdana"/>
                <a:cs typeface="Verdana"/>
              </a:rPr>
              <a:t>Lacens</a:t>
            </a:r>
            <a:endParaRPr lang="pt-BR" sz="1800" dirty="0">
              <a:solidFill>
                <a:schemeClr val="accent6">
                  <a:lumMod val="50000"/>
                </a:schemeClr>
              </a:solidFill>
              <a:ea typeface="Verdana"/>
              <a:cs typeface="Verdana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schemeClr val="accent6">
                  <a:lumMod val="50000"/>
                </a:schemeClr>
              </a:solidFill>
              <a:ea typeface="Verdana"/>
              <a:cs typeface="Verdan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  <a:ea typeface="Verdana"/>
                <a:cs typeface="Verdana"/>
              </a:rPr>
              <a:t> Monitora resíduos de agrotóxicos em alimentos visando </a:t>
            </a:r>
            <a:r>
              <a:rPr lang="pt-BR" sz="1800" dirty="0" smtClean="0">
                <a:solidFill>
                  <a:schemeClr val="accent6">
                    <a:lumMod val="50000"/>
                  </a:schemeClr>
                </a:solidFill>
                <a:ea typeface="Verdana"/>
                <a:cs typeface="Verdana"/>
              </a:rPr>
              <a:t>“Segurança Alimentar”</a:t>
            </a:r>
            <a:endParaRPr lang="pt-BR" sz="1800" dirty="0">
              <a:solidFill>
                <a:schemeClr val="accent6">
                  <a:lumMod val="50000"/>
                </a:schemeClr>
              </a:solidFill>
              <a:ea typeface="Verdana"/>
              <a:cs typeface="Verdana"/>
            </a:endParaRPr>
          </a:p>
          <a:p>
            <a:pPr algn="just"/>
            <a:endParaRPr lang="pt-BR" sz="1800" dirty="0">
              <a:solidFill>
                <a:schemeClr val="accent6">
                  <a:lumMod val="50000"/>
                </a:schemeClr>
              </a:solidFill>
              <a:ea typeface="Verdana"/>
              <a:cs typeface="Verdan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  <a:ea typeface="Verdana"/>
                <a:cs typeface="Verdana"/>
              </a:rPr>
              <a:t>Alimentos selecionados a partir de planejamento estatístico com base na POF/IBGE (2009)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PT" sz="1800" dirty="0">
              <a:solidFill>
                <a:schemeClr val="accent6">
                  <a:lumMod val="50000"/>
                </a:schemeClr>
              </a:solidFill>
              <a:ea typeface="Verdana"/>
              <a:cs typeface="Verdana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chemeClr val="accent6">
                    <a:lumMod val="50000"/>
                  </a:schemeClr>
                </a:solidFill>
                <a:ea typeface="Verdana"/>
                <a:cs typeface="Verdana"/>
              </a:rPr>
              <a:t> Último relatório divulgado em 10/12/19 - resultados do 1º Ciclo do Plano Plurianual 2017-2020. </a:t>
            </a:r>
            <a:endParaRPr lang="pt-PT" sz="1500" dirty="0">
              <a:solidFill>
                <a:schemeClr val="accent6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just"/>
            <a:endParaRPr lang="pt-PT" sz="1500" dirty="0">
              <a:solidFill>
                <a:schemeClr val="accent6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1500" dirty="0">
              <a:solidFill>
                <a:schemeClr val="accent6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algn="just"/>
            <a:endParaRPr lang="pt-PT" sz="1500" dirty="0">
              <a:solidFill>
                <a:srgbClr val="000099"/>
              </a:solidFill>
              <a:ea typeface="Verdana" pitchFamily="34" charset="0"/>
              <a:cs typeface="Verdana" pitchFamily="34" charset="0"/>
            </a:endParaRPr>
          </a:p>
          <a:p>
            <a:pPr algn="just"/>
            <a:endParaRPr lang="pt-BR" sz="1500" dirty="0">
              <a:solidFill>
                <a:srgbClr val="000099"/>
              </a:solidFill>
              <a:ea typeface="Verdana" pitchFamily="34" charset="0"/>
              <a:cs typeface="Verdana" pitchFamily="34" charset="0"/>
            </a:endParaRPr>
          </a:p>
          <a:p>
            <a:pPr algn="just"/>
            <a:endParaRPr lang="pt-BR" sz="1500" dirty="0">
              <a:solidFill>
                <a:srgbClr val="000099"/>
              </a:solidFill>
              <a:ea typeface="Verdana" pitchFamily="34" charset="0"/>
              <a:cs typeface="Verdana" pitchFamily="34" charset="0"/>
            </a:endParaRPr>
          </a:p>
          <a:p>
            <a:pPr algn="just"/>
            <a:endParaRPr lang="pt-BR" sz="1500" dirty="0">
              <a:solidFill>
                <a:srgbClr val="000099"/>
              </a:solidFill>
              <a:ea typeface="Verdana" pitchFamily="34" charset="0"/>
              <a:cs typeface="Verdana" pitchFamily="34" charset="0"/>
            </a:endParaRPr>
          </a:p>
          <a:p>
            <a:pPr lvl="2" algn="just"/>
            <a:endParaRPr lang="pt-BR" sz="1500" dirty="0">
              <a:solidFill>
                <a:srgbClr val="000099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E61B4BD-59B4-4D5F-BE11-5B1E714F4A06}"/>
              </a:ext>
            </a:extLst>
          </p:cNvPr>
          <p:cNvSpPr txBox="1">
            <a:spLocks/>
          </p:cNvSpPr>
          <p:nvPr/>
        </p:nvSpPr>
        <p:spPr>
          <a:xfrm>
            <a:off x="2034277" y="592920"/>
            <a:ext cx="10157723" cy="9266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PARA - </a:t>
            </a:r>
            <a:r>
              <a:rPr lang="pt-PT" sz="2800" b="1" dirty="0">
                <a:solidFill>
                  <a:srgbClr val="000000"/>
                </a:solidFill>
                <a:latin typeface="Calibri"/>
                <a:ea typeface="Verdana"/>
                <a:cs typeface="Calibri"/>
              </a:rPr>
              <a:t>PROGRAMA DE ANÁLISE DE RESÍDUOS DE AGROTÓXICOS EM ALIMENTOS</a:t>
            </a:r>
            <a:endParaRPr lang="pt-BR" sz="2800" b="1" dirty="0">
              <a:solidFill>
                <a:srgbClr val="000000"/>
              </a:solidFill>
              <a:latin typeface="Calibri"/>
              <a:ea typeface="Verdana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5DB4809-AA1D-4616-AFF4-AA93C7541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7" t="2225"/>
          <a:stretch/>
        </p:blipFill>
        <p:spPr>
          <a:xfrm>
            <a:off x="4714043" y="1845287"/>
            <a:ext cx="7479929" cy="389105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38A7808-82F6-4D3A-8267-0B269392573D}"/>
              </a:ext>
            </a:extLst>
          </p:cNvPr>
          <p:cNvSpPr/>
          <p:nvPr/>
        </p:nvSpPr>
        <p:spPr>
          <a:xfrm>
            <a:off x="584646" y="6095803"/>
            <a:ext cx="11445922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PT" sz="2000" b="1" dirty="0">
                <a:solidFill>
                  <a:schemeClr val="accent6">
                    <a:lumMod val="50000"/>
                  </a:schemeClr>
                </a:solidFill>
                <a:ea typeface="Verdana"/>
                <a:cs typeface="Verdana"/>
              </a:rPr>
              <a:t>Coletas atualmente suspensas devido ao contexto de enfrentamento da Pandemia de Covid-19;</a:t>
            </a:r>
          </a:p>
        </p:txBody>
      </p:sp>
    </p:spTree>
    <p:extLst>
      <p:ext uri="{BB962C8B-B14F-4D97-AF65-F5344CB8AC3E}">
        <p14:creationId xmlns:p14="http://schemas.microsoft.com/office/powerpoint/2010/main" val="29581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CFC8890-5F1C-40E9-A10B-CE0E2833527A}"/>
              </a:ext>
            </a:extLst>
          </p:cNvPr>
          <p:cNvSpPr txBox="1"/>
          <p:nvPr/>
        </p:nvSpPr>
        <p:spPr>
          <a:xfrm>
            <a:off x="2174615" y="886040"/>
            <a:ext cx="456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a typeface="+mj-ea"/>
                <a:cs typeface="+mj-cs"/>
              </a:rPr>
              <a:t>Reavaliação Toxicológica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61E5836F-05C9-4506-8F14-717F688C2BF2}"/>
              </a:ext>
            </a:extLst>
          </p:cNvPr>
          <p:cNvSpPr/>
          <p:nvPr/>
        </p:nvSpPr>
        <p:spPr>
          <a:xfrm>
            <a:off x="117557" y="1995853"/>
            <a:ext cx="6851413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algn="ctr"/>
            <a:r>
              <a:rPr lang="pt-BR" sz="2000" dirty="0">
                <a:solidFill>
                  <a:schemeClr val="tx1"/>
                </a:solidFill>
              </a:rPr>
              <a:t>Instrumento de revisão do registro de ingredientes ativos de agrotóxicos com </a:t>
            </a:r>
            <a:r>
              <a:rPr lang="pt-BR" sz="2000" b="1" dirty="0">
                <a:solidFill>
                  <a:schemeClr val="tx1"/>
                </a:solidFill>
              </a:rPr>
              <a:t>potenciais riscos à saúde não identificados no momento da concessão de registro</a:t>
            </a:r>
            <a:endParaRPr lang="pt-BR" sz="2000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5E0C48B-7073-4904-95F3-2211DFFE36AC}"/>
              </a:ext>
            </a:extLst>
          </p:cNvPr>
          <p:cNvSpPr/>
          <p:nvPr/>
        </p:nvSpPr>
        <p:spPr>
          <a:xfrm>
            <a:off x="283238" y="3242791"/>
            <a:ext cx="6851413" cy="25391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55600" lvl="2" indent="-355600" algn="just">
              <a:buFont typeface="Wingdings" panose="05000000000000000000" pitchFamily="2" charset="2"/>
              <a:buChar char="Ø"/>
            </a:pPr>
            <a:r>
              <a:rPr lang="pt-BR" dirty="0">
                <a:latin typeface="Calibri"/>
                <a:ea typeface="Verdana"/>
                <a:cs typeface="Verdana"/>
              </a:rPr>
              <a:t>O registro de agrotóxicos no Brasil não possui renovação ou revalidação.</a:t>
            </a:r>
          </a:p>
          <a:p>
            <a:pPr marL="355600" lvl="2" indent="-355600" algn="just">
              <a:buFont typeface="Wingdings" panose="05000000000000000000" pitchFamily="2" charset="2"/>
              <a:buChar char="Ø"/>
            </a:pPr>
            <a:endParaRPr lang="pt-BR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lvl="2" indent="-355600" algn="just">
              <a:buFont typeface="Wingdings" panose="05000000000000000000" pitchFamily="2" charset="2"/>
              <a:buChar char="Ø"/>
            </a:pPr>
            <a:r>
              <a:rPr lang="pt-BR" dirty="0">
                <a:latin typeface="+mn-lt"/>
                <a:ea typeface="Verdana"/>
                <a:cs typeface="Verdana"/>
              </a:rPr>
              <a:t>A reavaliação ocorre quando existem: </a:t>
            </a:r>
            <a:endParaRPr lang="pt-BR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lvl="2" indent="-514350" algn="just">
              <a:buAutoNum type="romanLcParenBoth"/>
            </a:pPr>
            <a:r>
              <a:rPr lang="pt-BR" dirty="0">
                <a:latin typeface="+mn-lt"/>
                <a:ea typeface="Verdana"/>
                <a:cs typeface="Verdana"/>
              </a:rPr>
              <a:t>indícios de alteração do perigo ou do risco do produto;</a:t>
            </a:r>
          </a:p>
          <a:p>
            <a:pPr marL="514350" lvl="2" indent="-514350" algn="just">
              <a:buAutoNum type="romanLcParenBoth"/>
            </a:pPr>
            <a:r>
              <a:rPr lang="pt-BR" dirty="0">
                <a:latin typeface="+mn-lt"/>
                <a:ea typeface="Verdana"/>
                <a:cs typeface="Verdana"/>
              </a:rPr>
              <a:t>alertas internacionais de riscos não aceitáveis.</a:t>
            </a:r>
          </a:p>
          <a:p>
            <a:pPr marL="514350" lvl="2" indent="-514350" algn="just">
              <a:buAutoNum type="romanLcParenBoth"/>
            </a:pPr>
            <a:endParaRPr lang="pt-BR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pt-BR" dirty="0">
                <a:latin typeface="+mn-lt"/>
                <a:ea typeface="Verdana"/>
                <a:cs typeface="Verdana"/>
              </a:rPr>
              <a:t>2009 – 2021: 16 </a:t>
            </a:r>
            <a:r>
              <a:rPr lang="pt-BR" dirty="0" err="1">
                <a:latin typeface="+mn-lt"/>
                <a:ea typeface="Verdana"/>
                <a:cs typeface="Verdana"/>
              </a:rPr>
              <a:t>IAs</a:t>
            </a:r>
            <a:r>
              <a:rPr lang="pt-BR" dirty="0">
                <a:latin typeface="+mn-lt"/>
                <a:ea typeface="Verdana"/>
                <a:cs typeface="Verdana"/>
              </a:rPr>
              <a:t> reavaliados; 9 proibidos; 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pt-BR" sz="1500" dirty="0">
              <a:latin typeface="+mn-lt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A2BEC11C-4975-4434-81D9-65BB9DFE58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21732" y="766241"/>
          <a:ext cx="4652710" cy="55697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12054">
                  <a:extLst>
                    <a:ext uri="{9D8B030D-6E8A-4147-A177-3AD203B41FA5}">
                      <a16:colId xmlns="" xmlns:a16="http://schemas.microsoft.com/office/drawing/2014/main" val="4223061447"/>
                    </a:ext>
                  </a:extLst>
                </a:gridCol>
                <a:gridCol w="1151949">
                  <a:extLst>
                    <a:ext uri="{9D8B030D-6E8A-4147-A177-3AD203B41FA5}">
                      <a16:colId xmlns="" xmlns:a16="http://schemas.microsoft.com/office/drawing/2014/main" val="1157277636"/>
                    </a:ext>
                  </a:extLst>
                </a:gridCol>
                <a:gridCol w="1003887">
                  <a:extLst>
                    <a:ext uri="{9D8B030D-6E8A-4147-A177-3AD203B41FA5}">
                      <a16:colId xmlns="" xmlns:a16="http://schemas.microsoft.com/office/drawing/2014/main" val="3626314892"/>
                    </a:ext>
                  </a:extLst>
                </a:gridCol>
                <a:gridCol w="1484820">
                  <a:extLst>
                    <a:ext uri="{9D8B030D-6E8A-4147-A177-3AD203B41FA5}">
                      <a16:colId xmlns="" xmlns:a16="http://schemas.microsoft.com/office/drawing/2014/main" val="2146218450"/>
                    </a:ext>
                  </a:extLst>
                </a:gridCol>
              </a:tblGrid>
              <a:tr h="239071"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Reavaliações finalizadas pela Anvisa desde 2009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2825875"/>
                  </a:ext>
                </a:extLst>
              </a:tr>
              <a:tr h="209331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Ingrediente Ativo (IA)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Resolução da Diretoria Colegiada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</a:rPr>
                        <a:t>Decisão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2876701"/>
                  </a:ext>
                </a:extLst>
              </a:tr>
              <a:tr h="2093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</a:rPr>
                        <a:t>Início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</a:rPr>
                        <a:t>Término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3392726"/>
                  </a:ext>
                </a:extLst>
              </a:tr>
              <a:tr h="387774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2,4 - D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124/2006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284/2019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</a:rPr>
                        <a:t>Mantido com restrições no registro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8670783"/>
                  </a:ext>
                </a:extLst>
              </a:tr>
              <a:tr h="387774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Abamectina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442/2020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</a:rPr>
                        <a:t>Manutenção com restrições no registro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035218"/>
                  </a:ext>
                </a:extLst>
              </a:tr>
              <a:tr h="387774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Acefato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45/2013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Mantido com restrições no registro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5799413"/>
                  </a:ext>
                </a:extLst>
              </a:tr>
              <a:tr h="20933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Cihexatina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34/2009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</a:rPr>
                        <a:t>Proibido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94162"/>
                  </a:ext>
                </a:extLst>
              </a:tr>
              <a:tr h="20933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Carbofurano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185/2017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</a:rPr>
                        <a:t>Proibido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8499566"/>
                  </a:ext>
                </a:extLst>
              </a:tr>
              <a:tr h="20933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15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Endossulfam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28/2010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</a:rPr>
                        <a:t>Proibido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73423"/>
                  </a:ext>
                </a:extLst>
              </a:tr>
              <a:tr h="20933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Forato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18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12/2015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</a:rPr>
                        <a:t>Proibido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520951"/>
                  </a:ext>
                </a:extLst>
              </a:tr>
              <a:tr h="387774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19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Fosmete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20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36/2010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</a:rPr>
                        <a:t>Mantido com restrições no registro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0273312"/>
                  </a:ext>
                </a:extLst>
              </a:tr>
              <a:tr h="387774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Glifosato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2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441/2020</a:t>
                      </a:r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Mantido com restrições no registro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7168719"/>
                  </a:ext>
                </a:extLst>
              </a:tr>
              <a:tr h="387774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2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Lactofem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2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92/2016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Mantido sem alterações no registro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8337430"/>
                  </a:ext>
                </a:extLst>
              </a:tr>
              <a:tr h="20933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25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Metamidofós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26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01/2011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Proibido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7624319"/>
                  </a:ext>
                </a:extLst>
              </a:tr>
              <a:tr h="20933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2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Paraquate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hlinkClick r:id="rId28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177/2017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Proibido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8578860"/>
                  </a:ext>
                </a:extLst>
              </a:tr>
              <a:tr h="20933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29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Parationa metílica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hlinkClick r:id="rId30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56/2015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Proibido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7844186"/>
                  </a:ext>
                </a:extLst>
              </a:tr>
              <a:tr h="20933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 err="1">
                          <a:solidFill>
                            <a:schemeClr val="tx1"/>
                          </a:solidFill>
                          <a:effectLst/>
                          <a:hlinkClick r:id="rId31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Procloraz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3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44/2013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3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60/2016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Proibido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9352730"/>
                  </a:ext>
                </a:extLst>
              </a:tr>
              <a:tr h="387774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3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Tiram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35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320/2019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>
                          <a:solidFill>
                            <a:schemeClr val="tx1"/>
                          </a:solidFill>
                          <a:effectLst/>
                        </a:rPr>
                        <a:t>Mantido com restrições no registro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5165061"/>
                  </a:ext>
                </a:extLst>
              </a:tr>
              <a:tr h="209331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36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Triclorfom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10/2008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hlinkClick r:id="rId20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RDC 37/2010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Proibido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656" marR="31656" marT="15828" marB="158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307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3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2E48E70-2767-4DA1-ABED-2718BD3327D5}"/>
              </a:ext>
            </a:extLst>
          </p:cNvPr>
          <p:cNvSpPr/>
          <p:nvPr/>
        </p:nvSpPr>
        <p:spPr>
          <a:xfrm>
            <a:off x="2087210" y="673261"/>
            <a:ext cx="714772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Alterações, Exclusões e Inclusões de 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Monografias de Agrotóxicos (2017 – 2020</a:t>
            </a:r>
            <a:r>
              <a:rPr lang="pt-BR" dirty="0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)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F4D4093-4E1D-4542-93ED-3089BB98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58" y="1253698"/>
            <a:ext cx="8335072" cy="51916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ABB1C9E-52F7-4254-8EF5-BEF252F06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030" y="596335"/>
            <a:ext cx="2600325" cy="78661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72C79BBE-4209-46F7-99BE-C99E8D8F2B25}"/>
              </a:ext>
            </a:extLst>
          </p:cNvPr>
          <p:cNvSpPr/>
          <p:nvPr/>
        </p:nvSpPr>
        <p:spPr>
          <a:xfrm>
            <a:off x="136577" y="6463828"/>
            <a:ext cx="1164077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Exclusão: </a:t>
            </a:r>
            <a:r>
              <a:rPr lang="pt-BR" sz="1400" dirty="0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RESOLUÇÃO - RE Nº 1.967, DE 18 DE JULHO DE 2019 e RESOLUÇÃO-RE Nº 4.900, DE 26 DE NOVEMBRO DE 2020  </a:t>
            </a:r>
          </a:p>
        </p:txBody>
      </p:sp>
    </p:spTree>
    <p:extLst>
      <p:ext uri="{BB962C8B-B14F-4D97-AF65-F5344CB8AC3E}">
        <p14:creationId xmlns:p14="http://schemas.microsoft.com/office/powerpoint/2010/main" val="35767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1BF401BC-E275-46B5-B239-FD1AE4573A84}"/>
              </a:ext>
            </a:extLst>
          </p:cNvPr>
          <p:cNvSpPr txBox="1">
            <a:spLocks/>
          </p:cNvSpPr>
          <p:nvPr/>
        </p:nvSpPr>
        <p:spPr>
          <a:xfrm>
            <a:off x="2143370" y="1378295"/>
            <a:ext cx="9930063" cy="33855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175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1435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771525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0287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Processos Publicados de Registro de Agrotóxicos (2018 – 2020)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09D01486-2D79-4D8A-9143-72C46E3BF153}"/>
              </a:ext>
            </a:extLst>
          </p:cNvPr>
          <p:cNvSpPr/>
          <p:nvPr/>
        </p:nvSpPr>
        <p:spPr>
          <a:xfrm>
            <a:off x="0" y="6503462"/>
            <a:ext cx="513978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600" dirty="0">
                <a:latin typeface="Calibri"/>
                <a:cs typeface="Calibri"/>
              </a:rPr>
              <a:t>Fonte: Controle interno de Publicação GGTOX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06045A4-4A42-473A-B390-9D63F5C1DA73}"/>
              </a:ext>
            </a:extLst>
          </p:cNvPr>
          <p:cNvSpPr/>
          <p:nvPr/>
        </p:nvSpPr>
        <p:spPr>
          <a:xfrm>
            <a:off x="8315323" y="6545795"/>
            <a:ext cx="380690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200" b="1" dirty="0">
                <a:latin typeface="Calibri"/>
                <a:cs typeface="Calibri"/>
              </a:rPr>
              <a:t>*</a:t>
            </a:r>
            <a:r>
              <a:rPr lang="pt-BR" sz="1600" b="1" dirty="0">
                <a:latin typeface="Calibri"/>
                <a:cs typeface="Calibri"/>
              </a:rPr>
              <a:t>Ano de 2020 até 12/11/2020.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46C32BAF-5EAF-4741-A3EA-CAF5E2335A41}"/>
              </a:ext>
            </a:extLst>
          </p:cNvPr>
          <p:cNvSpPr/>
          <p:nvPr/>
        </p:nvSpPr>
        <p:spPr>
          <a:xfrm>
            <a:off x="1010653" y="1939461"/>
            <a:ext cx="1021882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2" algn="just"/>
            <a:r>
              <a:rPr lang="pt-BR" sz="2000" dirty="0">
                <a:ea typeface="Verdana" pitchFamily="34" charset="0"/>
                <a:cs typeface="Arial" panose="020B0604020202020204" pitchFamily="34" charset="0"/>
              </a:rPr>
              <a:t>Implementação de melhorias, </a:t>
            </a:r>
            <a:r>
              <a:rPr lang="pt-BR" sz="2000" dirty="0">
                <a:solidFill>
                  <a:srgbClr val="C00000"/>
                </a:solidFill>
                <a:ea typeface="Verdana" pitchFamily="34" charset="0"/>
                <a:cs typeface="Arial" panose="020B0604020202020204" pitchFamily="34" charset="0"/>
              </a:rPr>
              <a:t>sem flexibilização </a:t>
            </a:r>
            <a:r>
              <a:rPr lang="pt-BR" sz="2000" dirty="0">
                <a:ea typeface="Verdana" pitchFamily="34" charset="0"/>
                <a:cs typeface="Arial" panose="020B0604020202020204" pitchFamily="34" charset="0"/>
              </a:rPr>
              <a:t>dos critérios de avaliação técnica</a:t>
            </a:r>
            <a:endParaRPr lang="pt-BR" sz="2000" dirty="0">
              <a:latin typeface="+mn-lt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8" descr="Luzes acesas com preenchimento sólido">
            <a:extLst>
              <a:ext uri="{FF2B5EF4-FFF2-40B4-BE49-F238E27FC236}">
                <a16:creationId xmlns="" xmlns:a16="http://schemas.microsoft.com/office/drawing/2014/main" id="{CB371EAA-AA3A-4751-B017-467F1D9C7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234" y="1835764"/>
            <a:ext cx="726419" cy="72641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DE2D145B-98B5-465C-928B-15D367C4023A}"/>
              </a:ext>
            </a:extLst>
          </p:cNvPr>
          <p:cNvSpPr txBox="1"/>
          <p:nvPr/>
        </p:nvSpPr>
        <p:spPr>
          <a:xfrm>
            <a:off x="1255594" y="670409"/>
            <a:ext cx="1081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ea typeface="+mj-ea"/>
                <a:cs typeface="+mj-cs"/>
              </a:rPr>
              <a:t>Fortalecimento da Regulação de Agrotóxicos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9691E9A1-5733-48D4-BF0D-673F5DBB322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4235" y="2361718"/>
          <a:ext cx="11623532" cy="411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954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>
            <a:extLst>
              <a:ext uri="{FF2B5EF4-FFF2-40B4-BE49-F238E27FC236}">
                <a16:creationId xmlns:a16="http://schemas.microsoft.com/office/drawing/2014/main" xmlns="" id="{1BF401BC-E275-46B5-B239-FD1AE4573A84}"/>
              </a:ext>
            </a:extLst>
          </p:cNvPr>
          <p:cNvSpPr txBox="1">
            <a:spLocks/>
          </p:cNvSpPr>
          <p:nvPr/>
        </p:nvSpPr>
        <p:spPr>
          <a:xfrm>
            <a:off x="1898673" y="101154"/>
            <a:ext cx="8501090" cy="714379"/>
          </a:xfrm>
          <a:prstGeom prst="rect">
            <a:avLst/>
          </a:prstGeom>
        </p:spPr>
        <p:txBody>
          <a:bodyPr>
            <a:noAutofit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175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1435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771525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0287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  <a:ea typeface="Verdana" pitchFamily="34" charset="0"/>
                <a:cs typeface="Verdana" pitchFamily="34" charset="0"/>
              </a:rPr>
              <a:t>Registros de Agrotóxicos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9D91461-17E2-4CAC-A47F-F67A9EABBD8E}"/>
              </a:ext>
            </a:extLst>
          </p:cNvPr>
          <p:cNvSpPr/>
          <p:nvPr/>
        </p:nvSpPr>
        <p:spPr>
          <a:xfrm>
            <a:off x="250863" y="6519446"/>
            <a:ext cx="8146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Fonte:</a:t>
            </a:r>
            <a:r>
              <a:rPr lang="pt-BR" sz="1600" baseline="0" dirty="0"/>
              <a:t> </a:t>
            </a:r>
            <a:r>
              <a:rPr lang="pt-BR" sz="1600" baseline="30000" dirty="0"/>
              <a:t>(1)</a:t>
            </a:r>
            <a:r>
              <a:rPr lang="pt-BR" sz="1600" baseline="0" dirty="0"/>
              <a:t> ANVISA/DATAVISA (Agosto /2021)</a:t>
            </a:r>
            <a:endParaRPr lang="pt-BR" sz="1600" dirty="0"/>
          </a:p>
          <a:p>
            <a:endParaRPr lang="pt-B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65CE56BA-7956-4C8F-A31E-A789EC31F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141" y="1282062"/>
            <a:ext cx="8403186" cy="523738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263A2AF-99FD-44F9-97A4-18877BB6FA44}"/>
              </a:ext>
            </a:extLst>
          </p:cNvPr>
          <p:cNvSpPr txBox="1">
            <a:spLocks/>
          </p:cNvSpPr>
          <p:nvPr/>
        </p:nvSpPr>
        <p:spPr>
          <a:xfrm>
            <a:off x="1898673" y="671512"/>
            <a:ext cx="10180134" cy="8482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Número de Avaliações Toxicológicas 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para fins de Registros por 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tipo de produto (2006 – 2021</a:t>
            </a:r>
            <a:r>
              <a:rPr lang="pt-BR" sz="2000" baseline="300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1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)</a:t>
            </a:r>
          </a:p>
          <a:p>
            <a:endParaRPr lang="pt-BR" sz="2000" dirty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506" y="1565285"/>
            <a:ext cx="7318758" cy="257983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15343" y="4472041"/>
            <a:ext cx="9942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>
                <a:solidFill>
                  <a:srgbClr val="0563C1"/>
                </a:solidFill>
                <a:ea typeface="Calibri" panose="020F0502020204030204" pitchFamily="34" charset="0"/>
                <a:hlinkClick r:id="rId3"/>
              </a:rPr>
              <a:t>https://www.jota.info/opiniao-e-analise/artigos/o-que-esta-por-tras-da-quantidade-de-registros-de-agrotoxicos-no-brasil-13072021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83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3048000" y="933700"/>
            <a:ext cx="6096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>
                <a:latin typeface="Arial" panose="020B0604020202020204" pitchFamily="34" charset="0"/>
              </a:rPr>
              <a:t>Obrigado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sz="200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>
                <a:latin typeface="Arial" panose="020B0604020202020204" pitchFamily="34" charset="0"/>
              </a:rPr>
              <a:t>Gerência-Geral de Toxicologia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>
                <a:latin typeface="Arial" panose="020B0604020202020204" pitchFamily="34" charset="0"/>
              </a:rPr>
              <a:t>Terceira Diretoria</a:t>
            </a:r>
            <a:endParaRPr lang="pt-BR" altLang="pt-BR" sz="2000">
              <a:solidFill>
                <a:srgbClr val="007474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Agência Nacional de Vigilância Sanitária - Anvisa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SIA Trecho 5 - Área especial 57 - Lote 200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CEP: 71205-050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Brasília - DF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sz="2000" baseline="30000"/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www.anvisa.gov.br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www.twitter.com/anvisa_oficial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Anvisa </a:t>
            </a:r>
            <a:r>
              <a:rPr lang="pt-BR" altLang="pt-BR" sz="2000" baseline="30000">
                <a:solidFill>
                  <a:schemeClr val="accent6">
                    <a:lumMod val="50000"/>
                  </a:schemeClr>
                </a:solidFill>
              </a:rPr>
              <a:t>Atende</a:t>
            </a:r>
            <a:r>
              <a:rPr lang="pt-BR" altLang="pt-BR" sz="2000" baseline="30000"/>
              <a:t>: 0800-642-9782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aseline="30000"/>
              <a:t>ouvidoria@anvisa.gov.br</a:t>
            </a:r>
            <a:endParaRPr lang="pt-BR" altLang="pt-BR" sz="2000">
              <a:solidFill>
                <a:srgbClr val="007474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6000750"/>
            <a:ext cx="374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5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VERDE" id="{34C64C49-12BE-4682-A678-A50ABEA51F03}" vid="{B401B601-E5E4-4301-972A-A3DE39005D1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1906765CA30D4A8B2291F9854AE029" ma:contentTypeVersion="4" ma:contentTypeDescription="Crie um novo documento." ma:contentTypeScope="" ma:versionID="2b5503df1a486cdb31779264c8cf3314">
  <xsd:schema xmlns:xsd="http://www.w3.org/2001/XMLSchema" xmlns:xs="http://www.w3.org/2001/XMLSchema" xmlns:p="http://schemas.microsoft.com/office/2006/metadata/properties" xmlns:ns2="428a53f1-658d-4ee5-a76d-b00116534d7d" xmlns:ns3="f52012fd-4b10-4ea1-ac2f-8cc8cd3ddf31" targetNamespace="http://schemas.microsoft.com/office/2006/metadata/properties" ma:root="true" ma:fieldsID="98b84ba65e06f794706aa517ce306eac" ns2:_="" ns3:_="">
    <xsd:import namespace="428a53f1-658d-4ee5-a76d-b00116534d7d"/>
    <xsd:import namespace="f52012fd-4b10-4ea1-ac2f-8cc8cd3ddf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a53f1-658d-4ee5-a76d-b00116534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012fd-4b10-4ea1-ac2f-8cc8cd3dd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A49A48-C8F0-43B7-B903-124A4674C40E}">
  <ds:schemaRefs>
    <ds:schemaRef ds:uri="http://schemas.openxmlformats.org/package/2006/metadata/core-properties"/>
    <ds:schemaRef ds:uri="f52012fd-4b10-4ea1-ac2f-8cc8cd3ddf3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428a53f1-658d-4ee5-a76d-b00116534d7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044BA2-401C-4304-AFF8-D7568C92C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1AF5E1-2549-4872-A05D-E2E6B3AF2022}">
  <ds:schemaRefs>
    <ds:schemaRef ds:uri="428a53f1-658d-4ee5-a76d-b00116534d7d"/>
    <ds:schemaRef ds:uri="f52012fd-4b10-4ea1-ac2f-8cc8cd3ddf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Modelo+PowerPoint+VERMELHO</Template>
  <TotalTime>15794</TotalTime>
  <Words>455</Words>
  <Application>Microsoft Office PowerPoint</Application>
  <PresentationFormat>Widescreen</PresentationFormat>
  <Paragraphs>134</Paragraphs>
  <Slides>9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</vt:lpstr>
      <vt:lpstr>Calibri</vt:lpstr>
      <vt:lpstr>Franklin Gothic Demi Cond</vt:lpstr>
      <vt:lpstr>Gisha</vt:lpstr>
      <vt:lpstr>Segoe UI</vt:lpstr>
      <vt:lpstr>Segoe UI Black</vt:lpstr>
      <vt:lpstr>Verdana</vt:lpstr>
      <vt:lpstr>Wingdings</vt:lpstr>
      <vt:lpstr>3_Tema do Office</vt:lpstr>
      <vt:lpstr>Gerência-Geral de Toxicologia  GGTOX/DIRE3/ANVISA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Carlos Augusto Vaz de Souza</dc:creator>
  <cp:lastModifiedBy>Carlos Alexandre Oliveira Gomes</cp:lastModifiedBy>
  <cp:revision>43</cp:revision>
  <cp:lastPrinted>2021-09-13T12:32:01Z</cp:lastPrinted>
  <dcterms:created xsi:type="dcterms:W3CDTF">2017-06-14T17:28:07Z</dcterms:created>
  <dcterms:modified xsi:type="dcterms:W3CDTF">2021-09-23T16:07:07Z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0x0101008D1906765CA30D4A8B2291F9854AE029</vt:lpwstr>
  </property>
</Properties>
</file>