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491" r:id="rId3"/>
    <p:sldId id="563" r:id="rId4"/>
    <p:sldId id="534" r:id="rId5"/>
    <p:sldId id="535" r:id="rId6"/>
    <p:sldId id="536" r:id="rId7"/>
    <p:sldId id="550" r:id="rId8"/>
    <p:sldId id="557" r:id="rId9"/>
    <p:sldId id="537" r:id="rId10"/>
    <p:sldId id="539" r:id="rId11"/>
    <p:sldId id="540" r:id="rId12"/>
    <p:sldId id="542" r:id="rId13"/>
    <p:sldId id="541" r:id="rId14"/>
    <p:sldId id="544" r:id="rId15"/>
    <p:sldId id="545" r:id="rId16"/>
    <p:sldId id="561" r:id="rId17"/>
    <p:sldId id="562" r:id="rId18"/>
    <p:sldId id="551" r:id="rId19"/>
    <p:sldId id="558" r:id="rId20"/>
    <p:sldId id="559" r:id="rId21"/>
    <p:sldId id="530" r:id="rId22"/>
    <p:sldId id="527" r:id="rId23"/>
    <p:sldId id="528" r:id="rId24"/>
    <p:sldId id="531" r:id="rId25"/>
    <p:sldId id="555" r:id="rId26"/>
    <p:sldId id="556" r:id="rId27"/>
    <p:sldId id="538" r:id="rId28"/>
    <p:sldId id="512" r:id="rId2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45A"/>
    <a:srgbClr val="015174"/>
    <a:srgbClr val="095D7E"/>
    <a:srgbClr val="0B7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36" autoAdjust="0"/>
  </p:normalViewPr>
  <p:slideViewPr>
    <p:cSldViewPr snapToGrid="0">
      <p:cViewPr varScale="1">
        <p:scale>
          <a:sx n="68" d="100"/>
          <a:sy n="68" d="100"/>
        </p:scale>
        <p:origin x="1332" y="72"/>
      </p:cViewPr>
      <p:guideLst/>
    </p:cSldViewPr>
  </p:slideViewPr>
  <p:outlineViewPr>
    <p:cViewPr>
      <p:scale>
        <a:sx n="33" d="100"/>
        <a:sy n="33" d="100"/>
      </p:scale>
      <p:origin x="0" y="-15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05434-EE94-4F15-BCD9-C26BEE8EB671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156DC-E3F2-4A4A-B071-9F5B1360621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98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2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14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24BD55-39EC-455C-925B-69DACF776BB9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CE1B5C-C835-4961-A1D1-E07FB17D6C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78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06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65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2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67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757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006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616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81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60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417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74B4047-1273-4A12-9543-0996911E7726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98E7B6A-3A39-4A4E-A05C-0731E63B97B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1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86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34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37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95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10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99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65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5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0"/>
            <a:ext cx="9144000" cy="33147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6" y="4912524"/>
            <a:ext cx="3302694" cy="7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.ipea.gov.br/bitstream/11058/9371/1/td_2506.pdf" TargetMode="External"/><Relationship Id="rId2" Type="http://schemas.openxmlformats.org/officeDocument/2006/relationships/hyperlink" Target="mailto:rodrigo.moraes@ipea.gov.br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ea.gov.br/portal/images/stories/PDFs/TDs/td_2630.pdf" TargetMode="External"/><Relationship Id="rId2" Type="http://schemas.openxmlformats.org/officeDocument/2006/relationships/hyperlink" Target="http://repositorio.ipea.gov.br/bitstream/11058/9371/1/td_2506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2" y="1340002"/>
            <a:ext cx="9144001" cy="82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endParaRPr lang="pt-BR" sz="3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país tem um bom sistema de</a:t>
            </a:r>
          </a:p>
          <a:p>
            <a:pPr algn="ctr">
              <a:lnSpc>
                <a:spcPct val="150000"/>
              </a:lnSpc>
            </a:pPr>
            <a:r>
              <a:rPr lang="pt-BR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regulação de agrotóxicos</a:t>
            </a:r>
            <a:r>
              <a:rPr lang="en-GB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en-GB" sz="3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a </a:t>
            </a:r>
            <a:r>
              <a:rPr lang="en-GB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regulação</a:t>
            </a:r>
            <a:r>
              <a:rPr lang="en-GB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</a:t>
            </a:r>
            <a:r>
              <a:rPr lang="en-GB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 </a:t>
            </a:r>
            <a:r>
              <a:rPr lang="en-GB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aprimorada</a:t>
            </a:r>
            <a:r>
              <a:rPr lang="en-GB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3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3" y="3696261"/>
            <a:ext cx="9144001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23 Set 2021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147479" y="4766483"/>
            <a:ext cx="3768659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Rodrigo Fracalossi de</a:t>
            </a:r>
          </a:p>
          <a:p>
            <a:pPr algn="ctr" eaLnBrk="1" hangingPunct="1"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Moraes</a:t>
            </a:r>
          </a:p>
        </p:txBody>
      </p:sp>
    </p:spTree>
    <p:extLst>
      <p:ext uri="{BB962C8B-B14F-4D97-AF65-F5344CB8AC3E}">
        <p14:creationId xmlns:p14="http://schemas.microsoft.com/office/powerpoint/2010/main" val="275416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7" y="1271450"/>
            <a:ext cx="8261684" cy="4824549"/>
          </a:xfrm>
        </p:spPr>
        <p:txBody>
          <a:bodyPr/>
          <a:lstStyle/>
          <a:p>
            <a:pPr algn="l"/>
            <a:r>
              <a:rPr lang="pt-BR" sz="2400" dirty="0"/>
              <a:t>2. Precisamos rever a tributação no setor</a:t>
            </a:r>
          </a:p>
          <a:p>
            <a:pPr algn="l"/>
            <a:endParaRPr lang="pt-BR" sz="2200" dirty="0"/>
          </a:p>
          <a:p>
            <a:pPr marL="342900" indent="-342900" algn="l">
              <a:buFontTx/>
              <a:buChar char="-"/>
            </a:pPr>
            <a:r>
              <a:rPr lang="en-GB" sz="2200" dirty="0" err="1"/>
              <a:t>Poderia</a:t>
            </a:r>
            <a:r>
              <a:rPr lang="en-GB" sz="2200" dirty="0"/>
              <a:t> ser </a:t>
            </a:r>
            <a:r>
              <a:rPr lang="en-GB" sz="2200" dirty="0" err="1"/>
              <a:t>introduzida</a:t>
            </a:r>
            <a:r>
              <a:rPr lang="en-GB" sz="2200" dirty="0"/>
              <a:t> </a:t>
            </a:r>
            <a:r>
              <a:rPr lang="en-GB" sz="2200" dirty="0" err="1"/>
              <a:t>uma</a:t>
            </a:r>
            <a:r>
              <a:rPr lang="en-GB" sz="2200" dirty="0"/>
              <a:t> </a:t>
            </a:r>
            <a:r>
              <a:rPr lang="en-GB" sz="2200" dirty="0" err="1"/>
              <a:t>tributação</a:t>
            </a:r>
            <a:r>
              <a:rPr lang="en-GB" sz="2200" dirty="0"/>
              <a:t> </a:t>
            </a:r>
            <a:r>
              <a:rPr lang="en-GB" sz="2200" dirty="0" err="1"/>
              <a:t>progressiva</a:t>
            </a:r>
            <a:r>
              <a:rPr lang="en-GB" sz="2200" dirty="0"/>
              <a:t> de </a:t>
            </a:r>
            <a:r>
              <a:rPr lang="en-GB" sz="2200" dirty="0" err="1"/>
              <a:t>acordo</a:t>
            </a:r>
            <a:r>
              <a:rPr lang="en-GB" sz="2200" dirty="0"/>
              <a:t> com o </a:t>
            </a:r>
            <a:r>
              <a:rPr lang="en-GB" sz="2200" dirty="0" err="1"/>
              <a:t>nível</a:t>
            </a:r>
            <a:r>
              <a:rPr lang="en-GB" sz="2200" dirty="0"/>
              <a:t> de </a:t>
            </a:r>
            <a:r>
              <a:rPr lang="en-GB" sz="2200" dirty="0" err="1"/>
              <a:t>toxicidade</a:t>
            </a:r>
            <a:r>
              <a:rPr lang="en-GB" sz="2200" dirty="0"/>
              <a:t> e/</a:t>
            </a:r>
            <a:r>
              <a:rPr lang="en-GB" sz="2200" dirty="0" err="1"/>
              <a:t>ou</a:t>
            </a:r>
            <a:r>
              <a:rPr lang="en-GB" sz="2200" dirty="0"/>
              <a:t> </a:t>
            </a:r>
            <a:r>
              <a:rPr lang="en-GB" sz="2200" dirty="0" err="1"/>
              <a:t>risco</a:t>
            </a:r>
            <a:r>
              <a:rPr lang="en-GB" sz="2200" dirty="0"/>
              <a:t> </a:t>
            </a:r>
            <a:r>
              <a:rPr lang="en-GB" sz="2200" dirty="0" err="1"/>
              <a:t>ambiental</a:t>
            </a:r>
            <a:r>
              <a:rPr lang="en-GB" sz="2200" dirty="0"/>
              <a:t>.</a:t>
            </a:r>
            <a:endParaRPr lang="en-US" sz="2200" dirty="0"/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marL="342900" indent="-342900" algn="l">
              <a:buFontTx/>
              <a:buChar char="-"/>
            </a:pPr>
            <a:r>
              <a:rPr lang="pt-BR" sz="2200" dirty="0"/>
              <a:t>O uso de agrotóxicos implica custos para terceiros (saúde do trabalhador ou pessoas em geral via SUS no caso de intoxicação, por exemplo).</a:t>
            </a:r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marL="342900" indent="-342900" algn="l">
              <a:buFontTx/>
              <a:buChar char="-"/>
            </a:pPr>
            <a:r>
              <a:rPr lang="pt-BR" sz="2200" dirty="0"/>
              <a:t>Atividades prestadas pelo Estado (e direta ou indiretamente beneficiam o setor) precisam ser financiadas via tributos: manutenção de estradas, segurança pública, formação de pessoal qualificado, promoção comercial no exterior, defesa sanitária, a regulação em si, o monitoramento de resíduos, entre outros. </a:t>
            </a:r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EACEBE-167A-4A02-B3C5-5DFF6F7687D0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96613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aprimorar o sistema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5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7" y="1271450"/>
            <a:ext cx="8261684" cy="4824549"/>
          </a:xfrm>
        </p:spPr>
        <p:txBody>
          <a:bodyPr/>
          <a:lstStyle/>
          <a:p>
            <a:pPr algn="l"/>
            <a:r>
              <a:rPr lang="pt-BR" sz="2200" b="1" dirty="0"/>
              <a:t>Mais tributos aumentariam o preço dos alimentos</a:t>
            </a:r>
            <a:r>
              <a:rPr lang="en-GB" sz="2200" b="1" dirty="0"/>
              <a:t>? É </a:t>
            </a:r>
            <a:r>
              <a:rPr lang="en-GB" sz="2200" b="1" dirty="0" err="1"/>
              <a:t>possível</a:t>
            </a:r>
            <a:r>
              <a:rPr lang="en-GB" sz="2200" b="1" dirty="0"/>
              <a:t> que </a:t>
            </a:r>
            <a:r>
              <a:rPr lang="en-GB" sz="2200" b="1" dirty="0" err="1"/>
              <a:t>marginalmente</a:t>
            </a:r>
            <a:r>
              <a:rPr lang="en-GB" sz="2200" b="1" dirty="0"/>
              <a:t> sim, mas </a:t>
            </a:r>
            <a:r>
              <a:rPr lang="en-GB" sz="2200" b="1" dirty="0" err="1"/>
              <a:t>há</a:t>
            </a:r>
            <a:r>
              <a:rPr lang="en-GB" sz="2200" b="1" dirty="0"/>
              <a:t> </a:t>
            </a:r>
            <a:r>
              <a:rPr lang="en-GB" sz="2200" b="1" dirty="0" err="1"/>
              <a:t>alguns</a:t>
            </a:r>
            <a:r>
              <a:rPr lang="en-GB" sz="2200" b="1" dirty="0"/>
              <a:t> </a:t>
            </a:r>
            <a:r>
              <a:rPr lang="en-GB" sz="2200" b="1" dirty="0" err="1"/>
              <a:t>fatores</a:t>
            </a:r>
            <a:r>
              <a:rPr lang="en-GB" sz="2200" b="1" dirty="0"/>
              <a:t> a </a:t>
            </a:r>
            <a:r>
              <a:rPr lang="en-GB" sz="2200" b="1" dirty="0" err="1"/>
              <a:t>serem</a:t>
            </a:r>
            <a:r>
              <a:rPr lang="en-GB" sz="2200" b="1" dirty="0"/>
              <a:t> </a:t>
            </a:r>
            <a:r>
              <a:rPr lang="en-GB" sz="2200" b="1" dirty="0" err="1"/>
              <a:t>considerados</a:t>
            </a:r>
            <a:r>
              <a:rPr lang="en-GB" sz="2200" b="1" dirty="0"/>
              <a:t>:</a:t>
            </a:r>
          </a:p>
          <a:p>
            <a:pPr algn="l"/>
            <a:endParaRPr lang="en-GB" sz="2200" b="1" dirty="0"/>
          </a:p>
          <a:p>
            <a:pPr algn="l"/>
            <a:r>
              <a:rPr lang="en-GB" sz="2000" dirty="0"/>
              <a:t>1. </a:t>
            </a:r>
            <a:r>
              <a:rPr lang="en-GB" sz="2000" dirty="0" err="1"/>
              <a:t>Cerca</a:t>
            </a:r>
            <a:r>
              <a:rPr lang="en-GB" sz="2000" dirty="0"/>
              <a:t> de 80% dos </a:t>
            </a:r>
            <a:r>
              <a:rPr lang="en-GB" sz="2000" dirty="0" err="1"/>
              <a:t>agrotóxicos</a:t>
            </a:r>
            <a:r>
              <a:rPr lang="en-GB" sz="2000" dirty="0"/>
              <a:t> </a:t>
            </a:r>
            <a:r>
              <a:rPr lang="en-GB" sz="2000" dirty="0" err="1"/>
              <a:t>são</a:t>
            </a:r>
            <a:r>
              <a:rPr lang="en-GB" sz="2000" dirty="0"/>
              <a:t> </a:t>
            </a:r>
            <a:r>
              <a:rPr lang="en-GB" sz="2000" dirty="0" err="1"/>
              <a:t>aplicados</a:t>
            </a:r>
            <a:r>
              <a:rPr lang="en-GB" sz="2000" dirty="0"/>
              <a:t> </a:t>
            </a:r>
            <a:r>
              <a:rPr lang="en-GB" sz="2000" dirty="0" err="1"/>
              <a:t>em</a:t>
            </a:r>
            <a:r>
              <a:rPr lang="en-GB" sz="2000" dirty="0"/>
              <a:t> 4 </a:t>
            </a:r>
            <a:r>
              <a:rPr lang="en-GB" sz="2000" dirty="0" err="1"/>
              <a:t>lavouras</a:t>
            </a:r>
            <a:r>
              <a:rPr lang="en-GB" sz="2000" dirty="0"/>
              <a:t>, </a:t>
            </a:r>
            <a:r>
              <a:rPr lang="en-GB" sz="2000" dirty="0" err="1"/>
              <a:t>todas</a:t>
            </a:r>
            <a:r>
              <a:rPr lang="en-GB" sz="2000" dirty="0"/>
              <a:t> commodities (soja, </a:t>
            </a:r>
            <a:r>
              <a:rPr lang="en-GB" sz="2000" dirty="0" err="1"/>
              <a:t>cana</a:t>
            </a:r>
            <a:r>
              <a:rPr lang="en-GB" sz="2000" dirty="0"/>
              <a:t>-de-a</a:t>
            </a:r>
            <a:r>
              <a:rPr lang="pt-BR" sz="2000" dirty="0" err="1"/>
              <a:t>çúcar</a:t>
            </a:r>
            <a:r>
              <a:rPr lang="pt-BR" sz="2000" dirty="0"/>
              <a:t>, milho, algodão). Fonte: MAPA.</a:t>
            </a:r>
            <a:endParaRPr lang="en-GB" sz="2000" dirty="0"/>
          </a:p>
          <a:p>
            <a:pPr algn="l"/>
            <a:r>
              <a:rPr lang="en-GB" sz="2000" dirty="0"/>
              <a:t>2. </a:t>
            </a:r>
            <a:r>
              <a:rPr lang="en-GB" sz="2000" dirty="0" err="1"/>
              <a:t>Tem</a:t>
            </a:r>
            <a:r>
              <a:rPr lang="en-GB" sz="2000" dirty="0"/>
              <a:t> </a:t>
            </a:r>
            <a:r>
              <a:rPr lang="en-GB" sz="2000" dirty="0" err="1"/>
              <a:t>havido</a:t>
            </a:r>
            <a:r>
              <a:rPr lang="en-GB" sz="2000" dirty="0"/>
              <a:t> </a:t>
            </a:r>
            <a:r>
              <a:rPr lang="en-GB" sz="2000" dirty="0" err="1"/>
              <a:t>uma</a:t>
            </a:r>
            <a:r>
              <a:rPr lang="en-GB" sz="2000" dirty="0"/>
              <a:t> </a:t>
            </a:r>
            <a:r>
              <a:rPr lang="en-GB" sz="2000" dirty="0" err="1"/>
              <a:t>redução</a:t>
            </a:r>
            <a:r>
              <a:rPr lang="en-GB" sz="2000" dirty="0"/>
              <a:t> da </a:t>
            </a:r>
            <a:r>
              <a:rPr lang="en-GB" sz="2000" dirty="0" err="1"/>
              <a:t>relação</a:t>
            </a:r>
            <a:r>
              <a:rPr lang="en-GB" sz="2000" dirty="0"/>
              <a:t> de </a:t>
            </a:r>
            <a:r>
              <a:rPr lang="en-GB" sz="2000" dirty="0" err="1"/>
              <a:t>troca</a:t>
            </a:r>
            <a:r>
              <a:rPr lang="en-GB" sz="2000" dirty="0"/>
              <a:t> entre </a:t>
            </a:r>
            <a:r>
              <a:rPr lang="en-GB" sz="2000" dirty="0" err="1"/>
              <a:t>preço</a:t>
            </a:r>
            <a:r>
              <a:rPr lang="en-GB" sz="2000" dirty="0"/>
              <a:t> de </a:t>
            </a:r>
            <a:r>
              <a:rPr lang="en-GB" sz="2000" dirty="0" err="1"/>
              <a:t>agrotóxicos</a:t>
            </a:r>
            <a:r>
              <a:rPr lang="en-GB" sz="2000" dirty="0"/>
              <a:t> e </a:t>
            </a:r>
            <a:r>
              <a:rPr lang="en-GB" sz="2000" dirty="0" err="1"/>
              <a:t>valor</a:t>
            </a:r>
            <a:r>
              <a:rPr lang="en-GB" sz="2000" dirty="0"/>
              <a:t> da </a:t>
            </a:r>
            <a:r>
              <a:rPr lang="en-GB" sz="2000" dirty="0" err="1"/>
              <a:t>produção</a:t>
            </a:r>
            <a:r>
              <a:rPr lang="en-GB" sz="2000" dirty="0"/>
              <a:t> </a:t>
            </a:r>
            <a:r>
              <a:rPr lang="en-GB" sz="2000" dirty="0" err="1"/>
              <a:t>agrícola</a:t>
            </a:r>
            <a:r>
              <a:rPr lang="en-GB" sz="2000" dirty="0"/>
              <a:t>, </a:t>
            </a:r>
            <a:r>
              <a:rPr lang="en-GB" sz="2000" dirty="0" err="1"/>
              <a:t>fruto</a:t>
            </a:r>
            <a:r>
              <a:rPr lang="en-GB" sz="2000" dirty="0"/>
              <a:t> </a:t>
            </a: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parte</a:t>
            </a:r>
            <a:r>
              <a:rPr lang="en-GB" sz="2000" dirty="0"/>
              <a:t> da </a:t>
            </a:r>
            <a:r>
              <a:rPr lang="en-GB" sz="2000" dirty="0" err="1"/>
              <a:t>combinação</a:t>
            </a:r>
            <a:r>
              <a:rPr lang="en-GB" sz="2000" dirty="0"/>
              <a:t> entre </a:t>
            </a:r>
            <a:r>
              <a:rPr lang="en-GB" sz="2000" dirty="0" err="1"/>
              <a:t>expiração</a:t>
            </a:r>
            <a:r>
              <a:rPr lang="en-GB" sz="2000" dirty="0"/>
              <a:t> de </a:t>
            </a:r>
            <a:r>
              <a:rPr lang="en-GB" sz="2000" dirty="0" err="1"/>
              <a:t>patentes</a:t>
            </a:r>
            <a:r>
              <a:rPr lang="en-GB" sz="2000" dirty="0"/>
              <a:t> e </a:t>
            </a:r>
            <a:r>
              <a:rPr lang="en-GB" sz="2000" dirty="0" err="1"/>
              <a:t>crescimento</a:t>
            </a:r>
            <a:r>
              <a:rPr lang="en-GB" sz="2000" dirty="0"/>
              <a:t> no </a:t>
            </a:r>
            <a:r>
              <a:rPr lang="en-GB" sz="2000" dirty="0" err="1"/>
              <a:t>preço</a:t>
            </a:r>
            <a:r>
              <a:rPr lang="en-GB" sz="2000" dirty="0"/>
              <a:t> de </a:t>
            </a:r>
            <a:r>
              <a:rPr lang="en-GB" sz="2000" i="1" dirty="0"/>
              <a:t>commodities</a:t>
            </a:r>
            <a:r>
              <a:rPr lang="en-GB" sz="2000" dirty="0"/>
              <a:t> </a:t>
            </a:r>
            <a:r>
              <a:rPr lang="en-GB" sz="2000" dirty="0" err="1"/>
              <a:t>agrícolas</a:t>
            </a:r>
            <a:r>
              <a:rPr lang="en-GB" sz="2000" dirty="0"/>
              <a:t>.</a:t>
            </a:r>
          </a:p>
          <a:p>
            <a:pPr algn="l"/>
            <a:r>
              <a:rPr lang="en-GB" sz="2000" dirty="0"/>
              <a:t>3. </a:t>
            </a:r>
            <a:r>
              <a:rPr lang="en-GB" sz="2000" dirty="0" err="1"/>
              <a:t>Poderia</a:t>
            </a:r>
            <a:r>
              <a:rPr lang="en-GB" sz="2000" dirty="0"/>
              <a:t> haver, </a:t>
            </a: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alguns</a:t>
            </a:r>
            <a:r>
              <a:rPr lang="en-GB" sz="2000" dirty="0"/>
              <a:t> </a:t>
            </a:r>
            <a:r>
              <a:rPr lang="en-GB" sz="2000" dirty="0" err="1"/>
              <a:t>casos</a:t>
            </a:r>
            <a:r>
              <a:rPr lang="en-GB" sz="2000" dirty="0"/>
              <a:t>, </a:t>
            </a:r>
            <a:r>
              <a:rPr lang="en-GB" sz="2000" dirty="0" err="1"/>
              <a:t>redução</a:t>
            </a:r>
            <a:r>
              <a:rPr lang="en-GB" sz="2000" dirty="0"/>
              <a:t> de </a:t>
            </a:r>
            <a:r>
              <a:rPr lang="en-GB" sz="2000" dirty="0" err="1"/>
              <a:t>tributos</a:t>
            </a:r>
            <a:r>
              <a:rPr lang="en-GB" sz="2000" dirty="0"/>
              <a:t> no </a:t>
            </a:r>
            <a:r>
              <a:rPr lang="en-GB" sz="2000" dirty="0" err="1"/>
              <a:t>produto</a:t>
            </a:r>
            <a:r>
              <a:rPr lang="en-GB" sz="2000" dirty="0"/>
              <a:t> final.</a:t>
            </a:r>
          </a:p>
          <a:p>
            <a:pPr algn="l"/>
            <a:r>
              <a:rPr lang="en-GB" sz="2000" dirty="0"/>
              <a:t>4. </a:t>
            </a:r>
            <a:r>
              <a:rPr lang="en-GB" sz="2000" dirty="0" err="1"/>
              <a:t>Diferença</a:t>
            </a:r>
            <a:r>
              <a:rPr lang="en-GB" sz="2000" dirty="0"/>
              <a:t> </a:t>
            </a:r>
            <a:r>
              <a:rPr lang="en-GB" sz="2000" dirty="0" err="1"/>
              <a:t>poderia</a:t>
            </a:r>
            <a:r>
              <a:rPr lang="en-GB" sz="2000" dirty="0"/>
              <a:t> ser </a:t>
            </a:r>
            <a:r>
              <a:rPr lang="en-GB" sz="2000" dirty="0" err="1"/>
              <a:t>compensada</a:t>
            </a:r>
            <a:r>
              <a:rPr lang="en-GB" sz="2000" dirty="0"/>
              <a:t> por um </a:t>
            </a:r>
            <a:r>
              <a:rPr lang="en-GB" sz="2000" dirty="0" err="1"/>
              <a:t>aumento</a:t>
            </a:r>
            <a:r>
              <a:rPr lang="en-GB" sz="2000" dirty="0"/>
              <a:t> marginal de </a:t>
            </a:r>
            <a:r>
              <a:rPr lang="en-GB" sz="2000" dirty="0" err="1"/>
              <a:t>valores</a:t>
            </a:r>
            <a:r>
              <a:rPr lang="en-GB" sz="2000" dirty="0"/>
              <a:t> </a:t>
            </a: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programas</a:t>
            </a:r>
            <a:r>
              <a:rPr lang="en-GB" sz="2000" dirty="0"/>
              <a:t> de </a:t>
            </a:r>
            <a:r>
              <a:rPr lang="en-GB" sz="2000" dirty="0" err="1"/>
              <a:t>transferência</a:t>
            </a:r>
            <a:r>
              <a:rPr lang="en-GB" sz="2000" dirty="0"/>
              <a:t> de </a:t>
            </a:r>
            <a:r>
              <a:rPr lang="en-GB" sz="2000" dirty="0" err="1"/>
              <a:t>renda</a:t>
            </a:r>
            <a:r>
              <a:rPr lang="en-GB" sz="2000" dirty="0"/>
              <a:t>.</a:t>
            </a:r>
          </a:p>
          <a:p>
            <a:pPr algn="l"/>
            <a:r>
              <a:rPr lang="en-GB" sz="2000" dirty="0"/>
              <a:t>5. </a:t>
            </a:r>
            <a:r>
              <a:rPr lang="en-GB" sz="2000" dirty="0" err="1"/>
              <a:t>Recursos</a:t>
            </a:r>
            <a:r>
              <a:rPr lang="en-GB" sz="2000" dirty="0"/>
              <a:t> </a:t>
            </a:r>
            <a:r>
              <a:rPr lang="en-GB" sz="2000" dirty="0" err="1"/>
              <a:t>poderiam</a:t>
            </a:r>
            <a:r>
              <a:rPr lang="en-GB" sz="2000" dirty="0"/>
              <a:t> ser </a:t>
            </a:r>
            <a:r>
              <a:rPr lang="en-GB" sz="2000" dirty="0" err="1"/>
              <a:t>alocados</a:t>
            </a:r>
            <a:r>
              <a:rPr lang="en-GB" sz="2000" dirty="0"/>
              <a:t> para a </a:t>
            </a:r>
            <a:r>
              <a:rPr lang="en-GB" sz="2000" dirty="0" err="1"/>
              <a:t>ampliação</a:t>
            </a:r>
            <a:r>
              <a:rPr lang="en-GB" sz="2000" dirty="0"/>
              <a:t> </a:t>
            </a:r>
            <a:r>
              <a:rPr lang="en-GB" sz="2000" dirty="0" err="1"/>
              <a:t>sustentável</a:t>
            </a:r>
            <a:r>
              <a:rPr lang="en-GB" sz="2000" dirty="0"/>
              <a:t> da </a:t>
            </a:r>
            <a:r>
              <a:rPr lang="en-GB" sz="2000" dirty="0" err="1"/>
              <a:t>produção</a:t>
            </a:r>
            <a:r>
              <a:rPr lang="en-GB" sz="2000" dirty="0"/>
              <a:t> </a:t>
            </a:r>
            <a:r>
              <a:rPr lang="en-GB" sz="2000" dirty="0" err="1"/>
              <a:t>agrícola</a:t>
            </a:r>
            <a:r>
              <a:rPr lang="en-GB" sz="2000" dirty="0"/>
              <a:t> no </a:t>
            </a:r>
            <a:r>
              <a:rPr lang="en-GB" sz="2000" dirty="0" err="1"/>
              <a:t>país</a:t>
            </a:r>
            <a:r>
              <a:rPr lang="en-GB" sz="2000" dirty="0"/>
              <a:t> (</a:t>
            </a:r>
            <a:r>
              <a:rPr lang="en-GB" sz="2000" dirty="0" err="1"/>
              <a:t>pesquisa</a:t>
            </a:r>
            <a:r>
              <a:rPr lang="en-GB" sz="2000" dirty="0"/>
              <a:t>, </a:t>
            </a:r>
            <a:r>
              <a:rPr lang="en-GB" sz="2000" dirty="0" err="1"/>
              <a:t>gerenciamento</a:t>
            </a:r>
            <a:r>
              <a:rPr lang="en-GB" sz="2000" dirty="0"/>
              <a:t> </a:t>
            </a:r>
            <a:r>
              <a:rPr lang="en-GB" sz="2000" dirty="0" err="1"/>
              <a:t>integrado</a:t>
            </a:r>
            <a:r>
              <a:rPr lang="en-GB" sz="2000" dirty="0"/>
              <a:t> de </a:t>
            </a:r>
            <a:r>
              <a:rPr lang="en-GB" sz="2000" dirty="0" err="1"/>
              <a:t>controle</a:t>
            </a:r>
            <a:r>
              <a:rPr lang="en-GB" sz="2000" dirty="0"/>
              <a:t> de </a:t>
            </a:r>
            <a:r>
              <a:rPr lang="en-GB" sz="2000" dirty="0" err="1"/>
              <a:t>pestes</a:t>
            </a:r>
            <a:r>
              <a:rPr lang="en-GB" sz="2000" dirty="0"/>
              <a:t>, por </a:t>
            </a:r>
            <a:r>
              <a:rPr lang="en-GB" sz="2000" dirty="0" err="1"/>
              <a:t>exemplo</a:t>
            </a:r>
            <a:r>
              <a:rPr lang="en-GB" sz="2000" dirty="0"/>
              <a:t>)</a:t>
            </a:r>
          </a:p>
          <a:p>
            <a:pPr algn="l"/>
            <a:endParaRPr lang="en-GB" sz="2200" dirty="0"/>
          </a:p>
          <a:p>
            <a:pPr algn="l"/>
            <a:endParaRPr lang="en-GB" sz="2200" dirty="0"/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marL="342900" indent="-342900" algn="l">
              <a:buFontTx/>
              <a:buChar char="-"/>
            </a:pPr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5B06CAA-732C-40F2-9D69-356B192F9E22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96613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aprimorar o sistema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20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4168B1-C660-4CF8-A5BB-1E48F24A4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0" y="1411502"/>
            <a:ext cx="7974479" cy="526735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C8D975C-6B23-4D2E-96A7-2F2422FE1FCF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96613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aprimorar o sistema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7" y="1271450"/>
            <a:ext cx="8261684" cy="4824549"/>
          </a:xfrm>
        </p:spPr>
        <p:txBody>
          <a:bodyPr/>
          <a:lstStyle/>
          <a:p>
            <a:pPr algn="l"/>
            <a:r>
              <a:rPr lang="pt-BR" sz="2600" dirty="0"/>
              <a:t>3. Taxas de fiscalização precisam ser revistas</a:t>
            </a:r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marL="342900" indent="-342900" algn="l">
              <a:buFontTx/>
              <a:buChar char="-"/>
            </a:pPr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EACEBE-167A-4A02-B3C5-5DFF6F7687D0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96613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aprimorar o sistema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5283F-DF6C-49EE-8EA4-6C463982F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2115279"/>
            <a:ext cx="8845221" cy="379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EC7E00-C02D-4C0B-ADB3-BDC6659B3228}"/>
              </a:ext>
            </a:extLst>
          </p:cNvPr>
          <p:cNvSpPr/>
          <p:nvPr/>
        </p:nvSpPr>
        <p:spPr>
          <a:xfrm>
            <a:off x="422108" y="4872788"/>
            <a:ext cx="8312818" cy="288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6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42682A-9C7E-49D5-81C9-8D0A499E9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" y="1126328"/>
            <a:ext cx="8485852" cy="5731672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7" y="1271450"/>
            <a:ext cx="8261684" cy="4824549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EACEBE-167A-4A02-B3C5-5DFF6F7687D0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96613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aprimorar o sistema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C7E00-C02D-4C0B-ADB3-BDC6659B3228}"/>
              </a:ext>
            </a:extLst>
          </p:cNvPr>
          <p:cNvSpPr/>
          <p:nvPr/>
        </p:nvSpPr>
        <p:spPr>
          <a:xfrm>
            <a:off x="3850105" y="4596063"/>
            <a:ext cx="1203158" cy="990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B5CABB-2C08-415D-A21B-49FFCC87E857}"/>
              </a:ext>
            </a:extLst>
          </p:cNvPr>
          <p:cNvSpPr/>
          <p:nvPr/>
        </p:nvSpPr>
        <p:spPr>
          <a:xfrm>
            <a:off x="3850105" y="2438513"/>
            <a:ext cx="1203158" cy="990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0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7" y="1271450"/>
            <a:ext cx="8261684" cy="4824549"/>
          </a:xfrm>
        </p:spPr>
        <p:txBody>
          <a:bodyPr/>
          <a:lstStyle/>
          <a:p>
            <a:pPr algn="l"/>
            <a:r>
              <a:rPr lang="pt-BR" sz="2200" dirty="0"/>
              <a:t>4. Prevenção da captura regulatória</a:t>
            </a:r>
            <a:r>
              <a:rPr lang="en-GB" sz="2200" dirty="0"/>
              <a:t>:</a:t>
            </a:r>
          </a:p>
          <a:p>
            <a:pPr algn="l"/>
            <a:endParaRPr lang="en-GB" sz="2200" dirty="0"/>
          </a:p>
          <a:p>
            <a:pPr algn="l"/>
            <a:r>
              <a:rPr lang="en-GB" sz="2200" dirty="0"/>
              <a:t>- </a:t>
            </a:r>
            <a:r>
              <a:rPr lang="en-GB" sz="2200" dirty="0" err="1"/>
              <a:t>Manutenção</a:t>
            </a:r>
            <a:r>
              <a:rPr lang="en-GB" sz="2200" dirty="0"/>
              <a:t> do </a:t>
            </a:r>
            <a:r>
              <a:rPr lang="en-GB" sz="2200" dirty="0" err="1"/>
              <a:t>poder</a:t>
            </a:r>
            <a:r>
              <a:rPr lang="en-GB" sz="2200" dirty="0"/>
              <a:t> de veto para </a:t>
            </a:r>
            <a:r>
              <a:rPr lang="en-GB" sz="2200" dirty="0" err="1"/>
              <a:t>áreas</a:t>
            </a:r>
            <a:r>
              <a:rPr lang="en-GB" sz="2200" dirty="0"/>
              <a:t> </a:t>
            </a:r>
            <a:r>
              <a:rPr lang="en-GB" sz="2200" dirty="0" err="1"/>
              <a:t>ambiental</a:t>
            </a:r>
            <a:r>
              <a:rPr lang="en-GB" sz="2200" dirty="0"/>
              <a:t> e de </a:t>
            </a:r>
            <a:r>
              <a:rPr lang="en-GB" sz="2200" dirty="0" err="1"/>
              <a:t>saúde</a:t>
            </a:r>
            <a:r>
              <a:rPr lang="en-GB" sz="2200" dirty="0"/>
              <a:t> </a:t>
            </a:r>
            <a:r>
              <a:rPr lang="en-GB" sz="2200" dirty="0" err="1"/>
              <a:t>pública</a:t>
            </a:r>
            <a:r>
              <a:rPr lang="en-GB" sz="2200" dirty="0"/>
              <a:t>;</a:t>
            </a:r>
          </a:p>
          <a:p>
            <a:pPr algn="l"/>
            <a:r>
              <a:rPr lang="en-GB" sz="2200" dirty="0"/>
              <a:t>- </a:t>
            </a:r>
            <a:r>
              <a:rPr lang="en-GB" sz="2200" dirty="0" err="1"/>
              <a:t>Períodos</a:t>
            </a:r>
            <a:r>
              <a:rPr lang="en-GB" sz="2200" dirty="0"/>
              <a:t> de </a:t>
            </a:r>
            <a:r>
              <a:rPr lang="en-GB" sz="2200" dirty="0" err="1"/>
              <a:t>quarentena</a:t>
            </a:r>
            <a:r>
              <a:rPr lang="en-GB" sz="2200" dirty="0"/>
              <a:t> para </a:t>
            </a:r>
            <a:r>
              <a:rPr lang="en-GB" sz="2200" dirty="0" err="1"/>
              <a:t>agentes</a:t>
            </a:r>
            <a:r>
              <a:rPr lang="en-GB" sz="2200" dirty="0"/>
              <a:t> </a:t>
            </a:r>
            <a:r>
              <a:rPr lang="en-GB" sz="2200" dirty="0" err="1"/>
              <a:t>públicos</a:t>
            </a:r>
            <a:r>
              <a:rPr lang="en-GB" sz="2200" dirty="0"/>
              <a:t> (</a:t>
            </a:r>
            <a:r>
              <a:rPr lang="en-GB" sz="2200" dirty="0" err="1">
                <a:effectLst/>
              </a:rPr>
              <a:t>Kedia</a:t>
            </a:r>
            <a:r>
              <a:rPr lang="en-GB" sz="2200" dirty="0">
                <a:effectLst/>
              </a:rPr>
              <a:t> et al., 2015; </a:t>
            </a:r>
            <a:r>
              <a:rPr lang="en-GB" sz="2200" dirty="0" err="1">
                <a:effectLst/>
              </a:rPr>
              <a:t>LaPira</a:t>
            </a:r>
            <a:r>
              <a:rPr lang="en-GB" sz="2200" dirty="0">
                <a:effectLst/>
              </a:rPr>
              <a:t> e Thomas, 2014; Blanes i Vidal, </a:t>
            </a:r>
            <a:r>
              <a:rPr lang="en-GB" sz="2200" dirty="0" err="1">
                <a:effectLst/>
              </a:rPr>
              <a:t>Draca</a:t>
            </a:r>
            <a:r>
              <a:rPr lang="en-GB" sz="2200" dirty="0">
                <a:effectLst/>
              </a:rPr>
              <a:t> e </a:t>
            </a:r>
            <a:r>
              <a:rPr lang="en-GB" sz="2200" dirty="0" err="1">
                <a:effectLst/>
              </a:rPr>
              <a:t>Fons</a:t>
            </a:r>
            <a:r>
              <a:rPr lang="en-GB" sz="2200" dirty="0">
                <a:effectLst/>
              </a:rPr>
              <a:t>-Rosen, 2012)</a:t>
            </a:r>
            <a:r>
              <a:rPr lang="en-GB" sz="2200" dirty="0"/>
              <a:t>; </a:t>
            </a:r>
          </a:p>
          <a:p>
            <a:pPr algn="l"/>
            <a:r>
              <a:rPr lang="pt-BR" sz="2200" dirty="0"/>
              <a:t>- Participação de grupos da sociedade civil e </a:t>
            </a:r>
            <a:r>
              <a:rPr lang="pt-BR" sz="2200" i="1" dirty="0"/>
              <a:t>experts</a:t>
            </a:r>
            <a:r>
              <a:rPr lang="pt-BR" sz="2200" dirty="0"/>
              <a:t> em discussões, comitês e processos decisórios (</a:t>
            </a:r>
            <a:r>
              <a:rPr lang="en-GB" sz="2200" dirty="0">
                <a:effectLst/>
              </a:rPr>
              <a:t>Carpenter e Moss, 2013; Ziegler e Woolley, 2016; McDonnell e </a:t>
            </a:r>
            <a:r>
              <a:rPr lang="en-GB" sz="2200" dirty="0" err="1">
                <a:effectLst/>
              </a:rPr>
              <a:t>Schwarcz</a:t>
            </a:r>
            <a:r>
              <a:rPr lang="en-GB" sz="2200" dirty="0">
                <a:effectLst/>
              </a:rPr>
              <a:t>, 2010);</a:t>
            </a:r>
          </a:p>
          <a:p>
            <a:pPr algn="l"/>
            <a:r>
              <a:rPr lang="pt-BR" sz="2200" dirty="0"/>
              <a:t>- Treinamento de agentes públicos nas áreas de captura regulatória e interações com o setor privado.</a:t>
            </a:r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en-GB" sz="2200" dirty="0"/>
          </a:p>
          <a:p>
            <a:pPr algn="l"/>
            <a:endParaRPr lang="en-GB" sz="2200" dirty="0"/>
          </a:p>
          <a:p>
            <a:pPr algn="l"/>
            <a:endParaRPr lang="en-GB" sz="2200" dirty="0"/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marL="342900" indent="-342900" algn="l">
              <a:buFontTx/>
              <a:buChar char="-"/>
            </a:pPr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150BACE-02B7-4834-8DF0-EF143CD90420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96613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 mecanismos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96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7" y="1271450"/>
            <a:ext cx="8261684" cy="4824549"/>
          </a:xfrm>
        </p:spPr>
        <p:txBody>
          <a:bodyPr/>
          <a:lstStyle/>
          <a:p>
            <a:pPr algn="l"/>
            <a:r>
              <a:rPr lang="pt-BR" sz="2200" dirty="0"/>
              <a:t>Outros mecanismos de incentivo a uma produção agrícola menos intensiva em agrotóxicos:</a:t>
            </a:r>
          </a:p>
          <a:p>
            <a:pPr algn="l"/>
            <a:endParaRPr lang="pt-BR" sz="2200" dirty="0"/>
          </a:p>
          <a:p>
            <a:pPr marL="342900" indent="-342900" algn="l">
              <a:buFontTx/>
              <a:buChar char="-"/>
            </a:pPr>
            <a:r>
              <a:rPr lang="pt-BR" sz="2200" dirty="0"/>
              <a:t>Incentivos à obtenção de </a:t>
            </a:r>
            <a:r>
              <a:rPr lang="pt-BR" sz="2200" u="sng" dirty="0"/>
              <a:t>certificações internacionais</a:t>
            </a:r>
            <a:r>
              <a:rPr lang="pt-BR" sz="2200" dirty="0"/>
              <a:t> (via apoio técnico), como as da </a:t>
            </a:r>
            <a:r>
              <a:rPr lang="pt-BR" sz="2200" dirty="0" err="1"/>
              <a:t>Rainforest</a:t>
            </a:r>
            <a:r>
              <a:rPr lang="pt-BR" sz="2200" dirty="0"/>
              <a:t> Alliance, UTZ, </a:t>
            </a:r>
            <a:r>
              <a:rPr lang="pt-BR" sz="2200" dirty="0" err="1"/>
              <a:t>Fairtrade</a:t>
            </a:r>
            <a:r>
              <a:rPr lang="pt-BR" sz="2200" dirty="0"/>
              <a:t>, e SGF (</a:t>
            </a:r>
            <a:r>
              <a:rPr lang="en-GB" sz="2200" dirty="0">
                <a:effectLst/>
              </a:rPr>
              <a:t>Barrett et al., 2002; </a:t>
            </a:r>
            <a:r>
              <a:rPr lang="en-GB" sz="2200" dirty="0" err="1">
                <a:effectLst/>
              </a:rPr>
              <a:t>Wollni</a:t>
            </a:r>
            <a:r>
              <a:rPr lang="en-GB" sz="2200" dirty="0">
                <a:effectLst/>
              </a:rPr>
              <a:t> e Zeller, 2007; </a:t>
            </a:r>
            <a:r>
              <a:rPr lang="pt-BR" sz="2200" dirty="0" err="1">
                <a:effectLst/>
              </a:rPr>
              <a:t>Blackman</a:t>
            </a:r>
            <a:r>
              <a:rPr lang="pt-BR" sz="2200" dirty="0">
                <a:effectLst/>
              </a:rPr>
              <a:t> </a:t>
            </a:r>
            <a:br>
              <a:rPr lang="pt-BR" sz="2200" dirty="0"/>
            </a:br>
            <a:r>
              <a:rPr lang="pt-BR" sz="2200" dirty="0">
                <a:effectLst/>
              </a:rPr>
              <a:t>e </a:t>
            </a:r>
            <a:r>
              <a:rPr lang="pt-BR" sz="2200" dirty="0" err="1">
                <a:effectLst/>
              </a:rPr>
              <a:t>Naranjo</a:t>
            </a:r>
            <a:r>
              <a:rPr lang="pt-BR" sz="2200" dirty="0">
                <a:effectLst/>
              </a:rPr>
              <a:t>, 2012; </a:t>
            </a:r>
            <a:r>
              <a:rPr lang="pt-BR" sz="2200" dirty="0" err="1">
                <a:effectLst/>
              </a:rPr>
              <a:t>Ibanez</a:t>
            </a:r>
            <a:r>
              <a:rPr lang="pt-BR" sz="2200" dirty="0">
                <a:effectLst/>
              </a:rPr>
              <a:t> e </a:t>
            </a:r>
            <a:r>
              <a:rPr lang="pt-BR" sz="2200" dirty="0" err="1">
                <a:effectLst/>
              </a:rPr>
              <a:t>Blackman</a:t>
            </a:r>
            <a:r>
              <a:rPr lang="pt-BR" sz="2200" dirty="0">
                <a:effectLst/>
              </a:rPr>
              <a:t>, 2016).</a:t>
            </a:r>
            <a:endParaRPr lang="pt-BR" sz="2200" dirty="0"/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marL="342900" indent="-342900" algn="l">
              <a:buFontTx/>
              <a:buChar char="-"/>
            </a:pPr>
            <a:r>
              <a:rPr lang="pt-BR" sz="2200" dirty="0"/>
              <a:t>Criação de selos de qualidade e premiações (por exemplo, </a:t>
            </a:r>
            <a:r>
              <a:rPr lang="pt-BR" sz="2200" i="1" dirty="0" err="1"/>
              <a:t>Agro+Integridade</a:t>
            </a:r>
            <a:r>
              <a:rPr lang="pt-BR" sz="2200" dirty="0"/>
              <a:t>).</a:t>
            </a:r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marL="342900" indent="-342900" algn="l">
              <a:buFontTx/>
              <a:buChar char="-"/>
            </a:pPr>
            <a:r>
              <a:rPr lang="pt-BR" sz="2200" dirty="0"/>
              <a:t>Incentivo e difusão de programas do tipo “conheça seu fornecedor”: por exemplo, </a:t>
            </a:r>
            <a:r>
              <a:rPr lang="pt-BR" sz="2200" i="1" dirty="0"/>
              <a:t>Programa Qualidade desde a Origem </a:t>
            </a:r>
            <a:r>
              <a:rPr lang="pt-BR" sz="2200" dirty="0"/>
              <a:t>e </a:t>
            </a:r>
            <a:r>
              <a:rPr lang="pt-BR" sz="2200" i="1" dirty="0"/>
              <a:t>Programa de Rastreabilidade e Monitoramento de Alimentos</a:t>
            </a:r>
            <a:r>
              <a:rPr lang="pt-BR" sz="2200" dirty="0"/>
              <a:t>.</a:t>
            </a:r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en-GB" sz="2200" dirty="0"/>
          </a:p>
          <a:p>
            <a:pPr algn="l"/>
            <a:endParaRPr lang="en-GB" sz="2200" dirty="0"/>
          </a:p>
          <a:p>
            <a:pPr algn="l"/>
            <a:endParaRPr lang="en-GB" sz="2200" dirty="0"/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marL="342900" indent="-342900" algn="l">
              <a:buFontTx/>
              <a:buChar char="-"/>
            </a:pPr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150BACE-02B7-4834-8DF0-EF143CD90420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96613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 mecanismos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9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7" y="1271450"/>
            <a:ext cx="8261684" cy="4824549"/>
          </a:xfrm>
        </p:spPr>
        <p:txBody>
          <a:bodyPr/>
          <a:lstStyle/>
          <a:p>
            <a:r>
              <a:rPr lang="pt-BR" sz="2600" b="1" dirty="0"/>
              <a:t>Muitos agrotóxicos já foram banidos, mas a produção agrícola se manteve em crescimento, indicando que indústria e produtores se adaptam</a:t>
            </a:r>
            <a:endParaRPr lang="en-GB" sz="2600" b="1" dirty="0"/>
          </a:p>
          <a:p>
            <a:pPr algn="l"/>
            <a:endParaRPr lang="en-GB" sz="2200" dirty="0"/>
          </a:p>
          <a:p>
            <a:pPr algn="l"/>
            <a:r>
              <a:rPr lang="en-US" sz="2200" dirty="0" err="1"/>
              <a:t>Alguns</a:t>
            </a:r>
            <a:r>
              <a:rPr lang="en-US" sz="2200" dirty="0"/>
              <a:t> dos </a:t>
            </a:r>
            <a:r>
              <a:rPr lang="en-US" sz="2200" dirty="0" err="1"/>
              <a:t>banidos</a:t>
            </a:r>
            <a:r>
              <a:rPr lang="en-US" sz="2200" dirty="0"/>
              <a:t> </a:t>
            </a:r>
            <a:r>
              <a:rPr lang="en-US" sz="2200" dirty="0" err="1"/>
              <a:t>conforme</a:t>
            </a:r>
            <a:r>
              <a:rPr lang="en-US" sz="2200" dirty="0"/>
              <a:t> a </a:t>
            </a:r>
            <a:r>
              <a:rPr lang="en-US" sz="2200" u="sng" dirty="0" err="1"/>
              <a:t>Convenção</a:t>
            </a:r>
            <a:r>
              <a:rPr lang="en-US" sz="2200" u="sng" dirty="0"/>
              <a:t> de </a:t>
            </a:r>
            <a:r>
              <a:rPr lang="en-US" sz="2200" u="sng" dirty="0" err="1"/>
              <a:t>Estocolmo</a:t>
            </a:r>
            <a:r>
              <a:rPr lang="en-US" sz="2200" u="sng" dirty="0"/>
              <a:t> (2001)</a:t>
            </a:r>
          </a:p>
          <a:p>
            <a:pPr marL="342900" indent="-342900" algn="l">
              <a:buFontTx/>
              <a:buChar char="-"/>
            </a:pPr>
            <a:r>
              <a:rPr lang="en-US" sz="2200" dirty="0"/>
              <a:t>Aldrin</a:t>
            </a:r>
          </a:p>
          <a:p>
            <a:pPr marL="342900" indent="-342900" algn="l">
              <a:buFontTx/>
              <a:buChar char="-"/>
            </a:pPr>
            <a:r>
              <a:rPr lang="en-US" sz="2200" dirty="0" err="1"/>
              <a:t>Heptacloro</a:t>
            </a:r>
            <a:endParaRPr lang="en-US" sz="2200" dirty="0"/>
          </a:p>
          <a:p>
            <a:pPr marL="342900" indent="-342900" algn="l">
              <a:buFontTx/>
              <a:buChar char="-"/>
            </a:pPr>
            <a:r>
              <a:rPr lang="en-US" sz="2200" dirty="0" err="1"/>
              <a:t>Parationa</a:t>
            </a:r>
            <a:endParaRPr lang="en-US" sz="2200" dirty="0"/>
          </a:p>
          <a:p>
            <a:pPr marL="342900" indent="-342900" algn="l">
              <a:buFontTx/>
              <a:buChar char="-"/>
            </a:pPr>
            <a:r>
              <a:rPr lang="en-US" sz="2200" dirty="0" err="1"/>
              <a:t>Endosulfan</a:t>
            </a:r>
            <a:endParaRPr lang="en-US" sz="2200" dirty="0"/>
          </a:p>
          <a:p>
            <a:pPr marL="342900" indent="-342900" algn="l">
              <a:buFontTx/>
              <a:buChar char="-"/>
            </a:pPr>
            <a:r>
              <a:rPr lang="en-US" sz="2200" dirty="0" err="1"/>
              <a:t>Clordano</a:t>
            </a:r>
            <a:endParaRPr lang="en-US" sz="2200" dirty="0"/>
          </a:p>
          <a:p>
            <a:pPr marL="342900" indent="-342900" algn="l">
              <a:buFontTx/>
              <a:buChar char="-"/>
            </a:pPr>
            <a:endParaRPr lang="en-US" sz="2200" dirty="0"/>
          </a:p>
          <a:p>
            <a:pPr marL="342900" indent="-342900" algn="l">
              <a:buFontTx/>
              <a:buChar char="-"/>
            </a:pPr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16433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78" y="1283481"/>
            <a:ext cx="8855241" cy="4824549"/>
          </a:xfrm>
        </p:spPr>
        <p:txBody>
          <a:bodyPr/>
          <a:lstStyle/>
          <a:p>
            <a:r>
              <a:rPr lang="pt-BR" sz="2200" dirty="0"/>
              <a:t>Obrigado!</a:t>
            </a:r>
          </a:p>
          <a:p>
            <a:r>
              <a:rPr lang="pt-BR" sz="2200" dirty="0">
                <a:hlinkClick r:id="rId2"/>
              </a:rPr>
              <a:t>rodrigo.moraes</a:t>
            </a:r>
            <a:r>
              <a:rPr lang="en-GB" sz="2200" dirty="0">
                <a:hlinkClick r:id="rId2"/>
              </a:rPr>
              <a:t>@ipea.gov.br</a:t>
            </a:r>
            <a:endParaRPr lang="en-GB" sz="2200" dirty="0"/>
          </a:p>
          <a:p>
            <a:endParaRPr lang="en-GB" sz="2200" dirty="0"/>
          </a:p>
          <a:p>
            <a:endParaRPr lang="pt-BR" sz="2200" dirty="0"/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endParaRPr lang="en-GB" sz="1400" dirty="0">
              <a:hlinkClick r:id="rId3"/>
            </a:endParaRPr>
          </a:p>
          <a:p>
            <a:r>
              <a:rPr lang="en-GB" sz="1400" dirty="0">
                <a:hlinkClick r:id="rId3"/>
              </a:rPr>
              <a:t>http://repositorio.ipea.gov.br/bitstream/11058/9371/1/td_2506.pdf</a:t>
            </a:r>
            <a:r>
              <a:rPr lang="en-GB" sz="1400" dirty="0"/>
              <a:t> </a:t>
            </a:r>
          </a:p>
          <a:p>
            <a:pPr algn="l"/>
            <a:endParaRPr lang="en-GB" sz="2200" dirty="0"/>
          </a:p>
          <a:p>
            <a:pPr algn="l"/>
            <a:endParaRPr lang="en-GB" sz="2200" dirty="0"/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marL="342900" indent="-342900" algn="l">
              <a:buFontTx/>
              <a:buChar char="-"/>
            </a:pPr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611DFB-CFF1-4FB3-B55F-DFF3F72FC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0" y="2242826"/>
            <a:ext cx="8008147" cy="40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6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78" y="1283481"/>
            <a:ext cx="8855241" cy="4824549"/>
          </a:xfrm>
        </p:spPr>
        <p:txBody>
          <a:bodyPr/>
          <a:lstStyle/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pt-BR" sz="2200" dirty="0"/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pPr algn="l"/>
            <a:endParaRPr lang="pt-BR" sz="2200" dirty="0"/>
          </a:p>
          <a:p>
            <a:endParaRPr lang="en-GB" sz="1400" dirty="0">
              <a:hlinkClick r:id="rId2"/>
            </a:endParaRPr>
          </a:p>
          <a:p>
            <a:r>
              <a:rPr lang="en-GB" sz="1400" dirty="0">
                <a:hlinkClick r:id="rId3"/>
              </a:rPr>
              <a:t>https://www.ipea.gov.br/portal/images/stories/PDFs/TDs/td_2630.pdf</a:t>
            </a:r>
            <a:r>
              <a:rPr lang="en-GB" sz="1400" dirty="0"/>
              <a:t> </a:t>
            </a:r>
          </a:p>
          <a:p>
            <a:pPr algn="l"/>
            <a:endParaRPr lang="en-GB" sz="2200" dirty="0"/>
          </a:p>
          <a:p>
            <a:pPr algn="l"/>
            <a:endParaRPr lang="en-GB" sz="2200" dirty="0"/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marL="342900" indent="-342900" algn="l">
              <a:buFontTx/>
              <a:buChar char="-"/>
            </a:pPr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F7912-9ADF-4A90-96D5-9188C5359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" y="1175196"/>
            <a:ext cx="8855240" cy="49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0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20D952B-B220-411A-88B9-0229D1E1C66E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-218885"/>
            <a:ext cx="6306730" cy="13388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Temos um bom sistema regulatório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7" y="1271450"/>
            <a:ext cx="8261684" cy="4824549"/>
          </a:xfrm>
        </p:spPr>
        <p:txBody>
          <a:bodyPr/>
          <a:lstStyle/>
          <a:p>
            <a:r>
              <a:rPr lang="pt-BR" sz="2600" b="1" dirty="0"/>
              <a:t>Temos um bom sistema de registro</a:t>
            </a:r>
          </a:p>
          <a:p>
            <a:r>
              <a:rPr lang="pt-BR" sz="2600" b="1" dirty="0"/>
              <a:t>de agrotóxicos no Brasil</a:t>
            </a:r>
            <a:r>
              <a:rPr lang="en-GB" sz="2600" b="1" dirty="0"/>
              <a:t>?</a:t>
            </a:r>
          </a:p>
          <a:p>
            <a:pPr algn="l"/>
            <a:endParaRPr lang="en-GB" sz="2200" dirty="0"/>
          </a:p>
          <a:p>
            <a:pPr marL="457200" indent="-457200" algn="l">
              <a:buAutoNum type="arabicPeriod"/>
            </a:pPr>
            <a:r>
              <a:rPr lang="pt-BR" sz="2200" dirty="0"/>
              <a:t>Para o registro de agrotóxicos se consideram: </a:t>
            </a:r>
            <a:r>
              <a:rPr lang="pt-BR" sz="2200" i="1" dirty="0"/>
              <a:t>i</a:t>
            </a:r>
            <a:r>
              <a:rPr lang="pt-BR" sz="2200" dirty="0"/>
              <a:t>) a performance agronômica, </a:t>
            </a:r>
            <a:r>
              <a:rPr lang="pt-BR" sz="2200" i="1" dirty="0" err="1"/>
              <a:t>ii</a:t>
            </a:r>
            <a:r>
              <a:rPr lang="pt-BR" sz="2200" dirty="0"/>
              <a:t>) a saúde pública, </a:t>
            </a:r>
            <a:r>
              <a:rPr lang="pt-BR" sz="2200" i="1" dirty="0" err="1"/>
              <a:t>iii</a:t>
            </a:r>
            <a:r>
              <a:rPr lang="pt-BR" sz="2200" dirty="0"/>
              <a:t>) a saúde ocupacional, e </a:t>
            </a:r>
            <a:r>
              <a:rPr lang="pt-BR" sz="2200" i="1" dirty="0" err="1"/>
              <a:t>iv</a:t>
            </a:r>
            <a:r>
              <a:rPr lang="pt-BR" sz="2200" dirty="0"/>
              <a:t>) os impactos ambientais. </a:t>
            </a:r>
          </a:p>
          <a:p>
            <a:pPr marL="457200" indent="-457200" algn="l">
              <a:buAutoNum type="arabicPeriod"/>
            </a:pPr>
            <a:endParaRPr lang="pt-BR" sz="2200" dirty="0"/>
          </a:p>
          <a:p>
            <a:pPr marL="457200" indent="-457200" algn="l">
              <a:buAutoNum type="arabicPeriod"/>
            </a:pPr>
            <a:r>
              <a:rPr lang="pt-BR" sz="2200" dirty="0"/>
              <a:t>As decisões sobre registros de agrotóxicos são feitas por órgãos diferentes. Ou seja, elas não estão concentradas no mesmo lugar.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90593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DE28F14-1821-4FE0-B0F6-33D6A1AF002A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78325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quanto o Brasil consome de agrotóxicos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E111B9-E0AE-435E-9905-4B8DF93F2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2" y="1174014"/>
            <a:ext cx="7823516" cy="5683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4C1343-BA73-4CF9-87FE-E9DF02EFCF55}"/>
              </a:ext>
            </a:extLst>
          </p:cNvPr>
          <p:cNvSpPr txBox="1"/>
          <p:nvPr/>
        </p:nvSpPr>
        <p:spPr>
          <a:xfrm>
            <a:off x="7712243" y="6119336"/>
            <a:ext cx="1431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Nota: dados para a </a:t>
            </a:r>
            <a:r>
              <a:rPr lang="en-GB" sz="1400" dirty="0" err="1"/>
              <a:t>Rússia</a:t>
            </a:r>
            <a:r>
              <a:rPr lang="en-GB" sz="1400" dirty="0"/>
              <a:t> </a:t>
            </a:r>
            <a:r>
              <a:rPr lang="en-GB" sz="1400" dirty="0" err="1"/>
              <a:t>são</a:t>
            </a:r>
            <a:r>
              <a:rPr lang="en-GB" sz="1400" dirty="0"/>
              <a:t> de 1992 e 2019.</a:t>
            </a:r>
          </a:p>
        </p:txBody>
      </p:sp>
    </p:spTree>
    <p:extLst>
      <p:ext uri="{BB962C8B-B14F-4D97-AF65-F5344CB8AC3E}">
        <p14:creationId xmlns:p14="http://schemas.microsoft.com/office/powerpoint/2010/main" val="749683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6B7A93-8D89-417C-8538-85E9DA27E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0" y="1125719"/>
            <a:ext cx="7859261" cy="57099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5BFA06-B269-4791-8FD9-21D13A2BE5C2}"/>
              </a:ext>
            </a:extLst>
          </p:cNvPr>
          <p:cNvSpPr txBox="1"/>
          <p:nvPr/>
        </p:nvSpPr>
        <p:spPr>
          <a:xfrm>
            <a:off x="7712243" y="6119336"/>
            <a:ext cx="1431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Nota: dados para a </a:t>
            </a:r>
            <a:r>
              <a:rPr lang="en-GB" sz="1400" dirty="0" err="1"/>
              <a:t>Rússia</a:t>
            </a:r>
            <a:r>
              <a:rPr lang="en-GB" sz="1400" dirty="0"/>
              <a:t> </a:t>
            </a:r>
            <a:r>
              <a:rPr lang="en-GB" sz="1400" dirty="0" err="1"/>
              <a:t>são</a:t>
            </a:r>
            <a:r>
              <a:rPr lang="en-GB" sz="1400" dirty="0"/>
              <a:t> de 1992 e 2019.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85DB86A-0C98-4986-8E6D-16D1D1F88BEB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78325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quanto o Brasil consome de agrotóxicos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58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CF108DE-72F4-4B0D-9E5B-1D4E45508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9" y="1101655"/>
            <a:ext cx="7871661" cy="57189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98DF17-7A41-47A9-8EA2-A1E5E897B80B}"/>
              </a:ext>
            </a:extLst>
          </p:cNvPr>
          <p:cNvSpPr txBox="1"/>
          <p:nvPr/>
        </p:nvSpPr>
        <p:spPr>
          <a:xfrm>
            <a:off x="7712243" y="6119336"/>
            <a:ext cx="1431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Nota: dados para a </a:t>
            </a:r>
            <a:r>
              <a:rPr lang="en-GB" sz="1400" dirty="0" err="1"/>
              <a:t>Rússia</a:t>
            </a:r>
            <a:r>
              <a:rPr lang="en-GB" sz="1400" dirty="0"/>
              <a:t> </a:t>
            </a:r>
            <a:r>
              <a:rPr lang="en-GB" sz="1400" dirty="0" err="1"/>
              <a:t>são</a:t>
            </a:r>
            <a:r>
              <a:rPr lang="en-GB" sz="1400" dirty="0"/>
              <a:t> de 1992 e 2019.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E2D66F-F96F-41A3-B524-D7094C14FB85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78325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quanto o Brasil consome de agrotóxicos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6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A38CE8-ACD3-40AC-8284-CCE91D408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76" y="1101655"/>
            <a:ext cx="7294145" cy="52993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A046B0-9B69-413A-8B3F-60BDFB4C7C5B}"/>
              </a:ext>
            </a:extLst>
          </p:cNvPr>
          <p:cNvSpPr txBox="1"/>
          <p:nvPr/>
        </p:nvSpPr>
        <p:spPr>
          <a:xfrm>
            <a:off x="7712243" y="6119336"/>
            <a:ext cx="1431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Nota: dados para a </a:t>
            </a:r>
            <a:r>
              <a:rPr lang="en-GB" sz="1400" dirty="0" err="1"/>
              <a:t>Rússia</a:t>
            </a:r>
            <a:r>
              <a:rPr lang="en-GB" sz="1400" dirty="0"/>
              <a:t> </a:t>
            </a:r>
            <a:r>
              <a:rPr lang="en-GB" sz="1400" dirty="0" err="1"/>
              <a:t>são</a:t>
            </a:r>
            <a:r>
              <a:rPr lang="en-GB" sz="1400" dirty="0"/>
              <a:t> de 1992 e 2019.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DE16B25-6413-4A21-A4C6-99A08F053AC2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593824"/>
            <a:ext cx="6306730" cy="5078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 dados importantes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85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6639E9-B8B2-40C1-85F4-634F2CE87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1" y="1767319"/>
            <a:ext cx="8786837" cy="30693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611F2A-49DC-4390-A73F-AAFF126AFF39}"/>
              </a:ext>
            </a:extLst>
          </p:cNvPr>
          <p:cNvSpPr/>
          <p:nvPr/>
        </p:nvSpPr>
        <p:spPr>
          <a:xfrm>
            <a:off x="4331368" y="2562725"/>
            <a:ext cx="637674" cy="1106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4DD080-BA1F-4417-8E61-40A0F349DF42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605856"/>
            <a:ext cx="6306730" cy="5078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 dados importantes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15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CFF1D3-53C5-4DFA-9FD4-07A8F6E94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1" y="1776337"/>
            <a:ext cx="8941657" cy="30603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79B3F9-A711-471C-97CB-E755C30FEE49}"/>
              </a:ext>
            </a:extLst>
          </p:cNvPr>
          <p:cNvSpPr/>
          <p:nvPr/>
        </p:nvSpPr>
        <p:spPr>
          <a:xfrm>
            <a:off x="3332747" y="2753062"/>
            <a:ext cx="637674" cy="1602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C13508D-E18C-48B4-813F-AEA3A6A10975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593824"/>
            <a:ext cx="6306730" cy="5078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 dados importantes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63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5AAAD-4362-4321-B821-E0F2AB714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8" y="1924238"/>
            <a:ext cx="8257143" cy="3009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79B3F9-A711-471C-97CB-E755C30FEE49}"/>
              </a:ext>
            </a:extLst>
          </p:cNvPr>
          <p:cNvSpPr/>
          <p:nvPr/>
        </p:nvSpPr>
        <p:spPr>
          <a:xfrm>
            <a:off x="3332747" y="2815389"/>
            <a:ext cx="637674" cy="1672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5F043A8-6CED-49A0-A29D-26201C40FB8B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593824"/>
            <a:ext cx="6306730" cy="5078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 dados importantes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84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912ADA-B829-44F0-A371-FE92D048D94F}"/>
              </a:ext>
            </a:extLst>
          </p:cNvPr>
          <p:cNvSpPr txBox="1"/>
          <p:nvPr/>
        </p:nvSpPr>
        <p:spPr>
          <a:xfrm>
            <a:off x="6871659" y="6119336"/>
            <a:ext cx="2433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Folha de São Paulo, 6 Jun 1985, </a:t>
            </a:r>
            <a:r>
              <a:rPr lang="en-GB" sz="1400" dirty="0" err="1"/>
              <a:t>diferentes</a:t>
            </a:r>
            <a:r>
              <a:rPr lang="en-GB" sz="1400" dirty="0"/>
              <a:t> </a:t>
            </a:r>
            <a:r>
              <a:rPr lang="en-GB" sz="1400" dirty="0" err="1"/>
              <a:t>trechos</a:t>
            </a:r>
            <a:r>
              <a:rPr lang="en-GB" sz="1400" dirty="0"/>
              <a:t> do </a:t>
            </a:r>
            <a:r>
              <a:rPr lang="en-GB" sz="1400" dirty="0" err="1"/>
              <a:t>mesmo</a:t>
            </a:r>
            <a:r>
              <a:rPr lang="en-GB" sz="1400" dirty="0"/>
              <a:t> </a:t>
            </a:r>
            <a:r>
              <a:rPr lang="en-GB" sz="1400" dirty="0" err="1"/>
              <a:t>artigo</a:t>
            </a:r>
            <a:endParaRPr lang="en-GB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8F5328-108A-4D19-9CD8-2CD8A077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655"/>
            <a:ext cx="5390912" cy="32724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7F3A49-7187-484B-9E0E-861F913AA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13" y="4523874"/>
            <a:ext cx="3180952" cy="19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17BAAF-CEA9-467E-B245-6F7C33DB8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12" y="1575393"/>
            <a:ext cx="3485714" cy="418095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A51067E-A848-4168-B262-51E01C5E55AC}"/>
              </a:ext>
            </a:extLst>
          </p:cNvPr>
          <p:cNvSpPr/>
          <p:nvPr/>
        </p:nvSpPr>
        <p:spPr>
          <a:xfrm>
            <a:off x="5450113" y="2755232"/>
            <a:ext cx="3426513" cy="17686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038AA5-200A-41F1-930F-0AF608995E35}"/>
              </a:ext>
            </a:extLst>
          </p:cNvPr>
          <p:cNvSpPr/>
          <p:nvPr/>
        </p:nvSpPr>
        <p:spPr>
          <a:xfrm>
            <a:off x="2174645" y="5427792"/>
            <a:ext cx="3168920" cy="5519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E09F183-D312-468E-807D-763E428F91B5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593824"/>
            <a:ext cx="6306730" cy="5078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 dados importantes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7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20D952B-B220-411A-88B9-0229D1E1C66E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-218885"/>
            <a:ext cx="6306730" cy="13388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Temos um bom sistema regulatório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7" y="1271450"/>
            <a:ext cx="8261684" cy="4824549"/>
          </a:xfrm>
        </p:spPr>
        <p:txBody>
          <a:bodyPr/>
          <a:lstStyle/>
          <a:p>
            <a:r>
              <a:rPr lang="en-GB" sz="2600" b="1" dirty="0"/>
              <a:t>Este </a:t>
            </a:r>
            <a:r>
              <a:rPr lang="en-GB" sz="2600" b="1" dirty="0" err="1"/>
              <a:t>sistema</a:t>
            </a:r>
            <a:r>
              <a:rPr lang="en-GB" sz="2600" b="1" dirty="0"/>
              <a:t> </a:t>
            </a:r>
            <a:r>
              <a:rPr lang="en-GB" sz="2600" b="1" dirty="0" err="1"/>
              <a:t>tem</a:t>
            </a:r>
            <a:r>
              <a:rPr lang="en-GB" sz="2600" b="1" dirty="0"/>
              <a:t> </a:t>
            </a:r>
            <a:r>
              <a:rPr lang="en-GB" sz="2600" b="1" dirty="0" err="1"/>
              <a:t>duas</a:t>
            </a:r>
            <a:r>
              <a:rPr lang="en-GB" sz="2600" b="1" dirty="0"/>
              <a:t> </a:t>
            </a:r>
            <a:r>
              <a:rPr lang="en-GB" sz="2600" b="1" dirty="0" err="1"/>
              <a:t>consequ</a:t>
            </a:r>
            <a:r>
              <a:rPr lang="pt-BR" sz="2600" b="1" dirty="0" err="1"/>
              <a:t>ências</a:t>
            </a:r>
            <a:r>
              <a:rPr lang="pt-BR" sz="2600" b="1" dirty="0"/>
              <a:t> importantes</a:t>
            </a:r>
            <a:endParaRPr lang="en-GB" sz="2600" b="1" dirty="0"/>
          </a:p>
          <a:p>
            <a:pPr algn="l"/>
            <a:endParaRPr lang="en-GB" sz="2200" dirty="0"/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pt-BR" sz="2200" dirty="0"/>
              <a:t>As dimensões relevantes (performance agronômica, saúde pública, saúde ocupacional, e os impactos ambientais) são todas avaliadas e têm o mesmo peso. Cada uma das partes têm poder de veto (é um </a:t>
            </a:r>
            <a:r>
              <a:rPr lang="pt-BR" sz="2200" i="1" dirty="0"/>
              <a:t>veto player</a:t>
            </a:r>
            <a:r>
              <a:rPr lang="pt-BR" sz="2200" dirty="0"/>
              <a:t>).</a:t>
            </a:r>
          </a:p>
          <a:p>
            <a:pPr marL="457200" indent="-457200" algn="l">
              <a:buAutoNum type="arabicPeriod"/>
            </a:pPr>
            <a:endParaRPr lang="pt-BR" sz="2200" dirty="0"/>
          </a:p>
          <a:p>
            <a:pPr marL="457200" indent="-457200" algn="l">
              <a:buAutoNum type="arabicPeriod"/>
            </a:pPr>
            <a:r>
              <a:rPr lang="pt-BR" sz="2200" dirty="0"/>
              <a:t>Diminuem-se as chances de ocorrer o que a literatura acadêmica chama de </a:t>
            </a:r>
            <a:r>
              <a:rPr lang="pt-BR" sz="2200" b="1" dirty="0"/>
              <a:t>captura regulatória</a:t>
            </a:r>
            <a:r>
              <a:rPr lang="pt-BR" sz="2200" dirty="0"/>
              <a:t>. </a:t>
            </a:r>
          </a:p>
          <a:p>
            <a:pPr algn="l"/>
            <a:r>
              <a:rPr lang="pt-BR" sz="2200" dirty="0"/>
              <a:t>       Isso acontece quando o regulado “dita” a regulação; e o regulador se transforma em uma espécie de “agente” do regulado. E a regulação perde o sentido de existir como atividade independente.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4594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20D952B-B220-411A-88B9-0229D1E1C66E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-218885"/>
            <a:ext cx="6306730" cy="13388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Temos um bom sistema regulatório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7" y="1271450"/>
            <a:ext cx="8261684" cy="4824549"/>
          </a:xfrm>
        </p:spPr>
        <p:txBody>
          <a:bodyPr/>
          <a:lstStyle/>
          <a:p>
            <a:r>
              <a:rPr lang="pt-BR" sz="2200" b="1" dirty="0"/>
              <a:t>Há dois tipos de captura regulatória</a:t>
            </a:r>
            <a:endParaRPr lang="en-GB" sz="2200" b="1" dirty="0"/>
          </a:p>
          <a:p>
            <a:pPr algn="l"/>
            <a:endParaRPr lang="en-GB" sz="2200" dirty="0"/>
          </a:p>
          <a:p>
            <a:pPr marL="342900" indent="-342900" algn="l">
              <a:buFontTx/>
              <a:buChar char="-"/>
            </a:pPr>
            <a:r>
              <a:rPr lang="pt-BR" sz="2200" u="sng" dirty="0"/>
              <a:t>Captura material</a:t>
            </a:r>
            <a:r>
              <a:rPr lang="pt-BR" sz="2200" dirty="0"/>
              <a:t>: Regulações favoráveis são trocadas por benefícios materiais, tais como promessas de empregos futuros, patrocínios para eventos, e mesmo pagamentos ilegais;</a:t>
            </a:r>
          </a:p>
          <a:p>
            <a:pPr marL="342900" indent="-342900" algn="l">
              <a:buFontTx/>
              <a:buChar char="-"/>
            </a:pPr>
            <a:endParaRPr lang="pt-BR" sz="2200" dirty="0"/>
          </a:p>
          <a:p>
            <a:pPr marL="342900" indent="-342900" algn="l">
              <a:buFontTx/>
              <a:buChar char="-"/>
            </a:pPr>
            <a:r>
              <a:rPr lang="pt-BR" sz="2200" u="sng" dirty="0"/>
              <a:t>Captura cognitiva</a:t>
            </a:r>
            <a:r>
              <a:rPr lang="pt-BR" sz="2200" dirty="0"/>
              <a:t>: processo pelo qual as “perspectivas e ações de reguladores são ofuscadas pela natureza de suas interações com grupos de interesse, e não apenas pelo conteúdo substantivo dessas interações” (</a:t>
            </a:r>
            <a:r>
              <a:rPr lang="pt-BR" sz="2200" dirty="0" err="1"/>
              <a:t>Kwak</a:t>
            </a:r>
            <a:r>
              <a:rPr lang="pt-BR" sz="2200" dirty="0"/>
              <a:t>, 2013, p. 79). Reguladores passam a “pensar como” os regulados.</a:t>
            </a:r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7106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20D952B-B220-411A-88B9-0229D1E1C66E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-218885"/>
            <a:ext cx="6306730" cy="13388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Temos um bom sistema regulatório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7" y="1271450"/>
            <a:ext cx="8261684" cy="4824549"/>
          </a:xfrm>
        </p:spPr>
        <p:txBody>
          <a:bodyPr/>
          <a:lstStyle/>
          <a:p>
            <a:r>
              <a:rPr lang="pt-BR" sz="2800" dirty="0"/>
              <a:t>A separação de poderes funciona como um</a:t>
            </a:r>
          </a:p>
          <a:p>
            <a:r>
              <a:rPr lang="pt-BR" sz="2800" dirty="0"/>
              <a:t>mecanismo de freios e contrapesos.</a:t>
            </a:r>
          </a:p>
          <a:p>
            <a:endParaRPr lang="pt-BR" sz="2800" dirty="0"/>
          </a:p>
          <a:p>
            <a:r>
              <a:rPr lang="pt-BR" sz="2800" dirty="0"/>
              <a:t>É semelhante ao que se observa em várias outras circunstâncias, tanto no setor público como no setor privado.</a:t>
            </a:r>
          </a:p>
          <a:p>
            <a:endParaRPr lang="pt-BR" sz="2800" dirty="0"/>
          </a:p>
          <a:p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importante que o atual sistema regulatório seja mantido, com poder de veto para os órgãos das áreas ambiental e de saúde</a:t>
            </a:r>
            <a:endParaRPr lang="en-GB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8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126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8DCCF3B-BA65-4F01-AAE5-3886009129D8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78325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Alguns dados que podem</a:t>
            </a: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indicar problemas...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14AC9-89FC-4EE1-83B6-B8E33FB09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4" y="1235124"/>
            <a:ext cx="7739403" cy="56228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6D85B7-5662-4AE4-976D-89B461495CD0}"/>
              </a:ext>
            </a:extLst>
          </p:cNvPr>
          <p:cNvSpPr/>
          <p:nvPr/>
        </p:nvSpPr>
        <p:spPr>
          <a:xfrm>
            <a:off x="2683043" y="1347537"/>
            <a:ext cx="2646947" cy="324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26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BCD17D-1CDE-474D-A420-C47B2C2C2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1216011"/>
            <a:ext cx="8466667" cy="5123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DD02AD-51E8-435A-9FEC-6269D0B5D029}"/>
              </a:ext>
            </a:extLst>
          </p:cNvPr>
          <p:cNvSpPr txBox="1"/>
          <p:nvPr/>
        </p:nvSpPr>
        <p:spPr>
          <a:xfrm>
            <a:off x="794085" y="6405228"/>
            <a:ext cx="4054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Fonte:  MAPA; </a:t>
            </a:r>
            <a:r>
              <a:rPr lang="en-GB" sz="1400" dirty="0" err="1"/>
              <a:t>Ibama</a:t>
            </a:r>
            <a:r>
              <a:rPr lang="en-GB" sz="1400" dirty="0"/>
              <a:t>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64EB61-0131-46EB-970E-AB3808486ACF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78325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Alguns dados que podem</a:t>
            </a: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indicar problemas...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3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20D952B-B220-411A-88B9-0229D1E1C66E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96613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aprimorar o sistema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7" y="1271450"/>
            <a:ext cx="8261684" cy="4824549"/>
          </a:xfrm>
        </p:spPr>
        <p:txBody>
          <a:bodyPr/>
          <a:lstStyle/>
          <a:p>
            <a:r>
              <a:rPr lang="pt-BR" sz="2200" b="1" dirty="0"/>
              <a:t>Como aprimorar a regulação de agrotóxicos</a:t>
            </a:r>
          </a:p>
          <a:p>
            <a:r>
              <a:rPr lang="pt-BR" sz="2200" b="1" dirty="0"/>
              <a:t> no Brasil (e desincentivar produtos de maior risco)</a:t>
            </a:r>
            <a:r>
              <a:rPr lang="en-GB" sz="2200" b="1" dirty="0"/>
              <a:t>?</a:t>
            </a:r>
            <a:endParaRPr lang="pt-BR" sz="2200" b="1" dirty="0"/>
          </a:p>
          <a:p>
            <a:pPr algn="l"/>
            <a:endParaRPr lang="en-GB" sz="2400" b="1" dirty="0"/>
          </a:p>
          <a:p>
            <a:pPr algn="l"/>
            <a:r>
              <a:rPr lang="pt-BR" sz="2200" dirty="0"/>
              <a:t>1. Precisamos de um bom </a:t>
            </a:r>
            <a:r>
              <a:rPr lang="pt-BR" sz="2200" dirty="0">
                <a:solidFill>
                  <a:srgbClr val="FF0000"/>
                </a:solidFill>
              </a:rPr>
              <a:t>sistema de monitoramento de resíduos em alimentos, na água e no solo</a:t>
            </a:r>
            <a:r>
              <a:rPr lang="pt-BR" sz="2200" dirty="0"/>
              <a:t>. Caso contrário, gestores, autoridades e a sociedade em geral ficam sem dados, agindo “no escuro”. </a:t>
            </a:r>
          </a:p>
          <a:p>
            <a:pPr algn="l"/>
            <a:endParaRPr lang="pt-BR" sz="2200" dirty="0"/>
          </a:p>
          <a:p>
            <a:pPr algn="l"/>
            <a:r>
              <a:rPr lang="pt-BR" sz="2200" dirty="0"/>
              <a:t>Nós temos o PARA, essencial de ser mantido e robustecido.</a:t>
            </a:r>
          </a:p>
          <a:p>
            <a:pPr algn="l"/>
            <a:endParaRPr lang="pt-BR" sz="2200" dirty="0"/>
          </a:p>
          <a:p>
            <a:pPr algn="l"/>
            <a:r>
              <a:rPr lang="pt-BR" sz="2200" dirty="0"/>
              <a:t>Se mantivermos o que temos e expandirmos, poderemos ter uma boa série histórica em alguns anos.</a:t>
            </a:r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2378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A56E753A-FD72-4E46-95CC-4D837A814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7" y="1271450"/>
            <a:ext cx="8261684" cy="4824549"/>
          </a:xfrm>
        </p:spPr>
        <p:txBody>
          <a:bodyPr/>
          <a:lstStyle/>
          <a:p>
            <a:pPr algn="l"/>
            <a:r>
              <a:rPr lang="pt-BR" sz="2200" dirty="0"/>
              <a:t>Exemplo de sistema de monitoramento de água (nos EUA, empresas fazem o monitoramento e alimentam um sistema nacional de dados mantido pela EPA)</a:t>
            </a:r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3600" dirty="0"/>
          </a:p>
          <a:p>
            <a:pPr algn="l"/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1E993-C84E-405D-8619-F6D3B3400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7" y="2247846"/>
            <a:ext cx="8114671" cy="4140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0A088-B5CF-4769-B313-CA345B4B193C}"/>
              </a:ext>
            </a:extLst>
          </p:cNvPr>
          <p:cNvSpPr txBox="1"/>
          <p:nvPr/>
        </p:nvSpPr>
        <p:spPr>
          <a:xfrm>
            <a:off x="211181" y="6471954"/>
            <a:ext cx="4950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https://sdwis.epa.gov/ords/safewater/f?p=136:102::::::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F046482-D2CC-4F27-9E63-597B6B31EF0D}"/>
              </a:ext>
            </a:extLst>
          </p:cNvPr>
          <p:cNvSpPr txBox="1">
            <a:spLocks noChangeArrowheads="1"/>
          </p:cNvSpPr>
          <p:nvPr/>
        </p:nvSpPr>
        <p:spPr>
          <a:xfrm>
            <a:off x="285660" y="196613"/>
            <a:ext cx="6306730" cy="923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aprimorar o sistema</a:t>
            </a:r>
            <a:r>
              <a:rPr lang="en-GB" sz="30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95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5114</TotalTime>
  <Words>1219</Words>
  <Application>Microsoft Office PowerPoint</Application>
  <PresentationFormat>On-screen Show (4:3)</PresentationFormat>
  <Paragraphs>208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Tema do Office</vt:lpstr>
      <vt:lpstr>Personalizar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Rodrigo Moraes</dc:creator>
  <cp:lastModifiedBy>rodrigo moraes</cp:lastModifiedBy>
  <cp:revision>201</cp:revision>
  <dcterms:created xsi:type="dcterms:W3CDTF">2020-07-26T19:43:41Z</dcterms:created>
  <dcterms:modified xsi:type="dcterms:W3CDTF">2021-09-23T13:00:53Z</dcterms:modified>
</cp:coreProperties>
</file>