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348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74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9F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DFE06-DE50-4913-82E4-861520CC1F8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8D4A240-8748-4110-938D-AB81480F803B}">
      <dgm:prSet phldrT="[Texto]" custT="1"/>
      <dgm:spPr/>
      <dgm:t>
        <a:bodyPr/>
        <a:lstStyle/>
        <a:p>
          <a:r>
            <a:rPr lang="pt-BR" sz="3600" dirty="0"/>
            <a:t>Proposta de Fiscalização e Controle 136/2017 (CFFC)</a:t>
          </a:r>
        </a:p>
      </dgm:t>
    </dgm:pt>
    <dgm:pt modelId="{E54F4CCD-D512-420E-916D-49360EF60807}" type="parTrans" cxnId="{DDE137D7-FA79-475C-A817-D5E6E7B6C21E}">
      <dgm:prSet/>
      <dgm:spPr/>
      <dgm:t>
        <a:bodyPr/>
        <a:lstStyle/>
        <a:p>
          <a:endParaRPr lang="pt-BR" sz="1200"/>
        </a:p>
      </dgm:t>
    </dgm:pt>
    <dgm:pt modelId="{34127766-FA76-4C25-97BC-2E95F6EE7508}" type="sibTrans" cxnId="{DDE137D7-FA79-475C-A817-D5E6E7B6C21E}">
      <dgm:prSet/>
      <dgm:spPr/>
      <dgm:t>
        <a:bodyPr/>
        <a:lstStyle/>
        <a:p>
          <a:endParaRPr lang="pt-BR" sz="1200"/>
        </a:p>
      </dgm:t>
    </dgm:pt>
    <dgm:pt modelId="{E602A219-2534-483B-AFB0-61FA28195E11}">
      <dgm:prSet phldrT="[Texto]" custT="1"/>
      <dgm:spPr/>
      <dgm:t>
        <a:bodyPr/>
        <a:lstStyle/>
        <a:p>
          <a:pPr algn="just"/>
          <a:r>
            <a:rPr lang="pt-BR" sz="2800" dirty="0"/>
            <a:t>Requereu fiscalização na Agência Nacional de Transportes Terrestres (ANTT) e no contrato firmado entre a União e a Concessionária BR-040 S.A. (VIA 040), e o processo de devolução da concessão</a:t>
          </a:r>
        </a:p>
      </dgm:t>
    </dgm:pt>
    <dgm:pt modelId="{11B3ADC7-46B1-412D-8D2D-91D51556E19F}" type="parTrans" cxnId="{8DE121BF-85ED-43A9-9C28-13D8E7F1B0B4}">
      <dgm:prSet/>
      <dgm:spPr/>
      <dgm:t>
        <a:bodyPr/>
        <a:lstStyle/>
        <a:p>
          <a:endParaRPr lang="pt-BR" sz="1200"/>
        </a:p>
      </dgm:t>
    </dgm:pt>
    <dgm:pt modelId="{55256866-49BA-46D0-AF4B-2C07C9710F83}" type="sibTrans" cxnId="{8DE121BF-85ED-43A9-9C28-13D8E7F1B0B4}">
      <dgm:prSet/>
      <dgm:spPr/>
      <dgm:t>
        <a:bodyPr/>
        <a:lstStyle/>
        <a:p>
          <a:endParaRPr lang="pt-BR" sz="1200"/>
        </a:p>
      </dgm:t>
    </dgm:pt>
    <dgm:pt modelId="{CA8AD972-CF08-4B74-886D-7A9BE19C1BE0}">
      <dgm:prSet phldrT="[Texto]" custT="1"/>
      <dgm:spPr/>
      <dgm:t>
        <a:bodyPr/>
        <a:lstStyle/>
        <a:p>
          <a:pPr algn="l"/>
          <a:r>
            <a:rPr lang="pt-BR" sz="2800" dirty="0"/>
            <a:t>Enviado para o TCU em 06/08/2018</a:t>
          </a:r>
        </a:p>
      </dgm:t>
    </dgm:pt>
    <dgm:pt modelId="{7BF0A968-093A-4BAD-BECC-449DAF9DF3A7}" type="parTrans" cxnId="{1A430BC6-DCB2-4841-AEEB-7DD6C313FBCC}">
      <dgm:prSet/>
      <dgm:spPr/>
      <dgm:t>
        <a:bodyPr/>
        <a:lstStyle/>
        <a:p>
          <a:endParaRPr lang="pt-BR"/>
        </a:p>
      </dgm:t>
    </dgm:pt>
    <dgm:pt modelId="{7B74480B-DBD4-4AAC-883E-1BD6BAF43BAC}" type="sibTrans" cxnId="{1A430BC6-DCB2-4841-AEEB-7DD6C313FBCC}">
      <dgm:prSet/>
      <dgm:spPr/>
      <dgm:t>
        <a:bodyPr/>
        <a:lstStyle/>
        <a:p>
          <a:endParaRPr lang="pt-BR"/>
        </a:p>
      </dgm:t>
    </dgm:pt>
    <dgm:pt modelId="{D02416BF-EA1F-450D-A9B5-F63F612C903F}">
      <dgm:prSet phldrT="[Texto]" custT="1"/>
      <dgm:spPr/>
      <dgm:t>
        <a:bodyPr/>
        <a:lstStyle/>
        <a:p>
          <a:pPr algn="l"/>
          <a:endParaRPr lang="pt-BR" sz="2800" dirty="0"/>
        </a:p>
      </dgm:t>
    </dgm:pt>
    <dgm:pt modelId="{D128044E-4FB6-4A38-952D-5982AF0B5FB6}" type="parTrans" cxnId="{A7AEFC44-2A79-47DD-B131-6F1C5D2E27B9}">
      <dgm:prSet/>
      <dgm:spPr/>
      <dgm:t>
        <a:bodyPr/>
        <a:lstStyle/>
        <a:p>
          <a:endParaRPr lang="pt-BR"/>
        </a:p>
      </dgm:t>
    </dgm:pt>
    <dgm:pt modelId="{9DD692BE-E1D0-4EFC-B696-1A712A6B21D9}" type="sibTrans" cxnId="{A7AEFC44-2A79-47DD-B131-6F1C5D2E27B9}">
      <dgm:prSet/>
      <dgm:spPr/>
      <dgm:t>
        <a:bodyPr/>
        <a:lstStyle/>
        <a:p>
          <a:endParaRPr lang="pt-BR"/>
        </a:p>
      </dgm:t>
    </dgm:pt>
    <dgm:pt modelId="{8D5F9752-058E-4119-BAD2-8829B6C030AD}">
      <dgm:prSet phldrT="[Texto]" custT="1"/>
      <dgm:spPr/>
      <dgm:t>
        <a:bodyPr/>
        <a:lstStyle/>
        <a:p>
          <a:pPr algn="l"/>
          <a:endParaRPr lang="pt-BR" sz="2800" dirty="0"/>
        </a:p>
      </dgm:t>
    </dgm:pt>
    <dgm:pt modelId="{5C17EE93-ACA7-4199-81DC-A4F4613AFD88}" type="parTrans" cxnId="{E2CD4266-EA93-4E06-91BF-622B61C47971}">
      <dgm:prSet/>
      <dgm:spPr/>
      <dgm:t>
        <a:bodyPr/>
        <a:lstStyle/>
        <a:p>
          <a:endParaRPr lang="pt-BR"/>
        </a:p>
      </dgm:t>
    </dgm:pt>
    <dgm:pt modelId="{4F88E77F-5001-407E-A668-E3F6AC140247}" type="sibTrans" cxnId="{E2CD4266-EA93-4E06-91BF-622B61C47971}">
      <dgm:prSet/>
      <dgm:spPr/>
      <dgm:t>
        <a:bodyPr/>
        <a:lstStyle/>
        <a:p>
          <a:endParaRPr lang="pt-BR"/>
        </a:p>
      </dgm:t>
    </dgm:pt>
    <dgm:pt modelId="{76C6AF29-5881-4045-869C-7E1C700D247B}" type="pres">
      <dgm:prSet presAssocID="{9A3DFE06-DE50-4913-82E4-861520CC1F8D}" presName="linear" presStyleCnt="0">
        <dgm:presLayoutVars>
          <dgm:animLvl val="lvl"/>
          <dgm:resizeHandles val="exact"/>
        </dgm:presLayoutVars>
      </dgm:prSet>
      <dgm:spPr/>
    </dgm:pt>
    <dgm:pt modelId="{47B28F41-9374-451C-8361-CFF3A0CEA5EA}" type="pres">
      <dgm:prSet presAssocID="{28D4A240-8748-4110-938D-AB81480F803B}" presName="parentText" presStyleLbl="node1" presStyleIdx="0" presStyleCnt="1" custScaleY="73964">
        <dgm:presLayoutVars>
          <dgm:chMax val="0"/>
          <dgm:bulletEnabled val="1"/>
        </dgm:presLayoutVars>
      </dgm:prSet>
      <dgm:spPr/>
    </dgm:pt>
    <dgm:pt modelId="{7920BE7E-BC0E-4B02-A88A-EB953FEFAB55}" type="pres">
      <dgm:prSet presAssocID="{28D4A240-8748-4110-938D-AB81480F803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1E0DC36-FBBD-4155-AC69-644C2FFA54A2}" type="presOf" srcId="{9A3DFE06-DE50-4913-82E4-861520CC1F8D}" destId="{76C6AF29-5881-4045-869C-7E1C700D247B}" srcOrd="0" destOrd="0" presId="urn:microsoft.com/office/officeart/2005/8/layout/vList2"/>
    <dgm:cxn modelId="{A7AEFC44-2A79-47DD-B131-6F1C5D2E27B9}" srcId="{28D4A240-8748-4110-938D-AB81480F803B}" destId="{D02416BF-EA1F-450D-A9B5-F63F612C903F}" srcOrd="2" destOrd="0" parTransId="{D128044E-4FB6-4A38-952D-5982AF0B5FB6}" sibTransId="{9DD692BE-E1D0-4EFC-B696-1A712A6B21D9}"/>
    <dgm:cxn modelId="{E2CD4266-EA93-4E06-91BF-622B61C47971}" srcId="{28D4A240-8748-4110-938D-AB81480F803B}" destId="{8D5F9752-058E-4119-BAD2-8829B6C030AD}" srcOrd="0" destOrd="0" parTransId="{5C17EE93-ACA7-4199-81DC-A4F4613AFD88}" sibTransId="{4F88E77F-5001-407E-A668-E3F6AC140247}"/>
    <dgm:cxn modelId="{E1A9CD73-3C42-4C4E-A0AB-8F64609092D6}" type="presOf" srcId="{8D5F9752-058E-4119-BAD2-8829B6C030AD}" destId="{7920BE7E-BC0E-4B02-A88A-EB953FEFAB55}" srcOrd="0" destOrd="0" presId="urn:microsoft.com/office/officeart/2005/8/layout/vList2"/>
    <dgm:cxn modelId="{795F5683-77E2-405A-9555-457FA084FC74}" type="presOf" srcId="{CA8AD972-CF08-4B74-886D-7A9BE19C1BE0}" destId="{7920BE7E-BC0E-4B02-A88A-EB953FEFAB55}" srcOrd="0" destOrd="1" presId="urn:microsoft.com/office/officeart/2005/8/layout/vList2"/>
    <dgm:cxn modelId="{2B4A8593-E8A8-4130-A235-5BC494198825}" type="presOf" srcId="{28D4A240-8748-4110-938D-AB81480F803B}" destId="{47B28F41-9374-451C-8361-CFF3A0CEA5EA}" srcOrd="0" destOrd="0" presId="urn:microsoft.com/office/officeart/2005/8/layout/vList2"/>
    <dgm:cxn modelId="{810FDF9C-94BB-4AB7-89FE-11B368B98B23}" type="presOf" srcId="{E602A219-2534-483B-AFB0-61FA28195E11}" destId="{7920BE7E-BC0E-4B02-A88A-EB953FEFAB55}" srcOrd="0" destOrd="3" presId="urn:microsoft.com/office/officeart/2005/8/layout/vList2"/>
    <dgm:cxn modelId="{8DE121BF-85ED-43A9-9C28-13D8E7F1B0B4}" srcId="{28D4A240-8748-4110-938D-AB81480F803B}" destId="{E602A219-2534-483B-AFB0-61FA28195E11}" srcOrd="3" destOrd="0" parTransId="{11B3ADC7-46B1-412D-8D2D-91D51556E19F}" sibTransId="{55256866-49BA-46D0-AF4B-2C07C9710F83}"/>
    <dgm:cxn modelId="{1A430BC6-DCB2-4841-AEEB-7DD6C313FBCC}" srcId="{28D4A240-8748-4110-938D-AB81480F803B}" destId="{CA8AD972-CF08-4B74-886D-7A9BE19C1BE0}" srcOrd="1" destOrd="0" parTransId="{7BF0A968-093A-4BAD-BECC-449DAF9DF3A7}" sibTransId="{7B74480B-DBD4-4AAC-883E-1BD6BAF43BAC}"/>
    <dgm:cxn modelId="{DDE137D7-FA79-475C-A817-D5E6E7B6C21E}" srcId="{9A3DFE06-DE50-4913-82E4-861520CC1F8D}" destId="{28D4A240-8748-4110-938D-AB81480F803B}" srcOrd="0" destOrd="0" parTransId="{E54F4CCD-D512-420E-916D-49360EF60807}" sibTransId="{34127766-FA76-4C25-97BC-2E95F6EE7508}"/>
    <dgm:cxn modelId="{BC7B6ADD-A358-4F3E-AAB7-F7B2AB017B28}" type="presOf" srcId="{D02416BF-EA1F-450D-A9B5-F63F612C903F}" destId="{7920BE7E-BC0E-4B02-A88A-EB953FEFAB55}" srcOrd="0" destOrd="2" presId="urn:microsoft.com/office/officeart/2005/8/layout/vList2"/>
    <dgm:cxn modelId="{21BA3087-0AB0-4431-BEC0-A3EDD5DBF02F}" type="presParOf" srcId="{76C6AF29-5881-4045-869C-7E1C700D247B}" destId="{47B28F41-9374-451C-8361-CFF3A0CEA5EA}" srcOrd="0" destOrd="0" presId="urn:microsoft.com/office/officeart/2005/8/layout/vList2"/>
    <dgm:cxn modelId="{0EB0B1DF-AE82-44C4-82BE-533120039AFA}" type="presParOf" srcId="{76C6AF29-5881-4045-869C-7E1C700D247B}" destId="{7920BE7E-BC0E-4B02-A88A-EB953FEFAB5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3DFE06-DE50-4913-82E4-861520CC1F8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1C14704A-ACA3-47FF-A96F-4D3AD7B3D88F}">
      <dgm:prSet phldrT="[Texto]" custT="1"/>
      <dgm:spPr/>
      <dgm:t>
        <a:bodyPr/>
        <a:lstStyle/>
        <a:p>
          <a:r>
            <a:rPr lang="pt-BR" sz="3600" dirty="0"/>
            <a:t>TCU (Acórdão 1.277/2019 – Plenário)</a:t>
          </a:r>
        </a:p>
      </dgm:t>
    </dgm:pt>
    <dgm:pt modelId="{B4617517-B9EE-48EB-BCCD-726366D518AF}" type="parTrans" cxnId="{D5B974E0-FF03-4A29-B1C0-659C90564871}">
      <dgm:prSet/>
      <dgm:spPr/>
      <dgm:t>
        <a:bodyPr/>
        <a:lstStyle/>
        <a:p>
          <a:endParaRPr lang="pt-BR" sz="1200"/>
        </a:p>
      </dgm:t>
    </dgm:pt>
    <dgm:pt modelId="{18ACCAF1-B74C-4124-8635-2776F36073F9}" type="sibTrans" cxnId="{D5B974E0-FF03-4A29-B1C0-659C90564871}">
      <dgm:prSet/>
      <dgm:spPr/>
      <dgm:t>
        <a:bodyPr/>
        <a:lstStyle/>
        <a:p>
          <a:endParaRPr lang="pt-BR" sz="1200"/>
        </a:p>
      </dgm:t>
    </dgm:pt>
    <dgm:pt modelId="{01CFF68D-4ED5-4BE4-854F-63C7CD9F928B}">
      <dgm:prSet phldrT="[Texto]" custT="1"/>
      <dgm:spPr/>
      <dgm:t>
        <a:bodyPr/>
        <a:lstStyle/>
        <a:p>
          <a:r>
            <a:rPr lang="pt-BR" sz="24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Encaminhamento de fiscalizações julgadas:</a:t>
          </a:r>
        </a:p>
      </dgm:t>
    </dgm:pt>
    <dgm:pt modelId="{DCC99A18-F173-47EE-B6D8-313ACB73B642}" type="parTrans" cxnId="{4677937A-780C-4A4E-BC21-BB738F3812B1}">
      <dgm:prSet/>
      <dgm:spPr/>
      <dgm:t>
        <a:bodyPr/>
        <a:lstStyle/>
        <a:p>
          <a:endParaRPr lang="pt-BR"/>
        </a:p>
      </dgm:t>
    </dgm:pt>
    <dgm:pt modelId="{DE6C7FBC-0A0E-4446-8A53-CD062E37735A}" type="sibTrans" cxnId="{4677937A-780C-4A4E-BC21-BB738F3812B1}">
      <dgm:prSet/>
      <dgm:spPr/>
      <dgm:t>
        <a:bodyPr/>
        <a:lstStyle/>
        <a:p>
          <a:endParaRPr lang="pt-BR"/>
        </a:p>
      </dgm:t>
    </dgm:pt>
    <dgm:pt modelId="{D6ADC36C-EE88-4926-BC93-CF85037264F5}">
      <dgm:prSet phldrT="[Texto]" custT="1"/>
      <dgm:spPr/>
      <dgm:t>
        <a:bodyPr/>
        <a:lstStyle/>
        <a:p>
          <a:r>
            <a:rPr lang="pt-BR" sz="24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Encaminhamento de fiscalizações após julgamento:</a:t>
          </a:r>
        </a:p>
      </dgm:t>
    </dgm:pt>
    <dgm:pt modelId="{B929DEDB-74AB-417D-A943-43D526E2E046}" type="parTrans" cxnId="{35182338-51A5-4D23-BE7F-26AC96780668}">
      <dgm:prSet/>
      <dgm:spPr/>
      <dgm:t>
        <a:bodyPr/>
        <a:lstStyle/>
        <a:p>
          <a:endParaRPr lang="pt-BR"/>
        </a:p>
      </dgm:t>
    </dgm:pt>
    <dgm:pt modelId="{6B2E3615-A22E-4A92-9DE6-0D09E326DA9B}" type="sibTrans" cxnId="{35182338-51A5-4D23-BE7F-26AC96780668}">
      <dgm:prSet/>
      <dgm:spPr/>
      <dgm:t>
        <a:bodyPr/>
        <a:lstStyle/>
        <a:p>
          <a:endParaRPr lang="pt-BR"/>
        </a:p>
      </dgm:t>
    </dgm:pt>
    <dgm:pt modelId="{DFF05872-5872-4536-BA67-86BF85E11DFB}">
      <dgm:prSet phldrT="[Texto]" custT="1"/>
      <dgm:spPr/>
      <dgm:t>
        <a:bodyPr/>
        <a:lstStyle/>
        <a:p>
          <a:r>
            <a:rPr lang="pt-BR" sz="24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Determinação para a Unidade Técnica acompanhar o desfecho do processo de relicitação da BR-040</a:t>
          </a:r>
        </a:p>
      </dgm:t>
    </dgm:pt>
    <dgm:pt modelId="{CEC4CD92-5EE7-4D67-A9F3-7D57D533EB60}" type="parTrans" cxnId="{A9358E5E-9FA2-41A9-AF76-3FFAEE17CE14}">
      <dgm:prSet/>
      <dgm:spPr/>
      <dgm:t>
        <a:bodyPr/>
        <a:lstStyle/>
        <a:p>
          <a:endParaRPr lang="pt-BR"/>
        </a:p>
      </dgm:t>
    </dgm:pt>
    <dgm:pt modelId="{341FCD66-E5F6-4DF7-B5B8-77CB69F5DD90}" type="sibTrans" cxnId="{A9358E5E-9FA2-41A9-AF76-3FFAEE17CE14}">
      <dgm:prSet/>
      <dgm:spPr/>
      <dgm:t>
        <a:bodyPr/>
        <a:lstStyle/>
        <a:p>
          <a:endParaRPr lang="pt-BR"/>
        </a:p>
      </dgm:t>
    </dgm:pt>
    <dgm:pt modelId="{48DA1CA6-98B5-4EDC-9136-5F9F96AAC77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t-BR" sz="2400" dirty="0"/>
            <a:t>TC 034.459/2017-0 (BR-040 DF/GO/MG) </a:t>
          </a:r>
        </a:p>
      </dgm:t>
    </dgm:pt>
    <dgm:pt modelId="{BD7F9620-3FCD-4FB2-810E-095149296039}" type="parTrans" cxnId="{2080B70B-85E0-4B53-A13C-E4C12AC6A0AD}">
      <dgm:prSet/>
      <dgm:spPr/>
      <dgm:t>
        <a:bodyPr/>
        <a:lstStyle/>
        <a:p>
          <a:endParaRPr lang="pt-BR"/>
        </a:p>
      </dgm:t>
    </dgm:pt>
    <dgm:pt modelId="{A7D3A27F-E9BC-4EC7-BCDD-D6BC3DE3F176}" type="sibTrans" cxnId="{2080B70B-85E0-4B53-A13C-E4C12AC6A0AD}">
      <dgm:prSet/>
      <dgm:spPr/>
      <dgm:t>
        <a:bodyPr/>
        <a:lstStyle/>
        <a:p>
          <a:endParaRPr lang="pt-BR"/>
        </a:p>
      </dgm:t>
    </dgm:pt>
    <dgm:pt modelId="{554E9C15-77EC-4837-9B0E-7DA34F51D6D5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t-BR" sz="2400" dirty="0"/>
            <a:t>TC 012.624/2017-9 (Auditoria Operacional no Programa de Concessões de Rodovias)</a:t>
          </a:r>
        </a:p>
      </dgm:t>
    </dgm:pt>
    <dgm:pt modelId="{296133F6-79CD-4AD5-9F28-8A4F98EFB25B}" type="parTrans" cxnId="{E3E54CD4-BE15-4AD9-94A7-479BEBA856B2}">
      <dgm:prSet/>
      <dgm:spPr/>
      <dgm:t>
        <a:bodyPr/>
        <a:lstStyle/>
        <a:p>
          <a:endParaRPr lang="pt-BR"/>
        </a:p>
      </dgm:t>
    </dgm:pt>
    <dgm:pt modelId="{CF6DA17C-1FC2-417B-91DE-10A085AFC5B8}" type="sibTrans" cxnId="{E3E54CD4-BE15-4AD9-94A7-479BEBA856B2}">
      <dgm:prSet/>
      <dgm:spPr/>
      <dgm:t>
        <a:bodyPr/>
        <a:lstStyle/>
        <a:p>
          <a:endParaRPr lang="pt-BR"/>
        </a:p>
      </dgm:t>
    </dgm:pt>
    <dgm:pt modelId="{6C24091E-A51C-448F-A021-C2240F870AC9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endParaRPr lang="pt-BR" sz="2400" dirty="0"/>
        </a:p>
      </dgm:t>
    </dgm:pt>
    <dgm:pt modelId="{2CC92930-1C66-492B-AAF1-AA77FD7E023D}" type="parTrans" cxnId="{3126D3F4-62A5-4EA0-A675-1A3FE9E67199}">
      <dgm:prSet/>
      <dgm:spPr/>
      <dgm:t>
        <a:bodyPr/>
        <a:lstStyle/>
        <a:p>
          <a:endParaRPr lang="pt-BR"/>
        </a:p>
      </dgm:t>
    </dgm:pt>
    <dgm:pt modelId="{7BDF13A3-977F-4754-AB11-83848726123B}" type="sibTrans" cxnId="{3126D3F4-62A5-4EA0-A675-1A3FE9E67199}">
      <dgm:prSet/>
      <dgm:spPr/>
      <dgm:t>
        <a:bodyPr/>
        <a:lstStyle/>
        <a:p>
          <a:endParaRPr lang="pt-BR"/>
        </a:p>
      </dgm:t>
    </dgm:pt>
    <dgm:pt modelId="{B7288930-C074-400B-85C5-A7EBC95200A5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t-BR" sz="2400" dirty="0"/>
            <a:t>TC 028.343/2017-4 (Nova Licitação – BR-101/290/386/448)</a:t>
          </a:r>
        </a:p>
      </dgm:t>
    </dgm:pt>
    <dgm:pt modelId="{B514EF11-8786-45AD-9136-B0B304C72AC3}" type="parTrans" cxnId="{BFDA55DC-9A8E-4728-8802-877AC447C818}">
      <dgm:prSet/>
      <dgm:spPr/>
      <dgm:t>
        <a:bodyPr/>
        <a:lstStyle/>
        <a:p>
          <a:endParaRPr lang="pt-BR"/>
        </a:p>
      </dgm:t>
    </dgm:pt>
    <dgm:pt modelId="{59BC6D10-643A-4EA5-9FC7-FFEB3EE2E950}" type="sibTrans" cxnId="{BFDA55DC-9A8E-4728-8802-877AC447C818}">
      <dgm:prSet/>
      <dgm:spPr/>
      <dgm:t>
        <a:bodyPr/>
        <a:lstStyle/>
        <a:p>
          <a:endParaRPr lang="pt-BR"/>
        </a:p>
      </dgm:t>
    </dgm:pt>
    <dgm:pt modelId="{79071642-B5BB-4ADC-B2E9-8F3856024865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t-BR" sz="2400" dirty="0"/>
            <a:t>TC 002.469/2018-9 (Nova Licitação – BR-364/365 GO/MG)</a:t>
          </a:r>
        </a:p>
      </dgm:t>
    </dgm:pt>
    <dgm:pt modelId="{4C3505FE-3ADB-43A6-8BA0-4C849E7D8219}" type="parTrans" cxnId="{7F5B1844-F07C-4106-8BAF-EB516E522571}">
      <dgm:prSet/>
      <dgm:spPr/>
      <dgm:t>
        <a:bodyPr/>
        <a:lstStyle/>
        <a:p>
          <a:endParaRPr lang="pt-BR"/>
        </a:p>
      </dgm:t>
    </dgm:pt>
    <dgm:pt modelId="{0E7488BB-C175-4243-AA28-87C96B196323}" type="sibTrans" cxnId="{7F5B1844-F07C-4106-8BAF-EB516E522571}">
      <dgm:prSet/>
      <dgm:spPr/>
      <dgm:t>
        <a:bodyPr/>
        <a:lstStyle/>
        <a:p>
          <a:endParaRPr lang="pt-BR"/>
        </a:p>
      </dgm:t>
    </dgm:pt>
    <dgm:pt modelId="{AA87A666-2631-422D-A8A7-588B8323CDFB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t-BR" sz="2400" dirty="0"/>
            <a:t>TC 024.813/2017-6 (Auditoria de Conformidade nas Revisões Tarifárias)</a:t>
          </a:r>
        </a:p>
      </dgm:t>
    </dgm:pt>
    <dgm:pt modelId="{0C74E287-C853-409F-973C-F306526DB5E4}" type="parTrans" cxnId="{0955D8B3-CE29-42C0-9A44-3F3D0FF606F8}">
      <dgm:prSet/>
      <dgm:spPr/>
      <dgm:t>
        <a:bodyPr/>
        <a:lstStyle/>
        <a:p>
          <a:endParaRPr lang="pt-BR"/>
        </a:p>
      </dgm:t>
    </dgm:pt>
    <dgm:pt modelId="{90C64728-E8BD-4B29-A10B-A82ABE8B7EEF}" type="sibTrans" cxnId="{0955D8B3-CE29-42C0-9A44-3F3D0FF606F8}">
      <dgm:prSet/>
      <dgm:spPr/>
      <dgm:t>
        <a:bodyPr/>
        <a:lstStyle/>
        <a:p>
          <a:endParaRPr lang="pt-BR"/>
        </a:p>
      </dgm:t>
    </dgm:pt>
    <dgm:pt modelId="{2BE6459F-7877-47D2-B7F7-46376AEBD5B4}">
      <dgm:prSet phldrT="[Texto]" custT="1"/>
      <dgm:spPr/>
      <dgm:t>
        <a:bodyPr/>
        <a:lstStyle/>
        <a:p>
          <a:pPr>
            <a:buFont typeface="Courier New" panose="02070309020205020404" pitchFamily="49" charset="0"/>
            <a:buNone/>
          </a:pPr>
          <a:endParaRPr lang="pt-BR" sz="2400" dirty="0"/>
        </a:p>
      </dgm:t>
    </dgm:pt>
    <dgm:pt modelId="{87551A2D-3BD2-42FF-A9A9-598D1747FB12}" type="sibTrans" cxnId="{0A37A4DC-D9F1-4B34-AB54-DA6DA4B1C5BA}">
      <dgm:prSet/>
      <dgm:spPr/>
      <dgm:t>
        <a:bodyPr/>
        <a:lstStyle/>
        <a:p>
          <a:endParaRPr lang="pt-BR"/>
        </a:p>
      </dgm:t>
    </dgm:pt>
    <dgm:pt modelId="{0C821D11-FE0E-45A4-A19F-8ECF14579617}" type="parTrans" cxnId="{0A37A4DC-D9F1-4B34-AB54-DA6DA4B1C5BA}">
      <dgm:prSet/>
      <dgm:spPr/>
      <dgm:t>
        <a:bodyPr/>
        <a:lstStyle/>
        <a:p>
          <a:endParaRPr lang="pt-BR"/>
        </a:p>
      </dgm:t>
    </dgm:pt>
    <dgm:pt modelId="{76C6AF29-5881-4045-869C-7E1C700D247B}" type="pres">
      <dgm:prSet presAssocID="{9A3DFE06-DE50-4913-82E4-861520CC1F8D}" presName="linear" presStyleCnt="0">
        <dgm:presLayoutVars>
          <dgm:animLvl val="lvl"/>
          <dgm:resizeHandles val="exact"/>
        </dgm:presLayoutVars>
      </dgm:prSet>
      <dgm:spPr/>
    </dgm:pt>
    <dgm:pt modelId="{782B5366-77E6-4E48-97AE-8A2C8B2F2000}" type="pres">
      <dgm:prSet presAssocID="{1C14704A-ACA3-47FF-A96F-4D3AD7B3D88F}" presName="parentText" presStyleLbl="node1" presStyleIdx="0" presStyleCnt="1" custScaleY="73964">
        <dgm:presLayoutVars>
          <dgm:chMax val="0"/>
          <dgm:bulletEnabled val="1"/>
        </dgm:presLayoutVars>
      </dgm:prSet>
      <dgm:spPr/>
    </dgm:pt>
    <dgm:pt modelId="{AA765CBD-33AB-44D8-935D-DA4480227DF5}" type="pres">
      <dgm:prSet presAssocID="{1C14704A-ACA3-47FF-A96F-4D3AD7B3D88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080B70B-85E0-4B53-A13C-E4C12AC6A0AD}" srcId="{01CFF68D-4ED5-4BE4-854F-63C7CD9F928B}" destId="{48DA1CA6-98B5-4EDC-9136-5F9F96AAC772}" srcOrd="0" destOrd="0" parTransId="{BD7F9620-3FCD-4FB2-810E-095149296039}" sibTransId="{A7D3A27F-E9BC-4EC7-BCDD-D6BC3DE3F176}"/>
    <dgm:cxn modelId="{B113D31B-AE7F-4F7A-A543-67D600A58121}" type="presOf" srcId="{554E9C15-77EC-4837-9B0E-7DA34F51D6D5}" destId="{AA765CBD-33AB-44D8-935D-DA4480227DF5}" srcOrd="0" destOrd="6" presId="urn:microsoft.com/office/officeart/2005/8/layout/vList2"/>
    <dgm:cxn modelId="{FA53E71C-9E8E-4538-B8AD-6E0028489BDF}" type="presOf" srcId="{48DA1CA6-98B5-4EDC-9136-5F9F96AAC772}" destId="{AA765CBD-33AB-44D8-935D-DA4480227DF5}" srcOrd="0" destOrd="1" presId="urn:microsoft.com/office/officeart/2005/8/layout/vList2"/>
    <dgm:cxn modelId="{B9C81728-36B1-4DBA-BE88-86858BA4A36C}" type="presOf" srcId="{B7288930-C074-400B-85C5-A7EBC95200A5}" destId="{AA765CBD-33AB-44D8-935D-DA4480227DF5}" srcOrd="0" destOrd="2" presId="urn:microsoft.com/office/officeart/2005/8/layout/vList2"/>
    <dgm:cxn modelId="{F1E0DC36-FBBD-4155-AC69-644C2FFA54A2}" type="presOf" srcId="{9A3DFE06-DE50-4913-82E4-861520CC1F8D}" destId="{76C6AF29-5881-4045-869C-7E1C700D247B}" srcOrd="0" destOrd="0" presId="urn:microsoft.com/office/officeart/2005/8/layout/vList2"/>
    <dgm:cxn modelId="{35182338-51A5-4D23-BE7F-26AC96780668}" srcId="{1C14704A-ACA3-47FF-A96F-4D3AD7B3D88F}" destId="{D6ADC36C-EE88-4926-BC93-CF85037264F5}" srcOrd="2" destOrd="0" parTransId="{B929DEDB-74AB-417D-A943-43D526E2E046}" sibTransId="{6B2E3615-A22E-4A92-9DE6-0D09E326DA9B}"/>
    <dgm:cxn modelId="{BD19C73D-E715-4A20-87E1-220C32B73D9B}" type="presOf" srcId="{D6ADC36C-EE88-4926-BC93-CF85037264F5}" destId="{AA765CBD-33AB-44D8-935D-DA4480227DF5}" srcOrd="0" destOrd="5" presId="urn:microsoft.com/office/officeart/2005/8/layout/vList2"/>
    <dgm:cxn modelId="{A9358E5E-9FA2-41A9-AF76-3FFAEE17CE14}" srcId="{1C14704A-ACA3-47FF-A96F-4D3AD7B3D88F}" destId="{DFF05872-5872-4536-BA67-86BF85E11DFB}" srcOrd="3" destOrd="0" parTransId="{CEC4CD92-5EE7-4D67-A9F3-7D57D533EB60}" sibTransId="{341FCD66-E5F6-4DF7-B5B8-77CB69F5DD90}"/>
    <dgm:cxn modelId="{E93C5F42-7673-4444-A47A-94983011B27F}" type="presOf" srcId="{79071642-B5BB-4ADC-B2E9-8F3856024865}" destId="{AA765CBD-33AB-44D8-935D-DA4480227DF5}" srcOrd="0" destOrd="3" presId="urn:microsoft.com/office/officeart/2005/8/layout/vList2"/>
    <dgm:cxn modelId="{7F5B1844-F07C-4106-8BAF-EB516E522571}" srcId="{01CFF68D-4ED5-4BE4-854F-63C7CD9F928B}" destId="{79071642-B5BB-4ADC-B2E9-8F3856024865}" srcOrd="2" destOrd="0" parTransId="{4C3505FE-3ADB-43A6-8BA0-4C849E7D8219}" sibTransId="{0E7488BB-C175-4243-AA28-87C96B196323}"/>
    <dgm:cxn modelId="{4677937A-780C-4A4E-BC21-BB738F3812B1}" srcId="{1C14704A-ACA3-47FF-A96F-4D3AD7B3D88F}" destId="{01CFF68D-4ED5-4BE4-854F-63C7CD9F928B}" srcOrd="0" destOrd="0" parTransId="{DCC99A18-F173-47EE-B6D8-313ACB73B642}" sibTransId="{DE6C7FBC-0A0E-4446-8A53-CD062E37735A}"/>
    <dgm:cxn modelId="{84567C99-A645-417C-AE25-5AFA0FDD510F}" type="presOf" srcId="{01CFF68D-4ED5-4BE4-854F-63C7CD9F928B}" destId="{AA765CBD-33AB-44D8-935D-DA4480227DF5}" srcOrd="0" destOrd="0" presId="urn:microsoft.com/office/officeart/2005/8/layout/vList2"/>
    <dgm:cxn modelId="{C374FA9E-C635-4DC1-9526-A9525D6D3A05}" type="presOf" srcId="{6C24091E-A51C-448F-A021-C2240F870AC9}" destId="{AA765CBD-33AB-44D8-935D-DA4480227DF5}" srcOrd="0" destOrd="8" presId="urn:microsoft.com/office/officeart/2005/8/layout/vList2"/>
    <dgm:cxn modelId="{36F30DAF-05A0-46B0-AF0B-B196C57E81ED}" type="presOf" srcId="{DFF05872-5872-4536-BA67-86BF85E11DFB}" destId="{AA765CBD-33AB-44D8-935D-DA4480227DF5}" srcOrd="0" destOrd="9" presId="urn:microsoft.com/office/officeart/2005/8/layout/vList2"/>
    <dgm:cxn modelId="{0955D8B3-CE29-42C0-9A44-3F3D0FF606F8}" srcId="{D6ADC36C-EE88-4926-BC93-CF85037264F5}" destId="{AA87A666-2631-422D-A8A7-588B8323CDFB}" srcOrd="1" destOrd="0" parTransId="{0C74E287-C853-409F-973C-F306526DB5E4}" sibTransId="{90C64728-E8BD-4B29-A10B-A82ABE8B7EEF}"/>
    <dgm:cxn modelId="{A6998FC1-D3EF-4C36-82C6-BA940CDDDF66}" type="presOf" srcId="{1C14704A-ACA3-47FF-A96F-4D3AD7B3D88F}" destId="{782B5366-77E6-4E48-97AE-8A2C8B2F2000}" srcOrd="0" destOrd="0" presId="urn:microsoft.com/office/officeart/2005/8/layout/vList2"/>
    <dgm:cxn modelId="{E3E54CD4-BE15-4AD9-94A7-479BEBA856B2}" srcId="{D6ADC36C-EE88-4926-BC93-CF85037264F5}" destId="{554E9C15-77EC-4837-9B0E-7DA34F51D6D5}" srcOrd="0" destOrd="0" parTransId="{296133F6-79CD-4AD5-9F28-8A4F98EFB25B}" sibTransId="{CF6DA17C-1FC2-417B-91DE-10A085AFC5B8}"/>
    <dgm:cxn modelId="{725ABAD4-B09D-4AE9-BCB3-085F86C16691}" type="presOf" srcId="{AA87A666-2631-422D-A8A7-588B8323CDFB}" destId="{AA765CBD-33AB-44D8-935D-DA4480227DF5}" srcOrd="0" destOrd="7" presId="urn:microsoft.com/office/officeart/2005/8/layout/vList2"/>
    <dgm:cxn modelId="{BFDA55DC-9A8E-4728-8802-877AC447C818}" srcId="{01CFF68D-4ED5-4BE4-854F-63C7CD9F928B}" destId="{B7288930-C074-400B-85C5-A7EBC95200A5}" srcOrd="1" destOrd="0" parTransId="{B514EF11-8786-45AD-9136-B0B304C72AC3}" sibTransId="{59BC6D10-643A-4EA5-9FC7-FFEB3EE2E950}"/>
    <dgm:cxn modelId="{0A37A4DC-D9F1-4B34-AB54-DA6DA4B1C5BA}" srcId="{1C14704A-ACA3-47FF-A96F-4D3AD7B3D88F}" destId="{2BE6459F-7877-47D2-B7F7-46376AEBD5B4}" srcOrd="1" destOrd="0" parTransId="{0C821D11-FE0E-45A4-A19F-8ECF14579617}" sibTransId="{87551A2D-3BD2-42FF-A9A9-598D1747FB12}"/>
    <dgm:cxn modelId="{D5B974E0-FF03-4A29-B1C0-659C90564871}" srcId="{9A3DFE06-DE50-4913-82E4-861520CC1F8D}" destId="{1C14704A-ACA3-47FF-A96F-4D3AD7B3D88F}" srcOrd="0" destOrd="0" parTransId="{B4617517-B9EE-48EB-BCCD-726366D518AF}" sibTransId="{18ACCAF1-B74C-4124-8635-2776F36073F9}"/>
    <dgm:cxn modelId="{2CB1F8E0-75B8-4877-BE3A-9E010460800D}" type="presOf" srcId="{2BE6459F-7877-47D2-B7F7-46376AEBD5B4}" destId="{AA765CBD-33AB-44D8-935D-DA4480227DF5}" srcOrd="0" destOrd="4" presId="urn:microsoft.com/office/officeart/2005/8/layout/vList2"/>
    <dgm:cxn modelId="{3126D3F4-62A5-4EA0-A675-1A3FE9E67199}" srcId="{D6ADC36C-EE88-4926-BC93-CF85037264F5}" destId="{6C24091E-A51C-448F-A021-C2240F870AC9}" srcOrd="2" destOrd="0" parTransId="{2CC92930-1C66-492B-AAF1-AA77FD7E023D}" sibTransId="{7BDF13A3-977F-4754-AB11-83848726123B}"/>
    <dgm:cxn modelId="{84310422-E860-4034-976C-6D831C549180}" type="presParOf" srcId="{76C6AF29-5881-4045-869C-7E1C700D247B}" destId="{782B5366-77E6-4E48-97AE-8A2C8B2F2000}" srcOrd="0" destOrd="0" presId="urn:microsoft.com/office/officeart/2005/8/layout/vList2"/>
    <dgm:cxn modelId="{985AF13C-17BF-471B-B2EC-48C178951220}" type="presParOf" srcId="{76C6AF29-5881-4045-869C-7E1C700D247B}" destId="{AA765CBD-33AB-44D8-935D-DA4480227DF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427C09-69ED-4E26-AD8A-F3057B0ECDA8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B1CFF4E1-7596-482B-ABD9-A5AF239F74D7}">
      <dgm:prSet phldrT="[Texto]"/>
      <dgm:spPr/>
      <dgm:t>
        <a:bodyPr/>
        <a:lstStyle/>
        <a:p>
          <a:r>
            <a:rPr lang="pt-BR" dirty="0"/>
            <a:t>Autuado processo específico de acompanhamento</a:t>
          </a:r>
        </a:p>
      </dgm:t>
    </dgm:pt>
    <dgm:pt modelId="{CAFCACC8-9778-48A2-A4D8-13527127CD83}" type="parTrans" cxnId="{4101537E-5666-4B6F-AB19-A097A0C47FA2}">
      <dgm:prSet/>
      <dgm:spPr/>
      <dgm:t>
        <a:bodyPr/>
        <a:lstStyle/>
        <a:p>
          <a:endParaRPr lang="pt-BR"/>
        </a:p>
      </dgm:t>
    </dgm:pt>
    <dgm:pt modelId="{B4FE64C7-AFEB-4F48-AA88-0EE393F513D9}" type="sibTrans" cxnId="{4101537E-5666-4B6F-AB19-A097A0C47FA2}">
      <dgm:prSet/>
      <dgm:spPr/>
      <dgm:t>
        <a:bodyPr/>
        <a:lstStyle/>
        <a:p>
          <a:endParaRPr lang="pt-BR"/>
        </a:p>
      </dgm:t>
    </dgm:pt>
    <dgm:pt modelId="{BE914FFF-8667-4FAA-9EA0-44751D5A2B6D}">
      <dgm:prSet phldrT="[Texto]"/>
      <dgm:spPr/>
      <dgm:t>
        <a:bodyPr/>
        <a:lstStyle/>
        <a:p>
          <a:r>
            <a:rPr lang="pt-BR" dirty="0"/>
            <a:t>TC </a:t>
          </a:r>
          <a:r>
            <a:rPr lang="pt-BR" b="0" i="0" dirty="0"/>
            <a:t>008.508/2020-8</a:t>
          </a:r>
          <a:endParaRPr lang="pt-BR" dirty="0"/>
        </a:p>
      </dgm:t>
    </dgm:pt>
    <dgm:pt modelId="{D0272F7F-0F66-4D24-BF7E-58F54D6EF4BA}" type="parTrans" cxnId="{382CD191-4755-4085-9C80-AB2932D8BF29}">
      <dgm:prSet/>
      <dgm:spPr/>
      <dgm:t>
        <a:bodyPr/>
        <a:lstStyle/>
        <a:p>
          <a:endParaRPr lang="pt-BR"/>
        </a:p>
      </dgm:t>
    </dgm:pt>
    <dgm:pt modelId="{A4297508-E018-4627-852E-3B031EEEE892}" type="sibTrans" cxnId="{382CD191-4755-4085-9C80-AB2932D8BF29}">
      <dgm:prSet/>
      <dgm:spPr/>
      <dgm:t>
        <a:bodyPr/>
        <a:lstStyle/>
        <a:p>
          <a:endParaRPr lang="pt-BR"/>
        </a:p>
      </dgm:t>
    </dgm:pt>
    <dgm:pt modelId="{AD4ACB0F-C810-4368-B891-58133A8C5B20}">
      <dgm:prSet phldrT="[Texto]"/>
      <dgm:spPr/>
      <dgm:t>
        <a:bodyPr/>
        <a:lstStyle/>
        <a:p>
          <a:r>
            <a:rPr lang="pt-BR" dirty="0"/>
            <a:t>Acórdãos 2611/2020-TCU-Plenário e 2924/2020-TCU-Plenário</a:t>
          </a:r>
        </a:p>
      </dgm:t>
    </dgm:pt>
    <dgm:pt modelId="{F630FACF-9167-4E6F-921E-0573FFC8D716}" type="parTrans" cxnId="{60F977EB-13E8-4843-9770-D4BA008AA7F9}">
      <dgm:prSet/>
      <dgm:spPr/>
      <dgm:t>
        <a:bodyPr/>
        <a:lstStyle/>
        <a:p>
          <a:endParaRPr lang="pt-BR"/>
        </a:p>
      </dgm:t>
    </dgm:pt>
    <dgm:pt modelId="{4FB69F1E-941F-4559-8CF9-6414C1406A7B}" type="sibTrans" cxnId="{60F977EB-13E8-4843-9770-D4BA008AA7F9}">
      <dgm:prSet/>
      <dgm:spPr/>
      <dgm:t>
        <a:bodyPr/>
        <a:lstStyle/>
        <a:p>
          <a:endParaRPr lang="pt-BR"/>
        </a:p>
      </dgm:t>
    </dgm:pt>
    <dgm:pt modelId="{7618FDF5-98B6-48DD-9AA2-4A898C4C4EFE}">
      <dgm:prSet phldrT="[Texto]"/>
      <dgm:spPr/>
      <dgm:t>
        <a:bodyPr/>
        <a:lstStyle/>
        <a:p>
          <a:r>
            <a:rPr lang="pt-BR" dirty="0"/>
            <a:t>Processo ainda sem decisão de mérito</a:t>
          </a:r>
        </a:p>
      </dgm:t>
    </dgm:pt>
    <dgm:pt modelId="{12ADE981-E15A-4A2E-BEAE-B9A3EAA4DC69}" type="parTrans" cxnId="{02242904-6AF1-4BE2-892C-5E53B4D62D53}">
      <dgm:prSet/>
      <dgm:spPr/>
      <dgm:t>
        <a:bodyPr/>
        <a:lstStyle/>
        <a:p>
          <a:endParaRPr lang="pt-BR"/>
        </a:p>
      </dgm:t>
    </dgm:pt>
    <dgm:pt modelId="{61FC99A0-F255-48DA-B0FA-34589F59A647}" type="sibTrans" cxnId="{02242904-6AF1-4BE2-892C-5E53B4D62D53}">
      <dgm:prSet/>
      <dgm:spPr/>
      <dgm:t>
        <a:bodyPr/>
        <a:lstStyle/>
        <a:p>
          <a:endParaRPr lang="pt-BR"/>
        </a:p>
      </dgm:t>
    </dgm:pt>
    <dgm:pt modelId="{C64FF6D4-45A9-4CE7-9960-24B6491E9074}" type="pres">
      <dgm:prSet presAssocID="{05427C09-69ED-4E26-AD8A-F3057B0ECDA8}" presName="linear" presStyleCnt="0">
        <dgm:presLayoutVars>
          <dgm:dir/>
          <dgm:animLvl val="lvl"/>
          <dgm:resizeHandles val="exact"/>
        </dgm:presLayoutVars>
      </dgm:prSet>
      <dgm:spPr/>
    </dgm:pt>
    <dgm:pt modelId="{5FEC1235-1FEE-42AC-A797-0749E2DDE9B5}" type="pres">
      <dgm:prSet presAssocID="{B1CFF4E1-7596-482B-ABD9-A5AF239F74D7}" presName="parentLin" presStyleCnt="0"/>
      <dgm:spPr/>
    </dgm:pt>
    <dgm:pt modelId="{1DC89E03-9970-4AE8-A563-54D9372F040E}" type="pres">
      <dgm:prSet presAssocID="{B1CFF4E1-7596-482B-ABD9-A5AF239F74D7}" presName="parentLeftMargin" presStyleLbl="node1" presStyleIdx="0" presStyleCnt="1"/>
      <dgm:spPr/>
    </dgm:pt>
    <dgm:pt modelId="{CADA05D4-A8DC-445B-AD67-7CB573461B9A}" type="pres">
      <dgm:prSet presAssocID="{B1CFF4E1-7596-482B-ABD9-A5AF239F74D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1EE3A68-78FF-4A5A-BAB2-35BE11E6DFEB}" type="pres">
      <dgm:prSet presAssocID="{B1CFF4E1-7596-482B-ABD9-A5AF239F74D7}" presName="negativeSpace" presStyleCnt="0"/>
      <dgm:spPr/>
    </dgm:pt>
    <dgm:pt modelId="{79031546-B638-425C-B634-CBE05FB48F02}" type="pres">
      <dgm:prSet presAssocID="{B1CFF4E1-7596-482B-ABD9-A5AF239F74D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2242904-6AF1-4BE2-892C-5E53B4D62D53}" srcId="{B1CFF4E1-7596-482B-ABD9-A5AF239F74D7}" destId="{7618FDF5-98B6-48DD-9AA2-4A898C4C4EFE}" srcOrd="2" destOrd="0" parTransId="{12ADE981-E15A-4A2E-BEAE-B9A3EAA4DC69}" sibTransId="{61FC99A0-F255-48DA-B0FA-34589F59A647}"/>
    <dgm:cxn modelId="{E7FA652E-0FF3-42A1-A77A-B6A695BF532C}" type="presOf" srcId="{7618FDF5-98B6-48DD-9AA2-4A898C4C4EFE}" destId="{79031546-B638-425C-B634-CBE05FB48F02}" srcOrd="0" destOrd="2" presId="urn:microsoft.com/office/officeart/2005/8/layout/list1"/>
    <dgm:cxn modelId="{C923AA41-C75A-450E-A84C-4751A69185D5}" type="presOf" srcId="{05427C09-69ED-4E26-AD8A-F3057B0ECDA8}" destId="{C64FF6D4-45A9-4CE7-9960-24B6491E9074}" srcOrd="0" destOrd="0" presId="urn:microsoft.com/office/officeart/2005/8/layout/list1"/>
    <dgm:cxn modelId="{4101537E-5666-4B6F-AB19-A097A0C47FA2}" srcId="{05427C09-69ED-4E26-AD8A-F3057B0ECDA8}" destId="{B1CFF4E1-7596-482B-ABD9-A5AF239F74D7}" srcOrd="0" destOrd="0" parTransId="{CAFCACC8-9778-48A2-A4D8-13527127CD83}" sibTransId="{B4FE64C7-AFEB-4F48-AA88-0EE393F513D9}"/>
    <dgm:cxn modelId="{382CD191-4755-4085-9C80-AB2932D8BF29}" srcId="{B1CFF4E1-7596-482B-ABD9-A5AF239F74D7}" destId="{BE914FFF-8667-4FAA-9EA0-44751D5A2B6D}" srcOrd="0" destOrd="0" parTransId="{D0272F7F-0F66-4D24-BF7E-58F54D6EF4BA}" sibTransId="{A4297508-E018-4627-852E-3B031EEEE892}"/>
    <dgm:cxn modelId="{41424696-C7B3-4845-BE6C-EC34122F06D3}" type="presOf" srcId="{BE914FFF-8667-4FAA-9EA0-44751D5A2B6D}" destId="{79031546-B638-425C-B634-CBE05FB48F02}" srcOrd="0" destOrd="0" presId="urn:microsoft.com/office/officeart/2005/8/layout/list1"/>
    <dgm:cxn modelId="{7A5483D8-690F-4B5F-9862-EBAD0A841D7C}" type="presOf" srcId="{B1CFF4E1-7596-482B-ABD9-A5AF239F74D7}" destId="{CADA05D4-A8DC-445B-AD67-7CB573461B9A}" srcOrd="1" destOrd="0" presId="urn:microsoft.com/office/officeart/2005/8/layout/list1"/>
    <dgm:cxn modelId="{60F977EB-13E8-4843-9770-D4BA008AA7F9}" srcId="{B1CFF4E1-7596-482B-ABD9-A5AF239F74D7}" destId="{AD4ACB0F-C810-4368-B891-58133A8C5B20}" srcOrd="1" destOrd="0" parTransId="{F630FACF-9167-4E6F-921E-0573FFC8D716}" sibTransId="{4FB69F1E-941F-4559-8CF9-6414C1406A7B}"/>
    <dgm:cxn modelId="{6F2A1BFC-6D55-4A02-85FE-B30172C9A42A}" type="presOf" srcId="{AD4ACB0F-C810-4368-B891-58133A8C5B20}" destId="{79031546-B638-425C-B634-CBE05FB48F02}" srcOrd="0" destOrd="1" presId="urn:microsoft.com/office/officeart/2005/8/layout/list1"/>
    <dgm:cxn modelId="{B431F5FF-33E7-4DB2-9B0C-4381E99D638B}" type="presOf" srcId="{B1CFF4E1-7596-482B-ABD9-A5AF239F74D7}" destId="{1DC89E03-9970-4AE8-A563-54D9372F040E}" srcOrd="0" destOrd="0" presId="urn:microsoft.com/office/officeart/2005/8/layout/list1"/>
    <dgm:cxn modelId="{1DC39C1C-CA9F-4C53-83F7-7F594DBE50AE}" type="presParOf" srcId="{C64FF6D4-45A9-4CE7-9960-24B6491E9074}" destId="{5FEC1235-1FEE-42AC-A797-0749E2DDE9B5}" srcOrd="0" destOrd="0" presId="urn:microsoft.com/office/officeart/2005/8/layout/list1"/>
    <dgm:cxn modelId="{3F40A39A-446D-4A8A-98A8-0EE8D6E98F27}" type="presParOf" srcId="{5FEC1235-1FEE-42AC-A797-0749E2DDE9B5}" destId="{1DC89E03-9970-4AE8-A563-54D9372F040E}" srcOrd="0" destOrd="0" presId="urn:microsoft.com/office/officeart/2005/8/layout/list1"/>
    <dgm:cxn modelId="{6E8D0230-264B-4A3A-8AF7-D8ABDE94DEDD}" type="presParOf" srcId="{5FEC1235-1FEE-42AC-A797-0749E2DDE9B5}" destId="{CADA05D4-A8DC-445B-AD67-7CB573461B9A}" srcOrd="1" destOrd="0" presId="urn:microsoft.com/office/officeart/2005/8/layout/list1"/>
    <dgm:cxn modelId="{7F98073E-8545-4781-AE98-CA82034D703D}" type="presParOf" srcId="{C64FF6D4-45A9-4CE7-9960-24B6491E9074}" destId="{11EE3A68-78FF-4A5A-BAB2-35BE11E6DFEB}" srcOrd="1" destOrd="0" presId="urn:microsoft.com/office/officeart/2005/8/layout/list1"/>
    <dgm:cxn modelId="{2FFFDB43-13A0-4E4F-A32D-38C780965B99}" type="presParOf" srcId="{C64FF6D4-45A9-4CE7-9960-24B6491E9074}" destId="{79031546-B638-425C-B634-CBE05FB48F0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46FA24-0932-4EF0-B347-E9C8169CF265}" type="doc">
      <dgm:prSet loTypeId="urn:microsoft.com/office/officeart/2005/8/layout/list1" loCatId="list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4F9800DD-001E-4EB3-BEB3-13D72D5ABABF}">
      <dgm:prSet/>
      <dgm:spPr/>
      <dgm:t>
        <a:bodyPr/>
        <a:lstStyle/>
        <a:p>
          <a:r>
            <a:rPr lang="pt-BR" dirty="0"/>
            <a:t>Metodologia de indenização dos bens reversíveis</a:t>
          </a:r>
        </a:p>
      </dgm:t>
    </dgm:pt>
    <dgm:pt modelId="{B0401B75-7AE0-4148-AEC9-6DE8247151B3}" type="parTrans" cxnId="{4BC3F491-56FB-4A34-BDA8-652DD6BC4E6D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79B22F1-8626-4448-A2AC-EE8FA8ABB721}" type="sibTrans" cxnId="{4BC3F491-56FB-4A34-BDA8-652DD6BC4E6D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7B03388D-3730-4650-A615-5FA5019CA7C7}">
      <dgm:prSet/>
      <dgm:spPr/>
      <dgm:t>
        <a:bodyPr/>
        <a:lstStyle/>
        <a:p>
          <a:r>
            <a:rPr lang="pt-BR" dirty="0"/>
            <a:t>Supressão de obrigações sem a correspondente redução da tarifa de pedágio cobrada dos usuários</a:t>
          </a:r>
        </a:p>
      </dgm:t>
    </dgm:pt>
    <dgm:pt modelId="{869CF55F-BC0F-41CA-957D-0951DF61D34B}" type="parTrans" cxnId="{1CCC9BAF-1AE6-4FEC-A8A7-C612AA89C48B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A7A0F22F-C1C0-44F4-B999-DB01D4C49FEB}" type="sibTrans" cxnId="{1CCC9BAF-1AE6-4FEC-A8A7-C612AA89C48B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6EC5A1F-EAA7-4ECF-A3BC-A8DC3D999672}">
      <dgm:prSet/>
      <dgm:spPr/>
      <dgm:t>
        <a:bodyPr/>
        <a:lstStyle/>
        <a:p>
          <a:r>
            <a:rPr lang="pt-BR" dirty="0"/>
            <a:t>Ausência de publicidade, a despeito da deliberação afetar direitos dos usuários do serviço público</a:t>
          </a:r>
        </a:p>
      </dgm:t>
    </dgm:pt>
    <dgm:pt modelId="{DB96E983-88FD-4507-8C0F-60EC657909C0}" type="parTrans" cxnId="{A50B3059-5B7F-44CF-A479-8CADBB8AA61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3C44441B-8995-46C7-BBB7-F1E42D165FF1}" type="sibTrans" cxnId="{A50B3059-5B7F-44CF-A479-8CADBB8AA61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FF02FA91-9801-4111-8E05-BDA6031EE144}">
      <dgm:prSet/>
      <dgm:spPr/>
      <dgm:t>
        <a:bodyPr/>
        <a:lstStyle/>
        <a:p>
          <a:r>
            <a:rPr lang="pt-BR" dirty="0"/>
            <a:t>Superestimativa da tarifa de reequilíbrio, em violação ao equilíbrio econômico-financeiro da avença</a:t>
          </a:r>
        </a:p>
      </dgm:t>
    </dgm:pt>
    <dgm:pt modelId="{8EC12219-B49F-4BB1-9553-779DC1CC6FEC}" type="parTrans" cxnId="{AC488396-C523-4DB8-A19D-364DB69A63B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1B6354A4-5A33-439E-91B0-E8306FA7733D}" type="sibTrans" cxnId="{AC488396-C523-4DB8-A19D-364DB69A63B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A0DF4AB7-1F35-4603-8D82-4B1EF27492FE}">
      <dgm:prSet custT="1"/>
      <dgm:spPr/>
      <dgm:t>
        <a:bodyPr/>
        <a:lstStyle/>
        <a:p>
          <a:r>
            <a:rPr lang="pt-BR" sz="2800" dirty="0"/>
            <a:t>Principais assuntos tratados até o momento</a:t>
          </a:r>
        </a:p>
      </dgm:t>
    </dgm:pt>
    <dgm:pt modelId="{9A11715B-B062-4259-AFA1-9B693C38D3EF}" type="parTrans" cxnId="{171E66D3-1BF3-495F-8EED-FE8D4840036B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31276F4E-5DE6-428C-B13A-FC362908E131}" type="sibTrans" cxnId="{171E66D3-1BF3-495F-8EED-FE8D4840036B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29582808-10E4-4F7F-B7FB-C2B2697B4C7D}">
      <dgm:prSet/>
      <dgm:spPr/>
      <dgm:t>
        <a:bodyPr/>
        <a:lstStyle/>
        <a:p>
          <a:endParaRPr lang="pt-BR" dirty="0">
            <a:solidFill>
              <a:schemeClr val="bg1"/>
            </a:solidFill>
          </a:endParaRPr>
        </a:p>
      </dgm:t>
    </dgm:pt>
    <dgm:pt modelId="{30BA9D48-BEF7-45A7-80CE-7B824CB5218B}" type="parTrans" cxnId="{D6A98CB2-9052-4CF9-B70B-0EDC11E7915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A7E3AD6E-1D39-4E4D-B304-F71FB0EA3DAB}" type="sibTrans" cxnId="{D6A98CB2-9052-4CF9-B70B-0EDC11E7915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4FF2526C-ADBC-40DB-A54D-63F8BAF5ECE8}">
      <dgm:prSet/>
      <dgm:spPr/>
      <dgm:t>
        <a:bodyPr/>
        <a:lstStyle/>
        <a:p>
          <a:endParaRPr lang="pt-BR" dirty="0">
            <a:solidFill>
              <a:schemeClr val="bg1"/>
            </a:solidFill>
          </a:endParaRPr>
        </a:p>
      </dgm:t>
    </dgm:pt>
    <dgm:pt modelId="{5680E7F4-E07F-45CC-A8E1-9B5777794597}" type="parTrans" cxnId="{C4244D8E-33A6-476A-879B-64E318DBEA19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2BB68D01-B29E-4148-864B-F6EDB43161BD}" type="sibTrans" cxnId="{C4244D8E-33A6-476A-879B-64E318DBEA19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13A3554D-FA55-4648-8E5F-84D22472DDC9}">
      <dgm:prSet/>
      <dgm:spPr/>
      <dgm:t>
        <a:bodyPr/>
        <a:lstStyle/>
        <a:p>
          <a:endParaRPr lang="pt-BR" dirty="0">
            <a:solidFill>
              <a:schemeClr val="bg1"/>
            </a:solidFill>
          </a:endParaRPr>
        </a:p>
      </dgm:t>
    </dgm:pt>
    <dgm:pt modelId="{526CF82D-B442-4A5A-89E4-11AA2ECB2149}" type="parTrans" cxnId="{D37D4134-0DD4-4617-AB6B-F58F2CD20B31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44A57A10-D4F3-4828-9930-915EAC0FAA02}" type="sibTrans" cxnId="{D37D4134-0DD4-4617-AB6B-F58F2CD20B31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3CE9BD63-0760-46AC-A06C-61402454F06D}" type="pres">
      <dgm:prSet presAssocID="{3D46FA24-0932-4EF0-B347-E9C8169CF265}" presName="linear" presStyleCnt="0">
        <dgm:presLayoutVars>
          <dgm:dir/>
          <dgm:animLvl val="lvl"/>
          <dgm:resizeHandles val="exact"/>
        </dgm:presLayoutVars>
      </dgm:prSet>
      <dgm:spPr/>
    </dgm:pt>
    <dgm:pt modelId="{2C6F7743-5E84-405B-A66F-A5D0ED6083E0}" type="pres">
      <dgm:prSet presAssocID="{A0DF4AB7-1F35-4603-8D82-4B1EF27492FE}" presName="parentLin" presStyleCnt="0"/>
      <dgm:spPr/>
    </dgm:pt>
    <dgm:pt modelId="{23B973B8-F8CF-4868-A6A2-120059D93C6A}" type="pres">
      <dgm:prSet presAssocID="{A0DF4AB7-1F35-4603-8D82-4B1EF27492FE}" presName="parentLeftMargin" presStyleLbl="node1" presStyleIdx="0" presStyleCnt="1"/>
      <dgm:spPr/>
    </dgm:pt>
    <dgm:pt modelId="{E0DC7886-6835-4216-8DD5-96CB55A4CF73}" type="pres">
      <dgm:prSet presAssocID="{A0DF4AB7-1F35-4603-8D82-4B1EF27492F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B9DB5FB-B902-4EE9-AC4E-FB0174B9E978}" type="pres">
      <dgm:prSet presAssocID="{A0DF4AB7-1F35-4603-8D82-4B1EF27492FE}" presName="negativeSpace" presStyleCnt="0"/>
      <dgm:spPr/>
    </dgm:pt>
    <dgm:pt modelId="{6BCFFF20-EBBA-4726-9A1C-3699F5CB7E05}" type="pres">
      <dgm:prSet presAssocID="{A0DF4AB7-1F35-4603-8D82-4B1EF27492FE}" presName="childText" presStyleLbl="conFgAcc1" presStyleIdx="0" presStyleCnt="1" custLinFactNeighborX="655" custLinFactNeighborY="39510">
        <dgm:presLayoutVars>
          <dgm:bulletEnabled val="1"/>
        </dgm:presLayoutVars>
      </dgm:prSet>
      <dgm:spPr/>
    </dgm:pt>
  </dgm:ptLst>
  <dgm:cxnLst>
    <dgm:cxn modelId="{42847A08-9614-4E3F-8292-C936E0C83550}" type="presOf" srcId="{4FF2526C-ADBC-40DB-A54D-63F8BAF5ECE8}" destId="{6BCFFF20-EBBA-4726-9A1C-3699F5CB7E05}" srcOrd="0" destOrd="3" presId="urn:microsoft.com/office/officeart/2005/8/layout/list1"/>
    <dgm:cxn modelId="{D7181C25-61BE-4C57-8EE2-4D44F46615E5}" type="presOf" srcId="{FF02FA91-9801-4111-8E05-BDA6031EE144}" destId="{6BCFFF20-EBBA-4726-9A1C-3699F5CB7E05}" srcOrd="0" destOrd="6" presId="urn:microsoft.com/office/officeart/2005/8/layout/list1"/>
    <dgm:cxn modelId="{D37D4134-0DD4-4617-AB6B-F58F2CD20B31}" srcId="{A0DF4AB7-1F35-4603-8D82-4B1EF27492FE}" destId="{13A3554D-FA55-4648-8E5F-84D22472DDC9}" srcOrd="5" destOrd="0" parTransId="{526CF82D-B442-4A5A-89E4-11AA2ECB2149}" sibTransId="{44A57A10-D4F3-4828-9930-915EAC0FAA02}"/>
    <dgm:cxn modelId="{B915244F-26B7-4244-A6DF-2E90C8DED66F}" type="presOf" srcId="{4F9800DD-001E-4EB3-BEB3-13D72D5ABABF}" destId="{6BCFFF20-EBBA-4726-9A1C-3699F5CB7E05}" srcOrd="0" destOrd="0" presId="urn:microsoft.com/office/officeart/2005/8/layout/list1"/>
    <dgm:cxn modelId="{B0524C77-D477-4490-AF21-C83ECBC2BCB0}" type="presOf" srcId="{29582808-10E4-4F7F-B7FB-C2B2697B4C7D}" destId="{6BCFFF20-EBBA-4726-9A1C-3699F5CB7E05}" srcOrd="0" destOrd="1" presId="urn:microsoft.com/office/officeart/2005/8/layout/list1"/>
    <dgm:cxn modelId="{734FE177-48EB-43FA-8F0B-8A33058A4308}" type="presOf" srcId="{3D46FA24-0932-4EF0-B347-E9C8169CF265}" destId="{3CE9BD63-0760-46AC-A06C-61402454F06D}" srcOrd="0" destOrd="0" presId="urn:microsoft.com/office/officeart/2005/8/layout/list1"/>
    <dgm:cxn modelId="{A50B3059-5B7F-44CF-A479-8CADBB8AA617}" srcId="{A0DF4AB7-1F35-4603-8D82-4B1EF27492FE}" destId="{E6EC5A1F-EAA7-4ECF-A3BC-A8DC3D999672}" srcOrd="4" destOrd="0" parTransId="{DB96E983-88FD-4507-8C0F-60EC657909C0}" sibTransId="{3C44441B-8995-46C7-BBB7-F1E42D165FF1}"/>
    <dgm:cxn modelId="{C4244D8E-33A6-476A-879B-64E318DBEA19}" srcId="{A0DF4AB7-1F35-4603-8D82-4B1EF27492FE}" destId="{4FF2526C-ADBC-40DB-A54D-63F8BAF5ECE8}" srcOrd="3" destOrd="0" parTransId="{5680E7F4-E07F-45CC-A8E1-9B5777794597}" sibTransId="{2BB68D01-B29E-4148-864B-F6EDB43161BD}"/>
    <dgm:cxn modelId="{E7799A8F-7D51-4A44-BA2B-DB8EBADF1B4E}" type="presOf" srcId="{13A3554D-FA55-4648-8E5F-84D22472DDC9}" destId="{6BCFFF20-EBBA-4726-9A1C-3699F5CB7E05}" srcOrd="0" destOrd="5" presId="urn:microsoft.com/office/officeart/2005/8/layout/list1"/>
    <dgm:cxn modelId="{4BC3F491-56FB-4A34-BDA8-652DD6BC4E6D}" srcId="{A0DF4AB7-1F35-4603-8D82-4B1EF27492FE}" destId="{4F9800DD-001E-4EB3-BEB3-13D72D5ABABF}" srcOrd="0" destOrd="0" parTransId="{B0401B75-7AE0-4148-AEC9-6DE8247151B3}" sibTransId="{B79B22F1-8626-4448-A2AC-EE8FA8ABB721}"/>
    <dgm:cxn modelId="{AC488396-C523-4DB8-A19D-364DB69A63B5}" srcId="{A0DF4AB7-1F35-4603-8D82-4B1EF27492FE}" destId="{FF02FA91-9801-4111-8E05-BDA6031EE144}" srcOrd="6" destOrd="0" parTransId="{8EC12219-B49F-4BB1-9553-779DC1CC6FEC}" sibTransId="{1B6354A4-5A33-439E-91B0-E8306FA7733D}"/>
    <dgm:cxn modelId="{5314E19B-5879-400F-9F96-774515ED290F}" type="presOf" srcId="{E6EC5A1F-EAA7-4ECF-A3BC-A8DC3D999672}" destId="{6BCFFF20-EBBA-4726-9A1C-3699F5CB7E05}" srcOrd="0" destOrd="4" presId="urn:microsoft.com/office/officeart/2005/8/layout/list1"/>
    <dgm:cxn modelId="{1CCC9BAF-1AE6-4FEC-A8A7-C612AA89C48B}" srcId="{A0DF4AB7-1F35-4603-8D82-4B1EF27492FE}" destId="{7B03388D-3730-4650-A615-5FA5019CA7C7}" srcOrd="2" destOrd="0" parTransId="{869CF55F-BC0F-41CA-957D-0951DF61D34B}" sibTransId="{A7A0F22F-C1C0-44F4-B999-DB01D4C49FEB}"/>
    <dgm:cxn modelId="{D6A98CB2-9052-4CF9-B70B-0EDC11E79157}" srcId="{A0DF4AB7-1F35-4603-8D82-4B1EF27492FE}" destId="{29582808-10E4-4F7F-B7FB-C2B2697B4C7D}" srcOrd="1" destOrd="0" parTransId="{30BA9D48-BEF7-45A7-80CE-7B824CB5218B}" sibTransId="{A7E3AD6E-1D39-4E4D-B304-F71FB0EA3DAB}"/>
    <dgm:cxn modelId="{C7309AB3-E14E-4E00-BB70-069B04C55D07}" type="presOf" srcId="{7B03388D-3730-4650-A615-5FA5019CA7C7}" destId="{6BCFFF20-EBBA-4726-9A1C-3699F5CB7E05}" srcOrd="0" destOrd="2" presId="urn:microsoft.com/office/officeart/2005/8/layout/list1"/>
    <dgm:cxn modelId="{AEA8CDC9-DF2E-4104-BD27-EFB701924FB2}" type="presOf" srcId="{A0DF4AB7-1F35-4603-8D82-4B1EF27492FE}" destId="{23B973B8-F8CF-4868-A6A2-120059D93C6A}" srcOrd="0" destOrd="0" presId="urn:microsoft.com/office/officeart/2005/8/layout/list1"/>
    <dgm:cxn modelId="{171E66D3-1BF3-495F-8EED-FE8D4840036B}" srcId="{3D46FA24-0932-4EF0-B347-E9C8169CF265}" destId="{A0DF4AB7-1F35-4603-8D82-4B1EF27492FE}" srcOrd="0" destOrd="0" parTransId="{9A11715B-B062-4259-AFA1-9B693C38D3EF}" sibTransId="{31276F4E-5DE6-428C-B13A-FC362908E131}"/>
    <dgm:cxn modelId="{9FF52FED-AA88-4A99-9904-818BFC7EBFE6}" type="presOf" srcId="{A0DF4AB7-1F35-4603-8D82-4B1EF27492FE}" destId="{E0DC7886-6835-4216-8DD5-96CB55A4CF73}" srcOrd="1" destOrd="0" presId="urn:microsoft.com/office/officeart/2005/8/layout/list1"/>
    <dgm:cxn modelId="{426B6D1E-97CF-4942-B017-F1CA7E1D2067}" type="presParOf" srcId="{3CE9BD63-0760-46AC-A06C-61402454F06D}" destId="{2C6F7743-5E84-405B-A66F-A5D0ED6083E0}" srcOrd="0" destOrd="0" presId="urn:microsoft.com/office/officeart/2005/8/layout/list1"/>
    <dgm:cxn modelId="{50B5794E-DE72-46FC-9C12-24E99A884951}" type="presParOf" srcId="{2C6F7743-5E84-405B-A66F-A5D0ED6083E0}" destId="{23B973B8-F8CF-4868-A6A2-120059D93C6A}" srcOrd="0" destOrd="0" presId="urn:microsoft.com/office/officeart/2005/8/layout/list1"/>
    <dgm:cxn modelId="{B6877298-6D56-45A2-B534-FEDAD7DA8185}" type="presParOf" srcId="{2C6F7743-5E84-405B-A66F-A5D0ED6083E0}" destId="{E0DC7886-6835-4216-8DD5-96CB55A4CF73}" srcOrd="1" destOrd="0" presId="urn:microsoft.com/office/officeart/2005/8/layout/list1"/>
    <dgm:cxn modelId="{A4076D12-55D4-4612-8B96-C36E5BD8A9C9}" type="presParOf" srcId="{3CE9BD63-0760-46AC-A06C-61402454F06D}" destId="{DB9DB5FB-B902-4EE9-AC4E-FB0174B9E978}" srcOrd="1" destOrd="0" presId="urn:microsoft.com/office/officeart/2005/8/layout/list1"/>
    <dgm:cxn modelId="{77E300E7-CFBA-4AE8-B660-91B213FF2FCE}" type="presParOf" srcId="{3CE9BD63-0760-46AC-A06C-61402454F06D}" destId="{6BCFFF20-EBBA-4726-9A1C-3699F5CB7E0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9F6632-23EF-4F10-B6B6-48F7468EB9B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3AF36105-60DC-4CAE-9C8C-6F25033FCE9F}">
      <dgm:prSet phldrT="[Texto]" custT="1"/>
      <dgm:spPr/>
      <dgm:t>
        <a:bodyPr/>
        <a:lstStyle/>
        <a:p>
          <a:r>
            <a:rPr lang="pt-BR" sz="2800" dirty="0"/>
            <a:t>Resolução-ANTT 5.860/2019</a:t>
          </a:r>
        </a:p>
      </dgm:t>
    </dgm:pt>
    <dgm:pt modelId="{881EAE00-9552-4FBE-8534-74204492BAB5}" type="parTrans" cxnId="{A0C86480-3C0F-43EA-818F-954B63A15C3B}">
      <dgm:prSet/>
      <dgm:spPr/>
      <dgm:t>
        <a:bodyPr/>
        <a:lstStyle/>
        <a:p>
          <a:endParaRPr lang="pt-BR" sz="1400"/>
        </a:p>
      </dgm:t>
    </dgm:pt>
    <dgm:pt modelId="{079B215B-A9D5-4189-8DC4-EF2794B29968}" type="sibTrans" cxnId="{A0C86480-3C0F-43EA-818F-954B63A15C3B}">
      <dgm:prSet/>
      <dgm:spPr/>
      <dgm:t>
        <a:bodyPr/>
        <a:lstStyle/>
        <a:p>
          <a:endParaRPr lang="pt-BR" sz="1400"/>
        </a:p>
      </dgm:t>
    </dgm:pt>
    <dgm:pt modelId="{34589C6C-B522-4DE4-BAE1-F94D72B68232}">
      <dgm:prSet phldrT="[Texto]" custT="1"/>
      <dgm:spPr/>
      <dgm:t>
        <a:bodyPr/>
        <a:lstStyle/>
        <a:p>
          <a:pPr algn="just"/>
          <a:r>
            <a:rPr lang="pt-BR" sz="2000" dirty="0"/>
            <a:t>Possível ineficiência da metodologia escolhida</a:t>
          </a:r>
        </a:p>
      </dgm:t>
    </dgm:pt>
    <dgm:pt modelId="{15BEF083-D2F7-445B-85B3-23B0DE6249B5}" type="parTrans" cxnId="{78E89F70-4E0D-44BE-A79F-BCB8BA1379CE}">
      <dgm:prSet/>
      <dgm:spPr/>
      <dgm:t>
        <a:bodyPr/>
        <a:lstStyle/>
        <a:p>
          <a:endParaRPr lang="pt-BR" sz="1400"/>
        </a:p>
      </dgm:t>
    </dgm:pt>
    <dgm:pt modelId="{D2E527F2-3C22-477A-B0ED-A503867C0179}" type="sibTrans" cxnId="{78E89F70-4E0D-44BE-A79F-BCB8BA1379CE}">
      <dgm:prSet/>
      <dgm:spPr/>
      <dgm:t>
        <a:bodyPr/>
        <a:lstStyle/>
        <a:p>
          <a:endParaRPr lang="pt-BR" sz="1400"/>
        </a:p>
      </dgm:t>
    </dgm:pt>
    <dgm:pt modelId="{B01834A5-8012-4652-9AC4-58842941215B}">
      <dgm:prSet phldrT="[Texto]" custT="1"/>
      <dgm:spPr/>
      <dgm:t>
        <a:bodyPr/>
        <a:lstStyle/>
        <a:p>
          <a:pPr algn="l"/>
          <a:r>
            <a:rPr lang="pt-BR" sz="2000" dirty="0"/>
            <a:t>Indenização para a concessionária por valores acima do que realmente valem</a:t>
          </a:r>
        </a:p>
      </dgm:t>
    </dgm:pt>
    <dgm:pt modelId="{065360E8-8759-44A1-9D73-F56CFB22F3A4}" type="parTrans" cxnId="{44326077-D59F-4A58-9F36-5E0F802F3387}">
      <dgm:prSet/>
      <dgm:spPr/>
      <dgm:t>
        <a:bodyPr/>
        <a:lstStyle/>
        <a:p>
          <a:endParaRPr lang="pt-BR" sz="1400"/>
        </a:p>
      </dgm:t>
    </dgm:pt>
    <dgm:pt modelId="{08E97FC6-93ED-469A-B21F-9E1EDEDCDAD3}" type="sibTrans" cxnId="{44326077-D59F-4A58-9F36-5E0F802F3387}">
      <dgm:prSet/>
      <dgm:spPr/>
      <dgm:t>
        <a:bodyPr/>
        <a:lstStyle/>
        <a:p>
          <a:endParaRPr lang="pt-BR" sz="1400"/>
        </a:p>
      </dgm:t>
    </dgm:pt>
    <dgm:pt modelId="{AB08930D-7CE7-4CDD-B51A-30F99E1FB3BA}">
      <dgm:prSet phldrT="[Texto]" custT="1"/>
      <dgm:spPr/>
      <dgm:t>
        <a:bodyPr/>
        <a:lstStyle/>
        <a:p>
          <a:pPr algn="l"/>
          <a:endParaRPr lang="pt-BR" sz="2000" dirty="0"/>
        </a:p>
      </dgm:t>
    </dgm:pt>
    <dgm:pt modelId="{678E74A7-7A42-43BA-8CAD-5160EE39E594}" type="parTrans" cxnId="{0EEF3DE6-1B02-49B9-B130-50F639EEE45D}">
      <dgm:prSet/>
      <dgm:spPr/>
      <dgm:t>
        <a:bodyPr/>
        <a:lstStyle/>
        <a:p>
          <a:endParaRPr lang="pt-BR"/>
        </a:p>
      </dgm:t>
    </dgm:pt>
    <dgm:pt modelId="{51F3323B-B371-4604-AC06-80AAC48FD102}" type="sibTrans" cxnId="{0EEF3DE6-1B02-49B9-B130-50F639EEE45D}">
      <dgm:prSet/>
      <dgm:spPr/>
      <dgm:t>
        <a:bodyPr/>
        <a:lstStyle/>
        <a:p>
          <a:endParaRPr lang="pt-BR"/>
        </a:p>
      </dgm:t>
    </dgm:pt>
    <dgm:pt modelId="{9DBFCF34-DFCF-4F39-9CF9-E8CDAA131A5D}" type="pres">
      <dgm:prSet presAssocID="{659F6632-23EF-4F10-B6B6-48F7468EB9B1}" presName="linear" presStyleCnt="0">
        <dgm:presLayoutVars>
          <dgm:animLvl val="lvl"/>
          <dgm:resizeHandles val="exact"/>
        </dgm:presLayoutVars>
      </dgm:prSet>
      <dgm:spPr/>
    </dgm:pt>
    <dgm:pt modelId="{28650D9E-736E-43FA-A0F0-3899EE2F66B4}" type="pres">
      <dgm:prSet presAssocID="{3AF36105-60DC-4CAE-9C8C-6F25033FCE9F}" presName="parentText" presStyleLbl="node1" presStyleIdx="0" presStyleCnt="1" custScaleY="42303">
        <dgm:presLayoutVars>
          <dgm:chMax val="0"/>
          <dgm:bulletEnabled val="1"/>
        </dgm:presLayoutVars>
      </dgm:prSet>
      <dgm:spPr/>
    </dgm:pt>
    <dgm:pt modelId="{D912D76D-E94D-4893-812C-5D7284E24654}" type="pres">
      <dgm:prSet presAssocID="{3AF36105-60DC-4CAE-9C8C-6F25033FCE9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11C7F1D-EDBD-4C5D-9773-AE88DA70315A}" type="presOf" srcId="{AB08930D-7CE7-4CDD-B51A-30F99E1FB3BA}" destId="{D912D76D-E94D-4893-812C-5D7284E24654}" srcOrd="0" destOrd="0" presId="urn:microsoft.com/office/officeart/2005/8/layout/vList2"/>
    <dgm:cxn modelId="{A10DCC65-3507-483A-B163-FE2A9F41D04C}" type="presOf" srcId="{659F6632-23EF-4F10-B6B6-48F7468EB9B1}" destId="{9DBFCF34-DFCF-4F39-9CF9-E8CDAA131A5D}" srcOrd="0" destOrd="0" presId="urn:microsoft.com/office/officeart/2005/8/layout/vList2"/>
    <dgm:cxn modelId="{0A50174A-CDF5-4169-83CD-30CE41E48BAB}" type="presOf" srcId="{34589C6C-B522-4DE4-BAE1-F94D72B68232}" destId="{D912D76D-E94D-4893-812C-5D7284E24654}" srcOrd="0" destOrd="1" presId="urn:microsoft.com/office/officeart/2005/8/layout/vList2"/>
    <dgm:cxn modelId="{78E89F70-4E0D-44BE-A79F-BCB8BA1379CE}" srcId="{3AF36105-60DC-4CAE-9C8C-6F25033FCE9F}" destId="{34589C6C-B522-4DE4-BAE1-F94D72B68232}" srcOrd="1" destOrd="0" parTransId="{15BEF083-D2F7-445B-85B3-23B0DE6249B5}" sibTransId="{D2E527F2-3C22-477A-B0ED-A503867C0179}"/>
    <dgm:cxn modelId="{44326077-D59F-4A58-9F36-5E0F802F3387}" srcId="{3AF36105-60DC-4CAE-9C8C-6F25033FCE9F}" destId="{B01834A5-8012-4652-9AC4-58842941215B}" srcOrd="2" destOrd="0" parTransId="{065360E8-8759-44A1-9D73-F56CFB22F3A4}" sibTransId="{08E97FC6-93ED-469A-B21F-9E1EDEDCDAD3}"/>
    <dgm:cxn modelId="{3A2D3F79-ADEC-46B9-BD70-B3609D687EAF}" type="presOf" srcId="{B01834A5-8012-4652-9AC4-58842941215B}" destId="{D912D76D-E94D-4893-812C-5D7284E24654}" srcOrd="0" destOrd="2" presId="urn:microsoft.com/office/officeart/2005/8/layout/vList2"/>
    <dgm:cxn modelId="{A0C86480-3C0F-43EA-818F-954B63A15C3B}" srcId="{659F6632-23EF-4F10-B6B6-48F7468EB9B1}" destId="{3AF36105-60DC-4CAE-9C8C-6F25033FCE9F}" srcOrd="0" destOrd="0" parTransId="{881EAE00-9552-4FBE-8534-74204492BAB5}" sibTransId="{079B215B-A9D5-4189-8DC4-EF2794B29968}"/>
    <dgm:cxn modelId="{D67ABF93-811B-499E-9AF9-D21E2C6C395D}" type="presOf" srcId="{3AF36105-60DC-4CAE-9C8C-6F25033FCE9F}" destId="{28650D9E-736E-43FA-A0F0-3899EE2F66B4}" srcOrd="0" destOrd="0" presId="urn:microsoft.com/office/officeart/2005/8/layout/vList2"/>
    <dgm:cxn modelId="{0EEF3DE6-1B02-49B9-B130-50F639EEE45D}" srcId="{3AF36105-60DC-4CAE-9C8C-6F25033FCE9F}" destId="{AB08930D-7CE7-4CDD-B51A-30F99E1FB3BA}" srcOrd="0" destOrd="0" parTransId="{678E74A7-7A42-43BA-8CAD-5160EE39E594}" sibTransId="{51F3323B-B371-4604-AC06-80AAC48FD102}"/>
    <dgm:cxn modelId="{E86620C8-5530-4989-9F03-07B1A7BC705B}" type="presParOf" srcId="{9DBFCF34-DFCF-4F39-9CF9-E8CDAA131A5D}" destId="{28650D9E-736E-43FA-A0F0-3899EE2F66B4}" srcOrd="0" destOrd="0" presId="urn:microsoft.com/office/officeart/2005/8/layout/vList2"/>
    <dgm:cxn modelId="{91E715A3-4E68-4B9A-9611-1E65419CB3CA}" type="presParOf" srcId="{9DBFCF34-DFCF-4F39-9CF9-E8CDAA131A5D}" destId="{D912D76D-E94D-4893-812C-5D7284E2465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9A4958-9EC8-4FAF-9D8D-FFFCF6C4C5EE}" type="doc">
      <dgm:prSet loTypeId="urn:microsoft.com/office/officeart/2005/8/layout/arrow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033F65BE-D51D-4AD6-A8C0-3AE37BC22636}">
      <dgm:prSet phldrT="[Texto]"/>
      <dgm:spPr/>
      <dgm:t>
        <a:bodyPr/>
        <a:lstStyle/>
        <a:p>
          <a:r>
            <a:rPr lang="pt-BR" dirty="0"/>
            <a:t>Custo Histórico</a:t>
          </a:r>
        </a:p>
      </dgm:t>
    </dgm:pt>
    <dgm:pt modelId="{B032BEB5-EABB-419B-A87D-7D51C75728C4}" type="parTrans" cxnId="{73DECC09-0460-4EAF-9893-882881AA3F55}">
      <dgm:prSet/>
      <dgm:spPr/>
      <dgm:t>
        <a:bodyPr/>
        <a:lstStyle/>
        <a:p>
          <a:endParaRPr lang="pt-BR"/>
        </a:p>
      </dgm:t>
    </dgm:pt>
    <dgm:pt modelId="{F426E2E0-518D-48B7-8BE2-F78E011CA553}" type="sibTrans" cxnId="{73DECC09-0460-4EAF-9893-882881AA3F55}">
      <dgm:prSet/>
      <dgm:spPr/>
      <dgm:t>
        <a:bodyPr/>
        <a:lstStyle/>
        <a:p>
          <a:endParaRPr lang="pt-BR"/>
        </a:p>
      </dgm:t>
    </dgm:pt>
    <dgm:pt modelId="{550401AD-FE31-4420-8264-5F993C9B74D0}">
      <dgm:prSet phldrT="[Texto]"/>
      <dgm:spPr/>
      <dgm:t>
        <a:bodyPr/>
        <a:lstStyle/>
        <a:p>
          <a:r>
            <a:rPr lang="pt-BR" dirty="0"/>
            <a:t>Valor de Mercado</a:t>
          </a:r>
        </a:p>
      </dgm:t>
    </dgm:pt>
    <dgm:pt modelId="{0C24986F-D563-47CD-9BBB-F298969C52EA}" type="parTrans" cxnId="{A3828111-5265-4509-A04E-23250E007359}">
      <dgm:prSet/>
      <dgm:spPr/>
      <dgm:t>
        <a:bodyPr/>
        <a:lstStyle/>
        <a:p>
          <a:endParaRPr lang="pt-BR"/>
        </a:p>
      </dgm:t>
    </dgm:pt>
    <dgm:pt modelId="{F2A52274-DA4C-4A53-8724-4F58955B97E9}" type="sibTrans" cxnId="{A3828111-5265-4509-A04E-23250E007359}">
      <dgm:prSet/>
      <dgm:spPr/>
      <dgm:t>
        <a:bodyPr/>
        <a:lstStyle/>
        <a:p>
          <a:endParaRPr lang="pt-BR"/>
        </a:p>
      </dgm:t>
    </dgm:pt>
    <dgm:pt modelId="{04FE1879-0410-47F7-83F9-B8004918C9C3}" type="pres">
      <dgm:prSet presAssocID="{D69A4958-9EC8-4FAF-9D8D-FFFCF6C4C5EE}" presName="compositeShape" presStyleCnt="0">
        <dgm:presLayoutVars>
          <dgm:chMax val="2"/>
          <dgm:dir/>
          <dgm:resizeHandles val="exact"/>
        </dgm:presLayoutVars>
      </dgm:prSet>
      <dgm:spPr/>
    </dgm:pt>
    <dgm:pt modelId="{6AC67D4A-7DD6-4A01-B738-C996F81BC278}" type="pres">
      <dgm:prSet presAssocID="{033F65BE-D51D-4AD6-A8C0-3AE37BC22636}" presName="upArrow" presStyleLbl="node1" presStyleIdx="0" presStyleCnt="2" custScaleX="63764"/>
      <dgm:spPr/>
    </dgm:pt>
    <dgm:pt modelId="{ECCA02C6-AB2C-4201-94C5-379EB4BE440C}" type="pres">
      <dgm:prSet presAssocID="{033F65BE-D51D-4AD6-A8C0-3AE37BC22636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B181D15E-E5EF-440D-A8EE-F7E193CA6CD8}" type="pres">
      <dgm:prSet presAssocID="{550401AD-FE31-4420-8264-5F993C9B74D0}" presName="downArrow" presStyleLbl="node1" presStyleIdx="1" presStyleCnt="2" custScaleX="52982"/>
      <dgm:spPr/>
    </dgm:pt>
    <dgm:pt modelId="{A2807E1C-6652-4143-ACD2-C653216C1A5A}" type="pres">
      <dgm:prSet presAssocID="{550401AD-FE31-4420-8264-5F993C9B74D0}" presName="downArrowText" presStyleLbl="revTx" presStyleIdx="1" presStyleCnt="2" custLinFactNeighborX="1109" custLinFactNeighborY="2918">
        <dgm:presLayoutVars>
          <dgm:chMax val="0"/>
          <dgm:bulletEnabled val="1"/>
        </dgm:presLayoutVars>
      </dgm:prSet>
      <dgm:spPr/>
    </dgm:pt>
  </dgm:ptLst>
  <dgm:cxnLst>
    <dgm:cxn modelId="{73DECC09-0460-4EAF-9893-882881AA3F55}" srcId="{D69A4958-9EC8-4FAF-9D8D-FFFCF6C4C5EE}" destId="{033F65BE-D51D-4AD6-A8C0-3AE37BC22636}" srcOrd="0" destOrd="0" parTransId="{B032BEB5-EABB-419B-A87D-7D51C75728C4}" sibTransId="{F426E2E0-518D-48B7-8BE2-F78E011CA553}"/>
    <dgm:cxn modelId="{A3828111-5265-4509-A04E-23250E007359}" srcId="{D69A4958-9EC8-4FAF-9D8D-FFFCF6C4C5EE}" destId="{550401AD-FE31-4420-8264-5F993C9B74D0}" srcOrd="1" destOrd="0" parTransId="{0C24986F-D563-47CD-9BBB-F298969C52EA}" sibTransId="{F2A52274-DA4C-4A53-8724-4F58955B97E9}"/>
    <dgm:cxn modelId="{5652CD24-B9DE-4DF3-B3E4-F9F237A2FE24}" type="presOf" srcId="{D69A4958-9EC8-4FAF-9D8D-FFFCF6C4C5EE}" destId="{04FE1879-0410-47F7-83F9-B8004918C9C3}" srcOrd="0" destOrd="0" presId="urn:microsoft.com/office/officeart/2005/8/layout/arrow4"/>
    <dgm:cxn modelId="{4F7E859C-A1CA-4800-86C1-6284E141C591}" type="presOf" srcId="{033F65BE-D51D-4AD6-A8C0-3AE37BC22636}" destId="{ECCA02C6-AB2C-4201-94C5-379EB4BE440C}" srcOrd="0" destOrd="0" presId="urn:microsoft.com/office/officeart/2005/8/layout/arrow4"/>
    <dgm:cxn modelId="{39D574FA-DC14-4656-B4D7-914FEFFCD9A3}" type="presOf" srcId="{550401AD-FE31-4420-8264-5F993C9B74D0}" destId="{A2807E1C-6652-4143-ACD2-C653216C1A5A}" srcOrd="0" destOrd="0" presId="urn:microsoft.com/office/officeart/2005/8/layout/arrow4"/>
    <dgm:cxn modelId="{886FBDF0-A2DC-490B-9C19-B8D3A89936DA}" type="presParOf" srcId="{04FE1879-0410-47F7-83F9-B8004918C9C3}" destId="{6AC67D4A-7DD6-4A01-B738-C996F81BC278}" srcOrd="0" destOrd="0" presId="urn:microsoft.com/office/officeart/2005/8/layout/arrow4"/>
    <dgm:cxn modelId="{3C9CC791-3E09-44C1-AF58-EE5C4FF370D8}" type="presParOf" srcId="{04FE1879-0410-47F7-83F9-B8004918C9C3}" destId="{ECCA02C6-AB2C-4201-94C5-379EB4BE440C}" srcOrd="1" destOrd="0" presId="urn:microsoft.com/office/officeart/2005/8/layout/arrow4"/>
    <dgm:cxn modelId="{6C863AE5-457D-43BD-8861-A7C9753CE6A8}" type="presParOf" srcId="{04FE1879-0410-47F7-83F9-B8004918C9C3}" destId="{B181D15E-E5EF-440D-A8EE-F7E193CA6CD8}" srcOrd="2" destOrd="0" presId="urn:microsoft.com/office/officeart/2005/8/layout/arrow4"/>
    <dgm:cxn modelId="{AEC6354F-077E-4D9D-AFAD-9D053304BE58}" type="presParOf" srcId="{04FE1879-0410-47F7-83F9-B8004918C9C3}" destId="{A2807E1C-6652-4143-ACD2-C653216C1A5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28F41-9374-451C-8361-CFF3A0CEA5EA}">
      <dsp:nvSpPr>
        <dsp:cNvPr id="0" name=""/>
        <dsp:cNvSpPr/>
      </dsp:nvSpPr>
      <dsp:spPr>
        <a:xfrm>
          <a:off x="0" y="793748"/>
          <a:ext cx="11523306" cy="89999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Proposta de Fiscalização e Controle 136/2017 (CFFC)</a:t>
          </a:r>
        </a:p>
      </dsp:txBody>
      <dsp:txXfrm>
        <a:off x="43934" y="837682"/>
        <a:ext cx="11435438" cy="812125"/>
      </dsp:txXfrm>
    </dsp:sp>
    <dsp:sp modelId="{7920BE7E-BC0E-4B02-A88A-EB953FEFAB55}">
      <dsp:nvSpPr>
        <dsp:cNvPr id="0" name=""/>
        <dsp:cNvSpPr/>
      </dsp:nvSpPr>
      <dsp:spPr>
        <a:xfrm>
          <a:off x="0" y="1693742"/>
          <a:ext cx="11523306" cy="26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86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Enviado para o TCU em 06/08/2018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Requereu fiscalização na Agência Nacional de Transportes Terrestres (ANTT) e no contrato firmado entre a União e a Concessionária BR-040 S.A. (VIA 040), e o processo de devolução da concessão</a:t>
          </a:r>
        </a:p>
      </dsp:txBody>
      <dsp:txXfrm>
        <a:off x="0" y="1693742"/>
        <a:ext cx="11523306" cy="2691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B5366-77E6-4E48-97AE-8A2C8B2F2000}">
      <dsp:nvSpPr>
        <dsp:cNvPr id="0" name=""/>
        <dsp:cNvSpPr/>
      </dsp:nvSpPr>
      <dsp:spPr>
        <a:xfrm>
          <a:off x="0" y="175764"/>
          <a:ext cx="11523306" cy="89999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TCU (Acórdão 1.277/2019 – Plenário)</a:t>
          </a:r>
        </a:p>
      </dsp:txBody>
      <dsp:txXfrm>
        <a:off x="43934" y="219698"/>
        <a:ext cx="11435438" cy="812125"/>
      </dsp:txXfrm>
    </dsp:sp>
    <dsp:sp modelId="{AA765CBD-33AB-44D8-935D-DA4480227DF5}">
      <dsp:nvSpPr>
        <dsp:cNvPr id="0" name=""/>
        <dsp:cNvSpPr/>
      </dsp:nvSpPr>
      <dsp:spPr>
        <a:xfrm>
          <a:off x="0" y="1075758"/>
          <a:ext cx="11523306" cy="444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86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i="1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Encaminhamento de fiscalizações julgadas: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pt-BR" sz="2400" kern="1200" dirty="0"/>
            <a:t>TC 034.459/2017-0 (BR-040 DF/GO/MG) 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pt-BR" sz="2400" kern="1200" dirty="0"/>
            <a:t>TC 028.343/2017-4 (Nova Licitação – BR-101/290/386/448)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pt-BR" sz="2400" kern="1200" dirty="0"/>
            <a:t>TC 002.469/2018-9 (Nova Licitação – BR-364/365 GO/MG)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None/>
          </a:pP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i="1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Encaminhamento de fiscalizações após julgamento: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pt-BR" sz="2400" kern="1200" dirty="0"/>
            <a:t>TC 012.624/2017-9 (Auditoria Operacional no Programa de Concessões de Rodovias)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pt-BR" sz="2400" kern="1200" dirty="0"/>
            <a:t>TC 024.813/2017-6 (Auditoria de Conformidade nas Revisões Tarifárias)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i="1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Determinação para a Unidade Técnica acompanhar o desfecho do processo de relicitação da BR-040</a:t>
          </a:r>
        </a:p>
      </dsp:txBody>
      <dsp:txXfrm>
        <a:off x="0" y="1075758"/>
        <a:ext cx="11523306" cy="4440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31546-B638-425C-B634-CBE05FB48F02}">
      <dsp:nvSpPr>
        <dsp:cNvPr id="0" name=""/>
        <dsp:cNvSpPr/>
      </dsp:nvSpPr>
      <dsp:spPr>
        <a:xfrm>
          <a:off x="0" y="1522880"/>
          <a:ext cx="11495313" cy="211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92164" tIns="583184" rIns="892164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TC </a:t>
          </a:r>
          <a:r>
            <a:rPr lang="pt-BR" sz="2800" b="0" i="0" kern="1200" dirty="0"/>
            <a:t>008.508/2020-8</a:t>
          </a:r>
          <a:endParaRPr lang="pt-B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Acórdãos 2611/2020-TCU-Plenário e 2924/2020-TCU-Plenário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Processo ainda sem decisão de mérito</a:t>
          </a:r>
        </a:p>
      </dsp:txBody>
      <dsp:txXfrm>
        <a:off x="0" y="1522880"/>
        <a:ext cx="11495313" cy="2116800"/>
      </dsp:txXfrm>
    </dsp:sp>
    <dsp:sp modelId="{CADA05D4-A8DC-445B-AD67-7CB573461B9A}">
      <dsp:nvSpPr>
        <dsp:cNvPr id="0" name=""/>
        <dsp:cNvSpPr/>
      </dsp:nvSpPr>
      <dsp:spPr>
        <a:xfrm>
          <a:off x="574765" y="1109600"/>
          <a:ext cx="8046719" cy="8265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147" tIns="0" rIns="30414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Autuado processo específico de acompanhamento</a:t>
          </a:r>
        </a:p>
      </dsp:txBody>
      <dsp:txXfrm>
        <a:off x="615114" y="1149949"/>
        <a:ext cx="7966021" cy="745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FFF20-EBBA-4726-9A1C-3699F5CB7E05}">
      <dsp:nvSpPr>
        <dsp:cNvPr id="0" name=""/>
        <dsp:cNvSpPr/>
      </dsp:nvSpPr>
      <dsp:spPr>
        <a:xfrm>
          <a:off x="0" y="513770"/>
          <a:ext cx="11290041" cy="438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233" tIns="499872" rIns="87623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Metodologia de indenização dos bens reversíveis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Supressão de obrigações sem a correspondente redução da tarifa de pedágio cobrada dos usuários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Ausência de publicidade, a despeito da deliberação afetar direitos dos usuários do serviço público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Superestimativa da tarifa de reequilíbrio, em violação ao equilíbrio econômico-financeiro da avença</a:t>
          </a:r>
        </a:p>
      </dsp:txBody>
      <dsp:txXfrm>
        <a:off x="0" y="513770"/>
        <a:ext cx="11290041" cy="4384800"/>
      </dsp:txXfrm>
    </dsp:sp>
    <dsp:sp modelId="{E0DC7886-6835-4216-8DD5-96CB55A4CF73}">
      <dsp:nvSpPr>
        <dsp:cNvPr id="0" name=""/>
        <dsp:cNvSpPr/>
      </dsp:nvSpPr>
      <dsp:spPr>
        <a:xfrm>
          <a:off x="564502" y="79765"/>
          <a:ext cx="7903028" cy="70848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716" tIns="0" rIns="29871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Principais assuntos tratados até o momento</a:t>
          </a:r>
        </a:p>
      </dsp:txBody>
      <dsp:txXfrm>
        <a:off x="599087" y="114350"/>
        <a:ext cx="7833858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50D9E-736E-43FA-A0F0-3899EE2F66B4}">
      <dsp:nvSpPr>
        <dsp:cNvPr id="0" name=""/>
        <dsp:cNvSpPr/>
      </dsp:nvSpPr>
      <dsp:spPr>
        <a:xfrm>
          <a:off x="0" y="1175035"/>
          <a:ext cx="4506687" cy="5068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Resolução-ANTT 5.860/2019</a:t>
          </a:r>
        </a:p>
      </dsp:txBody>
      <dsp:txXfrm>
        <a:off x="24741" y="1199776"/>
        <a:ext cx="4457205" cy="457341"/>
      </dsp:txXfrm>
    </dsp:sp>
    <dsp:sp modelId="{D912D76D-E94D-4893-812C-5D7284E24654}">
      <dsp:nvSpPr>
        <dsp:cNvPr id="0" name=""/>
        <dsp:cNvSpPr/>
      </dsp:nvSpPr>
      <dsp:spPr>
        <a:xfrm>
          <a:off x="0" y="1681859"/>
          <a:ext cx="4506687" cy="158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08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Possível ineficiência da metodologia escolhida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Indenização para a concessionária por valores acima do que realmente valem</a:t>
          </a:r>
        </a:p>
      </dsp:txBody>
      <dsp:txXfrm>
        <a:off x="0" y="1681859"/>
        <a:ext cx="4506687" cy="15897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67D4A-7DD6-4A01-B738-C996F81BC278}">
      <dsp:nvSpPr>
        <dsp:cNvPr id="0" name=""/>
        <dsp:cNvSpPr/>
      </dsp:nvSpPr>
      <dsp:spPr>
        <a:xfrm>
          <a:off x="467286" y="0"/>
          <a:ext cx="747194" cy="878859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A02C6-AB2C-4201-94C5-379EB4BE440C}">
      <dsp:nvSpPr>
        <dsp:cNvPr id="0" name=""/>
        <dsp:cNvSpPr/>
      </dsp:nvSpPr>
      <dsp:spPr>
        <a:xfrm>
          <a:off x="1461944" y="0"/>
          <a:ext cx="2902804" cy="878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0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Custo Histórico</a:t>
          </a:r>
        </a:p>
      </dsp:txBody>
      <dsp:txXfrm>
        <a:off x="1461944" y="0"/>
        <a:ext cx="2902804" cy="878859"/>
      </dsp:txXfrm>
    </dsp:sp>
    <dsp:sp modelId="{B181D15E-E5EF-440D-A8EE-F7E193CA6CD8}">
      <dsp:nvSpPr>
        <dsp:cNvPr id="0" name=""/>
        <dsp:cNvSpPr/>
      </dsp:nvSpPr>
      <dsp:spPr>
        <a:xfrm>
          <a:off x="882002" y="952098"/>
          <a:ext cx="620850" cy="878859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07E1C-6652-4143-ACD2-C653216C1A5A}">
      <dsp:nvSpPr>
        <dsp:cNvPr id="0" name=""/>
        <dsp:cNvSpPr/>
      </dsp:nvSpPr>
      <dsp:spPr>
        <a:xfrm>
          <a:off x="1845680" y="952098"/>
          <a:ext cx="2902804" cy="878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0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Valor de Mercado</a:t>
          </a:r>
        </a:p>
      </dsp:txBody>
      <dsp:txXfrm>
        <a:off x="1845680" y="952098"/>
        <a:ext cx="2902804" cy="878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92F50-EA9A-4106-9F89-63610D1FB10A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5B90D-5D5B-4967-A63E-96FD2755DB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36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E0EC2-96E5-4DFD-BBC2-6744F8C212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62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"/>
            <a:ext cx="12192000" cy="68514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678193"/>
            <a:ext cx="9829800" cy="183177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4894729"/>
            <a:ext cx="9937376" cy="13250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58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2"/>
            <a:ext cx="12192000" cy="160288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"/>
            <a:ext cx="1219200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4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276"/>
            <a:ext cx="12274475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1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58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30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82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10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"/>
            <a:ext cx="1219200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6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4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2"/>
            <a:ext cx="12192000" cy="160288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"/>
            <a:ext cx="1219200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7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"/>
            <a:ext cx="12192000" cy="6851448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2"/>
            <a:ext cx="12192000" cy="160288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108747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"/>
            <a:ext cx="12192000" cy="6851448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204397"/>
            <a:ext cx="9209443" cy="1136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FE88-8AFA-4CAB-8D9E-C2EDA41CC309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4A019-E8B9-43C2-B82B-7CC0C26160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92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>
              <a:lumMod val="20000"/>
              <a:lumOff val="80000"/>
            </a:schemeClr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624" y="923731"/>
            <a:ext cx="9829800" cy="2828828"/>
          </a:xfrm>
        </p:spPr>
        <p:txBody>
          <a:bodyPr>
            <a:noAutofit/>
          </a:bodyPr>
          <a:lstStyle/>
          <a:p>
            <a:r>
              <a:rPr lang="pt-BR" sz="4800" dirty="0"/>
              <a:t>Concessão de Rodovias Federais</a:t>
            </a:r>
            <a:br>
              <a:rPr lang="pt-BR" sz="4800" dirty="0"/>
            </a:br>
            <a:br>
              <a:rPr lang="pt-BR" sz="4800" dirty="0"/>
            </a:br>
            <a:r>
              <a:rPr lang="pt-BR" sz="1200" dirty="0"/>
              <a:t> </a:t>
            </a:r>
            <a:br>
              <a:rPr lang="pt-BR" sz="4800" dirty="0"/>
            </a:br>
            <a:r>
              <a:rPr lang="pt-BR" sz="4800" dirty="0"/>
              <a:t>- BR-040/DF/GO/MG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4894728"/>
            <a:ext cx="9937376" cy="196327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Brasília</a:t>
            </a:r>
          </a:p>
          <a:p>
            <a:pPr>
              <a:spcBef>
                <a:spcPts val="600"/>
              </a:spcBef>
            </a:pPr>
            <a:r>
              <a:rPr lang="pt-BR" dirty="0"/>
              <a:t>16/9/2021</a:t>
            </a:r>
          </a:p>
        </p:txBody>
      </p:sp>
    </p:spTree>
    <p:extLst>
      <p:ext uri="{BB962C8B-B14F-4D97-AF65-F5344CB8AC3E}">
        <p14:creationId xmlns:p14="http://schemas.microsoft.com/office/powerpoint/2010/main" val="132250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DD4CCC0-8B39-4C66-8A43-269523690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421006"/>
              </p:ext>
            </p:extLst>
          </p:nvPr>
        </p:nvGraphicFramePr>
        <p:xfrm>
          <a:off x="7489371" y="3200404"/>
          <a:ext cx="4506687" cy="444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1B84AFB-D9C8-469A-9895-A6F8DE32F7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7255356"/>
              </p:ext>
            </p:extLst>
          </p:nvPr>
        </p:nvGraphicFramePr>
        <p:xfrm>
          <a:off x="7306455" y="1804395"/>
          <a:ext cx="5183579" cy="183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ítulo 3">
            <a:extLst>
              <a:ext uri="{FF2B5EF4-FFF2-40B4-BE49-F238E27FC236}">
                <a16:creationId xmlns:a16="http://schemas.microsoft.com/office/drawing/2014/main" id="{344393E3-1200-4C24-8BDE-1BD26057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75" y="204397"/>
            <a:ext cx="9136225" cy="1136939"/>
          </a:xfrm>
        </p:spPr>
        <p:txBody>
          <a:bodyPr>
            <a:noAutofit/>
          </a:bodyPr>
          <a:lstStyle/>
          <a:p>
            <a:pPr algn="just"/>
            <a:r>
              <a:rPr lang="pt-BR" sz="3200" dirty="0"/>
              <a:t>Metodologia de indenização de bens reversíveis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AB6FC6E-6D8A-4418-AA12-1CFF043261B2}"/>
              </a:ext>
            </a:extLst>
          </p:cNvPr>
          <p:cNvCxnSpPr/>
          <p:nvPr/>
        </p:nvCxnSpPr>
        <p:spPr>
          <a:xfrm>
            <a:off x="7293429" y="3946850"/>
            <a:ext cx="48985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Trecho da BR-040 sob concessão da Via 040 entre Juiz de Fora e Brasília — Foto: Via 040/Divulgação">
            <a:extLst>
              <a:ext uri="{FF2B5EF4-FFF2-40B4-BE49-F238E27FC236}">
                <a16:creationId xmlns:a16="http://schemas.microsoft.com/office/drawing/2014/main" id="{CEBC813F-2E80-4085-9BCD-67E5C0D67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"/>
          <a:stretch/>
        </p:blipFill>
        <p:spPr bwMode="auto">
          <a:xfrm>
            <a:off x="13026" y="1492898"/>
            <a:ext cx="7280403" cy="536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6A87127-554F-4BFF-A30E-60A251AA68FC}"/>
              </a:ext>
            </a:extLst>
          </p:cNvPr>
          <p:cNvSpPr txBox="1"/>
          <p:nvPr/>
        </p:nvSpPr>
        <p:spPr>
          <a:xfrm>
            <a:off x="0" y="6499714"/>
            <a:ext cx="3023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Fonte: g1.globo.com</a:t>
            </a:r>
          </a:p>
        </p:txBody>
      </p:sp>
    </p:spTree>
    <p:extLst>
      <p:ext uri="{BB962C8B-B14F-4D97-AF65-F5344CB8AC3E}">
        <p14:creationId xmlns:p14="http://schemas.microsoft.com/office/powerpoint/2010/main" val="89421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22175" y="204397"/>
            <a:ext cx="9136225" cy="1136939"/>
          </a:xfrm>
        </p:spPr>
        <p:txBody>
          <a:bodyPr>
            <a:noAutofit/>
          </a:bodyPr>
          <a:lstStyle/>
          <a:p>
            <a:pPr algn="just"/>
            <a:r>
              <a:rPr lang="pt-BR" sz="2800" dirty="0"/>
              <a:t>Supressão de obrigações sem a correspondente redução da tarifa de pedágio cobrada dos usuários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E3AF15C-ED69-4E8F-BDB4-17ED76F0C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66" y="1797309"/>
            <a:ext cx="8483858" cy="161205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910A528-7346-4190-A267-BFF2983C7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68" y="3795830"/>
            <a:ext cx="8471612" cy="178511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616FD57-B3FF-4C4E-B7DC-C79D6F249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17" y="5708510"/>
            <a:ext cx="8459363" cy="945093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57394191-A1B9-47F8-B9E2-77C4691DE507}"/>
              </a:ext>
            </a:extLst>
          </p:cNvPr>
          <p:cNvCxnSpPr>
            <a:cxnSpLocks/>
          </p:cNvCxnSpPr>
          <p:nvPr/>
        </p:nvCxnSpPr>
        <p:spPr>
          <a:xfrm>
            <a:off x="9274629" y="1511559"/>
            <a:ext cx="0" cy="53464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B24E4C64-CC00-4A0C-B852-27825E44AC54}"/>
              </a:ext>
            </a:extLst>
          </p:cNvPr>
          <p:cNvSpPr/>
          <p:nvPr/>
        </p:nvSpPr>
        <p:spPr>
          <a:xfrm>
            <a:off x="9489231" y="1797309"/>
            <a:ext cx="2463279" cy="169700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Tarifa </a:t>
            </a:r>
            <a:r>
              <a:rPr lang="pt-BR" dirty="0">
                <a:solidFill>
                  <a:srgbClr val="FFFF00"/>
                </a:solidFill>
              </a:rPr>
              <a:t>cobrada</a:t>
            </a:r>
            <a:r>
              <a:rPr lang="pt-BR" dirty="0"/>
              <a:t> na vigência do termo aditivo: </a:t>
            </a:r>
          </a:p>
          <a:p>
            <a:pPr algn="ctr"/>
            <a:r>
              <a:rPr lang="pt-BR" sz="2800" dirty="0"/>
              <a:t>R$ 5,30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134775E4-730B-4262-BF0F-F2296D307552}"/>
              </a:ext>
            </a:extLst>
          </p:cNvPr>
          <p:cNvSpPr/>
          <p:nvPr/>
        </p:nvSpPr>
        <p:spPr>
          <a:xfrm>
            <a:off x="9489231" y="3795830"/>
            <a:ext cx="2463279" cy="29523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Tarifa </a:t>
            </a:r>
            <a:r>
              <a:rPr lang="pt-BR" dirty="0">
                <a:solidFill>
                  <a:srgbClr val="FFFF00"/>
                </a:solidFill>
              </a:rPr>
              <a:t>devida</a:t>
            </a:r>
            <a:r>
              <a:rPr lang="pt-BR" dirty="0"/>
              <a:t> de acordo com os serviços prestados:</a:t>
            </a:r>
          </a:p>
          <a:p>
            <a:pPr algn="ctr"/>
            <a:r>
              <a:rPr lang="pt-BR" sz="3200" dirty="0"/>
              <a:t>R$ 2,53</a:t>
            </a:r>
          </a:p>
        </p:txBody>
      </p:sp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id="{01B6AA29-2C15-4788-AC96-200293BC227F}"/>
              </a:ext>
            </a:extLst>
          </p:cNvPr>
          <p:cNvSpPr/>
          <p:nvPr/>
        </p:nvSpPr>
        <p:spPr>
          <a:xfrm rot="20813752">
            <a:off x="6108007" y="2640084"/>
            <a:ext cx="757906" cy="19297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FF9D3FE-03E9-44D4-9F60-1FC2950F5D27}"/>
              </a:ext>
            </a:extLst>
          </p:cNvPr>
          <p:cNvSpPr/>
          <p:nvPr/>
        </p:nvSpPr>
        <p:spPr>
          <a:xfrm>
            <a:off x="1007706" y="5057193"/>
            <a:ext cx="886408" cy="25200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2D8A47F-3B0C-4658-B6FC-4B291AB6A08C}"/>
              </a:ext>
            </a:extLst>
          </p:cNvPr>
          <p:cNvSpPr/>
          <p:nvPr/>
        </p:nvSpPr>
        <p:spPr>
          <a:xfrm>
            <a:off x="1469571" y="6176865"/>
            <a:ext cx="1152331" cy="24686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73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22175" y="204397"/>
            <a:ext cx="9136225" cy="1136939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Ausência de publicidade a despeito da deliberação afetar direitos dos usuários do serviço público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0E449A8-EB36-463C-9F9B-2BF4D600B81E}"/>
              </a:ext>
            </a:extLst>
          </p:cNvPr>
          <p:cNvSpPr txBox="1"/>
          <p:nvPr/>
        </p:nvSpPr>
        <p:spPr>
          <a:xfrm>
            <a:off x="441651" y="1919132"/>
            <a:ext cx="1124649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Deliberação-ANTT 329, de 14 de julho de 2020: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Art. 1º Indeferir o pleito da Concessionária BR-040 S/A de inclusão de novas disposições ao aditivo. </a:t>
            </a:r>
          </a:p>
          <a:p>
            <a:pPr algn="just"/>
            <a:endParaRPr lang="pt-BR" dirty="0"/>
          </a:p>
          <a:p>
            <a:pPr algn="just"/>
            <a:r>
              <a:rPr lang="pt-BR" sz="2000" b="1" dirty="0"/>
              <a:t>Art. 2º Aprovar a celebração do Primeiro Termo Aditivo ao Contrato de Concessão do Edital n° 006/2013, entre a ANTT e a Concessionária BR-040 S/A, nos moldes da minuta final anexa aos autos</a:t>
            </a:r>
            <a:r>
              <a:rPr lang="pt-BR" dirty="0"/>
              <a:t>, com o objetivo de estabelecer as obrigações relativas à relicitação do trecho concedido da BR040/DF/GO/MG, nos termos da qualificação do empreendimento aprovada pelo Decreto nº 10.248, de 18 de fevereiro de 2020 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Art. 3º Estabelecer prazo de 45 (quarenta e cinco) dias, improrrogáveis, a contar da publicação desta Deliberação, para que as partes assinem o Primeiro Termo Aditivo do Contrato de Concessão.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(...)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Art. 6º Esta Deliberação entra em vigor na data de sua publicação.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7E699C0-F02C-4368-B6B5-548B2618DFD6}"/>
              </a:ext>
            </a:extLst>
          </p:cNvPr>
          <p:cNvSpPr/>
          <p:nvPr/>
        </p:nvSpPr>
        <p:spPr>
          <a:xfrm>
            <a:off x="223935" y="2453951"/>
            <a:ext cx="11681926" cy="40028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605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06A4C7D-AE06-48D6-BE5A-D3CF4C2166F8}"/>
              </a:ext>
            </a:extLst>
          </p:cNvPr>
          <p:cNvSpPr txBox="1"/>
          <p:nvPr/>
        </p:nvSpPr>
        <p:spPr>
          <a:xfrm>
            <a:off x="4432042" y="1884784"/>
            <a:ext cx="4348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chemeClr val="bg1"/>
                </a:solidFill>
              </a:rPr>
              <a:t>Obrigado!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1BB43D-9CB6-4B5D-93BC-F3A00EAAAAB5}"/>
              </a:ext>
            </a:extLst>
          </p:cNvPr>
          <p:cNvSpPr txBox="1"/>
          <p:nvPr/>
        </p:nvSpPr>
        <p:spPr>
          <a:xfrm>
            <a:off x="3620276" y="2874028"/>
            <a:ext cx="4758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</a:rPr>
              <a:t>seinfrarodoviaaviacao@tcu.gov.br</a:t>
            </a:r>
          </a:p>
        </p:txBody>
      </p:sp>
    </p:spTree>
    <p:extLst>
      <p:ext uri="{BB962C8B-B14F-4D97-AF65-F5344CB8AC3E}">
        <p14:creationId xmlns:p14="http://schemas.microsoft.com/office/powerpoint/2010/main" val="275724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77C8B4-E6E7-454D-A2A1-935AC5B204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321882"/>
              </p:ext>
            </p:extLst>
          </p:nvPr>
        </p:nvGraphicFramePr>
        <p:xfrm>
          <a:off x="334347" y="426937"/>
          <a:ext cx="11523306" cy="517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334347" y="204686"/>
            <a:ext cx="11095037" cy="1136650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tx1"/>
                </a:solidFill>
              </a:rPr>
              <a:t>Histórico</a:t>
            </a:r>
          </a:p>
        </p:txBody>
      </p:sp>
    </p:spTree>
    <p:extLst>
      <p:ext uri="{BB962C8B-B14F-4D97-AF65-F5344CB8AC3E}">
        <p14:creationId xmlns:p14="http://schemas.microsoft.com/office/powerpoint/2010/main" val="326976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77C8B4-E6E7-454D-A2A1-935AC5B204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134968"/>
              </p:ext>
            </p:extLst>
          </p:nvPr>
        </p:nvGraphicFramePr>
        <p:xfrm>
          <a:off x="334347" y="1006021"/>
          <a:ext cx="11523306" cy="5691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3">
            <a:extLst>
              <a:ext uri="{FF2B5EF4-FFF2-40B4-BE49-F238E27FC236}">
                <a16:creationId xmlns:a16="http://schemas.microsoft.com/office/drawing/2014/main" id="{9F03EF52-2090-44AA-BF1F-51C7B1A96660}"/>
              </a:ext>
            </a:extLst>
          </p:cNvPr>
          <p:cNvSpPr txBox="1">
            <a:spLocks/>
          </p:cNvSpPr>
          <p:nvPr/>
        </p:nvSpPr>
        <p:spPr>
          <a:xfrm>
            <a:off x="334347" y="204686"/>
            <a:ext cx="11095037" cy="1136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3200">
                <a:solidFill>
                  <a:schemeClr val="tx1"/>
                </a:solidFill>
              </a:rPr>
              <a:t>Histórico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Seta: para a Esquerda 2">
            <a:extLst>
              <a:ext uri="{FF2B5EF4-FFF2-40B4-BE49-F238E27FC236}">
                <a16:creationId xmlns:a16="http://schemas.microsoft.com/office/drawing/2014/main" id="{3988E901-ABCA-4DAF-98F6-129B98D3B33A}"/>
              </a:ext>
            </a:extLst>
          </p:cNvPr>
          <p:cNvSpPr/>
          <p:nvPr/>
        </p:nvSpPr>
        <p:spPr>
          <a:xfrm>
            <a:off x="6223518" y="2491273"/>
            <a:ext cx="867747" cy="326572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25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22175" y="204397"/>
            <a:ext cx="11095654" cy="1136939"/>
          </a:xfrm>
        </p:spPr>
        <p:txBody>
          <a:bodyPr>
            <a:noAutofit/>
          </a:bodyPr>
          <a:lstStyle/>
          <a:p>
            <a:r>
              <a:rPr lang="pt-BR" sz="3200" dirty="0"/>
              <a:t>TC 034.459/2017-0</a:t>
            </a:r>
            <a:r>
              <a:rPr lang="pt-BR" sz="1200" dirty="0"/>
              <a:t>   </a:t>
            </a:r>
            <a:br>
              <a:rPr lang="pt-BR" sz="1200" dirty="0"/>
            </a:br>
            <a:r>
              <a:rPr lang="pt-BR" sz="1200" dirty="0"/>
              <a:t> </a:t>
            </a:r>
            <a:r>
              <a:rPr lang="pt-BR" sz="3200" dirty="0"/>
              <a:t>(ACÓRDÃO Nº 2218/2018 – TCU – Plenário)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C7FBF12-C2B9-4DBB-B8E3-E361FC49DD71}"/>
              </a:ext>
            </a:extLst>
          </p:cNvPr>
          <p:cNvSpPr txBox="1"/>
          <p:nvPr/>
        </p:nvSpPr>
        <p:spPr>
          <a:xfrm>
            <a:off x="355340" y="1810139"/>
            <a:ext cx="114813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 9.2.1.  tendo como critério o Programa de Exploração da Rodovia (PER), foram identificados os seguintes descumprimentos contratuais na concessão da BR-040, no trecho entre Brasília e Juiz de Fora, relacionados a inexecução de investimentos:</a:t>
            </a:r>
          </a:p>
          <a:p>
            <a:endParaRPr lang="pt-BR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/>
              <a:t>obras de duplicação;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/>
              <a:t>obras de conversão de multifaixas em via duplicada;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/>
              <a:t>obras de melhorias: vias marginais, viadutos e passagens inferiores, interconexões, retornos em desnível, passarelas, correções de traçado, e melhorias em acessos;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/>
              <a:t>obras de contornos rodoviários nos trechos urbanos dos municípios de Conselheiro Lafaiete e Santos Dumont;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/>
              <a:t>obras de recuperação do sistema rodoviário;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/>
              <a:t>implantação do sistema de circuito fechado de TV;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/>
              <a:t>implantação de fibra ótica do sistema de comunicação;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/>
              <a:t>implantação do sistema de pesagem;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/>
              <a:t>implantação de novos postos da Polícia Rodoviária Federal.</a:t>
            </a:r>
          </a:p>
        </p:txBody>
      </p:sp>
    </p:spTree>
    <p:extLst>
      <p:ext uri="{BB962C8B-B14F-4D97-AF65-F5344CB8AC3E}">
        <p14:creationId xmlns:p14="http://schemas.microsoft.com/office/powerpoint/2010/main" val="276971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22175" y="204397"/>
            <a:ext cx="11095654" cy="1136939"/>
          </a:xfrm>
        </p:spPr>
        <p:txBody>
          <a:bodyPr>
            <a:noAutofit/>
          </a:bodyPr>
          <a:lstStyle/>
          <a:p>
            <a:r>
              <a:rPr lang="pt-BR" sz="3200" dirty="0"/>
              <a:t>TC 034.459/2017-0</a:t>
            </a:r>
            <a:r>
              <a:rPr lang="pt-BR" sz="1200" dirty="0"/>
              <a:t>   </a:t>
            </a:r>
            <a:br>
              <a:rPr lang="pt-BR" sz="1200" dirty="0"/>
            </a:br>
            <a:r>
              <a:rPr lang="pt-BR" sz="1200" dirty="0"/>
              <a:t> </a:t>
            </a:r>
            <a:r>
              <a:rPr lang="pt-BR" sz="3200" dirty="0"/>
              <a:t>(ACÓRDÃO Nº 2218/2018 – TCU – Plenário)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C7FBF12-C2B9-4DBB-B8E3-E361FC49DD71}"/>
              </a:ext>
            </a:extLst>
          </p:cNvPr>
          <p:cNvSpPr txBox="1"/>
          <p:nvPr/>
        </p:nvSpPr>
        <p:spPr>
          <a:xfrm>
            <a:off x="354563" y="1729178"/>
            <a:ext cx="1144399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 9.2.4. as tarifas de pedágio da BR-040 no trecho entre Brasília e Juiz de Fora foram revisadas pela ANTT em percentuais acima da inflação, haja vista a ocorrência, principalmente, dos seguintes eventos extraordinários: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9.2.4.1. alteração unilateral por parte da ANTT, </a:t>
            </a:r>
            <a:r>
              <a:rPr lang="pt-BR" b="1" dirty="0"/>
              <a:t>requerendo a construção de 45 retornos em nível </a:t>
            </a:r>
            <a:r>
              <a:rPr lang="pt-BR" dirty="0"/>
              <a:t>no segundo ano de concessão, os quais resultaram em um aumento de 3,3% na tarifa de pedágio a partir de 2015, (...); 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9.2.4.2. recomposição do equilíbrio econômico financeiro decorrente da </a:t>
            </a:r>
            <a:r>
              <a:rPr lang="pt-BR" b="1" dirty="0"/>
              <a:t>suspensão da cobrança dos eixos suspensos</a:t>
            </a:r>
            <a:r>
              <a:rPr lang="pt-BR" dirty="0"/>
              <a:t>, nos termos do art. 17 da Lei 13.103/2015, os quais resultaram em um aumento de 13,25% na tarifa no ano de 2015, e de 6,2% no ano de 2017; 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9.2.4.3. recomposição do equilíbrio econômico-financeiro decorrente do </a:t>
            </a:r>
            <a:r>
              <a:rPr lang="pt-BR" b="1" dirty="0"/>
              <a:t>aumento da tolerância máxima de peso por eixo</a:t>
            </a:r>
            <a:r>
              <a:rPr lang="pt-BR" dirty="0"/>
              <a:t>, nos termos do art. 16, inciso II, da Lei 13.103/2015, os quais resultaram em um aumento de 8,5% na tarifa no ano de 2016, cuja retificação foi determinada pelo TCU por meio do item 9.2.4 do Acórdão 290/2018-TCU-Plenário;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9.2.4.4. alteração unilateral por parte da ANTT, requerendo a </a:t>
            </a:r>
            <a:r>
              <a:rPr lang="pt-BR" b="1" dirty="0"/>
              <a:t>implantação de dispositivos de controle de velocidade </a:t>
            </a:r>
            <a:r>
              <a:rPr lang="pt-BR" dirty="0"/>
              <a:t>haja vista o encerramento dos contratos administrados pelo DNIT para essa finalidade, os quais resultaram em um aumento de 7,0% na tarifa de pedágio e cujos fundamentos legais estão sendo avaliados no âmbito do TC 024.813/2017-6, ainda pendente de deliberação do TCU.</a:t>
            </a:r>
          </a:p>
        </p:txBody>
      </p:sp>
    </p:spTree>
    <p:extLst>
      <p:ext uri="{BB962C8B-B14F-4D97-AF65-F5344CB8AC3E}">
        <p14:creationId xmlns:p14="http://schemas.microsoft.com/office/powerpoint/2010/main" val="220069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22175" y="204397"/>
            <a:ext cx="11095654" cy="1136939"/>
          </a:xfrm>
        </p:spPr>
        <p:txBody>
          <a:bodyPr>
            <a:noAutofit/>
          </a:bodyPr>
          <a:lstStyle/>
          <a:p>
            <a:r>
              <a:rPr lang="pt-BR" sz="3200" dirty="0"/>
              <a:t>TC 034.459/2017-0</a:t>
            </a:r>
            <a:r>
              <a:rPr lang="pt-BR" sz="1200" dirty="0"/>
              <a:t>   </a:t>
            </a:r>
            <a:br>
              <a:rPr lang="pt-BR" sz="1200" dirty="0"/>
            </a:br>
            <a:r>
              <a:rPr lang="pt-BR" sz="1200" dirty="0"/>
              <a:t> </a:t>
            </a:r>
            <a:r>
              <a:rPr lang="pt-BR" sz="3200" dirty="0"/>
              <a:t>(ACÓRDÃO Nº 2218/2018 – TCU – Plenário)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C7FBF12-C2B9-4DBB-B8E3-E361FC49DD71}"/>
              </a:ext>
            </a:extLst>
          </p:cNvPr>
          <p:cNvSpPr txBox="1"/>
          <p:nvPr/>
        </p:nvSpPr>
        <p:spPr>
          <a:xfrm>
            <a:off x="335902" y="1670179"/>
            <a:ext cx="11425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 9.2.5. as licenças ambientais de instalação necessárias para o início das obras de duplicação foram emitidas pelo Ibama em julho de 2016, para o estado de Goiás, e em abril de 2017, para o estado de Minas Gerais, a partir de quando essas obras poderiam ser iniciadas, bastando à concessionária Via 040 requerer a transferência de titularidade das licenças.</a:t>
            </a:r>
            <a:endParaRPr lang="pt-BR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90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DC8B84C-9280-4C6F-8E0D-A3A96D62F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60608"/>
              </p:ext>
            </p:extLst>
          </p:nvPr>
        </p:nvGraphicFramePr>
        <p:xfrm>
          <a:off x="348343" y="335902"/>
          <a:ext cx="11495313" cy="4749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1096963" y="204788"/>
            <a:ext cx="11095037" cy="1136650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Relicitação da BR-040 DF/GO/MG</a:t>
            </a:r>
          </a:p>
        </p:txBody>
      </p:sp>
    </p:spTree>
    <p:extLst>
      <p:ext uri="{BB962C8B-B14F-4D97-AF65-F5344CB8AC3E}">
        <p14:creationId xmlns:p14="http://schemas.microsoft.com/office/powerpoint/2010/main" val="13952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D63A48C-2C8E-4321-B64C-C29D5B89D6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283715"/>
              </p:ext>
            </p:extLst>
          </p:nvPr>
        </p:nvGraphicFramePr>
        <p:xfrm>
          <a:off x="450979" y="1418253"/>
          <a:ext cx="11290041" cy="489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3">
            <a:extLst>
              <a:ext uri="{FF2B5EF4-FFF2-40B4-BE49-F238E27FC236}">
                <a16:creationId xmlns:a16="http://schemas.microsoft.com/office/drawing/2014/main" id="{6B577216-1DB2-4FB0-933B-52925BF1D80D}"/>
              </a:ext>
            </a:extLst>
          </p:cNvPr>
          <p:cNvSpPr txBox="1">
            <a:spLocks/>
          </p:cNvSpPr>
          <p:nvPr/>
        </p:nvSpPr>
        <p:spPr>
          <a:xfrm>
            <a:off x="1096963" y="204788"/>
            <a:ext cx="11095037" cy="1136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</a:rPr>
              <a:t>Relicitação da BR-040 DF/GO/MG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2D21D1E1-0485-435C-891F-A0386E493552}"/>
              </a:ext>
            </a:extLst>
          </p:cNvPr>
          <p:cNvSpPr/>
          <p:nvPr/>
        </p:nvSpPr>
        <p:spPr>
          <a:xfrm>
            <a:off x="621102" y="2470442"/>
            <a:ext cx="578498" cy="23326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8B6705D3-CDED-4CD1-8F5E-99F79CF4A503}"/>
              </a:ext>
            </a:extLst>
          </p:cNvPr>
          <p:cNvSpPr/>
          <p:nvPr/>
        </p:nvSpPr>
        <p:spPr>
          <a:xfrm>
            <a:off x="621102" y="3312367"/>
            <a:ext cx="578498" cy="23326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282A439B-A431-4A6B-93C7-6EC707081B90}"/>
              </a:ext>
            </a:extLst>
          </p:cNvPr>
          <p:cNvSpPr/>
          <p:nvPr/>
        </p:nvSpPr>
        <p:spPr>
          <a:xfrm>
            <a:off x="621102" y="4367667"/>
            <a:ext cx="578498" cy="23326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8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22175" y="204397"/>
            <a:ext cx="9136225" cy="1136939"/>
          </a:xfrm>
        </p:spPr>
        <p:txBody>
          <a:bodyPr>
            <a:noAutofit/>
          </a:bodyPr>
          <a:lstStyle/>
          <a:p>
            <a:pPr algn="just"/>
            <a:r>
              <a:rPr lang="pt-BR" sz="3200" dirty="0"/>
              <a:t>Metodologia de indenização de bens reversíveis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E2A2AC4-4ABB-427C-8407-2256A50D960D}"/>
              </a:ext>
            </a:extLst>
          </p:cNvPr>
          <p:cNvSpPr txBox="1"/>
          <p:nvPr/>
        </p:nvSpPr>
        <p:spPr>
          <a:xfrm>
            <a:off x="423764" y="1758888"/>
            <a:ext cx="506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/>
              <a:t>Contrato de Concessão</a:t>
            </a:r>
            <a:r>
              <a:rPr lang="pt-BR" sz="2400" dirty="0"/>
              <a:t>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FC9A5CC-4B03-48B7-A5AD-3046DFABA21B}"/>
              </a:ext>
            </a:extLst>
          </p:cNvPr>
          <p:cNvSpPr txBox="1"/>
          <p:nvPr/>
        </p:nvSpPr>
        <p:spPr>
          <a:xfrm>
            <a:off x="513182" y="4656348"/>
            <a:ext cx="506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/>
              <a:t>Resolução-ANTT 5.860/2019</a:t>
            </a:r>
            <a:r>
              <a:rPr lang="pt-BR" sz="2400" dirty="0"/>
              <a:t>: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DE63340-C52E-43B5-BDAA-E904F388B831}"/>
              </a:ext>
            </a:extLst>
          </p:cNvPr>
          <p:cNvSpPr/>
          <p:nvPr/>
        </p:nvSpPr>
        <p:spPr>
          <a:xfrm>
            <a:off x="578496" y="2350571"/>
            <a:ext cx="11271380" cy="1714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21.1 Com exceção das hipóteses da subcláusula 21.2, a </a:t>
            </a:r>
            <a:r>
              <a:rPr lang="pt-BR" b="1" dirty="0">
                <a:solidFill>
                  <a:schemeClr val="tx1"/>
                </a:solidFill>
              </a:rPr>
              <a:t>Concessionária é integral e exclusivamente responsável por todos os riscos relacionados à Concessão</a:t>
            </a:r>
            <a:r>
              <a:rPr lang="pt-BR" dirty="0">
                <a:solidFill>
                  <a:schemeClr val="tx1"/>
                </a:solidFill>
              </a:rPr>
              <a:t>, inclusive, mas sem limitação, pelos seguintes riscos: (...)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21.1.7 </a:t>
            </a:r>
            <a:r>
              <a:rPr lang="pt-BR" b="1" dirty="0">
                <a:solidFill>
                  <a:schemeClr val="tx1"/>
                </a:solidFill>
              </a:rPr>
              <a:t>custos para execução dos serviços </a:t>
            </a:r>
            <a:r>
              <a:rPr lang="pt-BR" dirty="0">
                <a:solidFill>
                  <a:schemeClr val="tx1"/>
                </a:solidFill>
              </a:rPr>
              <a:t>previstos nas Frentes de Recuperação e Manutenção, Ampliação e Manutenção do Nível de Serviço, Conservação e Serviços Operacionais de todas as Obras de Ampliação de Capacidade e Melhorias da Frente de Ampliação e Manutenção do Nível de Serviço;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4CE8F1E-2ED0-4E16-AC50-A545C9E9408A}"/>
              </a:ext>
            </a:extLst>
          </p:cNvPr>
          <p:cNvSpPr/>
          <p:nvPr/>
        </p:nvSpPr>
        <p:spPr>
          <a:xfrm>
            <a:off x="578496" y="5165640"/>
            <a:ext cx="11299371" cy="867747"/>
          </a:xfrm>
          <a:prstGeom prst="rect">
            <a:avLst/>
          </a:prstGeom>
          <a:solidFill>
            <a:srgbClr val="FF9F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Art. 4º Os valores da indenização dos bens reversíveis </a:t>
            </a:r>
            <a:r>
              <a:rPr lang="pt-BR" b="1" dirty="0">
                <a:solidFill>
                  <a:schemeClr val="tx1"/>
                </a:solidFill>
              </a:rPr>
              <a:t>serão calculados pelo custo histórico, considerando a base de ativos contábeis</a:t>
            </a:r>
            <a:r>
              <a:rPr lang="pt-BR" dirty="0">
                <a:solidFill>
                  <a:schemeClr val="tx1"/>
                </a:solidFill>
              </a:rPr>
              <a:t> e seus ajustes constante da Seção II deste Capítulo.</a:t>
            </a:r>
          </a:p>
        </p:txBody>
      </p:sp>
    </p:spTree>
    <p:extLst>
      <p:ext uri="{BB962C8B-B14F-4D97-AF65-F5344CB8AC3E}">
        <p14:creationId xmlns:p14="http://schemas.microsoft.com/office/powerpoint/2010/main" val="152068629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1132</Words>
  <Application>Microsoft Office PowerPoint</Application>
  <PresentationFormat>Widescreen</PresentationFormat>
  <Paragraphs>84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1_Tema do Office</vt:lpstr>
      <vt:lpstr>Concessão de Rodovias Federais    - BR-040/DF/GO/MG</vt:lpstr>
      <vt:lpstr>Histórico</vt:lpstr>
      <vt:lpstr>Apresentação do PowerPoint</vt:lpstr>
      <vt:lpstr>TC 034.459/2017-0     (ACÓRDÃO Nº 2218/2018 – TCU – Plenário)</vt:lpstr>
      <vt:lpstr>TC 034.459/2017-0     (ACÓRDÃO Nº 2218/2018 – TCU – Plenário)</vt:lpstr>
      <vt:lpstr>TC 034.459/2017-0     (ACÓRDÃO Nº 2218/2018 – TCU – Plenário)</vt:lpstr>
      <vt:lpstr>Relicitação da BR-040 DF/GO/MG</vt:lpstr>
      <vt:lpstr>Apresentação do PowerPoint</vt:lpstr>
      <vt:lpstr>Metodologia de indenização de bens reversíveis</vt:lpstr>
      <vt:lpstr>Metodologia de indenização de bens reversíveis</vt:lpstr>
      <vt:lpstr>Supressão de obrigações sem a correspondente redução da tarifa de pedágio cobrada dos usuários</vt:lpstr>
      <vt:lpstr>Ausência de publicidade a despeito da deliberação afetar direitos dos usuários do serviço público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Concessão de Rodovias Federais   - BR-116/SP/RJ - BR-101/SP/RJ</dc:title>
  <dc:creator>FÁBIO AUGUSTO DE AMORIM</dc:creator>
  <cp:lastModifiedBy>Fábio Augusto de Amorim</cp:lastModifiedBy>
  <cp:revision>29</cp:revision>
  <dcterms:created xsi:type="dcterms:W3CDTF">2021-06-29T15:37:19Z</dcterms:created>
  <dcterms:modified xsi:type="dcterms:W3CDTF">2021-09-15T17:21:08Z</dcterms:modified>
</cp:coreProperties>
</file>