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7144" r:id="rId2"/>
    <p:sldId id="7193" r:id="rId3"/>
    <p:sldId id="7185" r:id="rId4"/>
    <p:sldId id="7275" r:id="rId5"/>
    <p:sldId id="7163" r:id="rId6"/>
    <p:sldId id="7165" r:id="rId7"/>
    <p:sldId id="7168" r:id="rId8"/>
    <p:sldId id="7187" r:id="rId9"/>
    <p:sldId id="7152" r:id="rId10"/>
    <p:sldId id="7189" r:id="rId11"/>
    <p:sldId id="7172" r:id="rId12"/>
    <p:sldId id="7186" r:id="rId13"/>
    <p:sldId id="7190" r:id="rId14"/>
    <p:sldId id="7174" r:id="rId15"/>
    <p:sldId id="7159" r:id="rId16"/>
    <p:sldId id="7176" r:id="rId17"/>
    <p:sldId id="7191" r:id="rId18"/>
    <p:sldId id="7274" r:id="rId19"/>
    <p:sldId id="625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083" userDrawn="1">
          <p15:clr>
            <a:srgbClr val="A4A3A4"/>
          </p15:clr>
        </p15:guide>
        <p15:guide id="2" orient="horz" pos="686" userDrawn="1">
          <p15:clr>
            <a:srgbClr val="A4A3A4"/>
          </p15:clr>
        </p15:guide>
        <p15:guide id="3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5"/>
    <a:srgbClr val="E3E0B9"/>
    <a:srgbClr val="EEEE7E"/>
    <a:srgbClr val="002060"/>
    <a:srgbClr val="A9D18E"/>
    <a:srgbClr val="1A6234"/>
    <a:srgbClr val="AF222A"/>
    <a:srgbClr val="006400"/>
    <a:srgbClr val="385723"/>
    <a:srgbClr val="F5B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7" autoAdjust="0"/>
    <p:restoredTop sz="95380" autoAdjust="0"/>
  </p:normalViewPr>
  <p:slideViewPr>
    <p:cSldViewPr snapToGrid="0">
      <p:cViewPr varScale="1">
        <p:scale>
          <a:sx n="67" d="100"/>
          <a:sy n="67" d="100"/>
        </p:scale>
        <p:origin x="588" y="44"/>
      </p:cViewPr>
      <p:guideLst>
        <p:guide pos="7083"/>
        <p:guide orient="horz" pos="686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neelbr-my.sharepoint.com/personal/thiagomagalhaes_aneel_gov_br/Documents/ASD/02.%20Apresenta&#231;&#245;es%20e%20Reuni&#245;es/2021-06-15%20CAMARA%20DOS%20DEPUTADOS%20-%20Crise%20H&#237;drica/Material%20de%20Apoio/Gr&#225;ficos%20e%20Figur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7.87009068330716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29-4863-AD38-522C5E4A1989}"/>
                </c:ext>
              </c:extLst>
            </c:dLbl>
            <c:dLbl>
              <c:idx val="5"/>
              <c:layout>
                <c:manualLayout>
                  <c:x val="-4.8449844135821423E-17"/>
                  <c:y val="5.55913420207503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29-4863-AD38-522C5E4A1989}"/>
                </c:ext>
              </c:extLst>
            </c:dLbl>
            <c:dLbl>
              <c:idx val="6"/>
              <c:layout>
                <c:manualLayout>
                  <c:x val="0"/>
                  <c:y val="5.30236125971592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29-4863-AD38-522C5E4A1989}"/>
                </c:ext>
              </c:extLst>
            </c:dLbl>
            <c:dLbl>
              <c:idx val="15"/>
              <c:layout>
                <c:manualLayout>
                  <c:x val="0"/>
                  <c:y val="7.87009068330717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29-4863-AD38-522C5E4A1989}"/>
                </c:ext>
              </c:extLst>
            </c:dLbl>
            <c:dLbl>
              <c:idx val="17"/>
              <c:layout>
                <c:manualLayout>
                  <c:x val="0"/>
                  <c:y val="9.66750127982103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29-4863-AD38-522C5E4A1989}"/>
                </c:ext>
              </c:extLst>
            </c:dLbl>
            <c:dLbl>
              <c:idx val="20"/>
              <c:layout>
                <c:manualLayout>
                  <c:x val="0"/>
                  <c:y val="9.41072833746191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29-4863-AD38-522C5E4A1989}"/>
                </c:ext>
              </c:extLst>
            </c:dLbl>
            <c:dLbl>
              <c:idx val="21"/>
              <c:layout>
                <c:manualLayout>
                  <c:x val="0"/>
                  <c:y val="8.64040951038454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29-4863-AD38-522C5E4A1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Planilha2!$O$4:$O$26</c:f>
              <c:numCache>
                <c:formatCode>General</c:formatCode>
                <c:ptCount val="23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</c:numCache>
            </c:numRef>
          </c:cat>
          <c:val>
            <c:numRef>
              <c:f>Planilha2!$P$4:$P$26</c:f>
              <c:numCache>
                <c:formatCode>General</c:formatCode>
                <c:ptCount val="23"/>
                <c:pt idx="0">
                  <c:v>2327</c:v>
                </c:pt>
                <c:pt idx="1">
                  <c:v>2828</c:v>
                </c:pt>
                <c:pt idx="2">
                  <c:v>4262</c:v>
                </c:pt>
                <c:pt idx="3">
                  <c:v>2506</c:v>
                </c:pt>
                <c:pt idx="4">
                  <c:v>4638</c:v>
                </c:pt>
                <c:pt idx="5">
                  <c:v>3990</c:v>
                </c:pt>
                <c:pt idx="6">
                  <c:v>4235</c:v>
                </c:pt>
                <c:pt idx="7">
                  <c:v>2425</c:v>
                </c:pt>
                <c:pt idx="8">
                  <c:v>3389</c:v>
                </c:pt>
                <c:pt idx="9">
                  <c:v>3322</c:v>
                </c:pt>
                <c:pt idx="10">
                  <c:v>2156</c:v>
                </c:pt>
                <c:pt idx="11">
                  <c:v>3556</c:v>
                </c:pt>
                <c:pt idx="12">
                  <c:v>6149</c:v>
                </c:pt>
                <c:pt idx="13">
                  <c:v>4199</c:v>
                </c:pt>
                <c:pt idx="14">
                  <c:v>3983</c:v>
                </c:pt>
                <c:pt idx="15">
                  <c:v>5889</c:v>
                </c:pt>
                <c:pt idx="16">
                  <c:v>7395</c:v>
                </c:pt>
                <c:pt idx="17">
                  <c:v>6552</c:v>
                </c:pt>
                <c:pt idx="18">
                  <c:v>9528</c:v>
                </c:pt>
                <c:pt idx="19">
                  <c:v>7427</c:v>
                </c:pt>
                <c:pt idx="20">
                  <c:v>7221</c:v>
                </c:pt>
                <c:pt idx="21">
                  <c:v>7341</c:v>
                </c:pt>
                <c:pt idx="22">
                  <c:v>4932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87-4E09-A83A-766404319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"/>
        <c:overlap val="-61"/>
        <c:axId val="1000474760"/>
        <c:axId val="1000473448"/>
      </c:barChart>
      <c:catAx>
        <c:axId val="1000474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00473448"/>
        <c:crosses val="autoZero"/>
        <c:auto val="1"/>
        <c:lblAlgn val="ctr"/>
        <c:lblOffset val="100"/>
        <c:noMultiLvlLbl val="0"/>
      </c:catAx>
      <c:valAx>
        <c:axId val="1000473448"/>
        <c:scaling>
          <c:orientation val="minMax"/>
          <c:max val="9600"/>
        </c:scaling>
        <c:delete val="1"/>
        <c:axPos val="l"/>
        <c:numFmt formatCode="General" sourceLinked="1"/>
        <c:majorTickMark val="out"/>
        <c:minorTickMark val="none"/>
        <c:tickLblPos val="nextTo"/>
        <c:crossAx val="100047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6350">
              <a:solidFill>
                <a:schemeClr val="bg1">
                  <a:lumMod val="85000"/>
                </a:schemeClr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C2-4B6F-A197-249B359FEF35}"/>
              </c:ext>
            </c:extLst>
          </c:dPt>
          <c:dPt>
            <c:idx val="1"/>
            <c:bubble3D val="0"/>
            <c:spPr>
              <a:solidFill>
                <a:srgbClr val="F5BE05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C2-4B6F-A197-249B359FEF35}"/>
              </c:ext>
            </c:extLst>
          </c:dPt>
          <c:dPt>
            <c:idx val="2"/>
            <c:bubble3D val="0"/>
            <c:spPr>
              <a:solidFill>
                <a:srgbClr val="006400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C2-4B6F-A197-249B359FEF35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C2-4B6F-A197-249B359FEF35}"/>
              </c:ext>
            </c:extLst>
          </c:dPt>
          <c:cat>
            <c:strRef>
              <c:f>Sheet1!$D$21:$D$24</c:f>
              <c:strCache>
                <c:ptCount val="4"/>
                <c:pt idx="0">
                  <c:v>Hidráulica</c:v>
                </c:pt>
                <c:pt idx="1">
                  <c:v>Térmica</c:v>
                </c:pt>
                <c:pt idx="2">
                  <c:v>Eólica</c:v>
                </c:pt>
                <c:pt idx="3">
                  <c:v>Solar</c:v>
                </c:pt>
              </c:strCache>
            </c:strRef>
          </c:cat>
          <c:val>
            <c:numRef>
              <c:f>Sheet1!$E$21:$E$24</c:f>
              <c:numCache>
                <c:formatCode>General</c:formatCode>
                <c:ptCount val="4"/>
                <c:pt idx="0">
                  <c:v>111.04</c:v>
                </c:pt>
                <c:pt idx="1">
                  <c:v>36.65</c:v>
                </c:pt>
                <c:pt idx="2">
                  <c:v>14.99</c:v>
                </c:pt>
                <c:pt idx="3">
                  <c:v>2.08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2-4B6F-A197-249B359FE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5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76607541442E-2"/>
          <c:y val="0.91182498842831439"/>
          <c:w val="0.89999981286033159"/>
          <c:h val="8.8175011571685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1"/>
          <c:order val="0"/>
          <c:spPr>
            <a:solidFill>
              <a:srgbClr val="002060"/>
            </a:solidFill>
            <a:ln w="6350">
              <a:solidFill>
                <a:schemeClr val="bg1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39-4D6B-900C-7368FEFCB857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39-4D6B-900C-7368FEFCB857}"/>
              </c:ext>
            </c:extLst>
          </c:dPt>
          <c:cat>
            <c:strRef>
              <c:f>Sheet1!$D$4:$D$5</c:f>
              <c:strCache>
                <c:ptCount val="2"/>
                <c:pt idx="0">
                  <c:v>Hidráulica</c:v>
                </c:pt>
                <c:pt idx="1">
                  <c:v>Térmica</c:v>
                </c:pt>
              </c:strCache>
            </c:strRef>
          </c:cat>
          <c:val>
            <c:numRef>
              <c:f>Sheet1!$E$4:$E$5</c:f>
              <c:numCache>
                <c:formatCode>General</c:formatCode>
                <c:ptCount val="2"/>
                <c:pt idx="0">
                  <c:v>75.569999999999993</c:v>
                </c:pt>
                <c:pt idx="1">
                  <c:v>13.41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9-4D6B-900C-7368FEFCB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1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60105331562369"/>
          <c:y val="0.91182498842831439"/>
          <c:w val="0.54485597497194072"/>
          <c:h val="8.8175011571685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0.30894</cdr:x>
      <cdr:y>0.32457</cdr:y>
    </cdr:from>
    <cdr:to>
      <cdr:x>0.6599</cdr:x>
      <cdr:y>0.53543</cdr:y>
    </cdr:to>
    <cdr:sp macro="" textlink="">
      <cdr:nvSpPr>
        <cdr:cNvPr id="2" name="Retângulo 26">
          <a:extLst xmlns:a="http://schemas.openxmlformats.org/drawingml/2006/main">
            <a:ext uri="{FF2B5EF4-FFF2-40B4-BE49-F238E27FC236}">
              <a16:creationId xmlns:a16="http://schemas.microsoft.com/office/drawing/2014/main" id="{2D0130E6-FD41-4787-9C73-6C08047D64DA}"/>
            </a:ext>
          </a:extLst>
        </cdr:cNvPr>
        <cdr:cNvSpPr/>
      </cdr:nvSpPr>
      <cdr:spPr>
        <a:xfrm xmlns:a="http://schemas.openxmlformats.org/drawingml/2006/main">
          <a:off x="1320680" y="1184354"/>
          <a:ext cx="1500315" cy="769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317450">
            <a:defRPr/>
          </a:pPr>
          <a:r>
            <a:rPr lang="pt-BR" sz="4400" b="1" dirty="0">
              <a:solidFill>
                <a:schemeClr val="bg1"/>
              </a:solidFill>
            </a:rPr>
            <a:t>2021</a:t>
          </a:r>
        </a:p>
      </cdr:txBody>
    </cdr:sp>
  </cdr:relSizeAnchor>
  <cdr:relSizeAnchor xmlns:cdr="http://schemas.openxmlformats.org/drawingml/2006/chartDrawing">
    <cdr:from>
      <cdr:x>0.1864</cdr:x>
      <cdr:y>0.48393</cdr:y>
    </cdr:from>
    <cdr:to>
      <cdr:x>0.75626</cdr:x>
      <cdr:y>0.63575</cdr:y>
    </cdr:to>
    <cdr:sp macro="" textlink="">
      <cdr:nvSpPr>
        <cdr:cNvPr id="3" name="Retângulo 46">
          <a:extLst xmlns:a="http://schemas.openxmlformats.org/drawingml/2006/main">
            <a:ext uri="{FF2B5EF4-FFF2-40B4-BE49-F238E27FC236}">
              <a16:creationId xmlns:a16="http://schemas.microsoft.com/office/drawing/2014/main" id="{44886C69-B308-441F-B163-301D7FB8526C}"/>
            </a:ext>
          </a:extLst>
        </cdr:cNvPr>
        <cdr:cNvSpPr/>
      </cdr:nvSpPr>
      <cdr:spPr>
        <a:xfrm xmlns:a="http://schemas.openxmlformats.org/drawingml/2006/main">
          <a:off x="796838" y="1765857"/>
          <a:ext cx="2436096" cy="553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317450">
            <a:defRPr/>
          </a:pPr>
          <a:r>
            <a:rPr lang="pt-BR" sz="2800" b="1" dirty="0">
              <a:solidFill>
                <a:srgbClr val="EDB808"/>
              </a:solidFill>
            </a:rPr>
            <a:t>  </a:t>
          </a:r>
          <a:r>
            <a:rPr lang="pt-BR" sz="3000" b="1" dirty="0">
              <a:solidFill>
                <a:srgbClr val="EDB808"/>
              </a:solidFill>
            </a:rPr>
            <a:t>177,6 GW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6663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781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3959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096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289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289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289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9475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472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844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621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5497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758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9000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7814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946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81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Google Shape;37;p32"/>
          <p:cNvSpPr txBox="1">
            <a:spLocks noGrp="1"/>
          </p:cNvSpPr>
          <p:nvPr>
            <p:ph type="body" sz="half" idx="13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7867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Google Shape;44;p33"/>
          <p:cNvSpPr txBox="1">
            <a:spLocks noGrp="1"/>
          </p:cNvSpPr>
          <p:nvPr>
            <p:ph type="body" sz="half" idx="13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" name="Google Shape;45;p33"/>
          <p:cNvSpPr txBox="1">
            <a:spLocks noGrp="1"/>
          </p:cNvSpPr>
          <p:nvPr>
            <p:ph type="body" sz="quarter" idx="14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Google Shape;46;p33"/>
          <p:cNvSpPr txBox="1">
            <a:spLocks noGrp="1"/>
          </p:cNvSpPr>
          <p:nvPr>
            <p:ph type="body" sz="half" idx="15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Google Shape;62;p36"/>
          <p:cNvSpPr txBox="1"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3" name="Google Shape;68;p37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9BEA1-2EC8-4C5E-932C-522A4FDF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D99310-A7A4-42F9-A4CE-F8E8FD874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8C847A-CD11-487A-8EC4-45D80522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C252-16B2-49F9-82D6-554307FE6FF2}" type="datetimeFigureOut">
              <a:rPr lang="pt-BR" smtClean="0"/>
              <a:t>07/09/2021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33535F-51E3-4F4D-8FA5-8355DF70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C8718D-4B2F-48CD-9BA9-840214F4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21CD-2582-4870-9E26-2A85AFAEDF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69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20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753F0-A936-4964-968B-8FBD6B892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DDCED7-A636-40F0-A5A4-6C71434F9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D87341-D58D-49CA-AAD7-281E7B24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5FB7-4310-40F2-8959-C3CAB19EA49B}" type="datetimeFigureOut">
              <a:rPr lang="pt-BR" smtClean="0"/>
              <a:t>07/09/2021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05F4CF-1D99-44B8-B2BA-B6711B8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77E89-D8AB-4199-B073-A01DCEBBA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D7A35-1E27-42A5-B3E8-8465E06985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00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7" r:id="rId4"/>
    <p:sldLayoutId id="2147483658" r:id="rId5"/>
    <p:sldLayoutId id="2147483660" r:id="rId6"/>
    <p:sldLayoutId id="2147483662" r:id="rId7"/>
    <p:sldLayoutId id="2147483679" r:id="rId8"/>
    <p:sldLayoutId id="2147483680" r:id="rId9"/>
    <p:sldLayoutId id="2147483682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hyperlink" Target="http://www.consumoconscienteja.com.br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AZeTs8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sv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chart" Target="../charts/chart2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Vista aérea de casas e prédios na beira da água&#10;&#10;Descrição gerada automaticamente">
            <a:extLst>
              <a:ext uri="{FF2B5EF4-FFF2-40B4-BE49-F238E27FC236}">
                <a16:creationId xmlns:a16="http://schemas.microsoft.com/office/drawing/2014/main" id="{0B192821-F2AB-4A5F-8C22-773B3CB93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399" y="-54571"/>
            <a:ext cx="11643916" cy="6943440"/>
          </a:xfrm>
          <a:prstGeom prst="rect">
            <a:avLst/>
          </a:prstGeom>
        </p:spPr>
      </p:pic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DAEA0D54-C139-481E-BF00-C3D7DB34B53E}"/>
              </a:ext>
            </a:extLst>
          </p:cNvPr>
          <p:cNvSpPr/>
          <p:nvPr/>
        </p:nvSpPr>
        <p:spPr>
          <a:xfrm>
            <a:off x="-27351" y="-80249"/>
            <a:ext cx="11271614" cy="7047471"/>
          </a:xfrm>
          <a:prstGeom prst="roundRect">
            <a:avLst>
              <a:gd name="adj" fmla="val 0"/>
            </a:avLst>
          </a:prstGeom>
          <a:gradFill flip="none" rotWithShape="1">
            <a:gsLst>
              <a:gs pos="24000">
                <a:schemeClr val="tx1">
                  <a:alpha val="79000"/>
                </a:schemeClr>
              </a:gs>
              <a:gs pos="82000">
                <a:schemeClr val="tx1">
                  <a:alpha val="0"/>
                </a:schemeClr>
              </a:gs>
              <a:gs pos="96000">
                <a:schemeClr val="tx1">
                  <a:alpha val="0"/>
                </a:schemeClr>
              </a:gs>
            </a:gsLst>
            <a:lin ang="210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ixaDeTexto 1">
            <a:extLst>
              <a:ext uri="{FF2B5EF4-FFF2-40B4-BE49-F238E27FC236}">
                <a16:creationId xmlns:a16="http://schemas.microsoft.com/office/drawing/2014/main" id="{77D51B38-1356-4CA9-BD7F-DD3E6FBD7DC3}"/>
              </a:ext>
            </a:extLst>
          </p:cNvPr>
          <p:cNvSpPr txBox="1"/>
          <p:nvPr/>
        </p:nvSpPr>
        <p:spPr>
          <a:xfrm>
            <a:off x="626357" y="4939851"/>
            <a:ext cx="336502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chemeClr val="accent4">
                    <a:lumOff val="25000"/>
                  </a:scheme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8 de setembro de 2021</a:t>
            </a:r>
            <a:endParaRPr sz="18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3" name="4 CuadroTexto">
            <a:extLst>
              <a:ext uri="{FF2B5EF4-FFF2-40B4-BE49-F238E27FC236}">
                <a16:creationId xmlns:a16="http://schemas.microsoft.com/office/drawing/2014/main" id="{0B9384D8-2CDC-485F-B9CB-2F745C59F80B}"/>
              </a:ext>
            </a:extLst>
          </p:cNvPr>
          <p:cNvSpPr txBox="1"/>
          <p:nvPr/>
        </p:nvSpPr>
        <p:spPr>
          <a:xfrm>
            <a:off x="657272" y="1544561"/>
            <a:ext cx="6048328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800100" algn="l"/>
              </a:tabLst>
              <a:defRPr sz="2600">
                <a:solidFill>
                  <a:schemeClr val="accent4">
                    <a:lumOff val="2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0100" algn="l"/>
              </a:tabLst>
              <a:defRPr/>
            </a:pPr>
            <a:r>
              <a:rPr lang="pt-BR" sz="4000" b="1" dirty="0">
                <a:solidFill>
                  <a:srgbClr val="A7A7A7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Comissão de Fiscalização Financeira e Controle - CFFC </a:t>
            </a:r>
            <a:endParaRPr kumimoji="0" lang="pt-BR" sz="4000" b="1" i="0" u="none" strike="noStrike" kern="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 Bold"/>
            </a:endParaRPr>
          </a:p>
        </p:txBody>
      </p:sp>
      <p:sp>
        <p:nvSpPr>
          <p:cNvPr id="25" name="4 CuadroTexto">
            <a:extLst>
              <a:ext uri="{FF2B5EF4-FFF2-40B4-BE49-F238E27FC236}">
                <a16:creationId xmlns:a16="http://schemas.microsoft.com/office/drawing/2014/main" id="{E3D80DBC-AF4A-471A-AE6C-8725A5F14E3A}"/>
              </a:ext>
            </a:extLst>
          </p:cNvPr>
          <p:cNvSpPr txBox="1"/>
          <p:nvPr/>
        </p:nvSpPr>
        <p:spPr>
          <a:xfrm>
            <a:off x="657273" y="3743463"/>
            <a:ext cx="666745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800100" algn="l"/>
              </a:tabLst>
              <a:defRPr sz="2000">
                <a:solidFill>
                  <a:schemeClr val="accent4">
                    <a:lumOff val="25000"/>
                  </a:schemeClr>
                </a:solidFill>
              </a:defRPr>
            </a:lvl1pPr>
          </a:lstStyle>
          <a:p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AGÊNCIA NACIONAL DE ENERGIA ELÉTRICA - ANEEL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55390D46-B55F-46CE-8C32-62CC720FBF14}"/>
              </a:ext>
            </a:extLst>
          </p:cNvPr>
          <p:cNvSpPr/>
          <p:nvPr/>
        </p:nvSpPr>
        <p:spPr>
          <a:xfrm flipV="1">
            <a:off x="406694" y="1691034"/>
            <a:ext cx="0" cy="357918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57210D0-37C6-4801-BC26-878F2D77D92B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29" name="Google Shape;94;p1">
              <a:extLst>
                <a:ext uri="{FF2B5EF4-FFF2-40B4-BE49-F238E27FC236}">
                  <a16:creationId xmlns:a16="http://schemas.microsoft.com/office/drawing/2014/main" id="{47FF2DCB-49EC-4C71-BE72-529E9291B607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98;p1">
              <a:extLst>
                <a:ext uri="{FF2B5EF4-FFF2-40B4-BE49-F238E27FC236}">
                  <a16:creationId xmlns:a16="http://schemas.microsoft.com/office/drawing/2014/main" id="{F7D5518F-B18E-4F93-AB93-2E0FFA84AD26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31" name="Google Shape;99;p1" descr="Google Shape;99;p1">
                <a:extLst>
                  <a:ext uri="{FF2B5EF4-FFF2-40B4-BE49-F238E27FC236}">
                    <a16:creationId xmlns:a16="http://schemas.microsoft.com/office/drawing/2014/main" id="{365B3BD1-8E95-491E-B942-F83613BB8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0;p1" descr="Google Shape;100;p1">
                <a:extLst>
                  <a:ext uri="{FF2B5EF4-FFF2-40B4-BE49-F238E27FC236}">
                    <a16:creationId xmlns:a16="http://schemas.microsoft.com/office/drawing/2014/main" id="{E63CACA6-9F54-4ECA-8B85-7AB904D9E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" name="Google Shape;101;p1" descr="Google Shape;101;p1">
                <a:extLst>
                  <a:ext uri="{FF2B5EF4-FFF2-40B4-BE49-F238E27FC236}">
                    <a16:creationId xmlns:a16="http://schemas.microsoft.com/office/drawing/2014/main" id="{23CAC531-11D3-409C-A0F8-4570DC0C4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" name="Google Shape;102;p1" descr="Google Shape;102;p1">
                <a:extLst>
                  <a:ext uri="{FF2B5EF4-FFF2-40B4-BE49-F238E27FC236}">
                    <a16:creationId xmlns:a16="http://schemas.microsoft.com/office/drawing/2014/main" id="{8DF1BF7E-9BDC-4214-8FF2-ED3F20F23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BB1E0817-E82B-45FF-9AAE-EC6DBC4D9CFB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48" name="Line">
              <a:extLst>
                <a:ext uri="{FF2B5EF4-FFF2-40B4-BE49-F238E27FC236}">
                  <a16:creationId xmlns:a16="http://schemas.microsoft.com/office/drawing/2014/main" id="{BAE6F1AF-DAF6-4860-9BE4-B99165D60C39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491065DD-2D53-48EC-8A12-676B26B71E62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791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8F91B37-2713-49C4-B141-784B7BA087E9}"/>
              </a:ext>
            </a:extLst>
          </p:cNvPr>
          <p:cNvSpPr/>
          <p:nvPr/>
        </p:nvSpPr>
        <p:spPr>
          <a:xfrm>
            <a:off x="380130" y="1129026"/>
            <a:ext cx="444620" cy="444620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100692" y="4823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161" name="Google Shape;91;p1">
            <a:extLst>
              <a:ext uri="{FF2B5EF4-FFF2-40B4-BE49-F238E27FC236}">
                <a16:creationId xmlns:a16="http://schemas.microsoft.com/office/drawing/2014/main" id="{CB129CAA-9B8F-470D-B4E1-A7DBF8C53680}"/>
              </a:ext>
            </a:extLst>
          </p:cNvPr>
          <p:cNvSpPr/>
          <p:nvPr/>
        </p:nvSpPr>
        <p:spPr>
          <a:xfrm flipV="1">
            <a:off x="385277" y="285667"/>
            <a:ext cx="0" cy="618782"/>
          </a:xfrm>
          <a:prstGeom prst="line">
            <a:avLst/>
          </a:prstGeom>
          <a:ln w="38100">
            <a:solidFill>
              <a:schemeClr val="bg1"/>
            </a:solidFill>
            <a:miter lim="8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4 CuadroTexto">
            <a:extLst>
              <a:ext uri="{FF2B5EF4-FFF2-40B4-BE49-F238E27FC236}">
                <a16:creationId xmlns:a16="http://schemas.microsoft.com/office/drawing/2014/main" id="{F796BDCB-6A6A-401A-8F52-F32617EEC519}"/>
              </a:ext>
            </a:extLst>
          </p:cNvPr>
          <p:cNvSpPr txBox="1"/>
          <p:nvPr/>
        </p:nvSpPr>
        <p:spPr>
          <a:xfrm>
            <a:off x="557882" y="342783"/>
            <a:ext cx="97542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00"/>
              </a:buClr>
              <a:buSzTx/>
              <a:buFontTx/>
              <a:buNone/>
              <a:tabLst/>
              <a:defRPr/>
            </a:pPr>
            <a:r>
              <a:rPr lang="pt-BR" sz="3000" b="1" kern="1200" dirty="0">
                <a:solidFill>
                  <a:prstClr val="white"/>
                </a:solidFill>
                <a:latin typeface="Calibri" panose="020F0502020204030204"/>
              </a:rPr>
              <a:t>Plano de Ação aprovado no </a:t>
            </a:r>
            <a:r>
              <a:rPr lang="pt-BR" sz="3000" b="1" kern="1200" dirty="0" err="1">
                <a:solidFill>
                  <a:prstClr val="white"/>
                </a:solidFill>
                <a:latin typeface="Calibri" panose="020F0502020204030204"/>
              </a:rPr>
              <a:t>CMSE</a:t>
            </a:r>
            <a:endParaRPr lang="pt-BR" sz="30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781F0268-3EE6-41C7-B026-23E968576044}"/>
              </a:ext>
            </a:extLst>
          </p:cNvPr>
          <p:cNvSpPr/>
          <p:nvPr/>
        </p:nvSpPr>
        <p:spPr>
          <a:xfrm>
            <a:off x="380130" y="1728272"/>
            <a:ext cx="444620" cy="444620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1888DEE-3C6F-48D3-80D9-1737169145A2}"/>
              </a:ext>
            </a:extLst>
          </p:cNvPr>
          <p:cNvSpPr/>
          <p:nvPr/>
        </p:nvSpPr>
        <p:spPr>
          <a:xfrm>
            <a:off x="380168" y="2343016"/>
            <a:ext cx="444620" cy="444620"/>
          </a:xfrm>
          <a:prstGeom prst="ellipse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A85C0CC-3AE8-4DFE-B7B6-41DA2C661337}"/>
              </a:ext>
            </a:extLst>
          </p:cNvPr>
          <p:cNvSpPr/>
          <p:nvPr/>
        </p:nvSpPr>
        <p:spPr>
          <a:xfrm>
            <a:off x="380130" y="3208123"/>
            <a:ext cx="444620" cy="444620"/>
          </a:xfrm>
          <a:prstGeom prst="ellipse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A93C054-A62E-49CE-A039-DCB34C6BF093}"/>
              </a:ext>
            </a:extLst>
          </p:cNvPr>
          <p:cNvSpPr/>
          <p:nvPr/>
        </p:nvSpPr>
        <p:spPr>
          <a:xfrm>
            <a:off x="385730" y="3821883"/>
            <a:ext cx="444620" cy="444620"/>
          </a:xfrm>
          <a:prstGeom prst="ellipse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589FF75-F017-4A5C-AF34-EB0D12D60890}"/>
              </a:ext>
            </a:extLst>
          </p:cNvPr>
          <p:cNvSpPr/>
          <p:nvPr/>
        </p:nvSpPr>
        <p:spPr>
          <a:xfrm>
            <a:off x="380130" y="4395790"/>
            <a:ext cx="444620" cy="444620"/>
          </a:xfrm>
          <a:prstGeom prst="ellipse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9D8EF9D-90F2-4102-8F59-BF508EBDE614}"/>
              </a:ext>
            </a:extLst>
          </p:cNvPr>
          <p:cNvSpPr/>
          <p:nvPr/>
        </p:nvSpPr>
        <p:spPr>
          <a:xfrm>
            <a:off x="380130" y="5017263"/>
            <a:ext cx="444620" cy="444620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5B4A2DE-3AD3-47C1-98DD-436825A6D99F}"/>
              </a:ext>
            </a:extLst>
          </p:cNvPr>
          <p:cNvSpPr/>
          <p:nvPr/>
        </p:nvSpPr>
        <p:spPr>
          <a:xfrm>
            <a:off x="377837" y="5590261"/>
            <a:ext cx="444620" cy="444620"/>
          </a:xfrm>
          <a:prstGeom prst="ellipse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176AB3E-072C-42E4-8087-7E12A7541814}"/>
              </a:ext>
            </a:extLst>
          </p:cNvPr>
          <p:cNvSpPr/>
          <p:nvPr/>
        </p:nvSpPr>
        <p:spPr>
          <a:xfrm>
            <a:off x="385730" y="6185912"/>
            <a:ext cx="444620" cy="444620"/>
          </a:xfrm>
          <a:prstGeom prst="ellipse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FEFAF9-C8CC-42C2-A976-C4BB4ABE4B27}"/>
              </a:ext>
            </a:extLst>
          </p:cNvPr>
          <p:cNvSpPr txBox="1"/>
          <p:nvPr/>
        </p:nvSpPr>
        <p:spPr>
          <a:xfrm>
            <a:off x="409119" y="1109976"/>
            <a:ext cx="94312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Flexibilização restrições operativas - Bacias São Francisco e Paraná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Flexibilização restrições operativas outros reservatórios 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Despacho usinas Merchant                                                              </a:t>
            </a:r>
            <a:r>
              <a:rPr lang="pt-BR" sz="2000" kern="1200" dirty="0">
                <a:solidFill>
                  <a:schemeClr val="bg1"/>
                </a:solidFill>
                <a:latin typeface="Calibri"/>
              </a:rPr>
              <a:t>(Uruguaiana, </a:t>
            </a:r>
            <a:r>
              <a:rPr lang="pt-BR" sz="2000" kern="1200" dirty="0" err="1">
                <a:solidFill>
                  <a:schemeClr val="bg1"/>
                </a:solidFill>
                <a:latin typeface="Calibri"/>
              </a:rPr>
              <a:t>Termonorte</a:t>
            </a:r>
            <a:r>
              <a:rPr lang="pt-BR" sz="2000" kern="1200" dirty="0">
                <a:solidFill>
                  <a:schemeClr val="bg1"/>
                </a:solidFill>
                <a:latin typeface="Calibri"/>
              </a:rPr>
              <a:t>, Araucária, Cuiabá e William </a:t>
            </a:r>
            <a:r>
              <a:rPr lang="pt-BR" sz="2000" kern="1200" dirty="0" err="1">
                <a:solidFill>
                  <a:schemeClr val="bg1"/>
                </a:solidFill>
                <a:latin typeface="Calibri"/>
              </a:rPr>
              <a:t>Arjona</a:t>
            </a:r>
            <a:r>
              <a:rPr lang="pt-BR" sz="2000" kern="1200" dirty="0">
                <a:solidFill>
                  <a:schemeClr val="bg1"/>
                </a:solidFill>
                <a:latin typeface="Calibri"/>
              </a:rPr>
              <a:t>).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Despacho Porto do Sergipe e GNA I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Minimizar impacto da manutenção do Rota 1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Logística de combustíveis líquidos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Importação energética países vizinhos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Flexibilização dos limites de transmissão</a:t>
            </a:r>
          </a:p>
          <a:p>
            <a:pPr marL="457200" indent="-457200" hangingPunct="1">
              <a:spcAft>
                <a:spcPts val="1800"/>
              </a:spcAft>
              <a:buClr>
                <a:schemeClr val="accent1">
                  <a:lumMod val="50000"/>
                </a:schemeClr>
              </a:buClr>
              <a:buSzPct val="115000"/>
              <a:buFont typeface="+mj-lt"/>
              <a:buAutoNum type="alphaLcPeriod"/>
            </a:pPr>
            <a:r>
              <a:rPr lang="pt-BR" sz="2400" kern="1200" dirty="0">
                <a:solidFill>
                  <a:schemeClr val="bg1"/>
                </a:solidFill>
                <a:latin typeface="Calibri"/>
              </a:rPr>
              <a:t>Ações pelo lado da demanda</a:t>
            </a:r>
            <a:endParaRPr lang="pt-BR" sz="1800" kern="12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Imagem 3" descr="Gráfico, Gráfico de barras&#10;&#10;Descrição gerada automaticamente">
            <a:extLst>
              <a:ext uri="{FF2B5EF4-FFF2-40B4-BE49-F238E27FC236}">
                <a16:creationId xmlns:a16="http://schemas.microsoft.com/office/drawing/2014/main" id="{17F79827-73C0-4884-9D5A-30477403D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775" y="4700622"/>
            <a:ext cx="3481435" cy="20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55381F1-408B-48DD-B7D7-730E2F3A53A1}"/>
              </a:ext>
            </a:extLst>
          </p:cNvPr>
          <p:cNvGrpSpPr/>
          <p:nvPr/>
        </p:nvGrpSpPr>
        <p:grpSpPr>
          <a:xfrm>
            <a:off x="-71483" y="-45690"/>
            <a:ext cx="12263483" cy="6934286"/>
            <a:chOff x="-184861" y="-76286"/>
            <a:chExt cx="12263483" cy="6934286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69307C62-9A37-42A2-9A5E-DE7CEA296D0E}"/>
                </a:ext>
              </a:extLst>
            </p:cNvPr>
            <p:cNvSpPr/>
            <p:nvPr/>
          </p:nvSpPr>
          <p:spPr>
            <a:xfrm>
              <a:off x="-184861" y="-76285"/>
              <a:ext cx="12123392" cy="6934285"/>
            </a:xfrm>
            <a:prstGeom prst="rect">
              <a:avLst/>
            </a:prstGeom>
            <a:gradFill>
              <a:gsLst>
                <a:gs pos="0">
                  <a:srgbClr val="6DBC38"/>
                </a:gs>
                <a:gs pos="100000">
                  <a:srgbClr val="BAFD9D"/>
                </a:gs>
              </a:gsLst>
              <a:lin ang="16200000"/>
            </a:gradFill>
            <a:ln w="12700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Google Shape;183;p3">
              <a:extLst>
                <a:ext uri="{FF2B5EF4-FFF2-40B4-BE49-F238E27FC236}">
                  <a16:creationId xmlns:a16="http://schemas.microsoft.com/office/drawing/2014/main" id="{26A11D19-F94A-4768-8326-D3E2D237AEF2}"/>
                </a:ext>
              </a:extLst>
            </p:cNvPr>
            <p:cNvSpPr/>
            <p:nvPr/>
          </p:nvSpPr>
          <p:spPr>
            <a:xfrm rot="10800000" flipH="1">
              <a:off x="-184861" y="-76286"/>
              <a:ext cx="12263483" cy="693428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92D050">
                    <a:alpha val="66566"/>
                  </a:srgbClr>
                </a:gs>
                <a:gs pos="26000">
                  <a:srgbClr val="496C3D">
                    <a:alpha val="57152"/>
                  </a:srgbClr>
                </a:gs>
                <a:gs pos="67000">
                  <a:srgbClr val="111F2F">
                    <a:alpha val="64212"/>
                  </a:srgbClr>
                </a:gs>
                <a:gs pos="100000">
                  <a:srgbClr val="111F2F">
                    <a:alpha val="64212"/>
                  </a:srgbClr>
                </a:gs>
              </a:gsLst>
              <a:path path="circle">
                <a:fillToRect l="37721" t="-19636" r="62278" b="119636"/>
              </a:path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sz="1600">
                  <a:solidFill>
                    <a:srgbClr val="FDFCFE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 dirty="0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EC3F66B0-ECF9-467F-87C2-730A1FADC10A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2" name="Google Shape;94;p1">
              <a:extLst>
                <a:ext uri="{FF2B5EF4-FFF2-40B4-BE49-F238E27FC236}">
                  <a16:creationId xmlns:a16="http://schemas.microsoft.com/office/drawing/2014/main" id="{4987BC01-72B4-4AB8-9445-C72EFC08B291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  <p:grpSp>
          <p:nvGrpSpPr>
            <p:cNvPr id="33" name="Google Shape;98;p1">
              <a:extLst>
                <a:ext uri="{FF2B5EF4-FFF2-40B4-BE49-F238E27FC236}">
                  <a16:creationId xmlns:a16="http://schemas.microsoft.com/office/drawing/2014/main" id="{6817B143-5CFC-4EA8-AFFF-5666F703A8D5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58" name="Google Shape;99;p1" descr="Google Shape;99;p1">
                <a:extLst>
                  <a:ext uri="{FF2B5EF4-FFF2-40B4-BE49-F238E27FC236}">
                    <a16:creationId xmlns:a16="http://schemas.microsoft.com/office/drawing/2014/main" id="{DC982D72-6C2D-4C5F-AE48-2A96B2642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" name="Google Shape;100;p1" descr="Google Shape;100;p1">
                <a:extLst>
                  <a:ext uri="{FF2B5EF4-FFF2-40B4-BE49-F238E27FC236}">
                    <a16:creationId xmlns:a16="http://schemas.microsoft.com/office/drawing/2014/main" id="{20A46CF2-BA7D-4BB6-97C9-79825565C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" name="Google Shape;101;p1" descr="Google Shape;101;p1">
                <a:extLst>
                  <a:ext uri="{FF2B5EF4-FFF2-40B4-BE49-F238E27FC236}">
                    <a16:creationId xmlns:a16="http://schemas.microsoft.com/office/drawing/2014/main" id="{30F04A08-BA2D-4FF3-B683-788C959E9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" name="Google Shape;102;p1" descr="Google Shape;102;p1">
                <a:extLst>
                  <a:ext uri="{FF2B5EF4-FFF2-40B4-BE49-F238E27FC236}">
                    <a16:creationId xmlns:a16="http://schemas.microsoft.com/office/drawing/2014/main" id="{82A8C005-F1C9-4D5C-8820-F5365C381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37BD6C3-468E-4D61-A49A-D06B9B1260B4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39" name="Line">
              <a:extLst>
                <a:ext uri="{FF2B5EF4-FFF2-40B4-BE49-F238E27FC236}">
                  <a16:creationId xmlns:a16="http://schemas.microsoft.com/office/drawing/2014/main" id="{6A0821EA-F2EA-4204-A07A-660D951AC528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2" name="Line">
              <a:extLst>
                <a:ext uri="{FF2B5EF4-FFF2-40B4-BE49-F238E27FC236}">
                  <a16:creationId xmlns:a16="http://schemas.microsoft.com/office/drawing/2014/main" id="{4DED4826-24E6-44E7-87BB-1321A1DAB206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64" name="Retângulo 63">
            <a:extLst>
              <a:ext uri="{FF2B5EF4-FFF2-40B4-BE49-F238E27FC236}">
                <a16:creationId xmlns:a16="http://schemas.microsoft.com/office/drawing/2014/main" id="{C705AEAD-33CE-45FE-AFBE-B7FD916D183C}"/>
              </a:ext>
            </a:extLst>
          </p:cNvPr>
          <p:cNvSpPr/>
          <p:nvPr/>
        </p:nvSpPr>
        <p:spPr>
          <a:xfrm>
            <a:off x="445847" y="321475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Medidas do Plano de Ação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F6F0BD4-A1D9-400B-9818-39DC0E67F4C0}"/>
              </a:ext>
            </a:extLst>
          </p:cNvPr>
          <p:cNvSpPr/>
          <p:nvPr/>
        </p:nvSpPr>
        <p:spPr>
          <a:xfrm>
            <a:off x="385277" y="1657350"/>
            <a:ext cx="2509546" cy="4242016"/>
          </a:xfrm>
          <a:prstGeom prst="roundRect">
            <a:avLst>
              <a:gd name="adj" fmla="val 6356"/>
            </a:avLst>
          </a:prstGeom>
          <a:gradFill>
            <a:gsLst>
              <a:gs pos="0">
                <a:srgbClr val="496C3D">
                  <a:alpha val="57152"/>
                </a:srgbClr>
              </a:gs>
              <a:gs pos="100000">
                <a:srgbClr val="111F2F">
                  <a:alpha val="64212"/>
                </a:srgbClr>
              </a:gs>
            </a:gsLst>
            <a:path path="circle">
              <a:fillToRect l="37721" t="-19636" r="62278" b="119636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4" name="Imagem 33" descr="Forma&#10;&#10;Descrição gerada automaticamente com confiança média">
            <a:extLst>
              <a:ext uri="{FF2B5EF4-FFF2-40B4-BE49-F238E27FC236}">
                <a16:creationId xmlns:a16="http://schemas.microsoft.com/office/drawing/2014/main" id="{058019E3-8E09-4257-8B39-77DD0ACB01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74" r="25992"/>
          <a:stretch/>
        </p:blipFill>
        <p:spPr>
          <a:xfrm>
            <a:off x="687757" y="3188053"/>
            <a:ext cx="1995265" cy="1813000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B72EC59E-D948-4E98-BB00-83E4E936D7DB}"/>
              </a:ext>
            </a:extLst>
          </p:cNvPr>
          <p:cNvSpPr txBox="1"/>
          <p:nvPr/>
        </p:nvSpPr>
        <p:spPr>
          <a:xfrm>
            <a:off x="854201" y="2002996"/>
            <a:ext cx="1662379" cy="73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Gerenciar Consumo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Google Shape;91;p1">
            <a:extLst>
              <a:ext uri="{FF2B5EF4-FFF2-40B4-BE49-F238E27FC236}">
                <a16:creationId xmlns:a16="http://schemas.microsoft.com/office/drawing/2014/main" id="{7CB98DEC-3A17-4AA8-ACE7-57B974B1F821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2E02CFF-6AE3-4E7A-B235-33EF40DFF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5546" y="1657350"/>
            <a:ext cx="7607895" cy="42420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FB8C10E-FE4F-4D39-B139-FA22C3A98341}"/>
              </a:ext>
            </a:extLst>
          </p:cNvPr>
          <p:cNvSpPr txBox="1"/>
          <p:nvPr/>
        </p:nvSpPr>
        <p:spPr>
          <a:xfrm>
            <a:off x="2894824" y="958634"/>
            <a:ext cx="58674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Arial"/>
                <a:hlinkClick r:id="rId10"/>
              </a:rPr>
              <a:t>www.consumoconscienteja.com.br</a:t>
            </a: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55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1" name="Google Shape;195;p3">
            <a:extLst>
              <a:ext uri="{FF2B5EF4-FFF2-40B4-BE49-F238E27FC236}">
                <a16:creationId xmlns:a16="http://schemas.microsoft.com/office/drawing/2014/main" id="{F95CEA84-24C4-4040-A5AC-986B21DAEAF2}"/>
              </a:ext>
            </a:extLst>
          </p:cNvPr>
          <p:cNvSpPr/>
          <p:nvPr/>
        </p:nvSpPr>
        <p:spPr>
          <a:xfrm>
            <a:off x="3067041" y="1657350"/>
            <a:ext cx="7356174" cy="4629150"/>
          </a:xfrm>
          <a:prstGeom prst="roundRect">
            <a:avLst>
              <a:gd name="adj" fmla="val 4039"/>
            </a:avLst>
          </a:prstGeom>
          <a:solidFill>
            <a:srgbClr val="A9D18E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F412A505-1375-4ED7-BC25-3F2F1CE079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1"/>
          <a:stretch/>
        </p:blipFill>
        <p:spPr>
          <a:xfrm>
            <a:off x="3255795" y="1976314"/>
            <a:ext cx="902230" cy="470393"/>
          </a:xfrm>
          <a:prstGeom prst="rect">
            <a:avLst/>
          </a:prstGeom>
        </p:spPr>
      </p:pic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44BE8138-1EF3-4BB3-A502-0CEC5E841A1C}"/>
              </a:ext>
            </a:extLst>
          </p:cNvPr>
          <p:cNvSpPr/>
          <p:nvPr/>
        </p:nvSpPr>
        <p:spPr>
          <a:xfrm>
            <a:off x="385277" y="1657350"/>
            <a:ext cx="2586514" cy="4629150"/>
          </a:xfrm>
          <a:prstGeom prst="roundRect">
            <a:avLst>
              <a:gd name="adj" fmla="val 6356"/>
            </a:avLst>
          </a:prstGeom>
          <a:gradFill>
            <a:gsLst>
              <a:gs pos="0">
                <a:srgbClr val="496C3D">
                  <a:alpha val="57152"/>
                </a:srgbClr>
              </a:gs>
              <a:gs pos="100000">
                <a:srgbClr val="111F2F">
                  <a:alpha val="64212"/>
                </a:srgbClr>
              </a:gs>
            </a:gsLst>
            <a:path path="circle">
              <a:fillToRect l="37721" t="-19636" r="62278" b="119636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DFB70716-F383-4D39-BB44-04AE0370F0BE}"/>
              </a:ext>
            </a:extLst>
          </p:cNvPr>
          <p:cNvSpPr/>
          <p:nvPr/>
        </p:nvSpPr>
        <p:spPr>
          <a:xfrm>
            <a:off x="445847" y="321475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Medidas do Plano de Ação</a:t>
            </a: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A6BA89E-A87B-48BA-88FF-756602AE3D07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EBEBE8D-F288-4133-B22D-F248D5F9BDAD}"/>
              </a:ext>
            </a:extLst>
          </p:cNvPr>
          <p:cNvSpPr txBox="1"/>
          <p:nvPr/>
        </p:nvSpPr>
        <p:spPr>
          <a:xfrm>
            <a:off x="692575" y="1885050"/>
            <a:ext cx="2031408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Aumentar a oferta de energia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E30DE63-B8B3-4E34-BB3C-DB3951EDCF92}"/>
              </a:ext>
            </a:extLst>
          </p:cNvPr>
          <p:cNvGrpSpPr/>
          <p:nvPr/>
        </p:nvGrpSpPr>
        <p:grpSpPr>
          <a:xfrm>
            <a:off x="3198149" y="1811400"/>
            <a:ext cx="6881941" cy="2507561"/>
            <a:chOff x="4466624" y="1607962"/>
            <a:chExt cx="7450405" cy="2507561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DCB0B72-C37C-49C8-8FAB-7B0AE91E9CCC}"/>
                </a:ext>
              </a:extLst>
            </p:cNvPr>
            <p:cNvSpPr txBox="1"/>
            <p:nvPr/>
          </p:nvSpPr>
          <p:spPr>
            <a:xfrm>
              <a:off x="5582780" y="1607962"/>
              <a:ext cx="2688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OFÍCIOS – SFG/ANEEL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AA003C68-463A-4E7A-BEE9-C95400C547EB}"/>
                </a:ext>
              </a:extLst>
            </p:cNvPr>
            <p:cNvSpPr txBox="1"/>
            <p:nvPr/>
          </p:nvSpPr>
          <p:spPr>
            <a:xfrm>
              <a:off x="5596529" y="1989507"/>
              <a:ext cx="2560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i="1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 Ofícios para 176 usinas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DA93582-6CB2-4CBA-A55D-5D78DCD8F8D4}"/>
                </a:ext>
              </a:extLst>
            </p:cNvPr>
            <p:cNvSpPr txBox="1"/>
            <p:nvPr/>
          </p:nvSpPr>
          <p:spPr>
            <a:xfrm>
              <a:off x="4466624" y="2299641"/>
              <a:ext cx="74504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marR="359410" lvl="0" indent="-342900">
                <a:spcAft>
                  <a:spcPts val="0"/>
                </a:spcAft>
                <a:buFont typeface="+mj-lt"/>
                <a:buAutoNum type="alphaLcParenR"/>
              </a:pP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Confirmação da previsão de entrada em operação comercial da usina citada (ou, em caso de alteração, a data mais factível); </a:t>
              </a:r>
            </a:p>
            <a:p>
              <a:pPr marL="342900" marR="359410" lvl="0" indent="-342900">
                <a:spcAft>
                  <a:spcPts val="0"/>
                </a:spcAft>
                <a:buFont typeface="+mj-lt"/>
                <a:buAutoNum type="alphaLcParenR"/>
              </a:pP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Principal </a:t>
              </a:r>
              <a:r>
                <a:rPr lang="pt-BR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caminho crítico que possa comprometer tal previsão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</a:p>
            <a:p>
              <a:pPr marL="342900" marR="359410" lvl="0" indent="-342900">
                <a:spcAft>
                  <a:spcPts val="0"/>
                </a:spcAft>
                <a:buFont typeface="+mj-lt"/>
                <a:buAutoNum type="alphaLcParenR"/>
              </a:pP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Possibilidade e ações que possam </a:t>
              </a:r>
              <a:r>
                <a:rPr lang="pt-BR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viabilizar a antecipação da operação 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 para qual data.</a:t>
              </a:r>
            </a:p>
            <a:p>
              <a:pPr algn="just"/>
              <a:endPara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B6D81E0-30B0-406B-8EFB-8EE86E19F326}"/>
              </a:ext>
            </a:extLst>
          </p:cNvPr>
          <p:cNvSpPr txBox="1"/>
          <p:nvPr/>
        </p:nvSpPr>
        <p:spPr>
          <a:xfrm>
            <a:off x="316532" y="1197408"/>
            <a:ext cx="8592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Antecipação da operação de usinas  </a:t>
            </a: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9FAFE279-ED38-4A2D-87C0-6BB0D5AC877A}"/>
              </a:ext>
            </a:extLst>
          </p:cNvPr>
          <p:cNvSpPr>
            <a:spLocks noChangeAspect="1"/>
          </p:cNvSpPr>
          <p:nvPr/>
        </p:nvSpPr>
        <p:spPr>
          <a:xfrm>
            <a:off x="1266466" y="3358672"/>
            <a:ext cx="626503" cy="1368000"/>
          </a:xfrm>
          <a:custGeom>
            <a:avLst/>
            <a:gdLst>
              <a:gd name="connsiteX0" fmla="*/ 184386 w 331352"/>
              <a:gd name="connsiteY0" fmla="*/ 339153 h 723527"/>
              <a:gd name="connsiteX1" fmla="*/ 184386 w 331352"/>
              <a:gd name="connsiteY1" fmla="*/ 0 h 723527"/>
              <a:gd name="connsiteX2" fmla="*/ 0 w 331352"/>
              <a:gd name="connsiteY2" fmla="*/ 451865 h 723527"/>
              <a:gd name="connsiteX3" fmla="*/ 161776 w 331352"/>
              <a:gd name="connsiteY3" fmla="*/ 452205 h 723527"/>
              <a:gd name="connsiteX4" fmla="*/ 161776 w 331352"/>
              <a:gd name="connsiteY4" fmla="*/ 723527 h 723527"/>
              <a:gd name="connsiteX5" fmla="*/ 331353 w 331352"/>
              <a:gd name="connsiteY5" fmla="*/ 339153 h 723527"/>
              <a:gd name="connsiteX6" fmla="*/ 184386 w 331352"/>
              <a:gd name="connsiteY6" fmla="*/ 339153 h 72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352" h="723527">
                <a:moveTo>
                  <a:pt x="184386" y="339153"/>
                </a:moveTo>
                <a:lnTo>
                  <a:pt x="184386" y="0"/>
                </a:lnTo>
                <a:lnTo>
                  <a:pt x="0" y="451865"/>
                </a:lnTo>
                <a:lnTo>
                  <a:pt x="161776" y="452205"/>
                </a:lnTo>
                <a:lnTo>
                  <a:pt x="161776" y="723527"/>
                </a:lnTo>
                <a:lnTo>
                  <a:pt x="331353" y="339153"/>
                </a:lnTo>
                <a:lnTo>
                  <a:pt x="184386" y="339153"/>
                </a:lnTo>
                <a:close/>
              </a:path>
            </a:pathLst>
          </a:custGeom>
          <a:solidFill>
            <a:schemeClr val="bg1"/>
          </a:solidFill>
          <a:ln w="112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m 2" descr="Vista panorâmica de um campo verde&#10;&#10;Descrição gerada automaticamente">
            <a:extLst>
              <a:ext uri="{FF2B5EF4-FFF2-40B4-BE49-F238E27FC236}">
                <a16:creationId xmlns:a16="http://schemas.microsoft.com/office/drawing/2014/main" id="{B9F2EA8A-E187-4A0E-B4FB-CBA4ABB46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68" y="4148417"/>
            <a:ext cx="3050010" cy="203254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D076AA-273E-4AA0-9402-93146BA4554D}"/>
              </a:ext>
            </a:extLst>
          </p:cNvPr>
          <p:cNvSpPr txBox="1"/>
          <p:nvPr/>
        </p:nvSpPr>
        <p:spPr>
          <a:xfrm>
            <a:off x="6697105" y="5695198"/>
            <a:ext cx="321505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Usina solar com mais de 300 MW no Ceará, antecipada em um ano.</a:t>
            </a:r>
          </a:p>
        </p:txBody>
      </p:sp>
    </p:spTree>
    <p:extLst>
      <p:ext uri="{BB962C8B-B14F-4D97-AF65-F5344CB8AC3E}">
        <p14:creationId xmlns:p14="http://schemas.microsoft.com/office/powerpoint/2010/main" val="17492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48" name="Retângulo 47">
            <a:extLst>
              <a:ext uri="{FF2B5EF4-FFF2-40B4-BE49-F238E27FC236}">
                <a16:creationId xmlns:a16="http://schemas.microsoft.com/office/drawing/2014/main" id="{DFB70716-F383-4D39-BB44-04AE0370F0BE}"/>
              </a:ext>
            </a:extLst>
          </p:cNvPr>
          <p:cNvSpPr/>
          <p:nvPr/>
        </p:nvSpPr>
        <p:spPr>
          <a:xfrm>
            <a:off x="445847" y="321475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Medidas do Plano de Ação</a:t>
            </a: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A6BA89E-A87B-48BA-88FF-756602AE3D07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2A61BB5-9C0E-47BF-893D-6267B58C8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98" y="1002645"/>
            <a:ext cx="9629599" cy="5399074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B1F58028-D0CE-4921-B4BD-7A1CB178679C}"/>
              </a:ext>
            </a:extLst>
          </p:cNvPr>
          <p:cNvSpPr txBox="1"/>
          <p:nvPr/>
        </p:nvSpPr>
        <p:spPr>
          <a:xfrm>
            <a:off x="494898" y="6509703"/>
            <a:ext cx="442901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l"/>
            <a:r>
              <a:rPr lang="pt-BR" sz="2000" b="0" i="0" dirty="0">
                <a:effectLst/>
                <a:highlight>
                  <a:srgbClr val="FFFF00"/>
                </a:highlight>
                <a:latin typeface="Segoe UI" panose="020B0502040204020203" pitchFamily="34" charset="0"/>
                <a:hlinkClick r:id="rId8" tooltip="https://bit.ly/3azets8"/>
              </a:rPr>
              <a:t>https://bit.ly/3AZeTs8</a:t>
            </a:r>
            <a:endParaRPr lang="pt-BR" sz="2000" b="0" i="0" dirty="0">
              <a:effectLst/>
              <a:highlight>
                <a:srgbClr val="FFFF00"/>
              </a:highlight>
              <a:latin typeface="Segoe UI" panose="020B0502040204020203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30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1" name="Google Shape;195;p3">
            <a:extLst>
              <a:ext uri="{FF2B5EF4-FFF2-40B4-BE49-F238E27FC236}">
                <a16:creationId xmlns:a16="http://schemas.microsoft.com/office/drawing/2014/main" id="{F95CEA84-24C4-4040-A5AC-986B21DAEAF2}"/>
              </a:ext>
            </a:extLst>
          </p:cNvPr>
          <p:cNvSpPr/>
          <p:nvPr/>
        </p:nvSpPr>
        <p:spPr>
          <a:xfrm>
            <a:off x="3067041" y="1657350"/>
            <a:ext cx="7176827" cy="4629150"/>
          </a:xfrm>
          <a:prstGeom prst="roundRect">
            <a:avLst>
              <a:gd name="adj" fmla="val 4039"/>
            </a:avLst>
          </a:prstGeom>
          <a:solidFill>
            <a:srgbClr val="A9D18E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F412A505-1375-4ED7-BC25-3F2F1CE079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1"/>
          <a:stretch/>
        </p:blipFill>
        <p:spPr>
          <a:xfrm>
            <a:off x="3237024" y="2062973"/>
            <a:ext cx="902230" cy="470393"/>
          </a:xfrm>
          <a:prstGeom prst="rect">
            <a:avLst/>
          </a:prstGeom>
        </p:spPr>
      </p:pic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44BE8138-1EF3-4BB3-A502-0CEC5E841A1C}"/>
              </a:ext>
            </a:extLst>
          </p:cNvPr>
          <p:cNvSpPr/>
          <p:nvPr/>
        </p:nvSpPr>
        <p:spPr>
          <a:xfrm>
            <a:off x="385277" y="1657350"/>
            <a:ext cx="2586514" cy="4629150"/>
          </a:xfrm>
          <a:prstGeom prst="roundRect">
            <a:avLst>
              <a:gd name="adj" fmla="val 6356"/>
            </a:avLst>
          </a:prstGeom>
          <a:gradFill>
            <a:gsLst>
              <a:gs pos="0">
                <a:srgbClr val="496C3D">
                  <a:alpha val="57152"/>
                </a:srgbClr>
              </a:gs>
              <a:gs pos="100000">
                <a:srgbClr val="111F2F">
                  <a:alpha val="64212"/>
                </a:srgbClr>
              </a:gs>
            </a:gsLst>
            <a:path path="circle">
              <a:fillToRect l="37721" t="-19636" r="62278" b="119636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DFB70716-F383-4D39-BB44-04AE0370F0BE}"/>
              </a:ext>
            </a:extLst>
          </p:cNvPr>
          <p:cNvSpPr/>
          <p:nvPr/>
        </p:nvSpPr>
        <p:spPr>
          <a:xfrm>
            <a:off x="445847" y="321475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Medidas do Plano de Ação</a:t>
            </a: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A6BA89E-A87B-48BA-88FF-756602AE3D07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77ECE04-4814-4BD4-B3F5-E2C4B62945D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9" y="3633725"/>
            <a:ext cx="1503447" cy="1455791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747FF85A-5D4B-410A-8686-3316862084B1}"/>
              </a:ext>
            </a:extLst>
          </p:cNvPr>
          <p:cNvSpPr txBox="1"/>
          <p:nvPr/>
        </p:nvSpPr>
        <p:spPr>
          <a:xfrm>
            <a:off x="537056" y="1966498"/>
            <a:ext cx="2210725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Garantia de Disponibilidade </a:t>
            </a: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Geração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64A26F8-0304-44A5-B20C-24FC4EED31B2}"/>
              </a:ext>
            </a:extLst>
          </p:cNvPr>
          <p:cNvGrpSpPr/>
          <p:nvPr/>
        </p:nvGrpSpPr>
        <p:grpSpPr>
          <a:xfrm>
            <a:off x="3255794" y="1931884"/>
            <a:ext cx="6774424" cy="1991425"/>
            <a:chOff x="4721928" y="1238259"/>
            <a:chExt cx="7334006" cy="1991425"/>
          </a:xfrm>
        </p:grpSpPr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6532A8B-30AF-4523-AE15-CA7847AD8F73}"/>
                </a:ext>
              </a:extLst>
            </p:cNvPr>
            <p:cNvSpPr txBox="1"/>
            <p:nvPr/>
          </p:nvSpPr>
          <p:spPr>
            <a:xfrm>
              <a:off x="5713754" y="1238259"/>
              <a:ext cx="624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OFÍCIOS CIRCULARES 8, 9, 10 e 11/2021–SFG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51382233-7870-4C68-B1BE-886F1A5561C7}"/>
                </a:ext>
              </a:extLst>
            </p:cNvPr>
            <p:cNvSpPr txBox="1"/>
            <p:nvPr/>
          </p:nvSpPr>
          <p:spPr>
            <a:xfrm>
              <a:off x="5750051" y="1578674"/>
              <a:ext cx="3727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i="1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Brasília, 7 de junho de 2021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74F3FEF-83F2-452C-8D12-2B9989C78DC2}"/>
                </a:ext>
              </a:extLst>
            </p:cNvPr>
            <p:cNvSpPr txBox="1"/>
            <p:nvPr/>
          </p:nvSpPr>
          <p:spPr>
            <a:xfrm>
              <a:off x="4721928" y="2029355"/>
              <a:ext cx="73340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8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garantir combustível líquido para operação</a:t>
              </a:r>
              <a:r>
                <a:rPr lang="pt-BR" sz="1800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da(s) UTE de sua responsabilidade, determinamos encaminhar, até 16 de junho de 2021, as seguintes informações:</a:t>
              </a:r>
            </a:p>
            <a:p>
              <a:pPr algn="just"/>
              <a:endPara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93FB25E-F46E-4862-BED2-7AA4B9420F24}"/>
              </a:ext>
            </a:extLst>
          </p:cNvPr>
          <p:cNvSpPr txBox="1"/>
          <p:nvPr/>
        </p:nvSpPr>
        <p:spPr>
          <a:xfrm>
            <a:off x="321109" y="1182377"/>
            <a:ext cx="8592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Logística de entrega de combustíveis líquido </a:t>
            </a:r>
          </a:p>
        </p:txBody>
      </p:sp>
      <p:pic>
        <p:nvPicPr>
          <p:cNvPr id="3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C7696BB3-1864-4285-8496-9911C4CF7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2382" y="3816752"/>
            <a:ext cx="5507318" cy="24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1" name="Google Shape;195;p3">
            <a:extLst>
              <a:ext uri="{FF2B5EF4-FFF2-40B4-BE49-F238E27FC236}">
                <a16:creationId xmlns:a16="http://schemas.microsoft.com/office/drawing/2014/main" id="{F95CEA84-24C4-4040-A5AC-986B21DAEAF2}"/>
              </a:ext>
            </a:extLst>
          </p:cNvPr>
          <p:cNvSpPr/>
          <p:nvPr/>
        </p:nvSpPr>
        <p:spPr>
          <a:xfrm>
            <a:off x="3067041" y="1657350"/>
            <a:ext cx="7176827" cy="4629150"/>
          </a:xfrm>
          <a:prstGeom prst="roundRect">
            <a:avLst>
              <a:gd name="adj" fmla="val 4039"/>
            </a:avLst>
          </a:prstGeom>
          <a:solidFill>
            <a:srgbClr val="A9D18E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6F23D14-2870-49A8-8D9D-19C25A367F08}"/>
              </a:ext>
            </a:extLst>
          </p:cNvPr>
          <p:cNvGrpSpPr/>
          <p:nvPr/>
        </p:nvGrpSpPr>
        <p:grpSpPr>
          <a:xfrm>
            <a:off x="3227245" y="1870141"/>
            <a:ext cx="6792325" cy="4226263"/>
            <a:chOff x="4697750" y="1630316"/>
            <a:chExt cx="7353385" cy="4226263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67B859C3-6809-4559-B8AB-5E762691D66A}"/>
                </a:ext>
              </a:extLst>
            </p:cNvPr>
            <p:cNvSpPr txBox="1"/>
            <p:nvPr/>
          </p:nvSpPr>
          <p:spPr>
            <a:xfrm>
              <a:off x="5827887" y="1630316"/>
              <a:ext cx="37679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OFÍCIO CIRCULAR 14/2021–SFE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7D8CBC48-3BB6-4553-855A-36071E8D0B50}"/>
                </a:ext>
              </a:extLst>
            </p:cNvPr>
            <p:cNvSpPr txBox="1"/>
            <p:nvPr/>
          </p:nvSpPr>
          <p:spPr>
            <a:xfrm>
              <a:off x="5861402" y="1961036"/>
              <a:ext cx="30269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i="1" dirty="0">
                  <a:solidFill>
                    <a:srgbClr val="385723"/>
                  </a:solidFill>
                </a:rPr>
                <a:t>Brasília, 20 de maio de 2021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86AF9351-07BB-45B0-BA29-B87A1415A12B}"/>
                </a:ext>
              </a:extLst>
            </p:cNvPr>
            <p:cNvSpPr txBox="1"/>
            <p:nvPr/>
          </p:nvSpPr>
          <p:spPr>
            <a:xfrm>
              <a:off x="4697750" y="2563370"/>
              <a:ext cx="7353385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Dentre os sistemas de transmissão relacionados pelo ONS que terão impacto no seu carregamento, destacam-se as </a:t>
              </a:r>
              <a:r>
                <a:rPr lang="pt-BR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linhas de transmissão de 500 kV e dos sistemas HVDC</a:t>
              </a:r>
              <a:r>
                <a:rPr lang="pt-B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destacadas no anexo deste ofício, cujo bom desempenho operacional impacta decisivamente na segurança do </a:t>
              </a:r>
              <a:r>
                <a:rPr lang="pt-B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frente à busca das metas energéticas e ao atendimento à carga.</a:t>
              </a:r>
            </a:p>
            <a:p>
              <a:pPr algn="just"/>
              <a:endPara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Diante deste cenário e da importância do bom desempenho operacional destas instalações, sem prejuízo de qualquer outra, a Superintendência de Fiscalização dos Serviços de Eletricidade – SFE solicita que as transmissoras que detém a concessão destas instalações </a:t>
              </a:r>
              <a:r>
                <a:rPr lang="pt-BR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imprimam esforços e utilizem as melhores técnicas de operação e manutenção necessárias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em especial observando, quando couber, os seguintes aspectos, não se restringindo a estas situações:</a:t>
              </a:r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8B05663-47FE-433E-95DA-6054CD624477}"/>
              </a:ext>
            </a:extLst>
          </p:cNvPr>
          <p:cNvSpPr txBox="1"/>
          <p:nvPr/>
        </p:nvSpPr>
        <p:spPr>
          <a:xfrm>
            <a:off x="321210" y="1152053"/>
            <a:ext cx="8592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Otimização do desempenho operacional das redes de transmissão 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F412A505-1375-4ED7-BC25-3F2F1CE079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1"/>
          <a:stretch/>
        </p:blipFill>
        <p:spPr>
          <a:xfrm>
            <a:off x="3255795" y="1976314"/>
            <a:ext cx="902230" cy="470393"/>
          </a:xfrm>
          <a:prstGeom prst="rect">
            <a:avLst/>
          </a:prstGeom>
        </p:spPr>
      </p:pic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44BE8138-1EF3-4BB3-A502-0CEC5E841A1C}"/>
              </a:ext>
            </a:extLst>
          </p:cNvPr>
          <p:cNvSpPr/>
          <p:nvPr/>
        </p:nvSpPr>
        <p:spPr>
          <a:xfrm>
            <a:off x="385277" y="1657350"/>
            <a:ext cx="2586514" cy="4629150"/>
          </a:xfrm>
          <a:prstGeom prst="roundRect">
            <a:avLst>
              <a:gd name="adj" fmla="val 6356"/>
            </a:avLst>
          </a:prstGeom>
          <a:gradFill>
            <a:gsLst>
              <a:gs pos="0">
                <a:srgbClr val="496C3D">
                  <a:alpha val="57152"/>
                </a:srgbClr>
              </a:gs>
              <a:gs pos="100000">
                <a:srgbClr val="111F2F">
                  <a:alpha val="64212"/>
                </a:srgbClr>
              </a:gs>
            </a:gsLst>
            <a:path path="circle">
              <a:fillToRect l="37721" t="-19636" r="62278" b="119636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42F6464-8966-4844-A7C8-4122A33D4118}"/>
              </a:ext>
            </a:extLst>
          </p:cNvPr>
          <p:cNvSpPr txBox="1"/>
          <p:nvPr/>
        </p:nvSpPr>
        <p:spPr>
          <a:xfrm>
            <a:off x="537056" y="1966498"/>
            <a:ext cx="2297192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Garantia de Disponibilidade de </a:t>
            </a: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pt-B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ntercâmbio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20A81F0E-BA1E-4616-AD64-C7079F9AFA0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901304" y="3392516"/>
            <a:ext cx="1482230" cy="2042456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DFB70716-F383-4D39-BB44-04AE0370F0BE}"/>
              </a:ext>
            </a:extLst>
          </p:cNvPr>
          <p:cNvSpPr/>
          <p:nvPr/>
        </p:nvSpPr>
        <p:spPr>
          <a:xfrm>
            <a:off x="445847" y="321475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Medidas do Plano de Ação</a:t>
            </a: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A6BA89E-A87B-48BA-88FF-756602AE3D07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8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1" name="Google Shape;195;p3">
            <a:extLst>
              <a:ext uri="{FF2B5EF4-FFF2-40B4-BE49-F238E27FC236}">
                <a16:creationId xmlns:a16="http://schemas.microsoft.com/office/drawing/2014/main" id="{F95CEA84-24C4-4040-A5AC-986B21DAEAF2}"/>
              </a:ext>
            </a:extLst>
          </p:cNvPr>
          <p:cNvSpPr/>
          <p:nvPr/>
        </p:nvSpPr>
        <p:spPr>
          <a:xfrm>
            <a:off x="3067041" y="1657350"/>
            <a:ext cx="7176827" cy="4629150"/>
          </a:xfrm>
          <a:prstGeom prst="roundRect">
            <a:avLst>
              <a:gd name="adj" fmla="val 4039"/>
            </a:avLst>
          </a:prstGeom>
          <a:solidFill>
            <a:srgbClr val="A9D18E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F412A505-1375-4ED7-BC25-3F2F1CE079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1"/>
          <a:stretch/>
        </p:blipFill>
        <p:spPr>
          <a:xfrm>
            <a:off x="3255795" y="1976314"/>
            <a:ext cx="902230" cy="470393"/>
          </a:xfrm>
          <a:prstGeom prst="rect">
            <a:avLst/>
          </a:prstGeom>
        </p:spPr>
      </p:pic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44BE8138-1EF3-4BB3-A502-0CEC5E841A1C}"/>
              </a:ext>
            </a:extLst>
          </p:cNvPr>
          <p:cNvSpPr/>
          <p:nvPr/>
        </p:nvSpPr>
        <p:spPr>
          <a:xfrm>
            <a:off x="385277" y="1657350"/>
            <a:ext cx="2586514" cy="4629150"/>
          </a:xfrm>
          <a:prstGeom prst="roundRect">
            <a:avLst>
              <a:gd name="adj" fmla="val 6356"/>
            </a:avLst>
          </a:prstGeom>
          <a:gradFill>
            <a:gsLst>
              <a:gs pos="0">
                <a:srgbClr val="496C3D">
                  <a:alpha val="57152"/>
                </a:srgbClr>
              </a:gs>
              <a:gs pos="100000">
                <a:srgbClr val="111F2F">
                  <a:alpha val="64212"/>
                </a:srgbClr>
              </a:gs>
            </a:gsLst>
            <a:path path="circle">
              <a:fillToRect l="37721" t="-19636" r="62278" b="119636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20A81F0E-BA1E-4616-AD64-C7079F9AFA0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901304" y="3392516"/>
            <a:ext cx="1482230" cy="2042456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DFB70716-F383-4D39-BB44-04AE0370F0BE}"/>
              </a:ext>
            </a:extLst>
          </p:cNvPr>
          <p:cNvSpPr/>
          <p:nvPr/>
        </p:nvSpPr>
        <p:spPr>
          <a:xfrm>
            <a:off x="445847" y="321475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Medidas do Plano de Ação</a:t>
            </a: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A6BA89E-A87B-48BA-88FF-756602AE3D07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EBEBE8D-F288-4133-B22D-F248D5F9BDAD}"/>
              </a:ext>
            </a:extLst>
          </p:cNvPr>
          <p:cNvSpPr txBox="1"/>
          <p:nvPr/>
        </p:nvSpPr>
        <p:spPr>
          <a:xfrm>
            <a:off x="692575" y="1885050"/>
            <a:ext cx="2031408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Aumentar limites de Transmissão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E30DE63-B8B3-4E34-BB3C-DB3951EDCF92}"/>
              </a:ext>
            </a:extLst>
          </p:cNvPr>
          <p:cNvGrpSpPr/>
          <p:nvPr/>
        </p:nvGrpSpPr>
        <p:grpSpPr>
          <a:xfrm>
            <a:off x="3227245" y="1976314"/>
            <a:ext cx="6881941" cy="3758419"/>
            <a:chOff x="4498123" y="1772876"/>
            <a:chExt cx="7450405" cy="3758419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DCB0B72-C37C-49C8-8FAB-7B0AE91E9CCC}"/>
                </a:ext>
              </a:extLst>
            </p:cNvPr>
            <p:cNvSpPr txBox="1"/>
            <p:nvPr/>
          </p:nvSpPr>
          <p:spPr>
            <a:xfrm>
              <a:off x="5628260" y="1772876"/>
              <a:ext cx="4946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RESOLUÇÃO AUTORIZATIVA 10.398/2021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DA93582-6CB2-4CBA-A55D-5D78DCD8F8D4}"/>
                </a:ext>
              </a:extLst>
            </p:cNvPr>
            <p:cNvSpPr txBox="1"/>
            <p:nvPr/>
          </p:nvSpPr>
          <p:spPr>
            <a:xfrm>
              <a:off x="4498123" y="2638195"/>
              <a:ext cx="7450405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De forma a minimizar os impactos da situação de emergência hídrica, é fundamental </a:t>
              </a:r>
              <a:r>
                <a:rPr lang="pt-BR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identificar as obras 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outorgadas que, embora não se encontrem em operação comercial, </a:t>
              </a:r>
              <a:r>
                <a:rPr lang="pt-BR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possam ser concluídas ou antecipadas a conclusão ainda no biênio 2021/2022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Para tanto, solicita-se ao ONS, levando em consideração a severidade do impacto dessas obras na Operação do </a:t>
              </a:r>
              <a:r>
                <a:rPr lang="pt-B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e, em consonância com os critérios estabelecidos no Relatório do PAR/</a:t>
              </a:r>
              <a:r>
                <a:rPr lang="pt-B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PEL</a:t>
              </a: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que contempla as obras prioritárias, listar aquelas destinadas a:</a:t>
              </a:r>
            </a:p>
            <a:p>
              <a:pPr marL="177800" algn="just"/>
              <a:endPara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7800" algn="just"/>
              <a:r>
                <a:rPr lang="pt-BR" dirty="0" err="1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P0</a:t>
              </a:r>
              <a:r>
                <a:rPr lang="pt-BR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Controlar a tensão na rede básica e solucionar problemas de superação de nível de curto-circuito;</a:t>
              </a:r>
            </a:p>
            <a:p>
              <a:pPr marL="177800" algn="just"/>
              <a:r>
                <a:rPr lang="pt-BR" dirty="0" err="1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P2</a:t>
              </a:r>
              <a:r>
                <a:rPr lang="pt-BR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Eliminar necessidade de restrição de escoamento de geração; e</a:t>
              </a:r>
            </a:p>
            <a:p>
              <a:pPr marL="177800" algn="just"/>
              <a:r>
                <a:rPr lang="pt-BR" dirty="0" err="1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P3</a:t>
              </a:r>
              <a:r>
                <a:rPr lang="pt-BR" dirty="0">
                  <a:solidFill>
                    <a:srgbClr val="3857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Eliminar necessidade de geração térmica por razões elétricas.</a:t>
              </a:r>
            </a:p>
          </p:txBody>
        </p: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B6D81E0-30B0-406B-8EFB-8EE86E19F326}"/>
              </a:ext>
            </a:extLst>
          </p:cNvPr>
          <p:cNvSpPr txBox="1"/>
          <p:nvPr/>
        </p:nvSpPr>
        <p:spPr>
          <a:xfrm>
            <a:off x="316532" y="1197408"/>
            <a:ext cx="8592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Antecipação de obras no âmbito da transmissão  </a:t>
            </a:r>
          </a:p>
        </p:txBody>
      </p:sp>
    </p:spTree>
    <p:extLst>
      <p:ext uri="{BB962C8B-B14F-4D97-AF65-F5344CB8AC3E}">
        <p14:creationId xmlns:p14="http://schemas.microsoft.com/office/powerpoint/2010/main" val="9476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48" name="Retângulo 47">
            <a:extLst>
              <a:ext uri="{FF2B5EF4-FFF2-40B4-BE49-F238E27FC236}">
                <a16:creationId xmlns:a16="http://schemas.microsoft.com/office/drawing/2014/main" id="{DFB70716-F383-4D39-BB44-04AE0370F0BE}"/>
              </a:ext>
            </a:extLst>
          </p:cNvPr>
          <p:cNvSpPr/>
          <p:nvPr/>
        </p:nvSpPr>
        <p:spPr>
          <a:xfrm>
            <a:off x="445847" y="321475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Medidas do Plano de Ação</a:t>
            </a: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A6BA89E-A87B-48BA-88FF-756602AE3D07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m 2" descr="Gráfico, Histograma&#10;&#10;Descrição gerada automaticamente">
            <a:extLst>
              <a:ext uri="{FF2B5EF4-FFF2-40B4-BE49-F238E27FC236}">
                <a16:creationId xmlns:a16="http://schemas.microsoft.com/office/drawing/2014/main" id="{F51979D2-1B38-45B5-BDB4-E6946672B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325" y="1013318"/>
            <a:ext cx="842962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ângulo 53">
            <a:extLst>
              <a:ext uri="{FF2B5EF4-FFF2-40B4-BE49-F238E27FC236}">
                <a16:creationId xmlns:a16="http://schemas.microsoft.com/office/drawing/2014/main" id="{43F9A047-3462-42A5-9BB4-098B484EF70F}"/>
              </a:ext>
            </a:extLst>
          </p:cNvPr>
          <p:cNvSpPr/>
          <p:nvPr/>
        </p:nvSpPr>
        <p:spPr>
          <a:xfrm>
            <a:off x="0" y="-11895"/>
            <a:ext cx="11198334" cy="6869895"/>
          </a:xfrm>
          <a:prstGeom prst="rect">
            <a:avLst/>
          </a:prstGeom>
          <a:solidFill>
            <a:srgbClr val="00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Google Shape;195;p3">
            <a:extLst>
              <a:ext uri="{FF2B5EF4-FFF2-40B4-BE49-F238E27FC236}">
                <a16:creationId xmlns:a16="http://schemas.microsoft.com/office/drawing/2014/main" id="{C0899A23-15CB-49A3-8B13-CB5521520B3B}"/>
              </a:ext>
            </a:extLst>
          </p:cNvPr>
          <p:cNvSpPr/>
          <p:nvPr/>
        </p:nvSpPr>
        <p:spPr>
          <a:xfrm>
            <a:off x="-776514" y="1257748"/>
            <a:ext cx="10901009" cy="5335262"/>
          </a:xfrm>
          <a:prstGeom prst="roundRect">
            <a:avLst>
              <a:gd name="adj" fmla="val 4039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252263" y="281704"/>
            <a:ext cx="7359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</a:rPr>
              <a:t>PROGRAMA </a:t>
            </a:r>
            <a:r>
              <a:rPr lang="pt-BR" sz="2800" b="1" dirty="0">
                <a:solidFill>
                  <a:srgbClr val="FBD00D"/>
                </a:solidFill>
                <a:latin typeface="Calibri" panose="020F0502020204030204"/>
              </a:rPr>
              <a:t>DE REDUÇÃO DO CONSUMO</a:t>
            </a:r>
            <a:endParaRPr lang="pt-BR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F3EAB4C6-4F15-4DF4-A9CC-D2653D3952B0}"/>
              </a:ext>
            </a:extLst>
          </p:cNvPr>
          <p:cNvSpPr/>
          <p:nvPr/>
        </p:nvSpPr>
        <p:spPr>
          <a:xfrm>
            <a:off x="13630406" y="1582570"/>
            <a:ext cx="662847" cy="550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DD6E3AE-A2E9-4A33-9FAA-A10CDE23AF5F}"/>
              </a:ext>
            </a:extLst>
          </p:cNvPr>
          <p:cNvSpPr/>
          <p:nvPr/>
        </p:nvSpPr>
        <p:spPr>
          <a:xfrm>
            <a:off x="13630406" y="2338168"/>
            <a:ext cx="662847" cy="550656"/>
          </a:xfrm>
          <a:prstGeom prst="rect">
            <a:avLst/>
          </a:prstGeom>
          <a:solidFill>
            <a:srgbClr val="FBD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A0E7DB9-06DE-4880-AEAA-E2C56A8F6A55}"/>
              </a:ext>
            </a:extLst>
          </p:cNvPr>
          <p:cNvSpPr/>
          <p:nvPr/>
        </p:nvSpPr>
        <p:spPr>
          <a:xfrm>
            <a:off x="13639243" y="3100521"/>
            <a:ext cx="662847" cy="550656"/>
          </a:xfrm>
          <a:prstGeom prst="rect">
            <a:avLst/>
          </a:prstGeom>
          <a:solidFill>
            <a:srgbClr val="4BB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353E0CC9-541E-41F4-9A6C-1289A06C97F8}"/>
              </a:ext>
            </a:extLst>
          </p:cNvPr>
          <p:cNvCxnSpPr>
            <a:cxnSpLocks/>
          </p:cNvCxnSpPr>
          <p:nvPr/>
        </p:nvCxnSpPr>
        <p:spPr>
          <a:xfrm>
            <a:off x="319315" y="891048"/>
            <a:ext cx="9436467" cy="0"/>
          </a:xfrm>
          <a:prstGeom prst="line">
            <a:avLst/>
          </a:prstGeom>
          <a:ln w="38100">
            <a:solidFill>
              <a:srgbClr val="4BBB2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651B002-279B-4402-8186-6A6782DFE3E5}"/>
              </a:ext>
            </a:extLst>
          </p:cNvPr>
          <p:cNvSpPr txBox="1"/>
          <p:nvPr/>
        </p:nvSpPr>
        <p:spPr>
          <a:xfrm>
            <a:off x="3099829" y="1383510"/>
            <a:ext cx="7024666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Programa de Incentivo à Redução </a:t>
            </a: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Voluntária do Consumo de Energia Elétrica para Consumidores Regulados:</a:t>
            </a:r>
          </a:p>
          <a:p>
            <a:r>
              <a:rPr lang="pt-BR" sz="28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Mecanismo fundado em </a:t>
            </a:r>
            <a:r>
              <a:rPr lang="pt-BR" sz="2800" b="1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Incentivo Econômico</a:t>
            </a:r>
            <a:r>
              <a:rPr lang="pt-BR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endParaRPr lang="pt-BR" sz="2200" dirty="0">
              <a:solidFill>
                <a:schemeClr val="bg1"/>
              </a:solidFill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84738A8A-3D0C-4A3B-844C-5FB36FE63F5C}"/>
              </a:ext>
            </a:extLst>
          </p:cNvPr>
          <p:cNvGrpSpPr/>
          <p:nvPr/>
        </p:nvGrpSpPr>
        <p:grpSpPr>
          <a:xfrm>
            <a:off x="451613" y="2295255"/>
            <a:ext cx="2532197" cy="3841749"/>
            <a:chOff x="8211787" y="2475140"/>
            <a:chExt cx="2532197" cy="3841749"/>
          </a:xfrm>
        </p:grpSpPr>
        <p:pic>
          <p:nvPicPr>
            <p:cNvPr id="36" name="Imagem 35" descr="Empresária segurando uma placa sorrindo">
              <a:extLst>
                <a:ext uri="{FF2B5EF4-FFF2-40B4-BE49-F238E27FC236}">
                  <a16:creationId xmlns:a16="http://schemas.microsoft.com/office/drawing/2014/main" id="{1E194738-10D2-45A6-9790-936A9498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1787" y="2475140"/>
              <a:ext cx="2532197" cy="3841749"/>
            </a:xfrm>
            <a:prstGeom prst="rect">
              <a:avLst/>
            </a:prstGeom>
          </p:spPr>
        </p:pic>
        <p:pic>
          <p:nvPicPr>
            <p:cNvPr id="41" name="Imagem 40" descr="Teclado de computador&#10;&#10;Descrição gerada automaticamente">
              <a:extLst>
                <a:ext uri="{FF2B5EF4-FFF2-40B4-BE49-F238E27FC236}">
                  <a16:creationId xmlns:a16="http://schemas.microsoft.com/office/drawing/2014/main" id="{B4AC6790-6477-452F-B638-2ABDFA5EA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CCCCC0"/>
                </a:clrFrom>
                <a:clrTo>
                  <a:srgbClr val="CCCCC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87053">
              <a:off x="9118600" y="3224758"/>
              <a:ext cx="1437868" cy="958579"/>
            </a:xfrm>
            <a:prstGeom prst="rect">
              <a:avLst/>
            </a:prstGeom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C711345-0521-4A04-B6AF-EFCE8C22243B}"/>
              </a:ext>
            </a:extLst>
          </p:cNvPr>
          <p:cNvSpPr txBox="1"/>
          <p:nvPr/>
        </p:nvSpPr>
        <p:spPr>
          <a:xfrm>
            <a:off x="3451982" y="3726732"/>
            <a:ext cx="632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Redução mínima: 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média 10%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período</a:t>
            </a:r>
          </a:p>
          <a:p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Meta: 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15% de Redução</a:t>
            </a:r>
          </a:p>
          <a:p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Prêmio: 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R$ 50 por 100 kWh reduzido (limitado a 20% de redução)</a:t>
            </a:r>
          </a:p>
          <a:p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Redução estimada (Cenário 3): 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1,41% do SIN (914 </a:t>
            </a:r>
            <a:r>
              <a:rPr lang="pt-BR" sz="2000" b="1" dirty="0" err="1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MWmédio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 estimado: 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R$ 340 MM/mês</a:t>
            </a:r>
          </a:p>
          <a:p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Período: </a:t>
            </a:r>
            <a:r>
              <a:rPr lang="pt-BR" sz="2000" b="1" dirty="0">
                <a:solidFill>
                  <a:srgbClr val="FBD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setembro a dezembro/2021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Vista aérea de casas e prédios na beira da água&#10;&#10;Descrição gerada automaticamente">
            <a:extLst>
              <a:ext uri="{FF2B5EF4-FFF2-40B4-BE49-F238E27FC236}">
                <a16:creationId xmlns:a16="http://schemas.microsoft.com/office/drawing/2014/main" id="{A32CDCCA-40B0-471B-9682-2401F095E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399" y="-54571"/>
            <a:ext cx="11643916" cy="694344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A85606A-11F9-4F73-84BF-C1D97A0EABF0}"/>
              </a:ext>
            </a:extLst>
          </p:cNvPr>
          <p:cNvSpPr/>
          <p:nvPr/>
        </p:nvSpPr>
        <p:spPr>
          <a:xfrm flipH="1">
            <a:off x="400049" y="-30088"/>
            <a:ext cx="10844212" cy="6918958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tx1">
                  <a:alpha val="91000"/>
                </a:schemeClr>
              </a:gs>
              <a:gs pos="58000">
                <a:schemeClr val="tx1">
                  <a:alpha val="50000"/>
                </a:schemeClr>
              </a:gs>
              <a:gs pos="96000">
                <a:schemeClr val="tx1">
                  <a:alpha val="0"/>
                </a:schemeClr>
              </a:gs>
            </a:gsLst>
            <a:lin ang="210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AE1B189-27E7-4141-B833-BFD4EFA3753E}"/>
              </a:ext>
            </a:extLst>
          </p:cNvPr>
          <p:cNvSpPr/>
          <p:nvPr/>
        </p:nvSpPr>
        <p:spPr>
          <a:xfrm flipV="1">
            <a:off x="5412660" y="1400934"/>
            <a:ext cx="0" cy="4392000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FF19CBE-81A3-4C2D-AD48-0A28201D4A3A}"/>
              </a:ext>
            </a:extLst>
          </p:cNvPr>
          <p:cNvSpPr txBox="1"/>
          <p:nvPr/>
        </p:nvSpPr>
        <p:spPr>
          <a:xfrm>
            <a:off x="5640909" y="2479563"/>
            <a:ext cx="3784047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ENDEREÇO: SGAN 603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Módulo I e J – Brasília/DF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CEP: 70830-110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TELEFONE GERAL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061 2192 8600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OUVIDORIA SETORIAL: 167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700A3CE3-AC8B-4DCA-9DFE-E63D38668259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25" name="Google Shape;94;p1">
              <a:extLst>
                <a:ext uri="{FF2B5EF4-FFF2-40B4-BE49-F238E27FC236}">
                  <a16:creationId xmlns:a16="http://schemas.microsoft.com/office/drawing/2014/main" id="{E880982C-3C26-4613-8060-5224C04F8188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26" name="Google Shape;98;p1">
              <a:extLst>
                <a:ext uri="{FF2B5EF4-FFF2-40B4-BE49-F238E27FC236}">
                  <a16:creationId xmlns:a16="http://schemas.microsoft.com/office/drawing/2014/main" id="{AA07D2B0-BF2A-48EE-9FB3-3DC6C530B6D2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27" name="Google Shape;99;p1" descr="Google Shape;99;p1">
                <a:extLst>
                  <a:ext uri="{FF2B5EF4-FFF2-40B4-BE49-F238E27FC236}">
                    <a16:creationId xmlns:a16="http://schemas.microsoft.com/office/drawing/2014/main" id="{70919FFC-4624-44C8-8FF2-6AC4D93E7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" name="Google Shape;100;p1" descr="Google Shape;100;p1">
                <a:extLst>
                  <a:ext uri="{FF2B5EF4-FFF2-40B4-BE49-F238E27FC236}">
                    <a16:creationId xmlns:a16="http://schemas.microsoft.com/office/drawing/2014/main" id="{C8ECD6DA-8F3E-4C19-9C55-D7F6B5D31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" name="Google Shape;101;p1" descr="Google Shape;101;p1">
                <a:extLst>
                  <a:ext uri="{FF2B5EF4-FFF2-40B4-BE49-F238E27FC236}">
                    <a16:creationId xmlns:a16="http://schemas.microsoft.com/office/drawing/2014/main" id="{608D7DD7-B52B-4680-82A3-560A69871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" name="Google Shape;102;p1" descr="Google Shape;102;p1">
                <a:extLst>
                  <a:ext uri="{FF2B5EF4-FFF2-40B4-BE49-F238E27FC236}">
                    <a16:creationId xmlns:a16="http://schemas.microsoft.com/office/drawing/2014/main" id="{DD79B2BF-1229-4CD7-B115-232C84618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47753A7-F11E-4C42-A617-3B0FD288AE28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32" name="Line">
              <a:extLst>
                <a:ext uri="{FF2B5EF4-FFF2-40B4-BE49-F238E27FC236}">
                  <a16:creationId xmlns:a16="http://schemas.microsoft.com/office/drawing/2014/main" id="{5570E15C-92C9-46D5-9D55-B9F2368410A4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64B5894E-A27F-444C-B699-2F855383B0A0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306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-82108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423713" y="281704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Situação dos reservatórios (2/9/2021)</a:t>
            </a:r>
          </a:p>
        </p:txBody>
      </p:sp>
      <p:sp>
        <p:nvSpPr>
          <p:cNvPr id="49" name="Google Shape;91;p1">
            <a:extLst>
              <a:ext uri="{FF2B5EF4-FFF2-40B4-BE49-F238E27FC236}">
                <a16:creationId xmlns:a16="http://schemas.microsoft.com/office/drawing/2014/main" id="{CDA76942-4AD9-48B0-BC45-D2997E8BB53C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92" name="Google Shape;195;p3">
            <a:extLst>
              <a:ext uri="{FF2B5EF4-FFF2-40B4-BE49-F238E27FC236}">
                <a16:creationId xmlns:a16="http://schemas.microsoft.com/office/drawing/2014/main" id="{0B7FF6BF-A9D9-4437-81CB-7A9BBA3435BF}"/>
              </a:ext>
            </a:extLst>
          </p:cNvPr>
          <p:cNvSpPr/>
          <p:nvPr/>
        </p:nvSpPr>
        <p:spPr>
          <a:xfrm>
            <a:off x="135722" y="1081875"/>
            <a:ext cx="10538021" cy="5680990"/>
          </a:xfrm>
          <a:prstGeom prst="roundRect">
            <a:avLst>
              <a:gd name="adj" fmla="val 4039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1CF24CE1-1277-405C-BF0B-A5D7EA6485FE}"/>
              </a:ext>
            </a:extLst>
          </p:cNvPr>
          <p:cNvGrpSpPr/>
          <p:nvPr/>
        </p:nvGrpSpPr>
        <p:grpSpPr>
          <a:xfrm>
            <a:off x="6821011" y="1756881"/>
            <a:ext cx="3609380" cy="4886848"/>
            <a:chOff x="6908800" y="2570480"/>
            <a:chExt cx="4201840" cy="3857512"/>
          </a:xfrm>
        </p:grpSpPr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ED0D1DFF-898B-430C-919E-8FE7C2A81C31}"/>
                </a:ext>
              </a:extLst>
            </p:cNvPr>
            <p:cNvSpPr/>
            <p:nvPr/>
          </p:nvSpPr>
          <p:spPr>
            <a:xfrm>
              <a:off x="6908800" y="2570480"/>
              <a:ext cx="2712720" cy="3810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E36705E-86C8-4E59-9545-108902E14AF7}"/>
                </a:ext>
              </a:extLst>
            </p:cNvPr>
            <p:cNvSpPr/>
            <p:nvPr/>
          </p:nvSpPr>
          <p:spPr>
            <a:xfrm>
              <a:off x="9672320" y="2591962"/>
              <a:ext cx="1320800" cy="1981200"/>
            </a:xfrm>
            <a:prstGeom prst="rect">
              <a:avLst/>
            </a:prstGeom>
            <a:solidFill>
              <a:srgbClr val="EEEE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1C6639F9-B05E-4309-810B-AA51D4B4B31B}"/>
                </a:ext>
              </a:extLst>
            </p:cNvPr>
            <p:cNvSpPr/>
            <p:nvPr/>
          </p:nvSpPr>
          <p:spPr>
            <a:xfrm>
              <a:off x="9672320" y="4606916"/>
              <a:ext cx="1320800" cy="975360"/>
            </a:xfrm>
            <a:prstGeom prst="rect">
              <a:avLst/>
            </a:prstGeom>
            <a:solidFill>
              <a:srgbClr val="E3E0B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269DB011-824E-4DB7-8F28-EB40CB41FBFC}"/>
                </a:ext>
              </a:extLst>
            </p:cNvPr>
            <p:cNvSpPr/>
            <p:nvPr/>
          </p:nvSpPr>
          <p:spPr>
            <a:xfrm>
              <a:off x="9670120" y="5622916"/>
              <a:ext cx="1320800" cy="757564"/>
            </a:xfrm>
            <a:prstGeom prst="rect">
              <a:avLst/>
            </a:prstGeom>
            <a:solidFill>
              <a:srgbClr val="E9E9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CaixaDeTexto 98">
              <a:extLst>
                <a:ext uri="{FF2B5EF4-FFF2-40B4-BE49-F238E27FC236}">
                  <a16:creationId xmlns:a16="http://schemas.microsoft.com/office/drawing/2014/main" id="{C475BB7B-09C1-4FB5-9694-7B9D7AA7AE43}"/>
                </a:ext>
              </a:extLst>
            </p:cNvPr>
            <p:cNvSpPr txBox="1"/>
            <p:nvPr/>
          </p:nvSpPr>
          <p:spPr>
            <a:xfrm>
              <a:off x="7772399" y="4246880"/>
              <a:ext cx="1259842" cy="38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70,1 %</a:t>
              </a:r>
            </a:p>
          </p:txBody>
        </p:sp>
        <p:sp>
          <p:nvSpPr>
            <p:cNvPr id="100" name="CaixaDeTexto 99">
              <a:extLst>
                <a:ext uri="{FF2B5EF4-FFF2-40B4-BE49-F238E27FC236}">
                  <a16:creationId xmlns:a16="http://schemas.microsoft.com/office/drawing/2014/main" id="{E1F8E808-40CE-4FC5-9637-1AA2A6415894}"/>
                </a:ext>
              </a:extLst>
            </p:cNvPr>
            <p:cNvSpPr txBox="1"/>
            <p:nvPr/>
          </p:nvSpPr>
          <p:spPr>
            <a:xfrm>
              <a:off x="6918960" y="6075680"/>
              <a:ext cx="1055116" cy="321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SE/CO</a:t>
              </a:r>
            </a:p>
          </p:txBody>
        </p:sp>
        <p:sp>
          <p:nvSpPr>
            <p:cNvPr id="101" name="CaixaDeTexto 100">
              <a:extLst>
                <a:ext uri="{FF2B5EF4-FFF2-40B4-BE49-F238E27FC236}">
                  <a16:creationId xmlns:a16="http://schemas.microsoft.com/office/drawing/2014/main" id="{38367F6A-EF00-4593-8EC3-C712E08E010A}"/>
                </a:ext>
              </a:extLst>
            </p:cNvPr>
            <p:cNvSpPr txBox="1"/>
            <p:nvPr/>
          </p:nvSpPr>
          <p:spPr>
            <a:xfrm>
              <a:off x="9733280" y="3423920"/>
              <a:ext cx="1259841" cy="38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17,8 %</a:t>
              </a:r>
            </a:p>
          </p:txBody>
        </p:sp>
        <p:sp>
          <p:nvSpPr>
            <p:cNvPr id="102" name="CaixaDeTexto 101">
              <a:extLst>
                <a:ext uri="{FF2B5EF4-FFF2-40B4-BE49-F238E27FC236}">
                  <a16:creationId xmlns:a16="http://schemas.microsoft.com/office/drawing/2014/main" id="{BDBEF4EB-3296-4853-B727-A7F5215853EE}"/>
                </a:ext>
              </a:extLst>
            </p:cNvPr>
            <p:cNvSpPr txBox="1"/>
            <p:nvPr/>
          </p:nvSpPr>
          <p:spPr>
            <a:xfrm>
              <a:off x="9611360" y="4246880"/>
              <a:ext cx="599440" cy="321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NE</a:t>
              </a:r>
            </a:p>
          </p:txBody>
        </p:sp>
        <p:sp>
          <p:nvSpPr>
            <p:cNvPr id="103" name="CaixaDeTexto 102">
              <a:extLst>
                <a:ext uri="{FF2B5EF4-FFF2-40B4-BE49-F238E27FC236}">
                  <a16:creationId xmlns:a16="http://schemas.microsoft.com/office/drawing/2014/main" id="{E803D1E3-B4EE-452C-8801-8D1B081CDEC5}"/>
                </a:ext>
              </a:extLst>
            </p:cNvPr>
            <p:cNvSpPr txBox="1"/>
            <p:nvPr/>
          </p:nvSpPr>
          <p:spPr>
            <a:xfrm>
              <a:off x="9641840" y="5303520"/>
              <a:ext cx="599440" cy="321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S</a:t>
              </a:r>
            </a:p>
          </p:txBody>
        </p:sp>
        <p:sp>
          <p:nvSpPr>
            <p:cNvPr id="105" name="CaixaDeTexto 104">
              <a:extLst>
                <a:ext uri="{FF2B5EF4-FFF2-40B4-BE49-F238E27FC236}">
                  <a16:creationId xmlns:a16="http://schemas.microsoft.com/office/drawing/2014/main" id="{5BF7B38D-9B97-41A4-9D5F-CBF922EC7284}"/>
                </a:ext>
              </a:extLst>
            </p:cNvPr>
            <p:cNvSpPr txBox="1"/>
            <p:nvPr/>
          </p:nvSpPr>
          <p:spPr>
            <a:xfrm>
              <a:off x="9652001" y="6106160"/>
              <a:ext cx="599440" cy="321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N</a:t>
              </a:r>
            </a:p>
          </p:txBody>
        </p:sp>
        <p:sp>
          <p:nvSpPr>
            <p:cNvPr id="106" name="CaixaDeTexto 105">
              <a:extLst>
                <a:ext uri="{FF2B5EF4-FFF2-40B4-BE49-F238E27FC236}">
                  <a16:creationId xmlns:a16="http://schemas.microsoft.com/office/drawing/2014/main" id="{B0E0D717-F9B5-4845-8359-68B2EB9C7F03}"/>
                </a:ext>
              </a:extLst>
            </p:cNvPr>
            <p:cNvSpPr txBox="1"/>
            <p:nvPr/>
          </p:nvSpPr>
          <p:spPr>
            <a:xfrm>
              <a:off x="9850799" y="4849594"/>
              <a:ext cx="1259841" cy="38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6,9 %</a:t>
              </a:r>
            </a:p>
          </p:txBody>
        </p:sp>
        <p:sp>
          <p:nvSpPr>
            <p:cNvPr id="107" name="CaixaDeTexto 106">
              <a:extLst>
                <a:ext uri="{FF2B5EF4-FFF2-40B4-BE49-F238E27FC236}">
                  <a16:creationId xmlns:a16="http://schemas.microsoft.com/office/drawing/2014/main" id="{89551769-CE7D-445A-A6B3-A1DF91466B2D}"/>
                </a:ext>
              </a:extLst>
            </p:cNvPr>
            <p:cNvSpPr txBox="1"/>
            <p:nvPr/>
          </p:nvSpPr>
          <p:spPr>
            <a:xfrm>
              <a:off x="9789840" y="5740088"/>
              <a:ext cx="1259841" cy="38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tx1"/>
                  </a:solidFill>
                  <a:cs typeface="Aharoni" panose="02010803020104030203" pitchFamily="2" charset="-79"/>
                </a:rPr>
                <a:t>5,2 %</a:t>
              </a:r>
            </a:p>
          </p:txBody>
        </p:sp>
      </p:grpSp>
      <p:sp>
        <p:nvSpPr>
          <p:cNvPr id="108" name="Retângulo: Cantos Arredondados 107">
            <a:extLst>
              <a:ext uri="{FF2B5EF4-FFF2-40B4-BE49-F238E27FC236}">
                <a16:creationId xmlns:a16="http://schemas.microsoft.com/office/drawing/2014/main" id="{A8C02843-1A73-4DC0-B4DE-727EABC8EF5D}"/>
              </a:ext>
            </a:extLst>
          </p:cNvPr>
          <p:cNvSpPr/>
          <p:nvPr/>
        </p:nvSpPr>
        <p:spPr>
          <a:xfrm>
            <a:off x="287208" y="5870233"/>
            <a:ext cx="6347711" cy="645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Retângulo: Cantos Arredondados 108">
            <a:extLst>
              <a:ext uri="{FF2B5EF4-FFF2-40B4-BE49-F238E27FC236}">
                <a16:creationId xmlns:a16="http://schemas.microsoft.com/office/drawing/2014/main" id="{3419398B-FF41-48D6-ACD5-FCC930E00E98}"/>
              </a:ext>
            </a:extLst>
          </p:cNvPr>
          <p:cNvSpPr/>
          <p:nvPr/>
        </p:nvSpPr>
        <p:spPr>
          <a:xfrm>
            <a:off x="287209" y="5846235"/>
            <a:ext cx="1733529" cy="66980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68B7E02E-19B1-495E-929B-D433F36E4A32}"/>
              </a:ext>
            </a:extLst>
          </p:cNvPr>
          <p:cNvSpPr txBox="1"/>
          <p:nvPr/>
        </p:nvSpPr>
        <p:spPr>
          <a:xfrm>
            <a:off x="1044009" y="5938304"/>
            <a:ext cx="139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1"/>
                </a:solidFill>
                <a:cs typeface="Aharoni" panose="02010803020104030203" pitchFamily="2" charset="-79"/>
              </a:rPr>
              <a:t>28,8 %</a:t>
            </a:r>
          </a:p>
        </p:txBody>
      </p:sp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id="{B0D09BD8-8CD8-441A-A502-843D46EEB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17" y="1803831"/>
            <a:ext cx="5935168" cy="3747128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8D5CCBD-1237-47AE-A064-220343884133}"/>
              </a:ext>
            </a:extLst>
          </p:cNvPr>
          <p:cNvCxnSpPr/>
          <p:nvPr/>
        </p:nvCxnSpPr>
        <p:spPr>
          <a:xfrm>
            <a:off x="1071781" y="5808561"/>
            <a:ext cx="0" cy="745149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BDD70466-BF5B-4E88-9D99-2E74DEB75B8A}"/>
              </a:ext>
            </a:extLst>
          </p:cNvPr>
          <p:cNvSpPr txBox="1"/>
          <p:nvPr/>
        </p:nvSpPr>
        <p:spPr>
          <a:xfrm>
            <a:off x="245993" y="5515316"/>
            <a:ext cx="1903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1"/>
                </a:solidFill>
                <a:cs typeface="Aharoni" panose="02010803020104030203" pitchFamily="2" charset="-79"/>
              </a:rPr>
              <a:t>Min</a:t>
            </a:r>
            <a:r>
              <a:rPr lang="pt-BR" sz="1500" b="1" baseline="-25000" dirty="0">
                <a:solidFill>
                  <a:schemeClr val="tx1"/>
                </a:solidFill>
                <a:cs typeface="Aharoni" panose="02010803020104030203" pitchFamily="2" charset="-79"/>
              </a:rPr>
              <a:t>27/11/14</a:t>
            </a:r>
            <a:r>
              <a:rPr lang="pt-BR" sz="1500" b="1" dirty="0">
                <a:solidFill>
                  <a:schemeClr val="tx1"/>
                </a:solidFill>
                <a:cs typeface="Aharoni" panose="02010803020104030203" pitchFamily="2" charset="-79"/>
              </a:rPr>
              <a:t> (19%)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8F327ACD-D840-4DC5-8642-0A99D596408B}"/>
              </a:ext>
            </a:extLst>
          </p:cNvPr>
          <p:cNvSpPr txBox="1"/>
          <p:nvPr/>
        </p:nvSpPr>
        <p:spPr>
          <a:xfrm>
            <a:off x="6838699" y="1144161"/>
            <a:ext cx="351829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Peso (%) de cada região no armazenamento do SIN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34013916-4E2F-4266-B5CF-2B2D28D0A3FF}"/>
              </a:ext>
            </a:extLst>
          </p:cNvPr>
          <p:cNvSpPr txBox="1"/>
          <p:nvPr/>
        </p:nvSpPr>
        <p:spPr>
          <a:xfrm>
            <a:off x="551734" y="1176897"/>
            <a:ext cx="5840816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Nível dos reservatórios 2/9/2021</a:t>
            </a:r>
          </a:p>
        </p:txBody>
      </p:sp>
    </p:spTree>
    <p:extLst>
      <p:ext uri="{BB962C8B-B14F-4D97-AF65-F5344CB8AC3E}">
        <p14:creationId xmlns:p14="http://schemas.microsoft.com/office/powerpoint/2010/main" val="32429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-82108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95;p3">
            <a:extLst>
              <a:ext uri="{FF2B5EF4-FFF2-40B4-BE49-F238E27FC236}">
                <a16:creationId xmlns:a16="http://schemas.microsoft.com/office/drawing/2014/main" id="{C0899A23-15CB-49A3-8B13-CB5521520B3B}"/>
              </a:ext>
            </a:extLst>
          </p:cNvPr>
          <p:cNvSpPr/>
          <p:nvPr/>
        </p:nvSpPr>
        <p:spPr>
          <a:xfrm>
            <a:off x="0" y="1220512"/>
            <a:ext cx="10108608" cy="5335262"/>
          </a:xfrm>
          <a:prstGeom prst="roundRect">
            <a:avLst>
              <a:gd name="adj" fmla="val 4039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423713" y="281704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Cenário Hidrológico Adverso</a:t>
            </a:r>
          </a:p>
        </p:txBody>
      </p:sp>
      <p:sp>
        <p:nvSpPr>
          <p:cNvPr id="49" name="Google Shape;91;p1">
            <a:extLst>
              <a:ext uri="{FF2B5EF4-FFF2-40B4-BE49-F238E27FC236}">
                <a16:creationId xmlns:a16="http://schemas.microsoft.com/office/drawing/2014/main" id="{CDA76942-4AD9-48B0-BC45-D2997E8BB53C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CA9AFD9-71F6-4AAC-8B9B-C4DC3225748B}"/>
              </a:ext>
            </a:extLst>
          </p:cNvPr>
          <p:cNvSpPr/>
          <p:nvPr/>
        </p:nvSpPr>
        <p:spPr>
          <a:xfrm>
            <a:off x="692574" y="1428177"/>
            <a:ext cx="9041565" cy="819644"/>
          </a:xfrm>
          <a:prstGeom prst="roundRect">
            <a:avLst/>
          </a:prstGeom>
          <a:solidFill>
            <a:srgbClr val="FFFFFF">
              <a:alpha val="80000"/>
            </a:srgbClr>
          </a:solidFill>
          <a:ln w="25400" cap="flat">
            <a:solidFill>
              <a:srgbClr val="A9D18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A5D2BF50-EC8D-4941-9892-3E1612870A8E}"/>
              </a:ext>
            </a:extLst>
          </p:cNvPr>
          <p:cNvSpPr txBox="1"/>
          <p:nvPr/>
        </p:nvSpPr>
        <p:spPr>
          <a:xfrm>
            <a:off x="1700868" y="1533807"/>
            <a:ext cx="155427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 dirty="0">
                <a:solidFill>
                  <a:srgbClr val="0064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HIDROLOGIA</a:t>
            </a:r>
            <a:r>
              <a:rPr lang="pt-BR" sz="2800" b="1" dirty="0">
                <a:solidFill>
                  <a:srgbClr val="0064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 </a:t>
            </a:r>
            <a:endParaRPr kumimoji="0" lang="pt-BR" sz="2800" b="1" i="0" u="none" strike="noStrike" cap="none" spc="0" normalizeH="0" baseline="0" dirty="0">
              <a:ln>
                <a:noFill/>
              </a:ln>
              <a:solidFill>
                <a:srgbClr val="006400"/>
              </a:solidFill>
              <a:effectLst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3" name="Seta: para a Direita 112">
            <a:extLst>
              <a:ext uri="{FF2B5EF4-FFF2-40B4-BE49-F238E27FC236}">
                <a16:creationId xmlns:a16="http://schemas.microsoft.com/office/drawing/2014/main" id="{DE0F0BD5-881B-4C87-9146-D6A7ABD549F2}"/>
              </a:ext>
            </a:extLst>
          </p:cNvPr>
          <p:cNvSpPr/>
          <p:nvPr/>
        </p:nvSpPr>
        <p:spPr>
          <a:xfrm>
            <a:off x="3548935" y="1651405"/>
            <a:ext cx="545690" cy="35277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C2146939-0021-4525-B193-6597E865102D}"/>
              </a:ext>
            </a:extLst>
          </p:cNvPr>
          <p:cNvSpPr txBox="1"/>
          <p:nvPr/>
        </p:nvSpPr>
        <p:spPr>
          <a:xfrm>
            <a:off x="4283368" y="1492633"/>
            <a:ext cx="545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6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Pior estação úmida dos</a:t>
            </a:r>
            <a:r>
              <a:rPr lang="pt-BR" sz="2000" b="1" dirty="0">
                <a:solidFill>
                  <a:srgbClr val="006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últimos 91 anos</a:t>
            </a:r>
            <a:r>
              <a:rPr lang="pt-BR" sz="2000" dirty="0">
                <a:solidFill>
                  <a:srgbClr val="006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pt-BR" sz="2000" dirty="0">
                <a:solidFill>
                  <a:srgbClr val="006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Alerta de emergência hídrica na Bacia do Paraná</a:t>
            </a:r>
            <a:r>
              <a:rPr lang="pt-BR" sz="2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pt-BR" sz="2000" dirty="0">
                <a:solidFill>
                  <a:srgbClr val="006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AC00434-348A-4C98-A5A0-1E7AE024CC65}"/>
              </a:ext>
            </a:extLst>
          </p:cNvPr>
          <p:cNvSpPr txBox="1"/>
          <p:nvPr/>
        </p:nvSpPr>
        <p:spPr>
          <a:xfrm>
            <a:off x="6672889" y="2708698"/>
            <a:ext cx="2261796" cy="5847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5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>
                <a:solidFill>
                  <a:prstClr val="white"/>
                </a:solidFill>
                <a:latin typeface="Calibri" panose="020F0502020204030204"/>
              </a:rPr>
              <a:t>Energia Natural Afluente - ENA no SIN (% MLT)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7D3370E4-C47B-41C6-A691-7D0A941DC27C}"/>
              </a:ext>
            </a:extLst>
          </p:cNvPr>
          <p:cNvSpPr/>
          <p:nvPr/>
        </p:nvSpPr>
        <p:spPr>
          <a:xfrm>
            <a:off x="6651874" y="2455486"/>
            <a:ext cx="3007284" cy="1172433"/>
          </a:xfrm>
          <a:prstGeom prst="roundRect">
            <a:avLst/>
          </a:prstGeom>
          <a:solidFill>
            <a:srgbClr val="F5BE05">
              <a:alpha val="22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Text Box 339">
            <a:extLst>
              <a:ext uri="{FF2B5EF4-FFF2-40B4-BE49-F238E27FC236}">
                <a16:creationId xmlns:a16="http://schemas.microsoft.com/office/drawing/2014/main" id="{0846068D-EBDE-459D-8523-2BBD35FCC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55" y="6103299"/>
            <a:ext cx="49863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pt-BR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FONTE: ONS</a:t>
            </a:r>
            <a:endParaRPr lang="pt-BR" altLang="pt-BR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 Box 339">
            <a:extLst>
              <a:ext uri="{FF2B5EF4-FFF2-40B4-BE49-F238E27FC236}">
                <a16:creationId xmlns:a16="http://schemas.microsoft.com/office/drawing/2014/main" id="{2253FF34-1550-451D-B072-76136602C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55" y="6286250"/>
            <a:ext cx="6797407" cy="4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baseline="30000" dirty="0">
                <a:solidFill>
                  <a:srgbClr val="FF0000"/>
                </a:solidFill>
                <a:latin typeface="Trebuchet MS" panose="020B0603020202020204" pitchFamily="34" charset="0"/>
              </a:rPr>
              <a:t>*</a:t>
            </a:r>
            <a:r>
              <a:rPr lang="pt-BR" altLang="pt-BR" sz="111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pt-B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Nacional de Meteorologia (SNM), INMET, INPE, CENSIPAM, ANA e CEMADEN</a:t>
            </a:r>
            <a:endParaRPr lang="pt-BR" sz="1600" dirty="0"/>
          </a:p>
          <a:p>
            <a:pPr lvl="0">
              <a:defRPr/>
            </a:pPr>
            <a:endParaRPr lang="pt-BR" altLang="pt-BR" sz="111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Gráfico 3" descr="Paisagem de cachoeira com preenchimento sólido">
            <a:extLst>
              <a:ext uri="{FF2B5EF4-FFF2-40B4-BE49-F238E27FC236}">
                <a16:creationId xmlns:a16="http://schemas.microsoft.com/office/drawing/2014/main" id="{0E76A81C-0233-4E16-925D-6DAAB4EA5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6291" y="1521561"/>
            <a:ext cx="612469" cy="612469"/>
          </a:xfrm>
          <a:prstGeom prst="rect">
            <a:avLst/>
          </a:prstGeom>
        </p:spPr>
      </p:pic>
      <p:pic>
        <p:nvPicPr>
          <p:cNvPr id="5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00EA256D-6C63-49CF-B0E4-B233380802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594" y="2514970"/>
            <a:ext cx="5844172" cy="3540091"/>
          </a:xfrm>
          <a:prstGeom prst="rect">
            <a:avLst/>
          </a:prstGeom>
        </p:spPr>
      </p:pic>
      <p:pic>
        <p:nvPicPr>
          <p:cNvPr id="8" name="Imagem 7" descr="Gráfico, Gráfico de cascata&#10;&#10;Descrição gerada automaticamente">
            <a:extLst>
              <a:ext uri="{FF2B5EF4-FFF2-40B4-BE49-F238E27FC236}">
                <a16:creationId xmlns:a16="http://schemas.microsoft.com/office/drawing/2014/main" id="{FE67AB0A-BC1F-457C-9F20-7ADA65BBE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3105" y="4311037"/>
            <a:ext cx="2881034" cy="17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-82108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423713" y="281704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Importância dos reservatórios</a:t>
            </a:r>
          </a:p>
        </p:txBody>
      </p:sp>
      <p:sp>
        <p:nvSpPr>
          <p:cNvPr id="49" name="Google Shape;91;p1">
            <a:extLst>
              <a:ext uri="{FF2B5EF4-FFF2-40B4-BE49-F238E27FC236}">
                <a16:creationId xmlns:a16="http://schemas.microsoft.com/office/drawing/2014/main" id="{CDA76942-4AD9-48B0-BC45-D2997E8BB53C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pic>
        <p:nvPicPr>
          <p:cNvPr id="6" name="Imagem 5" descr="Gráfico, Gráfico de linhas&#10;&#10;Descrição gerada automaticamente">
            <a:extLst>
              <a:ext uri="{FF2B5EF4-FFF2-40B4-BE49-F238E27FC236}">
                <a16:creationId xmlns:a16="http://schemas.microsoft.com/office/drawing/2014/main" id="{4F7604EB-0A2C-4E56-A50E-4936AFC90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574" y="3692318"/>
            <a:ext cx="5256355" cy="3108907"/>
          </a:xfrm>
          <a:prstGeom prst="rect">
            <a:avLst/>
          </a:prstGeom>
        </p:spPr>
      </p:pic>
      <p:pic>
        <p:nvPicPr>
          <p:cNvPr id="9" name="Imagem 8" descr="Gráfico, Histograma&#10;&#10;Descrição gerada automaticamente">
            <a:extLst>
              <a:ext uri="{FF2B5EF4-FFF2-40B4-BE49-F238E27FC236}">
                <a16:creationId xmlns:a16="http://schemas.microsoft.com/office/drawing/2014/main" id="{3D7A5ED0-7F09-489B-B8D3-F7E3BB52F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02" y="1198366"/>
            <a:ext cx="5299953" cy="2786063"/>
          </a:xfrm>
          <a:prstGeom prst="rect">
            <a:avLst/>
          </a:prstGeom>
        </p:spPr>
      </p:pic>
      <p:pic>
        <p:nvPicPr>
          <p:cNvPr id="32" name="Gráfico 31" descr="Bateria vazia com preenchimento sólido">
            <a:extLst>
              <a:ext uri="{FF2B5EF4-FFF2-40B4-BE49-F238E27FC236}">
                <a16:creationId xmlns:a16="http://schemas.microsoft.com/office/drawing/2014/main" id="{4B9F9D30-2076-477A-B757-0831CA7746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26287" y="1576164"/>
            <a:ext cx="1255776" cy="1255776"/>
          </a:xfrm>
          <a:prstGeom prst="rect">
            <a:avLst/>
          </a:prstGeom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36C10E92-98C2-4C83-B947-1478104A3471}"/>
              </a:ext>
            </a:extLst>
          </p:cNvPr>
          <p:cNvSpPr/>
          <p:nvPr/>
        </p:nvSpPr>
        <p:spPr>
          <a:xfrm>
            <a:off x="6089734" y="2591397"/>
            <a:ext cx="38428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Reservar água e energia</a:t>
            </a:r>
          </a:p>
        </p:txBody>
      </p:sp>
    </p:spTree>
    <p:extLst>
      <p:ext uri="{BB962C8B-B14F-4D97-AF65-F5344CB8AC3E}">
        <p14:creationId xmlns:p14="http://schemas.microsoft.com/office/powerpoint/2010/main" val="34024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95;p3">
            <a:extLst>
              <a:ext uri="{FF2B5EF4-FFF2-40B4-BE49-F238E27FC236}">
                <a16:creationId xmlns:a16="http://schemas.microsoft.com/office/drawing/2014/main" id="{C0899A23-15CB-49A3-8B13-CB5521520B3B}"/>
              </a:ext>
            </a:extLst>
          </p:cNvPr>
          <p:cNvSpPr/>
          <p:nvPr/>
        </p:nvSpPr>
        <p:spPr>
          <a:xfrm>
            <a:off x="-347305" y="1070040"/>
            <a:ext cx="10538021" cy="5680990"/>
          </a:xfrm>
          <a:prstGeom prst="roundRect">
            <a:avLst>
              <a:gd name="adj" fmla="val 4039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104" name="Gráfico 103">
            <a:extLst>
              <a:ext uri="{FF2B5EF4-FFF2-40B4-BE49-F238E27FC236}">
                <a16:creationId xmlns:a16="http://schemas.microsoft.com/office/drawing/2014/main" id="{A8116CA9-20D2-4398-A918-1291BC2A66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848776"/>
              </p:ext>
            </p:extLst>
          </p:nvPr>
        </p:nvGraphicFramePr>
        <p:xfrm>
          <a:off x="385929" y="1518328"/>
          <a:ext cx="9611203" cy="494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423713" y="358894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Acréscimo Anual da Capacidade Instalada</a:t>
            </a:r>
          </a:p>
        </p:txBody>
      </p:sp>
      <p:sp>
        <p:nvSpPr>
          <p:cNvPr id="49" name="Google Shape;91;p1">
            <a:extLst>
              <a:ext uri="{FF2B5EF4-FFF2-40B4-BE49-F238E27FC236}">
                <a16:creationId xmlns:a16="http://schemas.microsoft.com/office/drawing/2014/main" id="{CDA76942-4AD9-48B0-BC45-D2997E8BB53C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112" name="Text Box 339">
            <a:extLst>
              <a:ext uri="{FF2B5EF4-FFF2-40B4-BE49-F238E27FC236}">
                <a16:creationId xmlns:a16="http://schemas.microsoft.com/office/drawing/2014/main" id="{3C71634D-5BC0-4A5C-8CAE-F239E74D3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8" y="6437826"/>
            <a:ext cx="49863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pt-BR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FONTE:</a:t>
            </a:r>
            <a:r>
              <a:rPr lang="pt-BR" altLang="pt-BR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ANEEL</a:t>
            </a:r>
            <a:r>
              <a:rPr lang="pt-BR" altLang="pt-BR" sz="1050" dirty="0">
                <a:solidFill>
                  <a:schemeClr val="bg1"/>
                </a:solidFill>
                <a:latin typeface="Arial Narrow" panose="020B0606020202030204" pitchFamily="34" charset="0"/>
              </a:rPr>
              <a:t>/SIGA e ANEEL/RALIE, em 13/06/21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E7F553B-74A9-429A-825B-FA35C9CAA907}"/>
              </a:ext>
            </a:extLst>
          </p:cNvPr>
          <p:cNvSpPr/>
          <p:nvPr/>
        </p:nvSpPr>
        <p:spPr>
          <a:xfrm>
            <a:off x="2864470" y="1352707"/>
            <a:ext cx="2479678" cy="1847084"/>
          </a:xfrm>
          <a:prstGeom prst="roundRect">
            <a:avLst>
              <a:gd name="adj" fmla="val 9812"/>
            </a:avLst>
          </a:prstGeom>
          <a:solidFill>
            <a:srgbClr val="FFC000">
              <a:alpha val="12000"/>
            </a:srgbClr>
          </a:solidFill>
          <a:ln w="254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6A9E9AFA-628B-4534-B983-2DCB657168CF}"/>
              </a:ext>
            </a:extLst>
          </p:cNvPr>
          <p:cNvSpPr/>
          <p:nvPr/>
        </p:nvSpPr>
        <p:spPr>
          <a:xfrm>
            <a:off x="385170" y="1347346"/>
            <a:ext cx="2177160" cy="1847084"/>
          </a:xfrm>
          <a:prstGeom prst="roundRect">
            <a:avLst>
              <a:gd name="adj" fmla="val 9812"/>
            </a:avLst>
          </a:prstGeom>
          <a:solidFill>
            <a:srgbClr val="FFC000">
              <a:alpha val="12000"/>
            </a:srgbClr>
          </a:solidFill>
          <a:ln w="254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9BE75AB-2C2E-446E-B135-FD802E0A3841}"/>
              </a:ext>
            </a:extLst>
          </p:cNvPr>
          <p:cNvGrpSpPr/>
          <p:nvPr/>
        </p:nvGrpSpPr>
        <p:grpSpPr>
          <a:xfrm>
            <a:off x="385170" y="1493952"/>
            <a:ext cx="2094129" cy="1611548"/>
            <a:chOff x="174237" y="1376992"/>
            <a:chExt cx="2700626" cy="2078281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A89284D-ECD8-4C00-B843-767A8D9C3B1C}"/>
                </a:ext>
              </a:extLst>
            </p:cNvPr>
            <p:cNvSpPr txBox="1"/>
            <p:nvPr/>
          </p:nvSpPr>
          <p:spPr>
            <a:xfrm>
              <a:off x="174237" y="2304222"/>
              <a:ext cx="2700626" cy="115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dirty="0">
                  <a:solidFill>
                    <a:srgbClr val="FFFFFF"/>
                  </a:solidFill>
                  <a:latin typeface="Calibri" panose="020F0502020204030204"/>
                  <a:cs typeface="Arial"/>
                  <a:sym typeface="Arial"/>
                </a:rPr>
                <a:t>Aumento </a:t>
              </a:r>
              <a:r>
                <a:rPr lang="pt-BR" dirty="0">
                  <a:solidFill>
                    <a:srgbClr val="FFFFFF"/>
                  </a:solidFill>
                  <a:latin typeface="Calibri" panose="020F0502020204030204"/>
                  <a:cs typeface="Arial"/>
                </a:rPr>
                <a:t>Anual Médio</a:t>
              </a:r>
              <a:endParaRPr lang="pt-BR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endParaRPr>
            </a:p>
            <a:p>
              <a:pPr algn="ctr">
                <a:defRPr/>
              </a:pPr>
              <a:r>
                <a:rPr lang="pt-BR" sz="2400" b="1" i="1" dirty="0">
                  <a:solidFill>
                    <a:srgbClr val="FFC000"/>
                  </a:solidFill>
                  <a:latin typeface="Calibri" panose="020F0502020204030204"/>
                  <a:cs typeface="Arial"/>
                </a:rPr>
                <a:t>6.419 MW</a:t>
              </a:r>
            </a:p>
            <a:p>
              <a:pPr algn="ctr">
                <a:defRPr/>
              </a:pPr>
              <a:r>
                <a:rPr lang="pt-BR" sz="1200" dirty="0">
                  <a:solidFill>
                    <a:srgbClr val="FFFFFF"/>
                  </a:solidFill>
                  <a:latin typeface="Calibri" panose="020F0502020204030204"/>
                  <a:cs typeface="Arial"/>
                  <a:sym typeface="Arial"/>
                </a:rPr>
                <a:t>(2010-2020)</a:t>
              </a:r>
            </a:p>
          </p:txBody>
        </p:sp>
        <p:pic>
          <p:nvPicPr>
            <p:cNvPr id="30" name="Gráfico 29" descr="Carregamento da bateria">
              <a:extLst>
                <a:ext uri="{FF2B5EF4-FFF2-40B4-BE49-F238E27FC236}">
                  <a16:creationId xmlns:a16="http://schemas.microsoft.com/office/drawing/2014/main" id="{87B34C9C-008B-45BD-AFC1-DD13F9BDC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355781" y="1376992"/>
              <a:ext cx="781277" cy="781277"/>
            </a:xfrm>
            <a:prstGeom prst="rect">
              <a:avLst/>
            </a:prstGeom>
          </p:spPr>
        </p:pic>
        <p:pic>
          <p:nvPicPr>
            <p:cNvPr id="31" name="Gráfico 30" descr="Carregamento da bateria">
              <a:extLst>
                <a:ext uri="{FF2B5EF4-FFF2-40B4-BE49-F238E27FC236}">
                  <a16:creationId xmlns:a16="http://schemas.microsoft.com/office/drawing/2014/main" id="{256E44F8-6358-4332-A8A4-517FFC64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914631" y="1376992"/>
              <a:ext cx="781277" cy="781277"/>
            </a:xfrm>
            <a:prstGeom prst="rect">
              <a:avLst/>
            </a:prstGeom>
          </p:spPr>
        </p:pic>
        <p:pic>
          <p:nvPicPr>
            <p:cNvPr id="32" name="Gráfico 31" descr="Carregamento da bateria">
              <a:extLst>
                <a:ext uri="{FF2B5EF4-FFF2-40B4-BE49-F238E27FC236}">
                  <a16:creationId xmlns:a16="http://schemas.microsoft.com/office/drawing/2014/main" id="{5A088DA6-A008-4886-B236-58507F5D3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1473481" y="1376992"/>
              <a:ext cx="781277" cy="781277"/>
            </a:xfrm>
            <a:prstGeom prst="rect">
              <a:avLst/>
            </a:prstGeom>
          </p:spPr>
        </p:pic>
        <p:pic>
          <p:nvPicPr>
            <p:cNvPr id="33" name="Gráfico 32" descr="Selo seguir">
              <a:extLst>
                <a:ext uri="{FF2B5EF4-FFF2-40B4-BE49-F238E27FC236}">
                  <a16:creationId xmlns:a16="http://schemas.microsoft.com/office/drawing/2014/main" id="{FF7B4C00-D623-4704-A46C-DE3A76989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36204" y="1550399"/>
              <a:ext cx="519748" cy="519748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57D20D8-EB12-4B1D-9ECD-6C4F82DB67A3}"/>
              </a:ext>
            </a:extLst>
          </p:cNvPr>
          <p:cNvGrpSpPr/>
          <p:nvPr/>
        </p:nvGrpSpPr>
        <p:grpSpPr>
          <a:xfrm>
            <a:off x="2949045" y="1481904"/>
            <a:ext cx="2338036" cy="1616115"/>
            <a:chOff x="3139401" y="1446448"/>
            <a:chExt cx="2681922" cy="1853817"/>
          </a:xfrm>
        </p:grpSpPr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3FE76B33-B9ED-4DB4-A65E-E729079F3903}"/>
                </a:ext>
              </a:extLst>
            </p:cNvPr>
            <p:cNvSpPr txBox="1"/>
            <p:nvPr/>
          </p:nvSpPr>
          <p:spPr>
            <a:xfrm>
              <a:off x="3139401" y="2347041"/>
              <a:ext cx="2681922" cy="953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177,6</a:t>
              </a: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GW </a:t>
              </a:r>
              <a:r>
                <a:rPr lang="pt-BR" b="1" kern="1200" dirty="0">
                  <a:solidFill>
                    <a:schemeClr val="bg1"/>
                  </a:solidFill>
                  <a:latin typeface="Calibri" panose="020F0502020204030204"/>
                  <a:cs typeface="Arial"/>
                </a:rPr>
                <a:t>INSTALADOS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10.752</a:t>
              </a: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pt-BR" b="1" i="0" u="none" strike="noStrike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cs typeface="Arial"/>
                </a:rPr>
                <a:t>USINAS</a:t>
              </a:r>
              <a:endPara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20BE7B48-12DF-4B0F-A521-FBD040CE613B}"/>
                </a:ext>
              </a:extLst>
            </p:cNvPr>
            <p:cNvSpPr/>
            <p:nvPr/>
          </p:nvSpPr>
          <p:spPr>
            <a:xfrm>
              <a:off x="4212749" y="1446448"/>
              <a:ext cx="409550" cy="894276"/>
            </a:xfrm>
            <a:custGeom>
              <a:avLst/>
              <a:gdLst>
                <a:gd name="connsiteX0" fmla="*/ 184386 w 331352"/>
                <a:gd name="connsiteY0" fmla="*/ 339153 h 723527"/>
                <a:gd name="connsiteX1" fmla="*/ 184386 w 331352"/>
                <a:gd name="connsiteY1" fmla="*/ 0 h 723527"/>
                <a:gd name="connsiteX2" fmla="*/ 0 w 331352"/>
                <a:gd name="connsiteY2" fmla="*/ 451865 h 723527"/>
                <a:gd name="connsiteX3" fmla="*/ 161776 w 331352"/>
                <a:gd name="connsiteY3" fmla="*/ 452205 h 723527"/>
                <a:gd name="connsiteX4" fmla="*/ 161776 w 331352"/>
                <a:gd name="connsiteY4" fmla="*/ 723527 h 723527"/>
                <a:gd name="connsiteX5" fmla="*/ 331353 w 331352"/>
                <a:gd name="connsiteY5" fmla="*/ 339153 h 723527"/>
                <a:gd name="connsiteX6" fmla="*/ 184386 w 331352"/>
                <a:gd name="connsiteY6" fmla="*/ 339153 h 72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352" h="723527">
                  <a:moveTo>
                    <a:pt x="184386" y="339153"/>
                  </a:moveTo>
                  <a:lnTo>
                    <a:pt x="184386" y="0"/>
                  </a:lnTo>
                  <a:lnTo>
                    <a:pt x="0" y="451865"/>
                  </a:lnTo>
                  <a:lnTo>
                    <a:pt x="161776" y="452205"/>
                  </a:lnTo>
                  <a:lnTo>
                    <a:pt x="161776" y="723527"/>
                  </a:lnTo>
                  <a:lnTo>
                    <a:pt x="331353" y="339153"/>
                  </a:lnTo>
                  <a:lnTo>
                    <a:pt x="184386" y="339153"/>
                  </a:lnTo>
                  <a:close/>
                </a:path>
              </a:pathLst>
            </a:custGeom>
            <a:solidFill>
              <a:schemeClr val="bg1"/>
            </a:solidFill>
            <a:ln w="112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8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95;p3">
            <a:extLst>
              <a:ext uri="{FF2B5EF4-FFF2-40B4-BE49-F238E27FC236}">
                <a16:creationId xmlns:a16="http://schemas.microsoft.com/office/drawing/2014/main" id="{C0899A23-15CB-49A3-8B13-CB5521520B3B}"/>
              </a:ext>
            </a:extLst>
          </p:cNvPr>
          <p:cNvSpPr/>
          <p:nvPr/>
        </p:nvSpPr>
        <p:spPr>
          <a:xfrm>
            <a:off x="-229317" y="1592708"/>
            <a:ext cx="10251017" cy="4750035"/>
          </a:xfrm>
          <a:prstGeom prst="roundRect">
            <a:avLst>
              <a:gd name="adj" fmla="val 4039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423713" y="358894"/>
            <a:ext cx="7359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Evolução da Matriz Elétrica Brasileira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6" name="Chart 39">
            <a:extLst>
              <a:ext uri="{FF2B5EF4-FFF2-40B4-BE49-F238E27FC236}">
                <a16:creationId xmlns:a16="http://schemas.microsoft.com/office/drawing/2014/main" id="{220F085A-89E0-465C-AA59-D3043883EC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097358"/>
              </p:ext>
            </p:extLst>
          </p:nvPr>
        </p:nvGraphicFramePr>
        <p:xfrm>
          <a:off x="5708231" y="2088250"/>
          <a:ext cx="4274882" cy="3648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Google Shape;91;p1">
            <a:extLst>
              <a:ext uri="{FF2B5EF4-FFF2-40B4-BE49-F238E27FC236}">
                <a16:creationId xmlns:a16="http://schemas.microsoft.com/office/drawing/2014/main" id="{CDA76942-4AD9-48B0-BC45-D2997E8BB53C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EE988921-414E-4905-BE0D-ECDEC1D362ED}"/>
              </a:ext>
            </a:extLst>
          </p:cNvPr>
          <p:cNvSpPr/>
          <p:nvPr/>
        </p:nvSpPr>
        <p:spPr>
          <a:xfrm>
            <a:off x="5880670" y="1894794"/>
            <a:ext cx="1266339" cy="83760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8" name="Chart 38">
            <a:extLst>
              <a:ext uri="{FF2B5EF4-FFF2-40B4-BE49-F238E27FC236}">
                <a16:creationId xmlns:a16="http://schemas.microsoft.com/office/drawing/2014/main" id="{6EAFBF99-FBE0-4F9C-8ECE-73225E5A7C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410590"/>
              </p:ext>
            </p:extLst>
          </p:nvPr>
        </p:nvGraphicFramePr>
        <p:xfrm>
          <a:off x="553180" y="2085066"/>
          <a:ext cx="4274882" cy="3648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Retângulo 28">
            <a:extLst>
              <a:ext uri="{FF2B5EF4-FFF2-40B4-BE49-F238E27FC236}">
                <a16:creationId xmlns:a16="http://schemas.microsoft.com/office/drawing/2014/main" id="{78A5A523-BE56-4A69-84C6-F7FF63612D8D}"/>
              </a:ext>
            </a:extLst>
          </p:cNvPr>
          <p:cNvSpPr/>
          <p:nvPr/>
        </p:nvSpPr>
        <p:spPr>
          <a:xfrm>
            <a:off x="1955980" y="3272593"/>
            <a:ext cx="1403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defRPr/>
            </a:pP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CB29DB76-75B3-46A5-B9C7-321B86AB5670}"/>
              </a:ext>
            </a:extLst>
          </p:cNvPr>
          <p:cNvSpPr/>
          <p:nvPr/>
        </p:nvSpPr>
        <p:spPr>
          <a:xfrm>
            <a:off x="4476865" y="3506634"/>
            <a:ext cx="1564320" cy="56593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3182B4C-1FFD-4F8E-9C31-4A3AC32C78B2}"/>
              </a:ext>
            </a:extLst>
          </p:cNvPr>
          <p:cNvSpPr/>
          <p:nvPr/>
        </p:nvSpPr>
        <p:spPr>
          <a:xfrm>
            <a:off x="4127748" y="3193861"/>
            <a:ext cx="1500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defRPr/>
            </a:pPr>
            <a:r>
              <a:rPr lang="pt-BR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+99 %</a:t>
            </a:r>
            <a:endParaRPr lang="pt-BR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23667EC-C28C-464A-AB68-A4E56426C3F3}"/>
              </a:ext>
            </a:extLst>
          </p:cNvPr>
          <p:cNvSpPr/>
          <p:nvPr/>
        </p:nvSpPr>
        <p:spPr>
          <a:xfrm>
            <a:off x="4089474" y="3900911"/>
            <a:ext cx="1902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defRPr/>
            </a:pPr>
            <a:r>
              <a:rPr lang="pt-BR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+86,8 GW</a:t>
            </a:r>
            <a:endParaRPr lang="pt-BR" sz="20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D03C7AD8-83DF-4FA8-90EB-054E0AF7387A}"/>
              </a:ext>
            </a:extLst>
          </p:cNvPr>
          <p:cNvSpPr/>
          <p:nvPr/>
        </p:nvSpPr>
        <p:spPr>
          <a:xfrm>
            <a:off x="1847763" y="3757249"/>
            <a:ext cx="1619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defRPr/>
            </a:pPr>
            <a:r>
              <a:rPr lang="pt-BR" sz="3000" b="1" dirty="0">
                <a:solidFill>
                  <a:srgbClr val="EDB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GW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C12ED211-CC3D-4D26-9C51-9EA8E8046E51}"/>
              </a:ext>
            </a:extLst>
          </p:cNvPr>
          <p:cNvSpPr/>
          <p:nvPr/>
        </p:nvSpPr>
        <p:spPr>
          <a:xfrm>
            <a:off x="3315977" y="1868395"/>
            <a:ext cx="1121685" cy="864000"/>
          </a:xfrm>
          <a:prstGeom prst="roundRect">
            <a:avLst/>
          </a:prstGeom>
          <a:solidFill>
            <a:srgbClr val="FFC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B6C2FFC6-A0EB-4F5A-B8BB-8F07B74CD254}"/>
              </a:ext>
            </a:extLst>
          </p:cNvPr>
          <p:cNvSpPr/>
          <p:nvPr/>
        </p:nvSpPr>
        <p:spPr>
          <a:xfrm>
            <a:off x="702723" y="1896316"/>
            <a:ext cx="1350311" cy="7920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7F8140FA-A9C4-4495-BAFF-958C18318498}"/>
              </a:ext>
            </a:extLst>
          </p:cNvPr>
          <p:cNvSpPr/>
          <p:nvPr/>
        </p:nvSpPr>
        <p:spPr>
          <a:xfrm>
            <a:off x="6220121" y="4426736"/>
            <a:ext cx="988530" cy="827662"/>
          </a:xfrm>
          <a:prstGeom prst="roundRect">
            <a:avLst/>
          </a:prstGeom>
          <a:solidFill>
            <a:srgbClr val="BC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429F0AD7-6105-4087-89AF-E16FD469DE8A}"/>
              </a:ext>
            </a:extLst>
          </p:cNvPr>
          <p:cNvSpPr/>
          <p:nvPr/>
        </p:nvSpPr>
        <p:spPr>
          <a:xfrm>
            <a:off x="8831110" y="4428478"/>
            <a:ext cx="1029659" cy="832522"/>
          </a:xfrm>
          <a:prstGeom prst="roundRect">
            <a:avLst/>
          </a:prstGeom>
          <a:solidFill>
            <a:srgbClr val="0064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CD3479FB-B660-4E19-B8A9-D02D776058E5}"/>
              </a:ext>
            </a:extLst>
          </p:cNvPr>
          <p:cNvSpPr/>
          <p:nvPr/>
        </p:nvSpPr>
        <p:spPr>
          <a:xfrm>
            <a:off x="8742004" y="1909492"/>
            <a:ext cx="1060598" cy="852061"/>
          </a:xfrm>
          <a:prstGeom prst="roundRect">
            <a:avLst/>
          </a:prstGeom>
          <a:solidFill>
            <a:srgbClr val="FFC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76BE4515-D499-4D95-BB95-43174E2603AF}"/>
              </a:ext>
            </a:extLst>
          </p:cNvPr>
          <p:cNvSpPr/>
          <p:nvPr/>
        </p:nvSpPr>
        <p:spPr>
          <a:xfrm>
            <a:off x="5886080" y="1914409"/>
            <a:ext cx="128538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17450">
              <a:defRPr/>
            </a:pPr>
            <a:r>
              <a:rPr lang="pt-B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HIDRÁULICA</a:t>
            </a:r>
          </a:p>
          <a:p>
            <a:pPr algn="ctr" defTabSz="317450">
              <a:defRPr/>
            </a:pP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62,2%</a:t>
            </a:r>
            <a:endParaRPr lang="pt-B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317450"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(109,4 GW)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914C6239-D15D-4565-B58A-EEB9ABD85B70}"/>
              </a:ext>
            </a:extLst>
          </p:cNvPr>
          <p:cNvSpPr/>
          <p:nvPr/>
        </p:nvSpPr>
        <p:spPr>
          <a:xfrm>
            <a:off x="3097210" y="1892887"/>
            <a:ext cx="1561626" cy="809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50">
              <a:lnSpc>
                <a:spcPts val="1900"/>
              </a:lnSpc>
              <a:defRPr/>
            </a:pP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TÉRMICA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sz="1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14,6%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 GW)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8AB02CCF-F013-4777-8444-F953C9BCB003}"/>
              </a:ext>
            </a:extLst>
          </p:cNvPr>
          <p:cNvSpPr/>
          <p:nvPr/>
        </p:nvSpPr>
        <p:spPr>
          <a:xfrm>
            <a:off x="8664241" y="4444625"/>
            <a:ext cx="1357459" cy="809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lnSpc>
                <a:spcPts val="1900"/>
              </a:lnSpc>
              <a:defRPr/>
            </a:pPr>
            <a:r>
              <a:rPr lang="pt-B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EÓLICA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10,4%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(18,3 GW)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E6ECF6C5-18D9-49C6-8D60-BC7346C05931}"/>
              </a:ext>
            </a:extLst>
          </p:cNvPr>
          <p:cNvSpPr/>
          <p:nvPr/>
        </p:nvSpPr>
        <p:spPr>
          <a:xfrm>
            <a:off x="6207855" y="4428478"/>
            <a:ext cx="1019119" cy="809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lnSpc>
                <a:spcPts val="1900"/>
              </a:lnSpc>
              <a:defRPr/>
            </a:pPr>
            <a:r>
              <a:rPr lang="pt-B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1,9%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(3,3 GW)</a:t>
            </a:r>
          </a:p>
        </p:txBody>
      </p:sp>
      <p:sp>
        <p:nvSpPr>
          <p:cNvPr id="52" name="Retângulo 7">
            <a:extLst>
              <a:ext uri="{FF2B5EF4-FFF2-40B4-BE49-F238E27FC236}">
                <a16:creationId xmlns:a16="http://schemas.microsoft.com/office/drawing/2014/main" id="{F8EA9D48-B4C9-46A2-BE6D-5F9BF674CA69}"/>
              </a:ext>
            </a:extLst>
          </p:cNvPr>
          <p:cNvSpPr/>
          <p:nvPr/>
        </p:nvSpPr>
        <p:spPr>
          <a:xfrm>
            <a:off x="721299" y="1862510"/>
            <a:ext cx="1320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defRPr/>
            </a:pPr>
            <a:r>
              <a:rPr lang="pt-B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HIDRÁULICA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317450">
              <a:defRPr/>
            </a:pP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85,4%</a:t>
            </a:r>
          </a:p>
          <a:p>
            <a:pPr algn="ctr" defTabSz="317450"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(76 GW)</a:t>
            </a:r>
          </a:p>
        </p:txBody>
      </p:sp>
      <p:sp>
        <p:nvSpPr>
          <p:cNvPr id="53" name="Retângulo 19">
            <a:extLst>
              <a:ext uri="{FF2B5EF4-FFF2-40B4-BE49-F238E27FC236}">
                <a16:creationId xmlns:a16="http://schemas.microsoft.com/office/drawing/2014/main" id="{9B9B17FD-FA41-43D2-A414-C48B9D56AD60}"/>
              </a:ext>
            </a:extLst>
          </p:cNvPr>
          <p:cNvSpPr/>
          <p:nvPr/>
        </p:nvSpPr>
        <p:spPr>
          <a:xfrm>
            <a:off x="8761528" y="1935633"/>
            <a:ext cx="1041074" cy="809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17450">
              <a:lnSpc>
                <a:spcPts val="19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TÉRMICA</a:t>
            </a:r>
            <a:r>
              <a:rPr lang="pt-B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25,5%</a:t>
            </a:r>
          </a:p>
          <a:p>
            <a:pPr algn="ctr" defTabSz="317450">
              <a:lnSpc>
                <a:spcPts val="1900"/>
              </a:lnSpc>
              <a:defRPr/>
            </a:pPr>
            <a:r>
              <a:rPr lang="pt-BR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(44,9 GW)</a:t>
            </a:r>
          </a:p>
        </p:txBody>
      </p:sp>
      <p:sp>
        <p:nvSpPr>
          <p:cNvPr id="55" name="Text Box 339">
            <a:extLst>
              <a:ext uri="{FF2B5EF4-FFF2-40B4-BE49-F238E27FC236}">
                <a16:creationId xmlns:a16="http://schemas.microsoft.com/office/drawing/2014/main" id="{21A7C868-DD5F-45D7-A8A7-68D8FFA86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33" y="6056324"/>
            <a:ext cx="49863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pt-BR" sz="1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</a:t>
            </a:r>
            <a:r>
              <a:rPr lang="pt-BR" altLang="pt-BR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ANEEL/SIGA, 13/06/21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A2A4C31-3D5A-4091-ADAE-F1F885EA14CB}"/>
              </a:ext>
            </a:extLst>
          </p:cNvPr>
          <p:cNvCxnSpPr>
            <a:cxnSpLocks/>
          </p:cNvCxnSpPr>
          <p:nvPr/>
        </p:nvCxnSpPr>
        <p:spPr>
          <a:xfrm>
            <a:off x="7199126" y="4945243"/>
            <a:ext cx="1426543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0054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183;p3"/>
          <p:cNvSpPr/>
          <p:nvPr/>
        </p:nvSpPr>
        <p:spPr>
          <a:xfrm rot="10800000" flipH="1">
            <a:off x="0" y="-34460"/>
            <a:ext cx="11265818" cy="692692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AB7BA">
                  <a:alpha val="18566"/>
                </a:srgbClr>
              </a:gs>
              <a:gs pos="50000">
                <a:srgbClr val="B4B3B4">
                  <a:alpha val="18566"/>
                </a:srgbClr>
              </a:gs>
              <a:gs pos="100000">
                <a:srgbClr val="111F2F">
                  <a:alpha val="33000"/>
                </a:srgb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B4B3B4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22" name="Google Shape;94;p1"/>
          <p:cNvSpPr/>
          <p:nvPr/>
        </p:nvSpPr>
        <p:spPr>
          <a:xfrm>
            <a:off x="11266926" y="-34460"/>
            <a:ext cx="925074" cy="6926920"/>
          </a:xfrm>
          <a:prstGeom prst="rect">
            <a:avLst/>
          </a:prstGeom>
          <a:solidFill>
            <a:srgbClr val="FAF9F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530" name="Google Shape;98;p1"/>
          <p:cNvGrpSpPr/>
          <p:nvPr/>
        </p:nvGrpSpPr>
        <p:grpSpPr>
          <a:xfrm>
            <a:off x="11390191" y="3109586"/>
            <a:ext cx="666086" cy="707166"/>
            <a:chOff x="0" y="0"/>
            <a:chExt cx="666085" cy="707165"/>
          </a:xfrm>
        </p:grpSpPr>
        <p:pic>
          <p:nvPicPr>
            <p:cNvPr id="526" name="Google Shape;99;p1" descr="Google Shape;99;p1"/>
            <p:cNvPicPr>
              <a:picLocks noChangeAspect="1"/>
            </p:cNvPicPr>
            <p:nvPr/>
          </p:nvPicPr>
          <p:blipFill>
            <a:blip r:embed="rId2"/>
            <a:srcRect t="38964" b="12286"/>
            <a:stretch>
              <a:fillRect/>
            </a:stretch>
          </p:blipFill>
          <p:spPr>
            <a:xfrm>
              <a:off x="0" y="291214"/>
              <a:ext cx="666086" cy="232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Google Shape;100;p1" descr="Google Shape;100;p1"/>
            <p:cNvPicPr>
              <a:picLocks noChangeAspect="1"/>
            </p:cNvPicPr>
            <p:nvPr/>
          </p:nvPicPr>
          <p:blipFill>
            <a:blip r:embed="rId3"/>
            <a:srcRect t="90128" r="45559"/>
            <a:stretch>
              <a:fillRect/>
            </a:stretch>
          </p:blipFill>
          <p:spPr>
            <a:xfrm>
              <a:off x="40952" y="556134"/>
              <a:ext cx="596087" cy="72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oogle Shape;101;p1" descr="Google Shape;101;p1"/>
            <p:cNvPicPr>
              <a:picLocks noChangeAspect="1"/>
            </p:cNvPicPr>
            <p:nvPr/>
          </p:nvPicPr>
          <p:blipFill>
            <a:blip r:embed="rId4"/>
            <a:srcRect l="21882" t="1" r="21611" b="58876"/>
            <a:stretch>
              <a:fillRect/>
            </a:stretch>
          </p:blipFill>
          <p:spPr>
            <a:xfrm>
              <a:off x="29045" y="0"/>
              <a:ext cx="607994" cy="315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oogle Shape;102;p1" descr="Google Shape;102;p1"/>
            <p:cNvPicPr>
              <a:picLocks noChangeAspect="1"/>
            </p:cNvPicPr>
            <p:nvPr/>
          </p:nvPicPr>
          <p:blipFill>
            <a:blip r:embed="rId5"/>
            <a:srcRect l="53901" t="90128"/>
            <a:stretch>
              <a:fillRect/>
            </a:stretch>
          </p:blipFill>
          <p:spPr>
            <a:xfrm>
              <a:off x="62827" y="632085"/>
              <a:ext cx="505621" cy="75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5" name="Google Shape;215;p3"/>
          <p:cNvSpPr txBox="1"/>
          <p:nvPr/>
        </p:nvSpPr>
        <p:spPr>
          <a:xfrm>
            <a:off x="473300" y="317045"/>
            <a:ext cx="5742265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3">
                    <a:lumOff val="-12941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pt-B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Expansão da Transmissão </a:t>
            </a:r>
          </a:p>
        </p:txBody>
      </p:sp>
      <p:sp>
        <p:nvSpPr>
          <p:cNvPr id="41" name="Google Shape;91;p1">
            <a:extLst>
              <a:ext uri="{FF2B5EF4-FFF2-40B4-BE49-F238E27FC236}">
                <a16:creationId xmlns:a16="http://schemas.microsoft.com/office/drawing/2014/main" id="{C45A76AE-A8A7-48C4-AF82-7682EDD3E771}"/>
              </a:ext>
            </a:extLst>
          </p:cNvPr>
          <p:cNvSpPr/>
          <p:nvPr/>
        </p:nvSpPr>
        <p:spPr>
          <a:xfrm flipV="1">
            <a:off x="385277" y="285667"/>
            <a:ext cx="0" cy="618782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miter lim="8000"/>
          </a:ln>
        </p:spPr>
        <p:txBody>
          <a:bodyPr lIns="0" tIns="0" rIns="0" bIns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CF0C714-A8EF-4B36-8B97-12F3DFA073E2}"/>
              </a:ext>
            </a:extLst>
          </p:cNvPr>
          <p:cNvGrpSpPr/>
          <p:nvPr/>
        </p:nvGrpSpPr>
        <p:grpSpPr>
          <a:xfrm>
            <a:off x="145433" y="1178295"/>
            <a:ext cx="10087859" cy="5415420"/>
            <a:chOff x="-53843" y="1122350"/>
            <a:chExt cx="10393657" cy="5579580"/>
          </a:xfrm>
        </p:grpSpPr>
        <p:sp>
          <p:nvSpPr>
            <p:cNvPr id="24" name="Google Shape;91;p1">
              <a:extLst>
                <a:ext uri="{FF2B5EF4-FFF2-40B4-BE49-F238E27FC236}">
                  <a16:creationId xmlns:a16="http://schemas.microsoft.com/office/drawing/2014/main" id="{9BAE7AC2-F344-4ACC-BCA1-8CFA49DA12C2}"/>
                </a:ext>
              </a:extLst>
            </p:cNvPr>
            <p:cNvSpPr/>
            <p:nvPr/>
          </p:nvSpPr>
          <p:spPr>
            <a:xfrm flipV="1">
              <a:off x="347177" y="2139867"/>
              <a:ext cx="0" cy="618782"/>
            </a:xfrm>
            <a:prstGeom prst="line">
              <a:avLst/>
            </a:prstGeom>
            <a:ln w="38100">
              <a:solidFill>
                <a:schemeClr val="bg1"/>
              </a:solidFill>
              <a:miter lim="8000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14275E8C-C13D-4E68-A634-00CB3D1DD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269" y="5089440"/>
              <a:ext cx="394631" cy="757632"/>
            </a:xfrm>
            <a:prstGeom prst="rect">
              <a:avLst/>
            </a:prstGeom>
          </p:spPr>
        </p:pic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70F43B7-2B5A-46E3-BF8A-2D30DBB843C3}"/>
                </a:ext>
              </a:extLst>
            </p:cNvPr>
            <p:cNvSpPr/>
            <p:nvPr/>
          </p:nvSpPr>
          <p:spPr>
            <a:xfrm>
              <a:off x="202710" y="5255680"/>
              <a:ext cx="4456800" cy="58218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8E7D257F-9BC6-474A-83CA-2203A6EBCFF7}"/>
                </a:ext>
              </a:extLst>
            </p:cNvPr>
            <p:cNvSpPr/>
            <p:nvPr/>
          </p:nvSpPr>
          <p:spPr>
            <a:xfrm>
              <a:off x="3355210" y="1147577"/>
              <a:ext cx="12184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</a:rPr>
                <a:t>2003</a:t>
              </a:r>
              <a:endParaRPr lang="es-419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059E4744-31CA-44E7-82A4-FAABAE33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0135" y="1292182"/>
              <a:ext cx="4415921" cy="404262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E407B96-1E71-48EE-AC8B-CF68EAAAC11A}"/>
                </a:ext>
              </a:extLst>
            </p:cNvPr>
            <p:cNvSpPr/>
            <p:nvPr/>
          </p:nvSpPr>
          <p:spPr>
            <a:xfrm flipH="1">
              <a:off x="5555308" y="5290137"/>
              <a:ext cx="4421511" cy="582187"/>
            </a:xfrm>
            <a:prstGeom prst="rect">
              <a:avLst/>
            </a:prstGeom>
            <a:solidFill>
              <a:srgbClr val="00366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Losango 29">
              <a:extLst>
                <a:ext uri="{FF2B5EF4-FFF2-40B4-BE49-F238E27FC236}">
                  <a16:creationId xmlns:a16="http://schemas.microsoft.com/office/drawing/2014/main" id="{386D6F5C-BE41-4190-9344-3CBF79EFAF01}"/>
                </a:ext>
              </a:extLst>
            </p:cNvPr>
            <p:cNvSpPr/>
            <p:nvPr/>
          </p:nvSpPr>
          <p:spPr>
            <a:xfrm flipH="1">
              <a:off x="9292073" y="5064167"/>
              <a:ext cx="1047741" cy="1066585"/>
            </a:xfrm>
            <a:prstGeom prst="diamond">
              <a:avLst/>
            </a:prstGeom>
            <a:solidFill>
              <a:srgbClr val="00366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DB9700"/>
                </a:solidFill>
              </a:endParaRPr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BFD22460-13D3-4991-9B27-462292AA5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290" y="5290521"/>
              <a:ext cx="523588" cy="657305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5348E9D9-D6C1-48BC-9B99-5140E056AE17}"/>
                </a:ext>
              </a:extLst>
            </p:cNvPr>
            <p:cNvSpPr/>
            <p:nvPr/>
          </p:nvSpPr>
          <p:spPr>
            <a:xfrm>
              <a:off x="6505354" y="5341515"/>
              <a:ext cx="2417080" cy="475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164,8 mil </a:t>
              </a:r>
              <a:r>
                <a:rPr lang="es-419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km</a:t>
              </a: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A971E36-E151-4B84-BC94-896454A7E617}"/>
                </a:ext>
              </a:extLst>
            </p:cNvPr>
            <p:cNvSpPr/>
            <p:nvPr/>
          </p:nvSpPr>
          <p:spPr>
            <a:xfrm>
              <a:off x="1505476" y="5309488"/>
              <a:ext cx="2123653" cy="475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70,0 mil </a:t>
              </a:r>
              <a:r>
                <a:rPr lang="es-419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km</a:t>
              </a:r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18BE4BB6-4207-4DBC-B5C3-C3953CECF92F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585" y="1292182"/>
              <a:ext cx="4423231" cy="39744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529252"/>
              </a:solidFill>
            </a:ln>
          </p:spPr>
        </p:pic>
        <p:sp>
          <p:nvSpPr>
            <p:cNvPr id="38" name="Losango 37">
              <a:extLst>
                <a:ext uri="{FF2B5EF4-FFF2-40B4-BE49-F238E27FC236}">
                  <a16:creationId xmlns:a16="http://schemas.microsoft.com/office/drawing/2014/main" id="{3DC786A3-89D2-4978-AE29-3E57AC342C4F}"/>
                </a:ext>
              </a:extLst>
            </p:cNvPr>
            <p:cNvSpPr/>
            <p:nvPr/>
          </p:nvSpPr>
          <p:spPr>
            <a:xfrm>
              <a:off x="-53843" y="5016497"/>
              <a:ext cx="1066585" cy="1066585"/>
            </a:xfrm>
            <a:prstGeom prst="diamond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DB9700"/>
                </a:solidFill>
              </a:endParaRPr>
            </a:p>
          </p:txBody>
        </p:sp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15A408AD-35F5-42FD-867A-85C00A7BA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14" y="5235559"/>
              <a:ext cx="523588" cy="657305"/>
            </a:xfrm>
            <a:prstGeom prst="rect">
              <a:avLst/>
            </a:prstGeom>
          </p:spPr>
        </p:pic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700D996F-08B4-47B1-A944-CDC6283FB291}"/>
                </a:ext>
              </a:extLst>
            </p:cNvPr>
            <p:cNvGrpSpPr/>
            <p:nvPr/>
          </p:nvGrpSpPr>
          <p:grpSpPr>
            <a:xfrm>
              <a:off x="2971797" y="1160313"/>
              <a:ext cx="1960692" cy="610002"/>
              <a:chOff x="8434291" y="966152"/>
              <a:chExt cx="1517625" cy="610002"/>
            </a:xfrm>
          </p:grpSpPr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6CBCD8F1-E124-43B0-8220-88DC344B64DD}"/>
                  </a:ext>
                </a:extLst>
              </p:cNvPr>
              <p:cNvSpPr/>
              <p:nvPr/>
            </p:nvSpPr>
            <p:spPr>
              <a:xfrm>
                <a:off x="8434291" y="966284"/>
                <a:ext cx="1475945" cy="60987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178B1FC-1656-4361-801E-399FE3CBA542}"/>
                  </a:ext>
                </a:extLst>
              </p:cNvPr>
              <p:cNvSpPr/>
              <p:nvPr/>
            </p:nvSpPr>
            <p:spPr>
              <a:xfrm>
                <a:off x="8745447" y="966152"/>
                <a:ext cx="1206469" cy="602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2001</a:t>
                </a:r>
                <a:endParaRPr lang="es-419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F32000CE-8F86-45CE-BB7B-01FC8271EA26}"/>
                </a:ext>
              </a:extLst>
            </p:cNvPr>
            <p:cNvGrpSpPr/>
            <p:nvPr/>
          </p:nvGrpSpPr>
          <p:grpSpPr>
            <a:xfrm>
              <a:off x="8265886" y="1122350"/>
              <a:ext cx="1960692" cy="610002"/>
              <a:chOff x="8434291" y="966152"/>
              <a:chExt cx="1517625" cy="610002"/>
            </a:xfrm>
            <a:solidFill>
              <a:srgbClr val="003664"/>
            </a:solidFill>
          </p:grpSpPr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54E86C0-5DE2-405D-9A33-865D73F6838A}"/>
                  </a:ext>
                </a:extLst>
              </p:cNvPr>
              <p:cNvSpPr/>
              <p:nvPr/>
            </p:nvSpPr>
            <p:spPr>
              <a:xfrm>
                <a:off x="8434291" y="966284"/>
                <a:ext cx="1475945" cy="609870"/>
              </a:xfrm>
              <a:prstGeom prst="rect">
                <a:avLst/>
              </a:prstGeom>
              <a:grp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024AC76-C1FD-42FA-AF97-F273C358D72B}"/>
                  </a:ext>
                </a:extLst>
              </p:cNvPr>
              <p:cNvSpPr/>
              <p:nvPr/>
            </p:nvSpPr>
            <p:spPr>
              <a:xfrm>
                <a:off x="8745447" y="966152"/>
                <a:ext cx="1206469" cy="602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2021</a:t>
                </a:r>
                <a:endParaRPr lang="es-419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7" name="Gráfico 56" descr="Selo seguir">
              <a:extLst>
                <a:ext uri="{FF2B5EF4-FFF2-40B4-BE49-F238E27FC236}">
                  <a16:creationId xmlns:a16="http://schemas.microsoft.com/office/drawing/2014/main" id="{78263672-C145-4B88-84A8-FF1734BE4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42106" y="5660324"/>
              <a:ext cx="519748" cy="519748"/>
            </a:xfrm>
            <a:prstGeom prst="rect">
              <a:avLst/>
            </a:prstGeom>
          </p:spPr>
        </p:pic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3DCD2C80-9D8B-4270-89CE-6BB68DD21B13}"/>
                </a:ext>
              </a:extLst>
            </p:cNvPr>
            <p:cNvSpPr txBox="1"/>
            <p:nvPr/>
          </p:nvSpPr>
          <p:spPr>
            <a:xfrm>
              <a:off x="3754131" y="6036006"/>
              <a:ext cx="2681922" cy="66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600" b="1" i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/>
                  <a:cs typeface="Arial"/>
                </a:rPr>
                <a:t>94,8</a:t>
              </a:r>
              <a:r>
                <a:rPr kumimoji="0" lang="pt-BR" sz="36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 mil Km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E02620FD-A31D-4C31-9FD7-9DCDFB0D4E41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40" name="Line">
              <a:extLst>
                <a:ext uri="{FF2B5EF4-FFF2-40B4-BE49-F238E27FC236}">
                  <a16:creationId xmlns:a16="http://schemas.microsoft.com/office/drawing/2014/main" id="{E7A3A5C3-1C54-4A8A-B45C-4FF86BD482F9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30437AF6-340F-4868-93D1-521AB676C4CB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19264432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55381F1-408B-48DD-B7D7-730E2F3A53A1}"/>
              </a:ext>
            </a:extLst>
          </p:cNvPr>
          <p:cNvGrpSpPr/>
          <p:nvPr/>
        </p:nvGrpSpPr>
        <p:grpSpPr>
          <a:xfrm>
            <a:off x="-71483" y="-45690"/>
            <a:ext cx="12263483" cy="6934286"/>
            <a:chOff x="-184861" y="-76286"/>
            <a:chExt cx="12263483" cy="6934286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69307C62-9A37-42A2-9A5E-DE7CEA296D0E}"/>
                </a:ext>
              </a:extLst>
            </p:cNvPr>
            <p:cNvSpPr/>
            <p:nvPr/>
          </p:nvSpPr>
          <p:spPr>
            <a:xfrm>
              <a:off x="-184861" y="-76285"/>
              <a:ext cx="12123392" cy="6934285"/>
            </a:xfrm>
            <a:prstGeom prst="rect">
              <a:avLst/>
            </a:prstGeom>
            <a:gradFill>
              <a:gsLst>
                <a:gs pos="0">
                  <a:srgbClr val="6DBC38"/>
                </a:gs>
                <a:gs pos="100000">
                  <a:srgbClr val="BAFD9D"/>
                </a:gs>
              </a:gsLst>
              <a:lin ang="16200000"/>
            </a:gradFill>
            <a:ln w="12700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Google Shape;183;p3">
              <a:extLst>
                <a:ext uri="{FF2B5EF4-FFF2-40B4-BE49-F238E27FC236}">
                  <a16:creationId xmlns:a16="http://schemas.microsoft.com/office/drawing/2014/main" id="{26A11D19-F94A-4768-8326-D3E2D237AEF2}"/>
                </a:ext>
              </a:extLst>
            </p:cNvPr>
            <p:cNvSpPr/>
            <p:nvPr/>
          </p:nvSpPr>
          <p:spPr>
            <a:xfrm rot="10800000" flipH="1">
              <a:off x="-184861" y="-76286"/>
              <a:ext cx="12263483" cy="693428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92D050">
                    <a:alpha val="66566"/>
                  </a:srgbClr>
                </a:gs>
                <a:gs pos="26000">
                  <a:srgbClr val="496C3D">
                    <a:alpha val="57152"/>
                  </a:srgbClr>
                </a:gs>
                <a:gs pos="67000">
                  <a:srgbClr val="111F2F">
                    <a:alpha val="64212"/>
                  </a:srgbClr>
                </a:gs>
                <a:gs pos="100000">
                  <a:srgbClr val="111F2F">
                    <a:alpha val="64212"/>
                  </a:srgbClr>
                </a:gs>
              </a:gsLst>
              <a:path path="circle">
                <a:fillToRect l="37721" t="-19636" r="62278" b="119636"/>
              </a:path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sz="1600">
                  <a:solidFill>
                    <a:srgbClr val="FDFCFE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 dirty="0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EC3F66B0-ECF9-467F-87C2-730A1FADC10A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2" name="Google Shape;94;p1">
              <a:extLst>
                <a:ext uri="{FF2B5EF4-FFF2-40B4-BE49-F238E27FC236}">
                  <a16:creationId xmlns:a16="http://schemas.microsoft.com/office/drawing/2014/main" id="{4987BC01-72B4-4AB8-9445-C72EFC08B291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  <p:grpSp>
          <p:nvGrpSpPr>
            <p:cNvPr id="33" name="Google Shape;98;p1">
              <a:extLst>
                <a:ext uri="{FF2B5EF4-FFF2-40B4-BE49-F238E27FC236}">
                  <a16:creationId xmlns:a16="http://schemas.microsoft.com/office/drawing/2014/main" id="{6817B143-5CFC-4EA8-AFFF-5666F703A8D5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58" name="Google Shape;99;p1" descr="Google Shape;99;p1">
                <a:extLst>
                  <a:ext uri="{FF2B5EF4-FFF2-40B4-BE49-F238E27FC236}">
                    <a16:creationId xmlns:a16="http://schemas.microsoft.com/office/drawing/2014/main" id="{DC982D72-6C2D-4C5F-AE48-2A96B2642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" name="Google Shape;100;p1" descr="Google Shape;100;p1">
                <a:extLst>
                  <a:ext uri="{FF2B5EF4-FFF2-40B4-BE49-F238E27FC236}">
                    <a16:creationId xmlns:a16="http://schemas.microsoft.com/office/drawing/2014/main" id="{20A46CF2-BA7D-4BB6-97C9-79825565C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" name="Google Shape;101;p1" descr="Google Shape;101;p1">
                <a:extLst>
                  <a:ext uri="{FF2B5EF4-FFF2-40B4-BE49-F238E27FC236}">
                    <a16:creationId xmlns:a16="http://schemas.microsoft.com/office/drawing/2014/main" id="{30F04A08-BA2D-4FF3-B683-788C959E9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" name="Google Shape;102;p1" descr="Google Shape;102;p1">
                <a:extLst>
                  <a:ext uri="{FF2B5EF4-FFF2-40B4-BE49-F238E27FC236}">
                    <a16:creationId xmlns:a16="http://schemas.microsoft.com/office/drawing/2014/main" id="{82A8C005-F1C9-4D5C-8820-F5365C381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68AB45A-CE26-4410-90D2-4CD468F09DC0}"/>
              </a:ext>
            </a:extLst>
          </p:cNvPr>
          <p:cNvSpPr txBox="1"/>
          <p:nvPr/>
        </p:nvSpPr>
        <p:spPr>
          <a:xfrm>
            <a:off x="437461" y="222723"/>
            <a:ext cx="7778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Expansão da geração, acompanhada pela ANEEL, se mostrou exitosa nos últimos anos.    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3B47ED09-2514-440A-B492-5E003561D982}"/>
              </a:ext>
            </a:extLst>
          </p:cNvPr>
          <p:cNvSpPr/>
          <p:nvPr/>
        </p:nvSpPr>
        <p:spPr>
          <a:xfrm>
            <a:off x="336109" y="1643261"/>
            <a:ext cx="4245745" cy="4666414"/>
          </a:xfrm>
          <a:prstGeom prst="roundRect">
            <a:avLst>
              <a:gd name="adj" fmla="val 2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37BD6C3-468E-4D61-A49A-D06B9B1260B4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39" name="Line">
              <a:extLst>
                <a:ext uri="{FF2B5EF4-FFF2-40B4-BE49-F238E27FC236}">
                  <a16:creationId xmlns:a16="http://schemas.microsoft.com/office/drawing/2014/main" id="{6A0821EA-F2EA-4204-A07A-660D951AC528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2" name="Line">
              <a:extLst>
                <a:ext uri="{FF2B5EF4-FFF2-40B4-BE49-F238E27FC236}">
                  <a16:creationId xmlns:a16="http://schemas.microsoft.com/office/drawing/2014/main" id="{4DED4826-24E6-44E7-87BB-1321A1DAB206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7F680CA7-F65D-450B-B2BF-7D73169210C5}"/>
              </a:ext>
            </a:extLst>
          </p:cNvPr>
          <p:cNvSpPr/>
          <p:nvPr/>
        </p:nvSpPr>
        <p:spPr>
          <a:xfrm>
            <a:off x="5438120" y="1630785"/>
            <a:ext cx="4245745" cy="4666414"/>
          </a:xfrm>
          <a:prstGeom prst="roundRect">
            <a:avLst>
              <a:gd name="adj" fmla="val 2982"/>
            </a:avLst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88F8C38-90F1-452E-AF67-D87A6E41EDBB}"/>
              </a:ext>
            </a:extLst>
          </p:cNvPr>
          <p:cNvSpPr/>
          <p:nvPr/>
        </p:nvSpPr>
        <p:spPr>
          <a:xfrm>
            <a:off x="808829" y="1715608"/>
            <a:ext cx="348682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Visão</a:t>
            </a:r>
            <a:r>
              <a:rPr lang="es-ES" sz="24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 do </a:t>
            </a:r>
            <a:r>
              <a:rPr lang="pt-BR" sz="24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Planejamento</a:t>
            </a:r>
            <a:r>
              <a:rPr lang="es-ES" sz="24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 </a:t>
            </a:r>
            <a:r>
              <a:rPr lang="pt-BR" sz="24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Setorial</a:t>
            </a:r>
            <a:r>
              <a:rPr lang="es-ES" sz="24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 para </a:t>
            </a:r>
            <a:r>
              <a:rPr lang="es-ES" sz="28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2020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64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106BAD98-E593-4616-B19E-45CC7D76239B}"/>
              </a:ext>
            </a:extLst>
          </p:cNvPr>
          <p:cNvSpPr/>
          <p:nvPr/>
        </p:nvSpPr>
        <p:spPr>
          <a:xfrm>
            <a:off x="5491664" y="4619060"/>
            <a:ext cx="4363727" cy="143116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A00"/>
              </a:buClr>
              <a:buSzTx/>
              <a:buFontTx/>
              <a:buNone/>
              <a:tabLst/>
              <a:defRPr/>
            </a:pPr>
            <a:r>
              <a:rPr lang="pt-BR" sz="2800" kern="12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Capacidade</a:t>
            </a:r>
            <a:r>
              <a:rPr lang="es-ES" sz="2800" kern="12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 Instalada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A00"/>
              </a:buClr>
              <a:buSzTx/>
              <a:buFontTx/>
              <a:buNone/>
              <a:tabLst/>
              <a:defRPr/>
            </a:pPr>
            <a:r>
              <a:rPr lang="es-ES" sz="5400" b="1" kern="12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177,6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 </a:t>
            </a:r>
            <a:r>
              <a:rPr lang="es-ES" sz="5400" b="1" kern="12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G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W</a:t>
            </a:r>
            <a:r>
              <a:rPr lang="es-ES" sz="4000" b="1" kern="1200" baseline="30000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**</a:t>
            </a:r>
            <a:endParaRPr kumimoji="0" lang="es-ES" sz="54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D51FADEF-AF17-4644-B576-2A8092830997}"/>
              </a:ext>
            </a:extLst>
          </p:cNvPr>
          <p:cNvCxnSpPr>
            <a:cxnSpLocks/>
          </p:cNvCxnSpPr>
          <p:nvPr/>
        </p:nvCxnSpPr>
        <p:spPr>
          <a:xfrm>
            <a:off x="5775381" y="4268757"/>
            <a:ext cx="3594744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9B4EF97-7A6A-48B9-A4CB-D3B9DCB49F03}"/>
              </a:ext>
            </a:extLst>
          </p:cNvPr>
          <p:cNvGrpSpPr/>
          <p:nvPr/>
        </p:nvGrpSpPr>
        <p:grpSpPr>
          <a:xfrm>
            <a:off x="4419128" y="3847612"/>
            <a:ext cx="1181718" cy="858583"/>
            <a:chOff x="3827046" y="3815955"/>
            <a:chExt cx="745188" cy="541420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Seta: Divisa 59">
              <a:extLst>
                <a:ext uri="{FF2B5EF4-FFF2-40B4-BE49-F238E27FC236}">
                  <a16:creationId xmlns:a16="http://schemas.microsoft.com/office/drawing/2014/main" id="{11FA2F5E-46CF-48FE-9B13-3148CD8A6F69}"/>
                </a:ext>
              </a:extLst>
            </p:cNvPr>
            <p:cNvSpPr/>
            <p:nvPr/>
          </p:nvSpPr>
          <p:spPr>
            <a:xfrm>
              <a:off x="3827046" y="3815955"/>
              <a:ext cx="429915" cy="541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Seta: Divisa 62">
              <a:extLst>
                <a:ext uri="{FF2B5EF4-FFF2-40B4-BE49-F238E27FC236}">
                  <a16:creationId xmlns:a16="http://schemas.microsoft.com/office/drawing/2014/main" id="{5F638CC9-5025-4BA8-B029-DD1BDA116934}"/>
                </a:ext>
              </a:extLst>
            </p:cNvPr>
            <p:cNvSpPr/>
            <p:nvPr/>
          </p:nvSpPr>
          <p:spPr>
            <a:xfrm>
              <a:off x="4142319" y="3815955"/>
              <a:ext cx="429915" cy="541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8057F683-1DCA-4BB6-92BD-F42BA2048079}"/>
              </a:ext>
            </a:extLst>
          </p:cNvPr>
          <p:cNvSpPr txBox="1"/>
          <p:nvPr/>
        </p:nvSpPr>
        <p:spPr>
          <a:xfrm>
            <a:off x="611983" y="4345551"/>
            <a:ext cx="348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defRPr/>
            </a:pPr>
            <a:r>
              <a:rPr lang="pt-BR" sz="2000" kern="1200" dirty="0">
                <a:solidFill>
                  <a:srgbClr val="FF0000"/>
                </a:solidFill>
                <a:latin typeface="Calibri" panose="020F0502020204030204"/>
                <a:cs typeface="Arial"/>
              </a:rPr>
              <a:t>*</a:t>
            </a:r>
            <a:r>
              <a:rPr lang="pt-BR" sz="2000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PDE 18~27: </a:t>
            </a:r>
            <a:r>
              <a:rPr lang="pt-BR" sz="20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164,5 GW </a:t>
            </a:r>
            <a:r>
              <a:rPr lang="pt-BR" sz="16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p/2020  </a:t>
            </a:r>
            <a:endParaRPr lang="pt-BR" sz="2000" b="1" kern="1200" dirty="0">
              <a:solidFill>
                <a:srgbClr val="006400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37DB837D-B77B-4DDC-A03F-2797E43ACA63}"/>
              </a:ext>
            </a:extLst>
          </p:cNvPr>
          <p:cNvSpPr txBox="1"/>
          <p:nvPr/>
        </p:nvSpPr>
        <p:spPr>
          <a:xfrm>
            <a:off x="828556" y="4689002"/>
            <a:ext cx="3182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defRPr/>
            </a:pPr>
            <a:r>
              <a:rPr lang="pt-BR" sz="2000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PDE 17~26: </a:t>
            </a:r>
            <a:r>
              <a:rPr lang="pt-BR" sz="20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168,9 GW </a:t>
            </a:r>
            <a:r>
              <a:rPr lang="pt-BR" sz="16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p/2020 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2A28910-880E-494B-90E5-CE4912571F99}"/>
              </a:ext>
            </a:extLst>
          </p:cNvPr>
          <p:cNvSpPr txBox="1"/>
          <p:nvPr/>
        </p:nvSpPr>
        <p:spPr>
          <a:xfrm>
            <a:off x="677553" y="5046649"/>
            <a:ext cx="350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defRPr/>
            </a:pPr>
            <a:r>
              <a:rPr lang="pt-BR" sz="2000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PDE 15~24: </a:t>
            </a:r>
            <a:r>
              <a:rPr lang="pt-BR" sz="20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173,8 GW</a:t>
            </a:r>
            <a:r>
              <a:rPr lang="pt-BR" sz="16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 p/2020 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6D0B2034-069F-4D20-BE9E-86F9E07A5458}"/>
              </a:ext>
            </a:extLst>
          </p:cNvPr>
          <p:cNvSpPr txBox="1"/>
          <p:nvPr/>
        </p:nvSpPr>
        <p:spPr>
          <a:xfrm>
            <a:off x="681607" y="5386946"/>
            <a:ext cx="35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defRPr/>
            </a:pPr>
            <a:r>
              <a:rPr lang="pt-BR" sz="2000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PDE 14~23: </a:t>
            </a:r>
            <a:r>
              <a:rPr lang="pt-BR" sz="20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175,9 GW </a:t>
            </a:r>
            <a:r>
              <a:rPr lang="pt-BR" sz="16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p/2020 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F74C17DC-4CCF-49A2-96A0-A0A6DB2AA9B0}"/>
              </a:ext>
            </a:extLst>
          </p:cNvPr>
          <p:cNvSpPr txBox="1"/>
          <p:nvPr/>
        </p:nvSpPr>
        <p:spPr>
          <a:xfrm>
            <a:off x="778521" y="5769944"/>
            <a:ext cx="33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defRPr/>
            </a:pPr>
            <a:r>
              <a:rPr lang="pt-BR" sz="2000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PDE 13~22: </a:t>
            </a:r>
            <a:r>
              <a:rPr lang="pt-BR" sz="20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170,1 GW </a:t>
            </a:r>
            <a:r>
              <a:rPr lang="pt-BR" sz="1600" b="1" kern="1200" dirty="0">
                <a:solidFill>
                  <a:srgbClr val="006400"/>
                </a:solidFill>
                <a:latin typeface="Calibri" panose="020F0502020204030204"/>
                <a:cs typeface="Arial"/>
              </a:rPr>
              <a:t>p/2020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6BF9C2F-135B-4A0D-B0E9-9BBBCB586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148" y="2678359"/>
            <a:ext cx="1052897" cy="1527240"/>
          </a:xfrm>
          <a:prstGeom prst="rect">
            <a:avLst/>
          </a:prstGeom>
          <a:ln>
            <a:solidFill>
              <a:srgbClr val="006400"/>
            </a:solidFill>
          </a:ln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7E831DFC-6254-4698-8E96-BA81557D6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6647" y="2690569"/>
            <a:ext cx="1087348" cy="1502821"/>
          </a:xfrm>
          <a:prstGeom prst="rect">
            <a:avLst/>
          </a:prstGeom>
          <a:ln>
            <a:solidFill>
              <a:srgbClr val="006400"/>
            </a:solidFill>
          </a:ln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A0F26431-CE9A-4762-8A0A-A5F724313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597" y="2694990"/>
            <a:ext cx="1052897" cy="1493978"/>
          </a:xfrm>
          <a:prstGeom prst="rect">
            <a:avLst/>
          </a:prstGeom>
          <a:ln>
            <a:solidFill>
              <a:srgbClr val="006400"/>
            </a:solidFill>
          </a:ln>
        </p:spPr>
      </p:pic>
      <p:sp>
        <p:nvSpPr>
          <p:cNvPr id="35" name="Text Box 339">
            <a:extLst>
              <a:ext uri="{FF2B5EF4-FFF2-40B4-BE49-F238E27FC236}">
                <a16:creationId xmlns:a16="http://schemas.microsoft.com/office/drawing/2014/main" id="{ADE3C79F-80E2-4EEC-AFB3-9EB1058E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295" y="6360198"/>
            <a:ext cx="4986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pt-BR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** </a:t>
            </a:r>
            <a:r>
              <a:rPr lang="pt-BR" alt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ANEEL/SIGA, em 5/09/21</a:t>
            </a:r>
          </a:p>
        </p:txBody>
      </p:sp>
      <p:pic>
        <p:nvPicPr>
          <p:cNvPr id="3" name="Imagem 2" descr="Diagrama&#10;&#10;Descrição gerada automaticamente com confiança média">
            <a:extLst>
              <a:ext uri="{FF2B5EF4-FFF2-40B4-BE49-F238E27FC236}">
                <a16:creationId xmlns:a16="http://schemas.microsoft.com/office/drawing/2014/main" id="{1719C863-A9C0-49E7-9284-FDEA740FB8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95" y="1705622"/>
            <a:ext cx="3957500" cy="2226094"/>
          </a:xfrm>
          <a:prstGeom prst="rect">
            <a:avLst/>
          </a:prstGeom>
        </p:spPr>
      </p:pic>
      <p:sp>
        <p:nvSpPr>
          <p:cNvPr id="37" name="Google Shape;91;p1">
            <a:extLst>
              <a:ext uri="{FF2B5EF4-FFF2-40B4-BE49-F238E27FC236}">
                <a16:creationId xmlns:a16="http://schemas.microsoft.com/office/drawing/2014/main" id="{D5633EB8-AE3F-4843-96B8-B2BC70DC2D90}"/>
              </a:ext>
            </a:extLst>
          </p:cNvPr>
          <p:cNvSpPr/>
          <p:nvPr/>
        </p:nvSpPr>
        <p:spPr>
          <a:xfrm flipV="1">
            <a:off x="385277" y="285667"/>
            <a:ext cx="0" cy="922730"/>
          </a:xfrm>
          <a:prstGeom prst="line">
            <a:avLst/>
          </a:prstGeom>
          <a:ln w="38100">
            <a:solidFill>
              <a:schemeClr val="bg1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C3A99C-7F12-4E93-816F-649C0D6B623B}"/>
              </a:ext>
            </a:extLst>
          </p:cNvPr>
          <p:cNvSpPr txBox="1"/>
          <p:nvPr/>
        </p:nvSpPr>
        <p:spPr>
          <a:xfrm>
            <a:off x="358556" y="6445651"/>
            <a:ext cx="498639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*</a:t>
            </a:r>
            <a:r>
              <a:rPr kumimoji="0" lang="pt-BR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 PDE - Plano Decenal de Expansão de Energia </a:t>
            </a:r>
          </a:p>
        </p:txBody>
      </p:sp>
    </p:spTree>
    <p:extLst>
      <p:ext uri="{BB962C8B-B14F-4D97-AF65-F5344CB8AC3E}">
        <p14:creationId xmlns:p14="http://schemas.microsoft.com/office/powerpoint/2010/main" val="305621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C1223506-8676-4DB3-B357-D52158146F9A}"/>
              </a:ext>
            </a:extLst>
          </p:cNvPr>
          <p:cNvSpPr/>
          <p:nvPr/>
        </p:nvSpPr>
        <p:spPr>
          <a:xfrm>
            <a:off x="0" y="-11895"/>
            <a:ext cx="11266926" cy="6990156"/>
          </a:xfrm>
          <a:prstGeom prst="rect">
            <a:avLst/>
          </a:prstGeom>
          <a:gradFill flip="none" rotWithShape="1">
            <a:gsLst>
              <a:gs pos="87000">
                <a:schemeClr val="accent5">
                  <a:lumMod val="50000"/>
                </a:schemeClr>
              </a:gs>
              <a:gs pos="0">
                <a:srgbClr val="009AD0"/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95;p3">
            <a:extLst>
              <a:ext uri="{FF2B5EF4-FFF2-40B4-BE49-F238E27FC236}">
                <a16:creationId xmlns:a16="http://schemas.microsoft.com/office/drawing/2014/main" id="{C0899A23-15CB-49A3-8B13-CB5521520B3B}"/>
              </a:ext>
            </a:extLst>
          </p:cNvPr>
          <p:cNvSpPr/>
          <p:nvPr/>
        </p:nvSpPr>
        <p:spPr>
          <a:xfrm>
            <a:off x="-752391" y="1226222"/>
            <a:ext cx="10901009" cy="5157128"/>
          </a:xfrm>
          <a:prstGeom prst="roundRect">
            <a:avLst>
              <a:gd name="adj" fmla="val 4039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467255" y="310732"/>
            <a:ext cx="735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Fatos Relevantes </a:t>
            </a:r>
          </a:p>
        </p:txBody>
      </p:sp>
      <p:sp>
        <p:nvSpPr>
          <p:cNvPr id="49" name="Google Shape;91;p1">
            <a:extLst>
              <a:ext uri="{FF2B5EF4-FFF2-40B4-BE49-F238E27FC236}">
                <a16:creationId xmlns:a16="http://schemas.microsoft.com/office/drawing/2014/main" id="{CDA76942-4AD9-48B0-BC45-D2997E8BB53C}"/>
              </a:ext>
            </a:extLst>
          </p:cNvPr>
          <p:cNvSpPr/>
          <p:nvPr/>
        </p:nvSpPr>
        <p:spPr>
          <a:xfrm flipV="1">
            <a:off x="385277" y="266616"/>
            <a:ext cx="0" cy="723983"/>
          </a:xfrm>
          <a:prstGeom prst="line">
            <a:avLst/>
          </a:prstGeom>
          <a:ln w="38100">
            <a:solidFill>
              <a:srgbClr val="D5DBE5"/>
            </a:solidFill>
            <a:miter lim="8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32CE1DE-DFCD-4EC9-9E05-EFF339B0F98E}"/>
              </a:ext>
            </a:extLst>
          </p:cNvPr>
          <p:cNvGrpSpPr/>
          <p:nvPr/>
        </p:nvGrpSpPr>
        <p:grpSpPr>
          <a:xfrm>
            <a:off x="11266926" y="-11895"/>
            <a:ext cx="2182616" cy="6869895"/>
            <a:chOff x="11266926" y="-11895"/>
            <a:chExt cx="2182616" cy="6869895"/>
          </a:xfrm>
        </p:grpSpPr>
        <p:sp>
          <p:nvSpPr>
            <p:cNvPr id="35" name="Google Shape;94;p1">
              <a:extLst>
                <a:ext uri="{FF2B5EF4-FFF2-40B4-BE49-F238E27FC236}">
                  <a16:creationId xmlns:a16="http://schemas.microsoft.com/office/drawing/2014/main" id="{7EEC5F9E-9D2C-4581-9C0D-5474121188AE}"/>
                </a:ext>
              </a:extLst>
            </p:cNvPr>
            <p:cNvSpPr/>
            <p:nvPr/>
          </p:nvSpPr>
          <p:spPr>
            <a:xfrm>
              <a:off x="11266926" y="-11895"/>
              <a:ext cx="2182616" cy="6869895"/>
            </a:xfrm>
            <a:prstGeom prst="rect">
              <a:avLst/>
            </a:prstGeom>
            <a:solidFill>
              <a:srgbClr val="FA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98;p1">
              <a:extLst>
                <a:ext uri="{FF2B5EF4-FFF2-40B4-BE49-F238E27FC236}">
                  <a16:creationId xmlns:a16="http://schemas.microsoft.com/office/drawing/2014/main" id="{C8526938-A714-4C61-8EF5-58FA109417A7}"/>
                </a:ext>
              </a:extLst>
            </p:cNvPr>
            <p:cNvGrpSpPr/>
            <p:nvPr/>
          </p:nvGrpSpPr>
          <p:grpSpPr>
            <a:xfrm>
              <a:off x="11390191" y="3109586"/>
              <a:ext cx="666086" cy="707166"/>
              <a:chOff x="0" y="0"/>
              <a:chExt cx="666085" cy="707165"/>
            </a:xfrm>
          </p:grpSpPr>
          <p:pic>
            <p:nvPicPr>
              <p:cNvPr id="41" name="Google Shape;99;p1" descr="Google Shape;99;p1">
                <a:extLst>
                  <a:ext uri="{FF2B5EF4-FFF2-40B4-BE49-F238E27FC236}">
                    <a16:creationId xmlns:a16="http://schemas.microsoft.com/office/drawing/2014/main" id="{EE5F1BA7-BACD-4933-A667-36FE4F9D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8964" b="12286"/>
              <a:stretch>
                <a:fillRect/>
              </a:stretch>
            </p:blipFill>
            <p:spPr>
              <a:xfrm>
                <a:off x="0" y="291214"/>
                <a:ext cx="666086" cy="232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Google Shape;100;p1" descr="Google Shape;100;p1">
                <a:extLst>
                  <a:ext uri="{FF2B5EF4-FFF2-40B4-BE49-F238E27FC236}">
                    <a16:creationId xmlns:a16="http://schemas.microsoft.com/office/drawing/2014/main" id="{BFC93030-A059-4927-8862-4102130F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0128" r="45559"/>
              <a:stretch>
                <a:fillRect/>
              </a:stretch>
            </p:blipFill>
            <p:spPr>
              <a:xfrm>
                <a:off x="40952" y="556134"/>
                <a:ext cx="596087" cy="72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Google Shape;101;p1" descr="Google Shape;101;p1">
                <a:extLst>
                  <a:ext uri="{FF2B5EF4-FFF2-40B4-BE49-F238E27FC236}">
                    <a16:creationId xmlns:a16="http://schemas.microsoft.com/office/drawing/2014/main" id="{334AF55B-B602-4816-9498-E9BFBB086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82" t="1" r="21611" b="58876"/>
              <a:stretch>
                <a:fillRect/>
              </a:stretch>
            </p:blipFill>
            <p:spPr>
              <a:xfrm>
                <a:off x="29045" y="0"/>
                <a:ext cx="607994" cy="3153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Google Shape;102;p1" descr="Google Shape;102;p1">
                <a:extLst>
                  <a:ext uri="{FF2B5EF4-FFF2-40B4-BE49-F238E27FC236}">
                    <a16:creationId xmlns:a16="http://schemas.microsoft.com/office/drawing/2014/main" id="{004480EE-1E67-46A5-B011-3CC20CBC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901" t="90128"/>
              <a:stretch>
                <a:fillRect/>
              </a:stretch>
            </p:blipFill>
            <p:spPr>
              <a:xfrm>
                <a:off x="62827" y="632085"/>
                <a:ext cx="505621" cy="750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7A0F3669-225E-4BC3-8D84-9678B81C4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" y="1210822"/>
            <a:ext cx="1657350" cy="5143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BEA6A0-6204-45DD-8A20-261EC76E287C}"/>
              </a:ext>
            </a:extLst>
          </p:cNvPr>
          <p:cNvGrpSpPr/>
          <p:nvPr/>
        </p:nvGrpSpPr>
        <p:grpSpPr>
          <a:xfrm>
            <a:off x="10356996" y="-675736"/>
            <a:ext cx="1208647" cy="8041342"/>
            <a:chOff x="10356996" y="-675736"/>
            <a:chExt cx="1208647" cy="8041342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28C43D-1620-4741-8295-005C5D46C8EF}"/>
                </a:ext>
              </a:extLst>
            </p:cNvPr>
            <p:cNvSpPr/>
            <p:nvPr/>
          </p:nvSpPr>
          <p:spPr>
            <a:xfrm>
              <a:off x="10356996" y="-279044"/>
              <a:ext cx="1142429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009C3B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05C5B30-7DF0-4FDF-AB89-AE7A59C4A58D}"/>
                </a:ext>
              </a:extLst>
            </p:cNvPr>
            <p:cNvSpPr/>
            <p:nvPr/>
          </p:nvSpPr>
          <p:spPr>
            <a:xfrm>
              <a:off x="10423215" y="-675736"/>
              <a:ext cx="1142428" cy="764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6" h="21600" extrusionOk="0">
                  <a:moveTo>
                    <a:pt x="13515" y="0"/>
                  </a:moveTo>
                  <a:cubicBezTo>
                    <a:pt x="2213" y="1939"/>
                    <a:pt x="-2503" y="4925"/>
                    <a:pt x="1291" y="7741"/>
                  </a:cubicBezTo>
                  <a:cubicBezTo>
                    <a:pt x="3933" y="9703"/>
                    <a:pt x="10582" y="11361"/>
                    <a:pt x="14050" y="13272"/>
                  </a:cubicBezTo>
                  <a:cubicBezTo>
                    <a:pt x="19097" y="16052"/>
                    <a:pt x="17194" y="19124"/>
                    <a:pt x="8891" y="21600"/>
                  </a:cubicBezTo>
                </a:path>
              </a:pathLst>
            </a:custGeom>
            <a:ln w="38100">
              <a:solidFill>
                <a:srgbClr val="FFDF00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0049C1E4-96B8-4D8C-9809-53C77B60D21A}"/>
              </a:ext>
            </a:extLst>
          </p:cNvPr>
          <p:cNvSpPr/>
          <p:nvPr/>
        </p:nvSpPr>
        <p:spPr>
          <a:xfrm>
            <a:off x="1098304" y="1632056"/>
            <a:ext cx="8927167" cy="833607"/>
          </a:xfrm>
          <a:custGeom>
            <a:avLst/>
            <a:gdLst>
              <a:gd name="connsiteX0" fmla="*/ 0 w 8927167"/>
              <a:gd name="connsiteY0" fmla="*/ 0 h 833607"/>
              <a:gd name="connsiteX1" fmla="*/ 8927167 w 8927167"/>
              <a:gd name="connsiteY1" fmla="*/ 0 h 833607"/>
              <a:gd name="connsiteX2" fmla="*/ 8927167 w 8927167"/>
              <a:gd name="connsiteY2" fmla="*/ 833607 h 833607"/>
              <a:gd name="connsiteX3" fmla="*/ 0 w 8927167"/>
              <a:gd name="connsiteY3" fmla="*/ 833607 h 833607"/>
              <a:gd name="connsiteX4" fmla="*/ 0 w 8927167"/>
              <a:gd name="connsiteY4" fmla="*/ 0 h 83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7167" h="833607">
                <a:moveTo>
                  <a:pt x="0" y="0"/>
                </a:moveTo>
                <a:lnTo>
                  <a:pt x="8927167" y="0"/>
                </a:lnTo>
                <a:lnTo>
                  <a:pt x="8927167" y="833607"/>
                </a:lnTo>
                <a:lnTo>
                  <a:pt x="0" y="83360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676" tIns="45720" rIns="45720" bIns="4572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800" b="1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CMSE</a:t>
            </a:r>
            <a:r>
              <a:rPr lang="pt-BR" sz="18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autorizou o </a:t>
            </a:r>
            <a:r>
              <a:rPr lang="pt-BR" sz="1800" b="1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ONS</a:t>
            </a:r>
            <a:r>
              <a:rPr lang="pt-BR" sz="18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despachar todos os recursos de geração termelétrica fora da ordem de mérito, sem limitação nos montantes e preços associados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46BDAE7-82E9-40FB-A0B4-AB526D2B5BA0}"/>
              </a:ext>
            </a:extLst>
          </p:cNvPr>
          <p:cNvSpPr/>
          <p:nvPr/>
        </p:nvSpPr>
        <p:spPr>
          <a:xfrm>
            <a:off x="499628" y="1618261"/>
            <a:ext cx="833608" cy="833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33605963-27F4-469B-91B0-068D5A41423F}"/>
              </a:ext>
            </a:extLst>
          </p:cNvPr>
          <p:cNvSpPr/>
          <p:nvPr/>
        </p:nvSpPr>
        <p:spPr>
          <a:xfrm>
            <a:off x="1098304" y="2808231"/>
            <a:ext cx="8449240" cy="833607"/>
          </a:xfrm>
          <a:custGeom>
            <a:avLst/>
            <a:gdLst>
              <a:gd name="connsiteX0" fmla="*/ 0 w 8449240"/>
              <a:gd name="connsiteY0" fmla="*/ 0 h 833607"/>
              <a:gd name="connsiteX1" fmla="*/ 8449240 w 8449240"/>
              <a:gd name="connsiteY1" fmla="*/ 0 h 833607"/>
              <a:gd name="connsiteX2" fmla="*/ 8449240 w 8449240"/>
              <a:gd name="connsiteY2" fmla="*/ 833607 h 833607"/>
              <a:gd name="connsiteX3" fmla="*/ 0 w 8449240"/>
              <a:gd name="connsiteY3" fmla="*/ 833607 h 833607"/>
              <a:gd name="connsiteX4" fmla="*/ 0 w 8449240"/>
              <a:gd name="connsiteY4" fmla="*/ 0 h 83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240" h="833607">
                <a:moveTo>
                  <a:pt x="0" y="0"/>
                </a:moveTo>
                <a:lnTo>
                  <a:pt x="8449240" y="0"/>
                </a:lnTo>
                <a:lnTo>
                  <a:pt x="8449240" y="833607"/>
                </a:lnTo>
                <a:lnTo>
                  <a:pt x="0" y="83360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676" tIns="45720" rIns="45720" bIns="4572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800" b="1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CMSE</a:t>
            </a:r>
            <a:r>
              <a:rPr lang="pt-BR" sz="18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institui Grupo Técnico (GT), sob coordenação da </a:t>
            </a:r>
            <a:r>
              <a:rPr lang="pt-BR" sz="1800" b="1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SEE/MME</a:t>
            </a:r>
            <a:r>
              <a:rPr lang="pt-BR" sz="18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para acompanhamento permanente da situação do suprimento de energia. </a:t>
            </a:r>
            <a:r>
              <a:rPr lang="pt-BR" sz="1800" kern="1200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Membros do GT: </a:t>
            </a:r>
            <a:r>
              <a:rPr lang="pt-BR" sz="1800" b="1" kern="1200" dirty="0">
                <a:solidFill>
                  <a:srgbClr val="92D05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MME, ANEEL, ONS, EPE, CCEE, ANP</a:t>
            </a:r>
            <a:endParaRPr lang="pt-BR" sz="1800" kern="1200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83A1034-2D84-463E-937F-FB0DA1DE4A1A}"/>
              </a:ext>
            </a:extLst>
          </p:cNvPr>
          <p:cNvSpPr/>
          <p:nvPr/>
        </p:nvSpPr>
        <p:spPr>
          <a:xfrm>
            <a:off x="1098304" y="3928233"/>
            <a:ext cx="8449240" cy="833607"/>
          </a:xfrm>
          <a:custGeom>
            <a:avLst/>
            <a:gdLst>
              <a:gd name="connsiteX0" fmla="*/ 0 w 8449240"/>
              <a:gd name="connsiteY0" fmla="*/ 0 h 833607"/>
              <a:gd name="connsiteX1" fmla="*/ 8449240 w 8449240"/>
              <a:gd name="connsiteY1" fmla="*/ 0 h 833607"/>
              <a:gd name="connsiteX2" fmla="*/ 8449240 w 8449240"/>
              <a:gd name="connsiteY2" fmla="*/ 833607 h 833607"/>
              <a:gd name="connsiteX3" fmla="*/ 0 w 8449240"/>
              <a:gd name="connsiteY3" fmla="*/ 833607 h 833607"/>
              <a:gd name="connsiteX4" fmla="*/ 0 w 8449240"/>
              <a:gd name="connsiteY4" fmla="*/ 0 h 83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240" h="833607">
                <a:moveTo>
                  <a:pt x="0" y="0"/>
                </a:moveTo>
                <a:lnTo>
                  <a:pt x="8449240" y="0"/>
                </a:lnTo>
                <a:lnTo>
                  <a:pt x="8449240" y="833607"/>
                </a:lnTo>
                <a:lnTo>
                  <a:pt x="0" y="83360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676" tIns="45720" rIns="45720" bIns="4572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8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Alerta de Emergência Hídrica na Região hidrográfica da Bacia do Paraná - Sistema Nacional de Meteorologia </a:t>
            </a:r>
            <a:r>
              <a:rPr lang="pt-BR" sz="1800" b="1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(SNM), INMET, INPE, CENSIPAM, ANA e CEMADEN</a:t>
            </a: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768D5388-B63A-4A93-AD01-ECE20576B5FC}"/>
              </a:ext>
            </a:extLst>
          </p:cNvPr>
          <p:cNvSpPr/>
          <p:nvPr/>
        </p:nvSpPr>
        <p:spPr>
          <a:xfrm>
            <a:off x="1098304" y="5085219"/>
            <a:ext cx="8927167" cy="904781"/>
          </a:xfrm>
          <a:custGeom>
            <a:avLst/>
            <a:gdLst>
              <a:gd name="connsiteX0" fmla="*/ 0 w 8927167"/>
              <a:gd name="connsiteY0" fmla="*/ 0 h 904781"/>
              <a:gd name="connsiteX1" fmla="*/ 8927167 w 8927167"/>
              <a:gd name="connsiteY1" fmla="*/ 0 h 904781"/>
              <a:gd name="connsiteX2" fmla="*/ 8927167 w 8927167"/>
              <a:gd name="connsiteY2" fmla="*/ 904781 h 904781"/>
              <a:gd name="connsiteX3" fmla="*/ 0 w 8927167"/>
              <a:gd name="connsiteY3" fmla="*/ 904781 h 904781"/>
              <a:gd name="connsiteX4" fmla="*/ 0 w 8927167"/>
              <a:gd name="connsiteY4" fmla="*/ 0 h 90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7167" h="904781">
                <a:moveTo>
                  <a:pt x="0" y="0"/>
                </a:moveTo>
                <a:lnTo>
                  <a:pt x="8927167" y="0"/>
                </a:lnTo>
                <a:lnTo>
                  <a:pt x="8927167" y="904781"/>
                </a:lnTo>
                <a:lnTo>
                  <a:pt x="0" y="90478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676" tIns="45720" rIns="45720" bIns="4572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800" kern="1200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ANEEL institui o Gabinete de Acompanhamento das Condições do Sistema Interligado Nacional, para monitorar a situação do Sistema e apoiar a implementação das medidas deliberadas no âmbito do </a:t>
            </a:r>
            <a:r>
              <a:rPr lang="pt-BR" sz="1800" b="1" kern="1200" dirty="0" err="1">
                <a:solidFill>
                  <a:srgbClr val="92D05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CMSE</a:t>
            </a:r>
            <a:r>
              <a:rPr lang="pt-BR" sz="1800" kern="1200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, em especial do Plano de Ação aprovado no </a:t>
            </a:r>
            <a:r>
              <a:rPr lang="pt-BR" sz="1800" b="1" kern="1200" dirty="0" err="1">
                <a:solidFill>
                  <a:srgbClr val="92D05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CMSE</a:t>
            </a:r>
            <a:r>
              <a:rPr lang="pt-BR" sz="1800" b="1" kern="1200" dirty="0">
                <a:solidFill>
                  <a:srgbClr val="92D05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pt-BR" sz="1800" kern="1200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(Portaria 150, de 31.05.2021)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B53E28A-2A12-480F-89CF-2E33BD677E89}"/>
              </a:ext>
            </a:extLst>
          </p:cNvPr>
          <p:cNvSpPr txBox="1"/>
          <p:nvPr/>
        </p:nvSpPr>
        <p:spPr>
          <a:xfrm>
            <a:off x="532259" y="1849565"/>
            <a:ext cx="76834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 err="1">
                <a:ln>
                  <a:noFill/>
                </a:ln>
                <a:solidFill>
                  <a:srgbClr val="DA4286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5.mai</a:t>
            </a:r>
            <a:endParaRPr kumimoji="0" lang="pt-BR" sz="2000" b="1" i="0" u="none" strike="noStrike" cap="none" spc="0" normalizeH="0" baseline="0" dirty="0">
              <a:ln>
                <a:noFill/>
              </a:ln>
              <a:solidFill>
                <a:srgbClr val="DA4286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AE156D2-1317-46E0-A1F3-F23C57C17280}"/>
              </a:ext>
            </a:extLst>
          </p:cNvPr>
          <p:cNvSpPr/>
          <p:nvPr/>
        </p:nvSpPr>
        <p:spPr>
          <a:xfrm>
            <a:off x="499628" y="2799672"/>
            <a:ext cx="833608" cy="833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9AE5DD7-E201-4430-AB81-5DED3D10C4FF}"/>
              </a:ext>
            </a:extLst>
          </p:cNvPr>
          <p:cNvSpPr txBox="1"/>
          <p:nvPr/>
        </p:nvSpPr>
        <p:spPr>
          <a:xfrm>
            <a:off x="532259" y="3030976"/>
            <a:ext cx="76834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 err="1">
                <a:ln>
                  <a:noFill/>
                </a:ln>
                <a:solidFill>
                  <a:srgbClr val="0495D5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5.mai</a:t>
            </a:r>
            <a:endParaRPr kumimoji="0" lang="pt-BR" sz="2000" b="1" i="0" u="none" strike="noStrike" cap="none" spc="0" normalizeH="0" baseline="0" dirty="0">
              <a:ln>
                <a:noFill/>
              </a:ln>
              <a:solidFill>
                <a:srgbClr val="0495D5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6720EEB2-30E9-4087-BA2C-1B4E9C0DD2C3}"/>
              </a:ext>
            </a:extLst>
          </p:cNvPr>
          <p:cNvSpPr/>
          <p:nvPr/>
        </p:nvSpPr>
        <p:spPr>
          <a:xfrm>
            <a:off x="499628" y="3982208"/>
            <a:ext cx="833608" cy="833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A5F0AC5-4B5F-4CC6-88C1-4D2E0416A584}"/>
              </a:ext>
            </a:extLst>
          </p:cNvPr>
          <p:cNvSpPr txBox="1"/>
          <p:nvPr/>
        </p:nvSpPr>
        <p:spPr>
          <a:xfrm>
            <a:off x="532259" y="4213512"/>
            <a:ext cx="76834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 dirty="0">
                <a:solidFill>
                  <a:srgbClr val="28B3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28B389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.mai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1B1FD2D-A2FE-48F4-BB58-C2265E9B42AF}"/>
              </a:ext>
            </a:extLst>
          </p:cNvPr>
          <p:cNvSpPr/>
          <p:nvPr/>
        </p:nvSpPr>
        <p:spPr>
          <a:xfrm>
            <a:off x="499628" y="5097597"/>
            <a:ext cx="833608" cy="833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DFECE94-B499-4421-BEB5-AD223B9B2D40}"/>
              </a:ext>
            </a:extLst>
          </p:cNvPr>
          <p:cNvSpPr txBox="1"/>
          <p:nvPr/>
        </p:nvSpPr>
        <p:spPr>
          <a:xfrm>
            <a:off x="593646" y="5324001"/>
            <a:ext cx="64557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 err="1">
                <a:ln>
                  <a:noFill/>
                </a:ln>
                <a:solidFill>
                  <a:srgbClr val="FF6E0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1.jun</a:t>
            </a:r>
            <a:endParaRPr kumimoji="0" lang="pt-BR" sz="2000" b="1" i="0" u="none" strike="noStrike" cap="none" spc="0" normalizeH="0" baseline="0" dirty="0">
              <a:ln>
                <a:noFill/>
              </a:ln>
              <a:solidFill>
                <a:srgbClr val="FF6E0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5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1131</Words>
  <Application>Microsoft Office PowerPoint</Application>
  <PresentationFormat>Widescreen</PresentationFormat>
  <Paragraphs>149</Paragraphs>
  <Slides>19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Avenir Book</vt:lpstr>
      <vt:lpstr>Calibri</vt:lpstr>
      <vt:lpstr>Segoe UI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da Nóbrega</dc:creator>
  <cp:lastModifiedBy>Gentil Nogueira de Sá Júnior (SFG)</cp:lastModifiedBy>
  <cp:revision>262</cp:revision>
  <dcterms:modified xsi:type="dcterms:W3CDTF">2021-09-07T22:08:47Z</dcterms:modified>
</cp:coreProperties>
</file>