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0" r:id="rId5"/>
    <p:sldId id="259" r:id="rId6"/>
    <p:sldId id="284" r:id="rId7"/>
    <p:sldId id="277" r:id="rId8"/>
    <p:sldId id="287" r:id="rId9"/>
    <p:sldId id="290" r:id="rId10"/>
    <p:sldId id="291" r:id="rId11"/>
    <p:sldId id="293" r:id="rId12"/>
    <p:sldId id="294" r:id="rId13"/>
    <p:sldId id="295" r:id="rId14"/>
    <p:sldId id="292" r:id="rId15"/>
    <p:sldId id="296"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072"/>
    <a:srgbClr val="153553"/>
    <a:srgbClr val="F5FB0D"/>
    <a:srgbClr val="FFFFFF"/>
    <a:srgbClr val="D6DEEE"/>
    <a:srgbClr val="D8E0EF"/>
    <a:srgbClr val="DBE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8" autoAdjust="0"/>
    <p:restoredTop sz="74897"/>
  </p:normalViewPr>
  <p:slideViewPr>
    <p:cSldViewPr snapToGrid="0">
      <p:cViewPr varScale="1">
        <p:scale>
          <a:sx n="87" d="100"/>
          <a:sy n="87" d="100"/>
        </p:scale>
        <p:origin x="9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2FAE0-333F-694C-BD00-BFC61A350ED1}" type="datetimeFigureOut">
              <a:rPr lang="pt-BR" smtClean="0"/>
              <a:t>01/09/2021</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5C25F-98D0-9549-B493-C00B90F69C04}" type="slidenum">
              <a:rPr lang="pt-BR" smtClean="0"/>
              <a:t>‹nº›</a:t>
            </a:fld>
            <a:endParaRPr lang="pt-BR" dirty="0"/>
          </a:p>
        </p:txBody>
      </p:sp>
    </p:spTree>
    <p:extLst>
      <p:ext uri="{BB962C8B-B14F-4D97-AF65-F5344CB8AC3E}">
        <p14:creationId xmlns:p14="http://schemas.microsoft.com/office/powerpoint/2010/main" val="131987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1</a:t>
            </a:fld>
            <a:endParaRPr lang="pt-BR" dirty="0"/>
          </a:p>
        </p:txBody>
      </p:sp>
    </p:spTree>
    <p:extLst>
      <p:ext uri="{BB962C8B-B14F-4D97-AF65-F5344CB8AC3E}">
        <p14:creationId xmlns:p14="http://schemas.microsoft.com/office/powerpoint/2010/main" val="2925714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14</a:t>
            </a:fld>
            <a:endParaRPr lang="pt-BR" dirty="0"/>
          </a:p>
        </p:txBody>
      </p:sp>
    </p:spTree>
    <p:extLst>
      <p:ext uri="{BB962C8B-B14F-4D97-AF65-F5344CB8AC3E}">
        <p14:creationId xmlns:p14="http://schemas.microsoft.com/office/powerpoint/2010/main" val="300813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15</a:t>
            </a:fld>
            <a:endParaRPr lang="pt-BR" dirty="0"/>
          </a:p>
        </p:txBody>
      </p:sp>
    </p:spTree>
    <p:extLst>
      <p:ext uri="{BB962C8B-B14F-4D97-AF65-F5344CB8AC3E}">
        <p14:creationId xmlns:p14="http://schemas.microsoft.com/office/powerpoint/2010/main" val="216743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6</a:t>
            </a:fld>
            <a:endParaRPr lang="pt-BR" dirty="0"/>
          </a:p>
        </p:txBody>
      </p:sp>
    </p:spTree>
    <p:extLst>
      <p:ext uri="{BB962C8B-B14F-4D97-AF65-F5344CB8AC3E}">
        <p14:creationId xmlns:p14="http://schemas.microsoft.com/office/powerpoint/2010/main" val="18713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7</a:t>
            </a:fld>
            <a:endParaRPr lang="pt-BR" dirty="0"/>
          </a:p>
        </p:txBody>
      </p:sp>
    </p:spTree>
    <p:extLst>
      <p:ext uri="{BB962C8B-B14F-4D97-AF65-F5344CB8AC3E}">
        <p14:creationId xmlns:p14="http://schemas.microsoft.com/office/powerpoint/2010/main" val="359125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8</a:t>
            </a:fld>
            <a:endParaRPr lang="pt-BR" dirty="0"/>
          </a:p>
        </p:txBody>
      </p:sp>
    </p:spTree>
    <p:extLst>
      <p:ext uri="{BB962C8B-B14F-4D97-AF65-F5344CB8AC3E}">
        <p14:creationId xmlns:p14="http://schemas.microsoft.com/office/powerpoint/2010/main" val="343873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9</a:t>
            </a:fld>
            <a:endParaRPr lang="pt-BR" dirty="0"/>
          </a:p>
        </p:txBody>
      </p:sp>
    </p:spTree>
    <p:extLst>
      <p:ext uri="{BB962C8B-B14F-4D97-AF65-F5344CB8AC3E}">
        <p14:creationId xmlns:p14="http://schemas.microsoft.com/office/powerpoint/2010/main" val="3489581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10</a:t>
            </a:fld>
            <a:endParaRPr lang="pt-BR" dirty="0"/>
          </a:p>
        </p:txBody>
      </p:sp>
    </p:spTree>
    <p:extLst>
      <p:ext uri="{BB962C8B-B14F-4D97-AF65-F5344CB8AC3E}">
        <p14:creationId xmlns:p14="http://schemas.microsoft.com/office/powerpoint/2010/main" val="314562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11</a:t>
            </a:fld>
            <a:endParaRPr lang="pt-BR" dirty="0"/>
          </a:p>
        </p:txBody>
      </p:sp>
    </p:spTree>
    <p:extLst>
      <p:ext uri="{BB962C8B-B14F-4D97-AF65-F5344CB8AC3E}">
        <p14:creationId xmlns:p14="http://schemas.microsoft.com/office/powerpoint/2010/main" val="117138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12</a:t>
            </a:fld>
            <a:endParaRPr lang="pt-BR" dirty="0"/>
          </a:p>
        </p:txBody>
      </p:sp>
    </p:spTree>
    <p:extLst>
      <p:ext uri="{BB962C8B-B14F-4D97-AF65-F5344CB8AC3E}">
        <p14:creationId xmlns:p14="http://schemas.microsoft.com/office/powerpoint/2010/main" val="26337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15C25F-98D0-9549-B493-C00B90F69C04}" type="slidenum">
              <a:rPr lang="pt-BR" smtClean="0"/>
              <a:t>13</a:t>
            </a:fld>
            <a:endParaRPr lang="pt-BR" dirty="0"/>
          </a:p>
        </p:txBody>
      </p:sp>
    </p:spTree>
    <p:extLst>
      <p:ext uri="{BB962C8B-B14F-4D97-AF65-F5344CB8AC3E}">
        <p14:creationId xmlns:p14="http://schemas.microsoft.com/office/powerpoint/2010/main" val="240804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5" name="Espaço Reservado para Rodapé 4"/>
          <p:cNvSpPr>
            <a:spLocks noGrp="1"/>
          </p:cNvSpPr>
          <p:nvPr>
            <p:ph type="ftr" sz="quarter" idx="11"/>
          </p:nvPr>
        </p:nvSpPr>
        <p:spPr/>
        <p:txBody>
          <a:bodyPr/>
          <a:lstStyle/>
          <a:p>
            <a:endParaRPr lang="de-DE" dirty="0"/>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87768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5" name="Espaço Reservado para Rodapé 4"/>
          <p:cNvSpPr>
            <a:spLocks noGrp="1"/>
          </p:cNvSpPr>
          <p:nvPr>
            <p:ph type="ftr" sz="quarter" idx="11"/>
          </p:nvPr>
        </p:nvSpPr>
        <p:spPr/>
        <p:txBody>
          <a:bodyPr/>
          <a:lstStyle/>
          <a:p>
            <a:endParaRPr lang="de-DE" dirty="0"/>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74658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5" name="Espaço Reservado para Rodapé 4"/>
          <p:cNvSpPr>
            <a:spLocks noGrp="1"/>
          </p:cNvSpPr>
          <p:nvPr>
            <p:ph type="ftr" sz="quarter" idx="11"/>
          </p:nvPr>
        </p:nvSpPr>
        <p:spPr/>
        <p:txBody>
          <a:bodyPr/>
          <a:lstStyle/>
          <a:p>
            <a:endParaRPr lang="de-DE" dirty="0"/>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13063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5" name="Espaço Reservado para Rodapé 4"/>
          <p:cNvSpPr>
            <a:spLocks noGrp="1"/>
          </p:cNvSpPr>
          <p:nvPr>
            <p:ph type="ftr" sz="quarter" idx="11"/>
          </p:nvPr>
        </p:nvSpPr>
        <p:spPr/>
        <p:txBody>
          <a:bodyPr/>
          <a:lstStyle/>
          <a:p>
            <a:endParaRPr lang="de-DE" dirty="0"/>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31400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5" name="Espaço Reservado para Rodapé 4"/>
          <p:cNvSpPr>
            <a:spLocks noGrp="1"/>
          </p:cNvSpPr>
          <p:nvPr>
            <p:ph type="ftr" sz="quarter" idx="11"/>
          </p:nvPr>
        </p:nvSpPr>
        <p:spPr/>
        <p:txBody>
          <a:bodyPr/>
          <a:lstStyle/>
          <a:p>
            <a:endParaRPr lang="de-DE" dirty="0"/>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378137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6" name="Espaço Reservado para Rodapé 5"/>
          <p:cNvSpPr>
            <a:spLocks noGrp="1"/>
          </p:cNvSpPr>
          <p:nvPr>
            <p:ph type="ftr" sz="quarter" idx="11"/>
          </p:nvPr>
        </p:nvSpPr>
        <p:spPr/>
        <p:txBody>
          <a:bodyPr/>
          <a:lstStyle/>
          <a:p>
            <a:endParaRPr lang="de-DE" dirty="0"/>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21246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8" name="Espaço Reservado para Rodapé 7"/>
          <p:cNvSpPr>
            <a:spLocks noGrp="1"/>
          </p:cNvSpPr>
          <p:nvPr>
            <p:ph type="ftr" sz="quarter" idx="11"/>
          </p:nvPr>
        </p:nvSpPr>
        <p:spPr/>
        <p:txBody>
          <a:bodyPr/>
          <a:lstStyle/>
          <a:p>
            <a:endParaRPr lang="de-DE" dirty="0"/>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369442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4" name="Espaço Reservado para Rodapé 3"/>
          <p:cNvSpPr>
            <a:spLocks noGrp="1"/>
          </p:cNvSpPr>
          <p:nvPr>
            <p:ph type="ftr" sz="quarter" idx="11"/>
          </p:nvPr>
        </p:nvSpPr>
        <p:spPr/>
        <p:txBody>
          <a:bodyPr/>
          <a:lstStyle/>
          <a:p>
            <a:endParaRPr lang="de-DE" dirty="0"/>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31085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3" name="Espaço Reservado para Rodapé 2"/>
          <p:cNvSpPr>
            <a:spLocks noGrp="1"/>
          </p:cNvSpPr>
          <p:nvPr>
            <p:ph type="ftr" sz="quarter" idx="11"/>
          </p:nvPr>
        </p:nvSpPr>
        <p:spPr/>
        <p:txBody>
          <a:bodyPr/>
          <a:lstStyle/>
          <a:p>
            <a:endParaRPr lang="de-DE" dirty="0"/>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5782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6" name="Espaço Reservado para Rodapé 5"/>
          <p:cNvSpPr>
            <a:spLocks noGrp="1"/>
          </p:cNvSpPr>
          <p:nvPr>
            <p:ph type="ftr" sz="quarter" idx="11"/>
          </p:nvPr>
        </p:nvSpPr>
        <p:spPr/>
        <p:txBody>
          <a:bodyPr/>
          <a:lstStyle/>
          <a:p>
            <a:endParaRPr lang="de-DE" dirty="0"/>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22178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01.09.2021</a:t>
            </a:fld>
            <a:endParaRPr lang="de-DE" dirty="0"/>
          </a:p>
        </p:txBody>
      </p:sp>
      <p:sp>
        <p:nvSpPr>
          <p:cNvPr id="6" name="Espaço Reservado para Rodapé 5"/>
          <p:cNvSpPr>
            <a:spLocks noGrp="1"/>
          </p:cNvSpPr>
          <p:nvPr>
            <p:ph type="ftr" sz="quarter" idx="11"/>
          </p:nvPr>
        </p:nvSpPr>
        <p:spPr/>
        <p:txBody>
          <a:bodyPr/>
          <a:lstStyle/>
          <a:p>
            <a:endParaRPr lang="de-DE" dirty="0"/>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dirty="0"/>
          </a:p>
        </p:txBody>
      </p:sp>
    </p:spTree>
    <p:extLst>
      <p:ext uri="{BB962C8B-B14F-4D97-AF65-F5344CB8AC3E}">
        <p14:creationId xmlns:p14="http://schemas.microsoft.com/office/powerpoint/2010/main" val="224556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1C7C-CEA3-4CAA-BE4B-344879E7C377}" type="datetimeFigureOut">
              <a:rPr lang="de-DE" smtClean="0"/>
              <a:t>01.09.2021</a:t>
            </a:fld>
            <a:endParaRPr lang="de-DE"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FE2FE-B55E-4328-8F5C-2CEB8781A47B}" type="slidenum">
              <a:rPr lang="de-DE" smtClean="0"/>
              <a:t>‹nº›</a:t>
            </a:fld>
            <a:endParaRPr lang="de-DE" dirty="0"/>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Imagem 4">
            <a:extLst>
              <a:ext uri="{FF2B5EF4-FFF2-40B4-BE49-F238E27FC236}">
                <a16:creationId xmlns:a16="http://schemas.microsoft.com/office/drawing/2014/main" xmlns="" id="{E94CFC27-C981-48F8-8864-2D228E1861D2}"/>
              </a:ext>
            </a:extLst>
          </p:cNvPr>
          <p:cNvPicPr>
            <a:picLocks noChangeAspect="1"/>
          </p:cNvPicPr>
          <p:nvPr/>
        </p:nvPicPr>
        <p:blipFill rotWithShape="1">
          <a:blip r:embed="rId3"/>
          <a:srcRect b="19"/>
          <a:stretch/>
        </p:blipFill>
        <p:spPr>
          <a:xfrm>
            <a:off x="20" y="109320"/>
            <a:ext cx="12191980" cy="6856718"/>
          </a:xfrm>
          <a:prstGeom prst="rect">
            <a:avLst/>
          </a:prstGeom>
        </p:spPr>
      </p:pic>
      <p:sp>
        <p:nvSpPr>
          <p:cNvPr id="2" name="CaixaDeTexto 1">
            <a:extLst>
              <a:ext uri="{FF2B5EF4-FFF2-40B4-BE49-F238E27FC236}">
                <a16:creationId xmlns:a16="http://schemas.microsoft.com/office/drawing/2014/main" xmlns="" id="{90642F5D-3FD4-894C-8D3C-E4BE820908FC}"/>
              </a:ext>
            </a:extLst>
          </p:cNvPr>
          <p:cNvSpPr txBox="1"/>
          <p:nvPr/>
        </p:nvSpPr>
        <p:spPr>
          <a:xfrm>
            <a:off x="1424066" y="3672590"/>
            <a:ext cx="9728616" cy="461665"/>
          </a:xfrm>
          <a:prstGeom prst="rect">
            <a:avLst/>
          </a:prstGeom>
          <a:solidFill>
            <a:srgbClr val="0F4072"/>
          </a:solidFill>
        </p:spPr>
        <p:txBody>
          <a:bodyPr wrap="square" rtlCol="0">
            <a:spAutoFit/>
          </a:bodyPr>
          <a:lstStyle/>
          <a:p>
            <a:pPr algn="ctr"/>
            <a:r>
              <a:rPr lang="pt-BR" sz="2400" dirty="0">
                <a:solidFill>
                  <a:schemeClr val="bg1"/>
                </a:solidFill>
              </a:rPr>
              <a:t>Acórdão 2032/2021-TCU-Plenário</a:t>
            </a:r>
          </a:p>
        </p:txBody>
      </p:sp>
    </p:spTree>
    <p:extLst>
      <p:ext uri="{BB962C8B-B14F-4D97-AF65-F5344CB8AC3E}">
        <p14:creationId xmlns:p14="http://schemas.microsoft.com/office/powerpoint/2010/main" val="221086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3" cstate="print">
            <a:alphaModFix amt="8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38200" y="377446"/>
            <a:ext cx="10515600" cy="976526"/>
          </a:xfrm>
        </p:spPr>
        <p:txBody>
          <a:bodyPr>
            <a:normAutofit/>
          </a:bodyPr>
          <a:lstStyle/>
          <a:p>
            <a:pPr algn="ctr"/>
            <a:r>
              <a:rPr lang="pt-BR" sz="3000" b="1" dirty="0">
                <a:solidFill>
                  <a:schemeClr val="tx2">
                    <a:lumMod val="75000"/>
                  </a:schemeClr>
                </a:solidFill>
                <a:latin typeface="Century Gothic" panose="020B0502020202020204" pitchFamily="34" charset="0"/>
              </a:rPr>
              <a:t>3 - Quanto aos compromissos de abrangência</a:t>
            </a:r>
          </a:p>
        </p:txBody>
      </p:sp>
      <p:sp>
        <p:nvSpPr>
          <p:cNvPr id="8" name="CaixaDeTexto 7">
            <a:extLst>
              <a:ext uri="{FF2B5EF4-FFF2-40B4-BE49-F238E27FC236}">
                <a16:creationId xmlns:a16="http://schemas.microsoft.com/office/drawing/2014/main" xmlns="" id="{ECB9941E-78D0-4FA9-BC53-EB62135B4037}"/>
              </a:ext>
            </a:extLst>
          </p:cNvPr>
          <p:cNvSpPr txBox="1"/>
          <p:nvPr/>
        </p:nvSpPr>
        <p:spPr>
          <a:xfrm>
            <a:off x="1280507" y="1563346"/>
            <a:ext cx="10396831" cy="5016758"/>
          </a:xfrm>
          <a:prstGeom prst="rect">
            <a:avLst/>
          </a:prstGeom>
          <a:noFill/>
        </p:spPr>
        <p:txBody>
          <a:bodyPr wrap="square" rtlCol="0">
            <a:spAutoFit/>
          </a:bodyPr>
          <a:lstStyle/>
          <a:p>
            <a:pPr algn="just"/>
            <a:r>
              <a:rPr lang="pt-BR" sz="2000" dirty="0">
                <a:solidFill>
                  <a:schemeClr val="tx2">
                    <a:lumMod val="75000"/>
                  </a:schemeClr>
                </a:solidFill>
                <a:latin typeface="Century Gothic" panose="020B0502020202020204" pitchFamily="34" charset="0"/>
              </a:rPr>
              <a:t>1 – Prever no edital revisão periódica dos compromissos de abrangência a serem assumidos pelos vencedores das faixas 700MHz, 2,3GHz e 3,5GHz;</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2 – Corrigir a incompatibilidade no edital que buscam a regionalização dos lotes de SMP e a participação de provedores regionais e novos entrantes x as regras de compartilhamento de rede e roaming, para evitar que sejam criadas barreiras e limitações à operação de rede e aos usuários de provedores regionais;</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3 – Governança dos recursos na EAF – saldo de recursos para implementação da rede PAIS e e rede privativa deve ser revertida para compromissos de abrangência ou aos cofres públicos na ausência de compromissos compatíveis; vedação de remanejamento de recursos na EAF para os compromissos de limpeza de faixa, PAIS e rede privativa;</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4 – Governança representativa na EAF – clarificação sobre a representatividade e paridade dos vencedores das faixas que comporão a EAF</a:t>
            </a:r>
          </a:p>
        </p:txBody>
      </p:sp>
    </p:spTree>
    <p:extLst>
      <p:ext uri="{BB962C8B-B14F-4D97-AF65-F5344CB8AC3E}">
        <p14:creationId xmlns:p14="http://schemas.microsoft.com/office/powerpoint/2010/main" val="153118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3" cstate="print">
            <a:alphaModFix amt="8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38200" y="377446"/>
            <a:ext cx="10515600" cy="976526"/>
          </a:xfrm>
        </p:spPr>
        <p:txBody>
          <a:bodyPr>
            <a:normAutofit/>
          </a:bodyPr>
          <a:lstStyle/>
          <a:p>
            <a:pPr algn="ctr"/>
            <a:r>
              <a:rPr lang="pt-BR" sz="3000" b="1" dirty="0">
                <a:solidFill>
                  <a:schemeClr val="tx2">
                    <a:lumMod val="75000"/>
                  </a:schemeClr>
                </a:solidFill>
                <a:latin typeface="Century Gothic" panose="020B0502020202020204" pitchFamily="34" charset="0"/>
              </a:rPr>
              <a:t>3 - Quanto aos compromissos de abrangência</a:t>
            </a:r>
          </a:p>
        </p:txBody>
      </p:sp>
      <p:sp>
        <p:nvSpPr>
          <p:cNvPr id="8" name="CaixaDeTexto 7">
            <a:extLst>
              <a:ext uri="{FF2B5EF4-FFF2-40B4-BE49-F238E27FC236}">
                <a16:creationId xmlns:a16="http://schemas.microsoft.com/office/drawing/2014/main" xmlns="" id="{ECB9941E-78D0-4FA9-BC53-EB62135B4037}"/>
              </a:ext>
            </a:extLst>
          </p:cNvPr>
          <p:cNvSpPr txBox="1"/>
          <p:nvPr/>
        </p:nvSpPr>
        <p:spPr>
          <a:xfrm>
            <a:off x="956969" y="1353972"/>
            <a:ext cx="10396831" cy="5632311"/>
          </a:xfrm>
          <a:prstGeom prst="rect">
            <a:avLst/>
          </a:prstGeom>
          <a:noFill/>
        </p:spPr>
        <p:txBody>
          <a:bodyPr wrap="square" rtlCol="0">
            <a:spAutoFit/>
          </a:bodyPr>
          <a:lstStyle/>
          <a:p>
            <a:pPr algn="just"/>
            <a:r>
              <a:rPr lang="pt-BR" sz="2000" dirty="0">
                <a:solidFill>
                  <a:schemeClr val="tx2">
                    <a:lumMod val="75000"/>
                  </a:schemeClr>
                </a:solidFill>
                <a:latin typeface="Century Gothic" panose="020B0502020202020204" pitchFamily="34" charset="0"/>
              </a:rPr>
              <a:t>5 - o critério de priorizar investimentos dos recursos públicos oriundos do leilão do 5G em localidades que já́ tem acesso à banda larga móvel, incluindo a escolha daquelas com alto percentual de cobertura (até 95% da área geográfica) em tecnologia 4G, está em dissonância com o art. 9o, inciso II, do Decreto 9.612/2018; </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6 - a previsão, no edital de licitação do 5G, de procedimento que permita a livre escolha da ordem de atendimento dos compromissos de abrangência pelas proponentes vencedoras afronta as diretrizes da politica publica setorial, dado que não assegura que será́ respeitada a priorização do atendimento de regiões com maior população; </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7 - a realização de investimentos com recursos do leilão do 5G em compromissos cujos projetos e localidades já́ estejam contemplados por outras ações regulatórias vai de encontro ao art. 9o, § 6o, do Decreto 9.612/2018, como é o caso, por exemplo, dos municípios de Pernambuco e Minas Gerais contemplados no Termo de Ajustamento de Conduta formado com a operadora Tim e que também são objeto de compromissos da faixa de 2,3 GHz no certame; </a:t>
            </a:r>
          </a:p>
          <a:p>
            <a:pPr algn="just"/>
            <a:endParaRPr lang="pt-BR" sz="2000"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17244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3" cstate="print">
            <a:alphaModFix amt="8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13216" y="152593"/>
            <a:ext cx="10515600" cy="976526"/>
          </a:xfrm>
        </p:spPr>
        <p:txBody>
          <a:bodyPr>
            <a:normAutofit/>
          </a:bodyPr>
          <a:lstStyle/>
          <a:p>
            <a:pPr algn="ctr"/>
            <a:r>
              <a:rPr lang="pt-BR" sz="3000" b="1" dirty="0">
                <a:solidFill>
                  <a:schemeClr val="tx2">
                    <a:lumMod val="75000"/>
                  </a:schemeClr>
                </a:solidFill>
                <a:latin typeface="Century Gothic" panose="020B0502020202020204" pitchFamily="34" charset="0"/>
              </a:rPr>
              <a:t>4 - Quanto à Rede PAIS e Rede Privativa</a:t>
            </a:r>
          </a:p>
        </p:txBody>
      </p:sp>
      <p:sp>
        <p:nvSpPr>
          <p:cNvPr id="8" name="CaixaDeTexto 7">
            <a:extLst>
              <a:ext uri="{FF2B5EF4-FFF2-40B4-BE49-F238E27FC236}">
                <a16:creationId xmlns:a16="http://schemas.microsoft.com/office/drawing/2014/main" xmlns="" id="{ECB9941E-78D0-4FA9-BC53-EB62135B4037}"/>
              </a:ext>
            </a:extLst>
          </p:cNvPr>
          <p:cNvSpPr txBox="1"/>
          <p:nvPr/>
        </p:nvSpPr>
        <p:spPr>
          <a:xfrm>
            <a:off x="374754" y="1129119"/>
            <a:ext cx="11392525" cy="4401205"/>
          </a:xfrm>
          <a:prstGeom prst="rect">
            <a:avLst/>
          </a:prstGeom>
          <a:noFill/>
        </p:spPr>
        <p:txBody>
          <a:bodyPr wrap="square" rtlCol="0">
            <a:spAutoFit/>
          </a:bodyPr>
          <a:lstStyle/>
          <a:p>
            <a:pPr algn="just"/>
            <a:r>
              <a:rPr lang="pt-BR" sz="2000" dirty="0">
                <a:solidFill>
                  <a:schemeClr val="tx2">
                    <a:lumMod val="75000"/>
                  </a:schemeClr>
                </a:solidFill>
                <a:latin typeface="Century Gothic" panose="020B0502020202020204" pitchFamily="34" charset="0"/>
              </a:rPr>
              <a:t>1 - a criação do Gaisp e da estrutura de governança simplificada, nos moldes da minuta do edital do 5G, sem a definição acerca do que significaria tal simplificação e sobre qual seria o grau de preponderância da agencia e do Ministério das Comunicações nas decisões nessa governança simplificada, significa risco à segurança jurídica e ao respeito aos limites das atribuições típicas e de competência da Anatel;</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2 - a ausência de normativos e mecanismos destinados ao exercício de governança para a rede do Pais </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3 - a ausência de definição no edital e em seus anexos das características, especificações mínimas, obrigações e compromissos associados à obra de construção da rede de inovais contraria o dever legal e regulamentar de especificar o objeto do certame licitatório, incluindo os respectivos compromissos exigidos, </a:t>
            </a:r>
          </a:p>
          <a:p>
            <a:pPr algn="just"/>
            <a:endParaRPr lang="pt-BR" sz="2000"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407176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3" cstate="print">
            <a:alphaModFix amt="8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13216" y="152593"/>
            <a:ext cx="10515600" cy="976526"/>
          </a:xfrm>
        </p:spPr>
        <p:txBody>
          <a:bodyPr>
            <a:normAutofit/>
          </a:bodyPr>
          <a:lstStyle/>
          <a:p>
            <a:pPr algn="ctr"/>
            <a:r>
              <a:rPr lang="pt-BR" sz="3000" b="1" dirty="0">
                <a:solidFill>
                  <a:schemeClr val="tx2">
                    <a:lumMod val="75000"/>
                  </a:schemeClr>
                </a:solidFill>
                <a:latin typeface="Century Gothic" panose="020B0502020202020204" pitchFamily="34" charset="0"/>
              </a:rPr>
              <a:t>4 - Quanto à Rede PAIS e Rede Privativa</a:t>
            </a:r>
          </a:p>
        </p:txBody>
      </p:sp>
      <p:sp>
        <p:nvSpPr>
          <p:cNvPr id="8" name="CaixaDeTexto 7">
            <a:extLst>
              <a:ext uri="{FF2B5EF4-FFF2-40B4-BE49-F238E27FC236}">
                <a16:creationId xmlns:a16="http://schemas.microsoft.com/office/drawing/2014/main" xmlns="" id="{ECB9941E-78D0-4FA9-BC53-EB62135B4037}"/>
              </a:ext>
            </a:extLst>
          </p:cNvPr>
          <p:cNvSpPr txBox="1"/>
          <p:nvPr/>
        </p:nvSpPr>
        <p:spPr>
          <a:xfrm>
            <a:off x="374753" y="1343198"/>
            <a:ext cx="11392525" cy="2862322"/>
          </a:xfrm>
          <a:prstGeom prst="rect">
            <a:avLst/>
          </a:prstGeom>
          <a:noFill/>
        </p:spPr>
        <p:txBody>
          <a:bodyPr wrap="square" rtlCol="0">
            <a:spAutoFit/>
          </a:bodyPr>
          <a:lstStyle/>
          <a:p>
            <a:pPr algn="just"/>
            <a:r>
              <a:rPr lang="pt-BR" sz="2000" dirty="0">
                <a:solidFill>
                  <a:schemeClr val="tx2">
                    <a:lumMod val="75000"/>
                  </a:schemeClr>
                </a:solidFill>
                <a:latin typeface="Century Gothic" panose="020B0502020202020204" pitchFamily="34" charset="0"/>
              </a:rPr>
              <a:t>4 - a ausência de definição o no edital e em seus anexos das características, especificações mínimas, obrigações e compromissos associados à obra de construção da rede privativa contraria o dever legal e regulamentar de especificar o objeto do certame licitatório, incluindo os respectivos compromissos exigidos, motivo pelo qual este Tribunal, mediante acabo de controle especifica, acompanhará o assunto, a fim de verificar se foram adotadas as providencias necessárias por quem de direito para a regularização das questões apontadas no relatório e voto que fundamentam esta deliberação; </a:t>
            </a:r>
          </a:p>
          <a:p>
            <a:pPr algn="just"/>
            <a:endParaRPr lang="pt-BR" sz="2000" dirty="0"/>
          </a:p>
          <a:p>
            <a:pPr algn="just"/>
            <a:endParaRPr lang="pt-BR" sz="2000"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32192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3" cstate="print">
            <a:alphaModFix amt="8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38200" y="377446"/>
            <a:ext cx="10515600" cy="976526"/>
          </a:xfrm>
        </p:spPr>
        <p:txBody>
          <a:bodyPr>
            <a:normAutofit/>
          </a:bodyPr>
          <a:lstStyle/>
          <a:p>
            <a:pPr algn="ctr"/>
            <a:r>
              <a:rPr lang="pt-BR" sz="3000" b="1" dirty="0">
                <a:solidFill>
                  <a:schemeClr val="tx2">
                    <a:lumMod val="75000"/>
                  </a:schemeClr>
                </a:solidFill>
                <a:latin typeface="Century Gothic" panose="020B0502020202020204" pitchFamily="34" charset="0"/>
              </a:rPr>
              <a:t>5 - Atendimento às escolas públicas</a:t>
            </a:r>
          </a:p>
        </p:txBody>
      </p:sp>
      <p:sp>
        <p:nvSpPr>
          <p:cNvPr id="8" name="CaixaDeTexto 7">
            <a:extLst>
              <a:ext uri="{FF2B5EF4-FFF2-40B4-BE49-F238E27FC236}">
                <a16:creationId xmlns:a16="http://schemas.microsoft.com/office/drawing/2014/main" xmlns="" id="{ECB9941E-78D0-4FA9-BC53-EB62135B4037}"/>
              </a:ext>
            </a:extLst>
          </p:cNvPr>
          <p:cNvSpPr txBox="1"/>
          <p:nvPr/>
        </p:nvSpPr>
        <p:spPr>
          <a:xfrm>
            <a:off x="944381" y="1563345"/>
            <a:ext cx="10732958" cy="3785652"/>
          </a:xfrm>
          <a:prstGeom prst="rect">
            <a:avLst/>
          </a:prstGeom>
          <a:noFill/>
        </p:spPr>
        <p:txBody>
          <a:bodyPr wrap="square" rtlCol="0">
            <a:spAutoFit/>
          </a:bodyPr>
          <a:lstStyle/>
          <a:p>
            <a:pPr algn="just"/>
            <a:r>
              <a:rPr lang="pt-BR" sz="2000" dirty="0">
                <a:solidFill>
                  <a:schemeClr val="tx2">
                    <a:lumMod val="75000"/>
                  </a:schemeClr>
                </a:solidFill>
                <a:latin typeface="Century Gothic" panose="020B0502020202020204" pitchFamily="34" charset="0"/>
              </a:rPr>
              <a:t>Recomendação para inclusão nos compromissos no edital do leilão do 5G que estabeleçam a obrigação da conectividade das escolas publicas de educação básica, com a qualidade e velocidade necessárias para o uso pedagógico das TIC nas atividades educacionais regulamentadas pela Politica de Inovação Educação Conectada, especialmente por meio da destinação de valores decorrentes da aquisição de lotes na faixa de 26 GHz, e alocados em projetos concedidos, identificados, selecionados e precificados pelo Ministério da Educação, de modo atender as obrigações de universalização de acesso à internet em banda larga de todas as escolas publicas brasileiras, dando prioridade as regiões cujas escolas publicas apresentem os menores índices de conectividade, com vistas a reduzir as desigualdades regionais e sociais, conforme previsto no art. 3o, inciso III, da Constituição Federal; </a:t>
            </a:r>
          </a:p>
        </p:txBody>
      </p:sp>
    </p:spTree>
    <p:extLst>
      <p:ext uri="{BB962C8B-B14F-4D97-AF65-F5344CB8AC3E}">
        <p14:creationId xmlns:p14="http://schemas.microsoft.com/office/powerpoint/2010/main" val="238407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3" cstate="print">
            <a:alphaModFix amt="8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38200" y="377446"/>
            <a:ext cx="10515600" cy="976526"/>
          </a:xfrm>
        </p:spPr>
        <p:txBody>
          <a:bodyPr>
            <a:normAutofit/>
          </a:bodyPr>
          <a:lstStyle/>
          <a:p>
            <a:pPr algn="ctr"/>
            <a:r>
              <a:rPr lang="pt-BR" sz="3000" b="1" dirty="0">
                <a:solidFill>
                  <a:schemeClr val="tx2">
                    <a:lumMod val="75000"/>
                  </a:schemeClr>
                </a:solidFill>
                <a:latin typeface="Century Gothic" panose="020B0502020202020204" pitchFamily="34" charset="0"/>
              </a:rPr>
              <a:t>Próximos passos</a:t>
            </a:r>
          </a:p>
        </p:txBody>
      </p:sp>
      <p:sp>
        <p:nvSpPr>
          <p:cNvPr id="8" name="CaixaDeTexto 7">
            <a:extLst>
              <a:ext uri="{FF2B5EF4-FFF2-40B4-BE49-F238E27FC236}">
                <a16:creationId xmlns:a16="http://schemas.microsoft.com/office/drawing/2014/main" xmlns="" id="{ECB9941E-78D0-4FA9-BC53-EB62135B4037}"/>
              </a:ext>
            </a:extLst>
          </p:cNvPr>
          <p:cNvSpPr txBox="1"/>
          <p:nvPr/>
        </p:nvSpPr>
        <p:spPr>
          <a:xfrm>
            <a:off x="944381" y="1563345"/>
            <a:ext cx="10732958" cy="3785652"/>
          </a:xfrm>
          <a:prstGeom prst="rect">
            <a:avLst/>
          </a:prstGeom>
          <a:noFill/>
        </p:spPr>
        <p:txBody>
          <a:bodyPr wrap="square" rtlCol="0">
            <a:spAutoFit/>
          </a:bodyPr>
          <a:lstStyle/>
          <a:p>
            <a:pPr algn="just"/>
            <a:r>
              <a:rPr lang="pt-BR" sz="2000" dirty="0">
                <a:solidFill>
                  <a:schemeClr val="tx2">
                    <a:lumMod val="75000"/>
                  </a:schemeClr>
                </a:solidFill>
                <a:latin typeface="Century Gothic" panose="020B0502020202020204" pitchFamily="34" charset="0"/>
              </a:rPr>
              <a:t>Monitoramento das determinações e recomendações realizadas (processos já foram abertos e aguardam deliberação da Anatel para exame pelo TCU);</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Acompanhamento da execução contratual de relacionado às obrigações estabelecidas no edital:</a:t>
            </a:r>
          </a:p>
          <a:p>
            <a:pPr algn="just"/>
            <a:r>
              <a:rPr lang="pt-BR" sz="2000" dirty="0">
                <a:solidFill>
                  <a:schemeClr val="tx2">
                    <a:lumMod val="75000"/>
                  </a:schemeClr>
                </a:solidFill>
                <a:latin typeface="Century Gothic" panose="020B0502020202020204" pitchFamily="34" charset="0"/>
              </a:rPr>
              <a:t>	</a:t>
            </a:r>
          </a:p>
          <a:p>
            <a:pPr algn="just"/>
            <a:r>
              <a:rPr lang="pt-BR" sz="2000" dirty="0">
                <a:solidFill>
                  <a:schemeClr val="tx2">
                    <a:lumMod val="75000"/>
                  </a:schemeClr>
                </a:solidFill>
                <a:latin typeface="Century Gothic" panose="020B0502020202020204" pitchFamily="34" charset="0"/>
              </a:rPr>
              <a:t>	Compromissos de abrangência;</a:t>
            </a:r>
          </a:p>
          <a:p>
            <a:pPr algn="just"/>
            <a:r>
              <a:rPr lang="pt-BR" sz="2000" dirty="0">
                <a:solidFill>
                  <a:schemeClr val="tx2">
                    <a:lumMod val="75000"/>
                  </a:schemeClr>
                </a:solidFill>
                <a:latin typeface="Century Gothic" panose="020B0502020202020204" pitchFamily="34" charset="0"/>
              </a:rPr>
              <a:t>	Limpeza de faixa 3,5GHz;</a:t>
            </a:r>
          </a:p>
          <a:p>
            <a:pPr algn="just"/>
            <a:r>
              <a:rPr lang="pt-BR" sz="2000" dirty="0">
                <a:solidFill>
                  <a:schemeClr val="tx2">
                    <a:lumMod val="75000"/>
                  </a:schemeClr>
                </a:solidFill>
                <a:latin typeface="Century Gothic" panose="020B0502020202020204" pitchFamily="34" charset="0"/>
              </a:rPr>
              <a:t>	Governança da EAF;</a:t>
            </a:r>
          </a:p>
          <a:p>
            <a:pPr algn="just"/>
            <a:r>
              <a:rPr lang="pt-BR" sz="2000" dirty="0">
                <a:solidFill>
                  <a:schemeClr val="tx2">
                    <a:lumMod val="75000"/>
                  </a:schemeClr>
                </a:solidFill>
                <a:latin typeface="Century Gothic" panose="020B0502020202020204" pitchFamily="34" charset="0"/>
              </a:rPr>
              <a:t>	Rede privativa</a:t>
            </a:r>
          </a:p>
          <a:p>
            <a:pPr algn="just"/>
            <a:r>
              <a:rPr lang="pt-BR" sz="2000" dirty="0">
                <a:solidFill>
                  <a:schemeClr val="tx2">
                    <a:lumMod val="75000"/>
                  </a:schemeClr>
                </a:solidFill>
                <a:latin typeface="Century Gothic" panose="020B0502020202020204" pitchFamily="34" charset="0"/>
              </a:rPr>
              <a:t>	PAIS	</a:t>
            </a:r>
          </a:p>
          <a:p>
            <a:pPr algn="just"/>
            <a:r>
              <a:rPr lang="pt-BR" sz="2000" dirty="0">
                <a:solidFill>
                  <a:schemeClr val="tx2">
                    <a:lumMod val="75000"/>
                  </a:schemeClr>
                </a:solidFill>
                <a:latin typeface="Century Gothic" panose="020B0502020202020204" pitchFamily="34" charset="0"/>
              </a:rPr>
              <a:t>	Atendimento às escolas públicas</a:t>
            </a:r>
          </a:p>
        </p:txBody>
      </p:sp>
    </p:spTree>
    <p:extLst>
      <p:ext uri="{BB962C8B-B14F-4D97-AF65-F5344CB8AC3E}">
        <p14:creationId xmlns:p14="http://schemas.microsoft.com/office/powerpoint/2010/main" val="18910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DEEE"/>
        </a:solidFill>
        <a:effectLst/>
      </p:bgPr>
    </p:bg>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2" cstate="print">
            <a:alphaModFix amt="8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38200" y="377446"/>
            <a:ext cx="10515600" cy="534285"/>
          </a:xfrm>
        </p:spPr>
        <p:txBody>
          <a:bodyPr>
            <a:normAutofit/>
          </a:bodyPr>
          <a:lstStyle/>
          <a:p>
            <a:pPr algn="ctr"/>
            <a:r>
              <a:rPr lang="pt-BR" sz="3200" b="1" dirty="0">
                <a:solidFill>
                  <a:schemeClr val="tx2">
                    <a:lumMod val="75000"/>
                  </a:schemeClr>
                </a:solidFill>
                <a:latin typeface="Century Gothic" panose="020B0502020202020204" pitchFamily="34" charset="0"/>
              </a:rPr>
              <a:t>Faixas de frequência </a:t>
            </a:r>
          </a:p>
        </p:txBody>
      </p:sp>
      <p:sp>
        <p:nvSpPr>
          <p:cNvPr id="7" name="CaixaDeTexto 6">
            <a:extLst>
              <a:ext uri="{FF2B5EF4-FFF2-40B4-BE49-F238E27FC236}">
                <a16:creationId xmlns:a16="http://schemas.microsoft.com/office/drawing/2014/main" xmlns="" id="{71F4D03C-AF78-CA4D-ADF8-3A6E1E3AD297}"/>
              </a:ext>
            </a:extLst>
          </p:cNvPr>
          <p:cNvSpPr txBox="1"/>
          <p:nvPr/>
        </p:nvSpPr>
        <p:spPr>
          <a:xfrm>
            <a:off x="703288" y="6350686"/>
            <a:ext cx="7015843" cy="307777"/>
          </a:xfrm>
          <a:prstGeom prst="rect">
            <a:avLst/>
          </a:prstGeom>
          <a:noFill/>
        </p:spPr>
        <p:txBody>
          <a:bodyPr wrap="square" rtlCol="0">
            <a:spAutoFit/>
          </a:bodyPr>
          <a:lstStyle/>
          <a:p>
            <a:r>
              <a:rPr lang="pt-BR" sz="1400" dirty="0">
                <a:solidFill>
                  <a:schemeClr val="tx2">
                    <a:lumMod val="75000"/>
                  </a:schemeClr>
                </a:solidFill>
                <a:latin typeface="Century Gothic" panose="020B0502020202020204" pitchFamily="34" charset="0"/>
              </a:rPr>
              <a:t>SMP: telefonia móvel</a:t>
            </a:r>
          </a:p>
        </p:txBody>
      </p:sp>
      <p:graphicFrame>
        <p:nvGraphicFramePr>
          <p:cNvPr id="10" name="Tabela 4">
            <a:extLst>
              <a:ext uri="{FF2B5EF4-FFF2-40B4-BE49-F238E27FC236}">
                <a16:creationId xmlns:a16="http://schemas.microsoft.com/office/drawing/2014/main" xmlns="" id="{3E0B33D9-E82B-B945-BA9D-58D3DE01953C}"/>
              </a:ext>
            </a:extLst>
          </p:cNvPr>
          <p:cNvGraphicFramePr>
            <a:graphicFrameLocks noGrp="1"/>
          </p:cNvGraphicFramePr>
          <p:nvPr>
            <p:extLst>
              <p:ext uri="{D42A27DB-BD31-4B8C-83A1-F6EECF244321}">
                <p14:modId xmlns:p14="http://schemas.microsoft.com/office/powerpoint/2010/main" val="2027942032"/>
              </p:ext>
            </p:extLst>
          </p:nvPr>
        </p:nvGraphicFramePr>
        <p:xfrm>
          <a:off x="703288" y="1111103"/>
          <a:ext cx="10783862" cy="1712201"/>
        </p:xfrm>
        <a:graphic>
          <a:graphicData uri="http://schemas.openxmlformats.org/drawingml/2006/table">
            <a:tbl>
              <a:tblPr firstRow="1" bandRow="1">
                <a:tableStyleId>{5C22544A-7EE6-4342-B048-85BDC9FD1C3A}</a:tableStyleId>
              </a:tblPr>
              <a:tblGrid>
                <a:gridCol w="1554137">
                  <a:extLst>
                    <a:ext uri="{9D8B030D-6E8A-4147-A177-3AD203B41FA5}">
                      <a16:colId xmlns:a16="http://schemas.microsoft.com/office/drawing/2014/main" xmlns="" val="3234453068"/>
                    </a:ext>
                  </a:extLst>
                </a:gridCol>
                <a:gridCol w="3686175">
                  <a:extLst>
                    <a:ext uri="{9D8B030D-6E8A-4147-A177-3AD203B41FA5}">
                      <a16:colId xmlns:a16="http://schemas.microsoft.com/office/drawing/2014/main" xmlns="" val="3831002188"/>
                    </a:ext>
                  </a:extLst>
                </a:gridCol>
                <a:gridCol w="3971925">
                  <a:extLst>
                    <a:ext uri="{9D8B030D-6E8A-4147-A177-3AD203B41FA5}">
                      <a16:colId xmlns:a16="http://schemas.microsoft.com/office/drawing/2014/main" xmlns="" val="2881258436"/>
                    </a:ext>
                  </a:extLst>
                </a:gridCol>
                <a:gridCol w="1571625">
                  <a:extLst>
                    <a:ext uri="{9D8B030D-6E8A-4147-A177-3AD203B41FA5}">
                      <a16:colId xmlns:a16="http://schemas.microsoft.com/office/drawing/2014/main" xmlns="" val="3097415623"/>
                    </a:ext>
                  </a:extLst>
                </a:gridCol>
              </a:tblGrid>
              <a:tr h="800100">
                <a:tc>
                  <a:txBody>
                    <a:bodyPr/>
                    <a:lstStyle/>
                    <a:p>
                      <a:pPr algn="ctr"/>
                      <a:r>
                        <a:rPr lang="pt-BR" sz="1400" dirty="0">
                          <a:solidFill>
                            <a:schemeClr val="tx2">
                              <a:lumMod val="75000"/>
                            </a:schemeClr>
                          </a:solidFill>
                          <a:latin typeface="Century Gothic" panose="020B0502020202020204" pitchFamily="34" charset="0"/>
                        </a:rPr>
                        <a:t>Faixa de frequência</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Compromissos</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Lotes</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Serviços </a:t>
                      </a:r>
                    </a:p>
                  </a:txBody>
                  <a:tcPr anchor="ctr">
                    <a:solidFill>
                      <a:srgbClr val="FFFFFF">
                        <a:alpha val="89804"/>
                      </a:srgbClr>
                    </a:solidFill>
                  </a:tcPr>
                </a:tc>
                <a:extLst>
                  <a:ext uri="{0D108BD9-81ED-4DB2-BD59-A6C34878D82A}">
                    <a16:rowId xmlns:a16="http://schemas.microsoft.com/office/drawing/2014/main" xmlns="" val="664601899"/>
                  </a:ext>
                </a:extLst>
              </a:tr>
              <a:tr h="912101">
                <a:tc>
                  <a:txBody>
                    <a:bodyPr/>
                    <a:lstStyle/>
                    <a:p>
                      <a:pPr algn="ctr"/>
                      <a:r>
                        <a:rPr lang="pt-BR" sz="1400" b="1" dirty="0">
                          <a:solidFill>
                            <a:schemeClr val="tx2">
                              <a:lumMod val="75000"/>
                            </a:schemeClr>
                          </a:solidFill>
                          <a:latin typeface="Century Gothic" panose="020B0502020202020204" pitchFamily="34" charset="0"/>
                        </a:rPr>
                        <a:t>700 MHz</a:t>
                      </a:r>
                    </a:p>
                  </a:txBody>
                  <a:tcPr anchor="ctr">
                    <a:solidFill>
                      <a:schemeClr val="bg1">
                        <a:alpha val="51762"/>
                      </a:schemeClr>
                    </a:solidFill>
                  </a:tcPr>
                </a:tc>
                <a:tc>
                  <a:txBody>
                    <a:bodyPr/>
                    <a:lstStyle/>
                    <a:p>
                      <a:pPr algn="ctr"/>
                      <a:r>
                        <a:rPr lang="pt-BR" sz="1400" b="1" dirty="0">
                          <a:solidFill>
                            <a:schemeClr val="tx2">
                              <a:lumMod val="75000"/>
                            </a:schemeClr>
                          </a:solidFill>
                          <a:latin typeface="Century Gothic" panose="020B0502020202020204" pitchFamily="34" charset="0"/>
                        </a:rPr>
                        <a:t>4G em localidades</a:t>
                      </a:r>
                    </a:p>
                    <a:p>
                      <a:pPr algn="ctr"/>
                      <a:r>
                        <a:rPr lang="pt-BR" sz="1400" b="1" dirty="0">
                          <a:solidFill>
                            <a:schemeClr val="tx2">
                              <a:lumMod val="75000"/>
                            </a:schemeClr>
                          </a:solidFill>
                          <a:latin typeface="Century Gothic" panose="020B0502020202020204" pitchFamily="34" charset="0"/>
                        </a:rPr>
                        <a:t>4G em trechos de rodovias</a:t>
                      </a:r>
                    </a:p>
                  </a:txBody>
                  <a:tcPr anchor="ctr">
                    <a:solidFill>
                      <a:schemeClr val="bg1">
                        <a:alpha val="51762"/>
                      </a:schemeClr>
                    </a:solidFill>
                  </a:tcPr>
                </a:tc>
                <a:tc>
                  <a:txBody>
                    <a:bodyPr/>
                    <a:lstStyle/>
                    <a:p>
                      <a:pPr algn="ctr"/>
                      <a:r>
                        <a:rPr lang="pt-BR" sz="1400" b="1" dirty="0">
                          <a:solidFill>
                            <a:schemeClr val="tx2">
                              <a:lumMod val="75000"/>
                            </a:schemeClr>
                          </a:solidFill>
                          <a:latin typeface="Century Gothic" panose="020B0502020202020204" pitchFamily="34" charset="0"/>
                        </a:rPr>
                        <a:t>1 nacional 10 + 10 MHz</a:t>
                      </a:r>
                    </a:p>
                  </a:txBody>
                  <a:tcPr anchor="ctr">
                    <a:solidFill>
                      <a:schemeClr val="bg1">
                        <a:alpha val="51762"/>
                      </a:schemeClr>
                    </a:solidFill>
                  </a:tcPr>
                </a:tc>
                <a:tc>
                  <a:txBody>
                    <a:bodyPr/>
                    <a:lstStyle/>
                    <a:p>
                      <a:pPr algn="ctr"/>
                      <a:r>
                        <a:rPr lang="pt-BR" sz="1400" b="1" dirty="0">
                          <a:solidFill>
                            <a:schemeClr val="tx2">
                              <a:lumMod val="75000"/>
                            </a:schemeClr>
                          </a:solidFill>
                          <a:latin typeface="Century Gothic" panose="020B0502020202020204" pitchFamily="34" charset="0"/>
                        </a:rPr>
                        <a:t>SMP 4G e 5G</a:t>
                      </a:r>
                    </a:p>
                  </a:txBody>
                  <a:tcPr anchor="ctr">
                    <a:solidFill>
                      <a:schemeClr val="bg1">
                        <a:alpha val="51762"/>
                      </a:schemeClr>
                    </a:solidFill>
                  </a:tcPr>
                </a:tc>
                <a:extLst>
                  <a:ext uri="{0D108BD9-81ED-4DB2-BD59-A6C34878D82A}">
                    <a16:rowId xmlns:a16="http://schemas.microsoft.com/office/drawing/2014/main" xmlns="" val="2062066273"/>
                  </a:ext>
                </a:extLst>
              </a:tr>
            </a:tbl>
          </a:graphicData>
        </a:graphic>
      </p:graphicFrame>
    </p:spTree>
    <p:extLst>
      <p:ext uri="{BB962C8B-B14F-4D97-AF65-F5344CB8AC3E}">
        <p14:creationId xmlns:p14="http://schemas.microsoft.com/office/powerpoint/2010/main" val="29328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DEEE"/>
        </a:solidFill>
        <a:effectLst/>
      </p:bgPr>
    </p:bg>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2" cstate="print">
            <a:alphaModFix amt="8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38200" y="377446"/>
            <a:ext cx="10515600" cy="534285"/>
          </a:xfrm>
        </p:spPr>
        <p:txBody>
          <a:bodyPr>
            <a:normAutofit/>
          </a:bodyPr>
          <a:lstStyle/>
          <a:p>
            <a:pPr algn="ctr"/>
            <a:r>
              <a:rPr lang="pt-BR" sz="3200" b="1" dirty="0">
                <a:solidFill>
                  <a:schemeClr val="tx2">
                    <a:lumMod val="75000"/>
                  </a:schemeClr>
                </a:solidFill>
                <a:latin typeface="Century Gothic" panose="020B0502020202020204" pitchFamily="34" charset="0"/>
              </a:rPr>
              <a:t>Faixas de frequência </a:t>
            </a:r>
          </a:p>
        </p:txBody>
      </p:sp>
      <p:sp>
        <p:nvSpPr>
          <p:cNvPr id="7" name="CaixaDeTexto 6">
            <a:extLst>
              <a:ext uri="{FF2B5EF4-FFF2-40B4-BE49-F238E27FC236}">
                <a16:creationId xmlns:a16="http://schemas.microsoft.com/office/drawing/2014/main" xmlns="" id="{71F4D03C-AF78-CA4D-ADF8-3A6E1E3AD297}"/>
              </a:ext>
            </a:extLst>
          </p:cNvPr>
          <p:cNvSpPr txBox="1"/>
          <p:nvPr/>
        </p:nvSpPr>
        <p:spPr>
          <a:xfrm>
            <a:off x="703288" y="6350686"/>
            <a:ext cx="7015843" cy="307777"/>
          </a:xfrm>
          <a:prstGeom prst="rect">
            <a:avLst/>
          </a:prstGeom>
          <a:noFill/>
        </p:spPr>
        <p:txBody>
          <a:bodyPr wrap="square" rtlCol="0">
            <a:spAutoFit/>
          </a:bodyPr>
          <a:lstStyle/>
          <a:p>
            <a:r>
              <a:rPr lang="pt-BR" sz="1400" dirty="0">
                <a:solidFill>
                  <a:schemeClr val="tx2">
                    <a:lumMod val="75000"/>
                  </a:schemeClr>
                </a:solidFill>
                <a:latin typeface="Century Gothic" panose="020B0502020202020204" pitchFamily="34" charset="0"/>
              </a:rPr>
              <a:t>SMP: telefonia móvel</a:t>
            </a:r>
          </a:p>
        </p:txBody>
      </p:sp>
      <p:graphicFrame>
        <p:nvGraphicFramePr>
          <p:cNvPr id="10" name="Tabela 4">
            <a:extLst>
              <a:ext uri="{FF2B5EF4-FFF2-40B4-BE49-F238E27FC236}">
                <a16:creationId xmlns:a16="http://schemas.microsoft.com/office/drawing/2014/main" xmlns="" id="{3E0B33D9-E82B-B945-BA9D-58D3DE01953C}"/>
              </a:ext>
            </a:extLst>
          </p:cNvPr>
          <p:cNvGraphicFramePr>
            <a:graphicFrameLocks noGrp="1"/>
          </p:cNvGraphicFramePr>
          <p:nvPr>
            <p:extLst>
              <p:ext uri="{D42A27DB-BD31-4B8C-83A1-F6EECF244321}">
                <p14:modId xmlns:p14="http://schemas.microsoft.com/office/powerpoint/2010/main" val="3565528432"/>
              </p:ext>
            </p:extLst>
          </p:nvPr>
        </p:nvGraphicFramePr>
        <p:xfrm>
          <a:off x="703288" y="1111103"/>
          <a:ext cx="10783862" cy="2624302"/>
        </p:xfrm>
        <a:graphic>
          <a:graphicData uri="http://schemas.openxmlformats.org/drawingml/2006/table">
            <a:tbl>
              <a:tblPr firstRow="1" bandRow="1">
                <a:tableStyleId>{5C22544A-7EE6-4342-B048-85BDC9FD1C3A}</a:tableStyleId>
              </a:tblPr>
              <a:tblGrid>
                <a:gridCol w="1554137">
                  <a:extLst>
                    <a:ext uri="{9D8B030D-6E8A-4147-A177-3AD203B41FA5}">
                      <a16:colId xmlns:a16="http://schemas.microsoft.com/office/drawing/2014/main" xmlns="" val="3234453068"/>
                    </a:ext>
                  </a:extLst>
                </a:gridCol>
                <a:gridCol w="3686175">
                  <a:extLst>
                    <a:ext uri="{9D8B030D-6E8A-4147-A177-3AD203B41FA5}">
                      <a16:colId xmlns:a16="http://schemas.microsoft.com/office/drawing/2014/main" xmlns="" val="3831002188"/>
                    </a:ext>
                  </a:extLst>
                </a:gridCol>
                <a:gridCol w="3971925">
                  <a:extLst>
                    <a:ext uri="{9D8B030D-6E8A-4147-A177-3AD203B41FA5}">
                      <a16:colId xmlns:a16="http://schemas.microsoft.com/office/drawing/2014/main" xmlns="" val="2881258436"/>
                    </a:ext>
                  </a:extLst>
                </a:gridCol>
                <a:gridCol w="1571625">
                  <a:extLst>
                    <a:ext uri="{9D8B030D-6E8A-4147-A177-3AD203B41FA5}">
                      <a16:colId xmlns:a16="http://schemas.microsoft.com/office/drawing/2014/main" xmlns="" val="3097415623"/>
                    </a:ext>
                  </a:extLst>
                </a:gridCol>
              </a:tblGrid>
              <a:tr h="800100">
                <a:tc>
                  <a:txBody>
                    <a:bodyPr/>
                    <a:lstStyle/>
                    <a:p>
                      <a:pPr algn="ctr"/>
                      <a:r>
                        <a:rPr lang="pt-BR" sz="1400" dirty="0">
                          <a:solidFill>
                            <a:schemeClr val="tx2">
                              <a:lumMod val="75000"/>
                            </a:schemeClr>
                          </a:solidFill>
                          <a:latin typeface="Century Gothic" panose="020B0502020202020204" pitchFamily="34" charset="0"/>
                        </a:rPr>
                        <a:t>Faixa de frequência</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Compromissos</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Lotes</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Serviços </a:t>
                      </a:r>
                    </a:p>
                  </a:txBody>
                  <a:tcPr anchor="ctr">
                    <a:solidFill>
                      <a:srgbClr val="FFFFFF">
                        <a:alpha val="89804"/>
                      </a:srgbClr>
                    </a:solidFill>
                  </a:tcPr>
                </a:tc>
                <a:extLst>
                  <a:ext uri="{0D108BD9-81ED-4DB2-BD59-A6C34878D82A}">
                    <a16:rowId xmlns:a16="http://schemas.microsoft.com/office/drawing/2014/main" xmlns="" val="664601899"/>
                  </a:ext>
                </a:extLst>
              </a:tr>
              <a:tr h="912101">
                <a:tc>
                  <a:txBody>
                    <a:bodyPr/>
                    <a:lstStyle/>
                    <a:p>
                      <a:pPr algn="ctr"/>
                      <a:r>
                        <a:rPr lang="pt-BR" sz="1400" dirty="0">
                          <a:solidFill>
                            <a:schemeClr val="tx2">
                              <a:lumMod val="75000"/>
                            </a:schemeClr>
                          </a:solidFill>
                          <a:latin typeface="Century Gothic" panose="020B0502020202020204" pitchFamily="34" charset="0"/>
                        </a:rPr>
                        <a:t>700 MHz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4G em localidades</a:t>
                      </a:r>
                    </a:p>
                    <a:p>
                      <a:pPr algn="ctr"/>
                      <a:r>
                        <a:rPr lang="pt-BR" sz="1400" dirty="0">
                          <a:solidFill>
                            <a:schemeClr val="tx2">
                              <a:lumMod val="75000"/>
                            </a:schemeClr>
                          </a:solidFill>
                          <a:latin typeface="Century Gothic" panose="020B0502020202020204" pitchFamily="34" charset="0"/>
                        </a:rPr>
                        <a:t>4G em trechos de rodovias</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1 nacional 10 + 10 MHz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SMP 4G e 5G</a:t>
                      </a:r>
                    </a:p>
                  </a:txBody>
                  <a:tcPr anchor="ctr">
                    <a:solidFill>
                      <a:schemeClr val="bg1">
                        <a:alpha val="51762"/>
                      </a:schemeClr>
                    </a:solidFill>
                  </a:tcPr>
                </a:tc>
                <a:extLst>
                  <a:ext uri="{0D108BD9-81ED-4DB2-BD59-A6C34878D82A}">
                    <a16:rowId xmlns:a16="http://schemas.microsoft.com/office/drawing/2014/main" xmlns="" val="2062066273"/>
                  </a:ext>
                </a:extLst>
              </a:tr>
              <a:tr h="912101">
                <a:tc>
                  <a:txBody>
                    <a:bodyPr/>
                    <a:lstStyle/>
                    <a:p>
                      <a:pPr algn="ctr"/>
                      <a:r>
                        <a:rPr lang="pt-BR" sz="1400" b="1" dirty="0">
                          <a:solidFill>
                            <a:schemeClr val="tx2">
                              <a:lumMod val="75000"/>
                            </a:schemeClr>
                          </a:solidFill>
                          <a:latin typeface="Century Gothic" panose="020B0502020202020204" pitchFamily="34" charset="0"/>
                        </a:rPr>
                        <a:t>2,3 GHz</a:t>
                      </a:r>
                    </a:p>
                  </a:txBody>
                  <a:tcPr anchor="ctr">
                    <a:solidFill>
                      <a:schemeClr val="bg1">
                        <a:alpha val="51762"/>
                      </a:schemeClr>
                    </a:solidFill>
                  </a:tcPr>
                </a:tc>
                <a:tc>
                  <a:txBody>
                    <a:bodyPr/>
                    <a:lstStyle/>
                    <a:p>
                      <a:pPr algn="ctr"/>
                      <a:r>
                        <a:rPr lang="pt-BR" sz="1400" b="1" dirty="0">
                          <a:solidFill>
                            <a:schemeClr val="tx2">
                              <a:lumMod val="75000"/>
                            </a:schemeClr>
                          </a:solidFill>
                          <a:latin typeface="Century Gothic" panose="020B0502020202020204" pitchFamily="34" charset="0"/>
                        </a:rPr>
                        <a:t>4G em localidades</a:t>
                      </a:r>
                    </a:p>
                    <a:p>
                      <a:pPr algn="ctr"/>
                      <a:r>
                        <a:rPr lang="pt-BR" sz="1400" b="1" dirty="0">
                          <a:solidFill>
                            <a:schemeClr val="tx2">
                              <a:lumMod val="75000"/>
                            </a:schemeClr>
                          </a:solidFill>
                          <a:latin typeface="Century Gothic" panose="020B0502020202020204" pitchFamily="34" charset="0"/>
                        </a:rPr>
                        <a:t>4G em municípios</a:t>
                      </a:r>
                    </a:p>
                  </a:txBody>
                  <a:tcPr anchor="ctr">
                    <a:solidFill>
                      <a:schemeClr val="bg1">
                        <a:alpha val="51762"/>
                      </a:schemeClr>
                    </a:solidFill>
                  </a:tcPr>
                </a:tc>
                <a:tc>
                  <a:txBody>
                    <a:bodyPr/>
                    <a:lstStyle/>
                    <a:p>
                      <a:pPr algn="ctr"/>
                      <a:r>
                        <a:rPr lang="pt-BR" sz="1400" b="1" dirty="0">
                          <a:solidFill>
                            <a:schemeClr val="tx2">
                              <a:lumMod val="75000"/>
                            </a:schemeClr>
                          </a:solidFill>
                          <a:latin typeface="Century Gothic" panose="020B0502020202020204" pitchFamily="34" charset="0"/>
                        </a:rPr>
                        <a:t>8 regionais de 50 MHz e</a:t>
                      </a:r>
                    </a:p>
                    <a:p>
                      <a:pPr algn="ctr"/>
                      <a:r>
                        <a:rPr lang="pt-BR" sz="1400" b="1" dirty="0">
                          <a:solidFill>
                            <a:schemeClr val="tx2">
                              <a:lumMod val="75000"/>
                            </a:schemeClr>
                          </a:solidFill>
                          <a:latin typeface="Century Gothic" panose="020B0502020202020204" pitchFamily="34" charset="0"/>
                        </a:rPr>
                        <a:t>8 regionais de 40 MHz</a:t>
                      </a:r>
                    </a:p>
                  </a:txBody>
                  <a:tcPr anchor="ctr">
                    <a:solidFill>
                      <a:schemeClr val="bg1">
                        <a:alpha val="51762"/>
                      </a:schemeClr>
                    </a:solidFill>
                  </a:tcPr>
                </a:tc>
                <a:tc>
                  <a:txBody>
                    <a:bodyPr/>
                    <a:lstStyle/>
                    <a:p>
                      <a:pPr algn="ctr"/>
                      <a:r>
                        <a:rPr lang="pt-BR" sz="1400" b="1" dirty="0">
                          <a:solidFill>
                            <a:schemeClr val="tx2">
                              <a:lumMod val="75000"/>
                            </a:schemeClr>
                          </a:solidFill>
                          <a:latin typeface="Century Gothic" panose="020B0502020202020204" pitchFamily="34" charset="0"/>
                        </a:rPr>
                        <a:t>SMP 4G e 5G</a:t>
                      </a:r>
                    </a:p>
                  </a:txBody>
                  <a:tcPr anchor="ctr">
                    <a:solidFill>
                      <a:schemeClr val="bg1">
                        <a:alpha val="51762"/>
                      </a:schemeClr>
                    </a:solidFill>
                  </a:tcPr>
                </a:tc>
                <a:extLst>
                  <a:ext uri="{0D108BD9-81ED-4DB2-BD59-A6C34878D82A}">
                    <a16:rowId xmlns:a16="http://schemas.microsoft.com/office/drawing/2014/main" xmlns="" val="1893371412"/>
                  </a:ext>
                </a:extLst>
              </a:tr>
            </a:tbl>
          </a:graphicData>
        </a:graphic>
      </p:graphicFrame>
    </p:spTree>
    <p:extLst>
      <p:ext uri="{BB962C8B-B14F-4D97-AF65-F5344CB8AC3E}">
        <p14:creationId xmlns:p14="http://schemas.microsoft.com/office/powerpoint/2010/main" val="232213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DEEE"/>
        </a:solidFill>
        <a:effectLst/>
      </p:bgPr>
    </p:bg>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2" cstate="print">
            <a:alphaModFix amt="8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38200" y="377446"/>
            <a:ext cx="10515600" cy="534285"/>
          </a:xfrm>
        </p:spPr>
        <p:txBody>
          <a:bodyPr>
            <a:normAutofit/>
          </a:bodyPr>
          <a:lstStyle/>
          <a:p>
            <a:pPr algn="ctr"/>
            <a:r>
              <a:rPr lang="pt-BR" sz="3200" b="1" dirty="0">
                <a:solidFill>
                  <a:schemeClr val="tx2">
                    <a:lumMod val="75000"/>
                  </a:schemeClr>
                </a:solidFill>
                <a:latin typeface="Century Gothic" panose="020B0502020202020204" pitchFamily="34" charset="0"/>
              </a:rPr>
              <a:t>Faixas de frequência </a:t>
            </a:r>
          </a:p>
        </p:txBody>
      </p:sp>
      <p:sp>
        <p:nvSpPr>
          <p:cNvPr id="7" name="CaixaDeTexto 6">
            <a:extLst>
              <a:ext uri="{FF2B5EF4-FFF2-40B4-BE49-F238E27FC236}">
                <a16:creationId xmlns:a16="http://schemas.microsoft.com/office/drawing/2014/main" xmlns="" id="{71F4D03C-AF78-CA4D-ADF8-3A6E1E3AD297}"/>
              </a:ext>
            </a:extLst>
          </p:cNvPr>
          <p:cNvSpPr txBox="1"/>
          <p:nvPr/>
        </p:nvSpPr>
        <p:spPr>
          <a:xfrm>
            <a:off x="703288" y="6350686"/>
            <a:ext cx="7015843" cy="307777"/>
          </a:xfrm>
          <a:prstGeom prst="rect">
            <a:avLst/>
          </a:prstGeom>
          <a:noFill/>
        </p:spPr>
        <p:txBody>
          <a:bodyPr wrap="square" rtlCol="0">
            <a:spAutoFit/>
          </a:bodyPr>
          <a:lstStyle/>
          <a:p>
            <a:r>
              <a:rPr lang="pt-BR" sz="1400" dirty="0">
                <a:solidFill>
                  <a:schemeClr val="tx2">
                    <a:lumMod val="75000"/>
                  </a:schemeClr>
                </a:solidFill>
                <a:latin typeface="Century Gothic" panose="020B0502020202020204" pitchFamily="34" charset="0"/>
              </a:rPr>
              <a:t>SMP: telefonia móvel</a:t>
            </a:r>
          </a:p>
        </p:txBody>
      </p:sp>
      <p:graphicFrame>
        <p:nvGraphicFramePr>
          <p:cNvPr id="10" name="Tabela 4">
            <a:extLst>
              <a:ext uri="{FF2B5EF4-FFF2-40B4-BE49-F238E27FC236}">
                <a16:creationId xmlns:a16="http://schemas.microsoft.com/office/drawing/2014/main" xmlns="" id="{3E0B33D9-E82B-B945-BA9D-58D3DE01953C}"/>
              </a:ext>
            </a:extLst>
          </p:cNvPr>
          <p:cNvGraphicFramePr>
            <a:graphicFrameLocks noGrp="1"/>
          </p:cNvGraphicFramePr>
          <p:nvPr>
            <p:extLst>
              <p:ext uri="{D42A27DB-BD31-4B8C-83A1-F6EECF244321}">
                <p14:modId xmlns:p14="http://schemas.microsoft.com/office/powerpoint/2010/main" val="654087184"/>
              </p:ext>
            </p:extLst>
          </p:nvPr>
        </p:nvGraphicFramePr>
        <p:xfrm>
          <a:off x="703288" y="1111103"/>
          <a:ext cx="10783862" cy="4462887"/>
        </p:xfrm>
        <a:graphic>
          <a:graphicData uri="http://schemas.openxmlformats.org/drawingml/2006/table">
            <a:tbl>
              <a:tblPr firstRow="1" bandRow="1">
                <a:tableStyleId>{5C22544A-7EE6-4342-B048-85BDC9FD1C3A}</a:tableStyleId>
              </a:tblPr>
              <a:tblGrid>
                <a:gridCol w="1554137">
                  <a:extLst>
                    <a:ext uri="{9D8B030D-6E8A-4147-A177-3AD203B41FA5}">
                      <a16:colId xmlns:a16="http://schemas.microsoft.com/office/drawing/2014/main" xmlns="" val="3234453068"/>
                    </a:ext>
                  </a:extLst>
                </a:gridCol>
                <a:gridCol w="3686175">
                  <a:extLst>
                    <a:ext uri="{9D8B030D-6E8A-4147-A177-3AD203B41FA5}">
                      <a16:colId xmlns:a16="http://schemas.microsoft.com/office/drawing/2014/main" xmlns="" val="3831002188"/>
                    </a:ext>
                  </a:extLst>
                </a:gridCol>
                <a:gridCol w="3971925">
                  <a:extLst>
                    <a:ext uri="{9D8B030D-6E8A-4147-A177-3AD203B41FA5}">
                      <a16:colId xmlns:a16="http://schemas.microsoft.com/office/drawing/2014/main" xmlns="" val="2881258436"/>
                    </a:ext>
                  </a:extLst>
                </a:gridCol>
                <a:gridCol w="1571625">
                  <a:extLst>
                    <a:ext uri="{9D8B030D-6E8A-4147-A177-3AD203B41FA5}">
                      <a16:colId xmlns:a16="http://schemas.microsoft.com/office/drawing/2014/main" xmlns="" val="3097415623"/>
                    </a:ext>
                  </a:extLst>
                </a:gridCol>
              </a:tblGrid>
              <a:tr h="800100">
                <a:tc>
                  <a:txBody>
                    <a:bodyPr/>
                    <a:lstStyle/>
                    <a:p>
                      <a:pPr algn="ctr"/>
                      <a:r>
                        <a:rPr lang="pt-BR" sz="1400" dirty="0">
                          <a:solidFill>
                            <a:schemeClr val="tx2">
                              <a:lumMod val="75000"/>
                            </a:schemeClr>
                          </a:solidFill>
                          <a:latin typeface="Century Gothic" panose="020B0502020202020204" pitchFamily="34" charset="0"/>
                        </a:rPr>
                        <a:t>Faixa de frequência</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Compromissos</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Lotes</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Serviços </a:t>
                      </a:r>
                    </a:p>
                  </a:txBody>
                  <a:tcPr anchor="ctr">
                    <a:solidFill>
                      <a:srgbClr val="FFFFFF">
                        <a:alpha val="89804"/>
                      </a:srgbClr>
                    </a:solidFill>
                  </a:tcPr>
                </a:tc>
                <a:extLst>
                  <a:ext uri="{0D108BD9-81ED-4DB2-BD59-A6C34878D82A}">
                    <a16:rowId xmlns:a16="http://schemas.microsoft.com/office/drawing/2014/main" xmlns="" val="664601899"/>
                  </a:ext>
                </a:extLst>
              </a:tr>
              <a:tr h="912101">
                <a:tc>
                  <a:txBody>
                    <a:bodyPr/>
                    <a:lstStyle/>
                    <a:p>
                      <a:pPr algn="ctr"/>
                      <a:r>
                        <a:rPr lang="pt-BR" sz="1400" dirty="0">
                          <a:solidFill>
                            <a:schemeClr val="tx2">
                              <a:lumMod val="75000"/>
                            </a:schemeClr>
                          </a:solidFill>
                          <a:latin typeface="Century Gothic" panose="020B0502020202020204" pitchFamily="34" charset="0"/>
                        </a:rPr>
                        <a:t>700 MHz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4G em localidades</a:t>
                      </a:r>
                    </a:p>
                    <a:p>
                      <a:pPr algn="ctr"/>
                      <a:r>
                        <a:rPr lang="pt-BR" sz="1400" dirty="0">
                          <a:solidFill>
                            <a:schemeClr val="tx2">
                              <a:lumMod val="75000"/>
                            </a:schemeClr>
                          </a:solidFill>
                          <a:latin typeface="Century Gothic" panose="020B0502020202020204" pitchFamily="34" charset="0"/>
                        </a:rPr>
                        <a:t>4G em trechos de rodovias</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1 nacional 10 + 10 MHz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SMP 4G e 5G</a:t>
                      </a:r>
                    </a:p>
                  </a:txBody>
                  <a:tcPr anchor="ctr">
                    <a:solidFill>
                      <a:schemeClr val="bg1">
                        <a:alpha val="51762"/>
                      </a:schemeClr>
                    </a:solidFill>
                  </a:tcPr>
                </a:tc>
                <a:extLst>
                  <a:ext uri="{0D108BD9-81ED-4DB2-BD59-A6C34878D82A}">
                    <a16:rowId xmlns:a16="http://schemas.microsoft.com/office/drawing/2014/main" xmlns="" val="2062066273"/>
                  </a:ext>
                </a:extLst>
              </a:tr>
              <a:tr h="912101">
                <a:tc>
                  <a:txBody>
                    <a:bodyPr/>
                    <a:lstStyle/>
                    <a:p>
                      <a:pPr algn="ctr"/>
                      <a:r>
                        <a:rPr lang="pt-BR" sz="1400" dirty="0">
                          <a:solidFill>
                            <a:schemeClr val="tx2">
                              <a:lumMod val="75000"/>
                            </a:schemeClr>
                          </a:solidFill>
                          <a:latin typeface="Century Gothic" panose="020B0502020202020204" pitchFamily="34" charset="0"/>
                        </a:rPr>
                        <a:t>2,3 GHz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4G em localidades</a:t>
                      </a:r>
                    </a:p>
                    <a:p>
                      <a:pPr algn="ctr"/>
                      <a:r>
                        <a:rPr lang="pt-BR" sz="1400" dirty="0">
                          <a:solidFill>
                            <a:schemeClr val="tx2">
                              <a:lumMod val="75000"/>
                            </a:schemeClr>
                          </a:solidFill>
                          <a:latin typeface="Century Gothic" panose="020B0502020202020204" pitchFamily="34" charset="0"/>
                        </a:rPr>
                        <a:t>4G em municípios</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8 regionais de 50 MHz e</a:t>
                      </a:r>
                    </a:p>
                    <a:p>
                      <a:pPr algn="ctr"/>
                      <a:r>
                        <a:rPr lang="pt-BR" sz="1400" dirty="0">
                          <a:solidFill>
                            <a:schemeClr val="tx2">
                              <a:lumMod val="75000"/>
                            </a:schemeClr>
                          </a:solidFill>
                          <a:latin typeface="Century Gothic" panose="020B0502020202020204" pitchFamily="34" charset="0"/>
                        </a:rPr>
                        <a:t>8 regionais de 40 MHz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SMP 4G e 5G</a:t>
                      </a:r>
                    </a:p>
                  </a:txBody>
                  <a:tcPr anchor="ctr">
                    <a:solidFill>
                      <a:schemeClr val="bg1">
                        <a:alpha val="51762"/>
                      </a:schemeClr>
                    </a:solidFill>
                  </a:tcPr>
                </a:tc>
                <a:extLst>
                  <a:ext uri="{0D108BD9-81ED-4DB2-BD59-A6C34878D82A}">
                    <a16:rowId xmlns:a16="http://schemas.microsoft.com/office/drawing/2014/main" xmlns="" val="1893371412"/>
                  </a:ext>
                </a:extLst>
              </a:tr>
              <a:tr h="1838585">
                <a:tc>
                  <a:txBody>
                    <a:bodyPr/>
                    <a:lstStyle/>
                    <a:p>
                      <a:pPr algn="ctr"/>
                      <a:r>
                        <a:rPr lang="pt-BR" sz="1400" b="1" dirty="0">
                          <a:solidFill>
                            <a:schemeClr val="tx2">
                              <a:lumMod val="75000"/>
                            </a:schemeClr>
                          </a:solidFill>
                          <a:latin typeface="Century Gothic" panose="020B0502020202020204" pitchFamily="34" charset="0"/>
                        </a:rPr>
                        <a:t>3,5 GHz</a:t>
                      </a:r>
                    </a:p>
                  </a:txBody>
                  <a:tcPr anchor="ctr">
                    <a:solidFill>
                      <a:schemeClr val="bg1">
                        <a:alpha val="51762"/>
                      </a:schemeClr>
                    </a:solidFill>
                  </a:tcPr>
                </a:tc>
                <a:tc>
                  <a:txBody>
                    <a:bodyPr/>
                    <a:lstStyle/>
                    <a:p>
                      <a:pPr algn="ctr" fontAlgn="ctr"/>
                      <a:r>
                        <a:rPr lang="pt-BR" sz="1400" b="1" i="0" u="none" strike="noStrike" dirty="0">
                          <a:solidFill>
                            <a:schemeClr val="tx2">
                              <a:lumMod val="75000"/>
                            </a:schemeClr>
                          </a:solidFill>
                          <a:effectLst/>
                          <a:latin typeface="Century Gothic" panose="020B0502020202020204" pitchFamily="34" charset="0"/>
                        </a:rPr>
                        <a:t>Antenas 5G stand alone </a:t>
                      </a:r>
                      <a:r>
                        <a:rPr lang="pt-BR" sz="1200" b="1" i="0" u="none" strike="noStrike" dirty="0">
                          <a:solidFill>
                            <a:schemeClr val="tx2">
                              <a:lumMod val="75000"/>
                            </a:schemeClr>
                          </a:solidFill>
                          <a:effectLst/>
                          <a:latin typeface="Century Gothic" panose="020B0502020202020204" pitchFamily="34" charset="0"/>
                        </a:rPr>
                        <a:t>(release 16)</a:t>
                      </a:r>
                      <a:r>
                        <a:rPr lang="pt-BR" sz="1400" b="1" i="0" u="none" strike="noStrike" dirty="0">
                          <a:solidFill>
                            <a:schemeClr val="tx2">
                              <a:lumMod val="75000"/>
                            </a:schemeClr>
                          </a:solidFill>
                          <a:effectLst/>
                          <a:latin typeface="Century Gothic" panose="020B0502020202020204" pitchFamily="34" charset="0"/>
                        </a:rPr>
                        <a:t/>
                      </a:r>
                      <a:br>
                        <a:rPr lang="pt-BR" sz="1400" b="1" i="0" u="none" strike="noStrike" dirty="0">
                          <a:solidFill>
                            <a:schemeClr val="tx2">
                              <a:lumMod val="75000"/>
                            </a:schemeClr>
                          </a:solidFill>
                          <a:effectLst/>
                          <a:latin typeface="Century Gothic" panose="020B0502020202020204" pitchFamily="34" charset="0"/>
                        </a:rPr>
                      </a:br>
                      <a:r>
                        <a:rPr lang="pt-BR" sz="1400" b="1" i="0" u="none" strike="noStrike" dirty="0">
                          <a:solidFill>
                            <a:schemeClr val="tx2">
                              <a:lumMod val="75000"/>
                            </a:schemeClr>
                          </a:solidFill>
                          <a:effectLst/>
                          <a:latin typeface="Century Gothic" panose="020B0502020202020204" pitchFamily="34" charset="0"/>
                        </a:rPr>
                        <a:t>Backhaul </a:t>
                      </a:r>
                      <a:r>
                        <a:rPr lang="pt-BR" sz="1200" b="1" i="0" u="none" strike="noStrike" dirty="0">
                          <a:solidFill>
                            <a:schemeClr val="tx2">
                              <a:lumMod val="75000"/>
                            </a:schemeClr>
                          </a:solidFill>
                          <a:effectLst/>
                          <a:latin typeface="Century Gothic" panose="020B0502020202020204" pitchFamily="34" charset="0"/>
                        </a:rPr>
                        <a:t>(rede de transporte)</a:t>
                      </a:r>
                      <a:r>
                        <a:rPr lang="pt-BR" sz="1400" b="1" i="0" u="none" strike="noStrike" dirty="0">
                          <a:solidFill>
                            <a:schemeClr val="tx2">
                              <a:lumMod val="75000"/>
                            </a:schemeClr>
                          </a:solidFill>
                          <a:effectLst/>
                          <a:latin typeface="Century Gothic" panose="020B0502020202020204" pitchFamily="34" charset="0"/>
                        </a:rPr>
                        <a:t/>
                      </a:r>
                      <a:br>
                        <a:rPr lang="pt-BR" sz="1400" b="1" i="0" u="none" strike="noStrike" dirty="0">
                          <a:solidFill>
                            <a:schemeClr val="tx2">
                              <a:lumMod val="75000"/>
                            </a:schemeClr>
                          </a:solidFill>
                          <a:effectLst/>
                          <a:latin typeface="Century Gothic" panose="020B0502020202020204" pitchFamily="34" charset="0"/>
                        </a:rPr>
                      </a:br>
                      <a:r>
                        <a:rPr lang="pt-BR" sz="1400" b="1" i="0" u="none" strike="noStrike" dirty="0">
                          <a:solidFill>
                            <a:schemeClr val="tx2">
                              <a:lumMod val="75000"/>
                            </a:schemeClr>
                          </a:solidFill>
                          <a:effectLst/>
                          <a:latin typeface="Century Gothic" panose="020B0502020202020204" pitchFamily="34" charset="0"/>
                        </a:rPr>
                        <a:t>Limpeza da faixa </a:t>
                      </a:r>
                      <a:r>
                        <a:rPr lang="pt-BR" sz="1200" b="1" i="0" u="none" strike="noStrike" dirty="0">
                          <a:solidFill>
                            <a:schemeClr val="tx2">
                              <a:lumMod val="75000"/>
                            </a:schemeClr>
                          </a:solidFill>
                          <a:effectLst/>
                          <a:latin typeface="Century Gothic" panose="020B0502020202020204" pitchFamily="34" charset="0"/>
                        </a:rPr>
                        <a:t>(Banda C: Parabólicas e serviço fixo por satélite)</a:t>
                      </a:r>
                      <a:r>
                        <a:rPr lang="pt-BR" sz="1400" b="1" i="0" u="none" strike="noStrike" dirty="0">
                          <a:solidFill>
                            <a:schemeClr val="tx2">
                              <a:lumMod val="75000"/>
                            </a:schemeClr>
                          </a:solidFill>
                          <a:effectLst/>
                          <a:latin typeface="Century Gothic" panose="020B0502020202020204" pitchFamily="34" charset="0"/>
                        </a:rPr>
                        <a:t/>
                      </a:r>
                      <a:br>
                        <a:rPr lang="pt-BR" sz="1400" b="1" i="0" u="none" strike="noStrike" dirty="0">
                          <a:solidFill>
                            <a:schemeClr val="tx2">
                              <a:lumMod val="75000"/>
                            </a:schemeClr>
                          </a:solidFill>
                          <a:effectLst/>
                          <a:latin typeface="Century Gothic" panose="020B0502020202020204" pitchFamily="34" charset="0"/>
                        </a:rPr>
                      </a:br>
                      <a:r>
                        <a:rPr lang="pt-BR" sz="1400" b="1" i="0" u="none" strike="noStrike" dirty="0">
                          <a:solidFill>
                            <a:schemeClr val="tx2">
                              <a:lumMod val="75000"/>
                            </a:schemeClr>
                          </a:solidFill>
                          <a:effectLst/>
                          <a:latin typeface="Century Gothic" panose="020B0502020202020204" pitchFamily="34" charset="0"/>
                        </a:rPr>
                        <a:t>Infovias do Programa Amazônia Integrada e Sustentável (Pais) </a:t>
                      </a:r>
                      <a:br>
                        <a:rPr lang="pt-BR" sz="1400" b="1" i="0" u="none" strike="noStrike" dirty="0">
                          <a:solidFill>
                            <a:schemeClr val="tx2">
                              <a:lumMod val="75000"/>
                            </a:schemeClr>
                          </a:solidFill>
                          <a:effectLst/>
                          <a:latin typeface="Century Gothic" panose="020B0502020202020204" pitchFamily="34" charset="0"/>
                        </a:rPr>
                      </a:br>
                      <a:r>
                        <a:rPr lang="pt-BR" sz="1400" b="1" i="0" u="none" strike="noStrike" dirty="0">
                          <a:solidFill>
                            <a:schemeClr val="tx2">
                              <a:lumMod val="75000"/>
                            </a:schemeClr>
                          </a:solidFill>
                          <a:effectLst/>
                          <a:latin typeface="Century Gothic" panose="020B0502020202020204" pitchFamily="34" charset="0"/>
                        </a:rPr>
                        <a:t>Rede Privativa de Comunicação do Governo Federal</a:t>
                      </a:r>
                    </a:p>
                  </a:txBody>
                  <a:tcPr marL="9525" marR="9525" marT="9525" anchor="ctr">
                    <a:solidFill>
                      <a:schemeClr val="bg1">
                        <a:alpha val="51762"/>
                      </a:schemeClr>
                    </a:solidFill>
                  </a:tcPr>
                </a:tc>
                <a:tc>
                  <a:txBody>
                    <a:bodyPr/>
                    <a:lstStyle/>
                    <a:p>
                      <a:pPr algn="ctr"/>
                      <a:r>
                        <a:rPr lang="pt-BR" sz="1400" b="1" dirty="0">
                          <a:solidFill>
                            <a:schemeClr val="tx2">
                              <a:lumMod val="75000"/>
                            </a:schemeClr>
                          </a:solidFill>
                          <a:latin typeface="Century Gothic" panose="020B0502020202020204" pitchFamily="34" charset="0"/>
                        </a:rPr>
                        <a:t>4 nacionais de 80 MHZ e </a:t>
                      </a:r>
                    </a:p>
                    <a:p>
                      <a:pPr algn="ctr"/>
                      <a:r>
                        <a:rPr lang="pt-BR" sz="1400" b="1" dirty="0">
                          <a:solidFill>
                            <a:schemeClr val="tx2">
                              <a:lumMod val="75000"/>
                            </a:schemeClr>
                          </a:solidFill>
                          <a:latin typeface="Century Gothic" panose="020B0502020202020204" pitchFamily="34" charset="0"/>
                        </a:rPr>
                        <a:t>4 regionais de 80 MHz</a:t>
                      </a:r>
                    </a:p>
                  </a:txBody>
                  <a:tcPr anchor="ctr">
                    <a:solidFill>
                      <a:schemeClr val="bg1">
                        <a:alpha val="51762"/>
                      </a:schemeClr>
                    </a:solidFill>
                  </a:tcPr>
                </a:tc>
                <a:tc>
                  <a:txBody>
                    <a:bodyPr/>
                    <a:lstStyle/>
                    <a:p>
                      <a:pPr algn="ctr"/>
                      <a:r>
                        <a:rPr lang="pt-BR" sz="1400" b="1" dirty="0">
                          <a:solidFill>
                            <a:schemeClr val="tx2">
                              <a:lumMod val="75000"/>
                            </a:schemeClr>
                          </a:solidFill>
                          <a:latin typeface="Century Gothic" panose="020B0502020202020204" pitchFamily="34" charset="0"/>
                        </a:rPr>
                        <a:t>SMP 5G</a:t>
                      </a:r>
                    </a:p>
                  </a:txBody>
                  <a:tcPr anchor="ctr">
                    <a:solidFill>
                      <a:schemeClr val="bg1">
                        <a:alpha val="51762"/>
                      </a:schemeClr>
                    </a:solidFill>
                  </a:tcPr>
                </a:tc>
                <a:extLst>
                  <a:ext uri="{0D108BD9-81ED-4DB2-BD59-A6C34878D82A}">
                    <a16:rowId xmlns:a16="http://schemas.microsoft.com/office/drawing/2014/main" xmlns="" val="474080998"/>
                  </a:ext>
                </a:extLst>
              </a:tr>
            </a:tbl>
          </a:graphicData>
        </a:graphic>
      </p:graphicFrame>
    </p:spTree>
    <p:extLst>
      <p:ext uri="{BB962C8B-B14F-4D97-AF65-F5344CB8AC3E}">
        <p14:creationId xmlns:p14="http://schemas.microsoft.com/office/powerpoint/2010/main" val="52825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DEEE"/>
        </a:solidFill>
        <a:effectLst/>
      </p:bgPr>
    </p:bg>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2" cstate="print">
            <a:alphaModFix amt="8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38200" y="377446"/>
            <a:ext cx="10515600" cy="534285"/>
          </a:xfrm>
        </p:spPr>
        <p:txBody>
          <a:bodyPr>
            <a:normAutofit/>
          </a:bodyPr>
          <a:lstStyle/>
          <a:p>
            <a:pPr algn="ctr"/>
            <a:r>
              <a:rPr lang="pt-BR" sz="3200" b="1" dirty="0">
                <a:solidFill>
                  <a:schemeClr val="tx2">
                    <a:lumMod val="75000"/>
                  </a:schemeClr>
                </a:solidFill>
                <a:latin typeface="Century Gothic" panose="020B0502020202020204" pitchFamily="34" charset="0"/>
              </a:rPr>
              <a:t>Faixas de frequência </a:t>
            </a:r>
          </a:p>
        </p:txBody>
      </p:sp>
      <p:sp>
        <p:nvSpPr>
          <p:cNvPr id="7" name="CaixaDeTexto 6">
            <a:extLst>
              <a:ext uri="{FF2B5EF4-FFF2-40B4-BE49-F238E27FC236}">
                <a16:creationId xmlns:a16="http://schemas.microsoft.com/office/drawing/2014/main" xmlns="" id="{71F4D03C-AF78-CA4D-ADF8-3A6E1E3AD297}"/>
              </a:ext>
            </a:extLst>
          </p:cNvPr>
          <p:cNvSpPr txBox="1"/>
          <p:nvPr/>
        </p:nvSpPr>
        <p:spPr>
          <a:xfrm>
            <a:off x="703288" y="6350686"/>
            <a:ext cx="7015843" cy="307777"/>
          </a:xfrm>
          <a:prstGeom prst="rect">
            <a:avLst/>
          </a:prstGeom>
          <a:noFill/>
        </p:spPr>
        <p:txBody>
          <a:bodyPr wrap="square" rtlCol="0">
            <a:spAutoFit/>
          </a:bodyPr>
          <a:lstStyle/>
          <a:p>
            <a:r>
              <a:rPr lang="pt-BR" sz="1400" dirty="0">
                <a:solidFill>
                  <a:schemeClr val="tx2">
                    <a:lumMod val="75000"/>
                  </a:schemeClr>
                </a:solidFill>
                <a:latin typeface="Century Gothic" panose="020B0502020202020204" pitchFamily="34" charset="0"/>
              </a:rPr>
              <a:t>SMP: telefonia móvel</a:t>
            </a:r>
          </a:p>
        </p:txBody>
      </p:sp>
      <p:graphicFrame>
        <p:nvGraphicFramePr>
          <p:cNvPr id="10" name="Tabela 4">
            <a:extLst>
              <a:ext uri="{FF2B5EF4-FFF2-40B4-BE49-F238E27FC236}">
                <a16:creationId xmlns:a16="http://schemas.microsoft.com/office/drawing/2014/main" xmlns="" id="{3E0B33D9-E82B-B945-BA9D-58D3DE01953C}"/>
              </a:ext>
            </a:extLst>
          </p:cNvPr>
          <p:cNvGraphicFramePr>
            <a:graphicFrameLocks noGrp="1"/>
          </p:cNvGraphicFramePr>
          <p:nvPr>
            <p:extLst>
              <p:ext uri="{D42A27DB-BD31-4B8C-83A1-F6EECF244321}">
                <p14:modId xmlns:p14="http://schemas.microsoft.com/office/powerpoint/2010/main" val="2691846612"/>
              </p:ext>
            </p:extLst>
          </p:nvPr>
        </p:nvGraphicFramePr>
        <p:xfrm>
          <a:off x="703288" y="1111103"/>
          <a:ext cx="10783862" cy="5239583"/>
        </p:xfrm>
        <a:graphic>
          <a:graphicData uri="http://schemas.openxmlformats.org/drawingml/2006/table">
            <a:tbl>
              <a:tblPr firstRow="1" bandRow="1">
                <a:tableStyleId>{5C22544A-7EE6-4342-B048-85BDC9FD1C3A}</a:tableStyleId>
              </a:tblPr>
              <a:tblGrid>
                <a:gridCol w="1554137">
                  <a:extLst>
                    <a:ext uri="{9D8B030D-6E8A-4147-A177-3AD203B41FA5}">
                      <a16:colId xmlns:a16="http://schemas.microsoft.com/office/drawing/2014/main" xmlns="" val="3234453068"/>
                    </a:ext>
                  </a:extLst>
                </a:gridCol>
                <a:gridCol w="3686175">
                  <a:extLst>
                    <a:ext uri="{9D8B030D-6E8A-4147-A177-3AD203B41FA5}">
                      <a16:colId xmlns:a16="http://schemas.microsoft.com/office/drawing/2014/main" xmlns="" val="3831002188"/>
                    </a:ext>
                  </a:extLst>
                </a:gridCol>
                <a:gridCol w="3971925">
                  <a:extLst>
                    <a:ext uri="{9D8B030D-6E8A-4147-A177-3AD203B41FA5}">
                      <a16:colId xmlns:a16="http://schemas.microsoft.com/office/drawing/2014/main" xmlns="" val="2881258436"/>
                    </a:ext>
                  </a:extLst>
                </a:gridCol>
                <a:gridCol w="1571625">
                  <a:extLst>
                    <a:ext uri="{9D8B030D-6E8A-4147-A177-3AD203B41FA5}">
                      <a16:colId xmlns:a16="http://schemas.microsoft.com/office/drawing/2014/main" xmlns="" val="3097415623"/>
                    </a:ext>
                  </a:extLst>
                </a:gridCol>
              </a:tblGrid>
              <a:tr h="800100">
                <a:tc>
                  <a:txBody>
                    <a:bodyPr/>
                    <a:lstStyle/>
                    <a:p>
                      <a:pPr algn="ctr"/>
                      <a:r>
                        <a:rPr lang="pt-BR" sz="1400" dirty="0">
                          <a:solidFill>
                            <a:schemeClr val="tx2">
                              <a:lumMod val="75000"/>
                            </a:schemeClr>
                          </a:solidFill>
                          <a:latin typeface="Century Gothic" panose="020B0502020202020204" pitchFamily="34" charset="0"/>
                        </a:rPr>
                        <a:t>Faixa de frequência</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Compromissos</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Lotes</a:t>
                      </a:r>
                    </a:p>
                  </a:txBody>
                  <a:tcPr anchor="ctr">
                    <a:solidFill>
                      <a:srgbClr val="FFFFFF">
                        <a:alpha val="89804"/>
                      </a:srgbClr>
                    </a:solidFill>
                  </a:tcPr>
                </a:tc>
                <a:tc>
                  <a:txBody>
                    <a:bodyPr/>
                    <a:lstStyle/>
                    <a:p>
                      <a:pPr algn="ctr"/>
                      <a:r>
                        <a:rPr lang="pt-BR" sz="1400" dirty="0">
                          <a:solidFill>
                            <a:schemeClr val="tx2">
                              <a:lumMod val="75000"/>
                            </a:schemeClr>
                          </a:solidFill>
                          <a:latin typeface="Century Gothic" panose="020B0502020202020204" pitchFamily="34" charset="0"/>
                        </a:rPr>
                        <a:t>Serviços </a:t>
                      </a:r>
                    </a:p>
                  </a:txBody>
                  <a:tcPr anchor="ctr">
                    <a:solidFill>
                      <a:srgbClr val="FFFFFF">
                        <a:alpha val="89804"/>
                      </a:srgbClr>
                    </a:solidFill>
                  </a:tcPr>
                </a:tc>
                <a:extLst>
                  <a:ext uri="{0D108BD9-81ED-4DB2-BD59-A6C34878D82A}">
                    <a16:rowId xmlns:a16="http://schemas.microsoft.com/office/drawing/2014/main" xmlns="" val="664601899"/>
                  </a:ext>
                </a:extLst>
              </a:tr>
              <a:tr h="912101">
                <a:tc>
                  <a:txBody>
                    <a:bodyPr/>
                    <a:lstStyle/>
                    <a:p>
                      <a:pPr algn="ctr"/>
                      <a:r>
                        <a:rPr lang="pt-BR" sz="1400" dirty="0">
                          <a:solidFill>
                            <a:schemeClr val="tx2">
                              <a:lumMod val="75000"/>
                            </a:schemeClr>
                          </a:solidFill>
                          <a:latin typeface="Century Gothic" panose="020B0502020202020204" pitchFamily="34" charset="0"/>
                        </a:rPr>
                        <a:t>700 MHz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4G em localidades</a:t>
                      </a:r>
                    </a:p>
                    <a:p>
                      <a:pPr algn="ctr"/>
                      <a:r>
                        <a:rPr lang="pt-BR" sz="1400" dirty="0">
                          <a:solidFill>
                            <a:schemeClr val="tx2">
                              <a:lumMod val="75000"/>
                            </a:schemeClr>
                          </a:solidFill>
                          <a:latin typeface="Century Gothic" panose="020B0502020202020204" pitchFamily="34" charset="0"/>
                        </a:rPr>
                        <a:t>4G em trechos de rodovias</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1 nacional 10 + 10 MHz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SMP 4G e 5G</a:t>
                      </a:r>
                    </a:p>
                  </a:txBody>
                  <a:tcPr anchor="ctr">
                    <a:solidFill>
                      <a:schemeClr val="bg1">
                        <a:alpha val="51762"/>
                      </a:schemeClr>
                    </a:solidFill>
                  </a:tcPr>
                </a:tc>
                <a:extLst>
                  <a:ext uri="{0D108BD9-81ED-4DB2-BD59-A6C34878D82A}">
                    <a16:rowId xmlns:a16="http://schemas.microsoft.com/office/drawing/2014/main" xmlns="" val="2062066273"/>
                  </a:ext>
                </a:extLst>
              </a:tr>
              <a:tr h="912101">
                <a:tc>
                  <a:txBody>
                    <a:bodyPr/>
                    <a:lstStyle/>
                    <a:p>
                      <a:pPr algn="ctr"/>
                      <a:r>
                        <a:rPr lang="pt-BR" sz="1400" dirty="0">
                          <a:solidFill>
                            <a:schemeClr val="tx2">
                              <a:lumMod val="75000"/>
                            </a:schemeClr>
                          </a:solidFill>
                          <a:latin typeface="Century Gothic" panose="020B0502020202020204" pitchFamily="34" charset="0"/>
                        </a:rPr>
                        <a:t>2,3 GHz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4G em localidades</a:t>
                      </a:r>
                    </a:p>
                    <a:p>
                      <a:pPr algn="ctr"/>
                      <a:r>
                        <a:rPr lang="pt-BR" sz="1400" dirty="0">
                          <a:solidFill>
                            <a:schemeClr val="tx2">
                              <a:lumMod val="75000"/>
                            </a:schemeClr>
                          </a:solidFill>
                          <a:latin typeface="Century Gothic" panose="020B0502020202020204" pitchFamily="34" charset="0"/>
                        </a:rPr>
                        <a:t>4G em municípios</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8 regionais de 50 MHz e</a:t>
                      </a:r>
                    </a:p>
                    <a:p>
                      <a:pPr algn="ctr"/>
                      <a:r>
                        <a:rPr lang="pt-BR" sz="1400" dirty="0">
                          <a:solidFill>
                            <a:schemeClr val="tx2">
                              <a:lumMod val="75000"/>
                            </a:schemeClr>
                          </a:solidFill>
                          <a:latin typeface="Century Gothic" panose="020B0502020202020204" pitchFamily="34" charset="0"/>
                        </a:rPr>
                        <a:t>8 regionais de 40 MHz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SMP 4G e 5G</a:t>
                      </a:r>
                    </a:p>
                  </a:txBody>
                  <a:tcPr anchor="ctr">
                    <a:solidFill>
                      <a:schemeClr val="bg1">
                        <a:alpha val="51762"/>
                      </a:schemeClr>
                    </a:solidFill>
                  </a:tcPr>
                </a:tc>
                <a:extLst>
                  <a:ext uri="{0D108BD9-81ED-4DB2-BD59-A6C34878D82A}">
                    <a16:rowId xmlns:a16="http://schemas.microsoft.com/office/drawing/2014/main" xmlns="" val="1893371412"/>
                  </a:ext>
                </a:extLst>
              </a:tr>
              <a:tr h="1838585">
                <a:tc>
                  <a:txBody>
                    <a:bodyPr/>
                    <a:lstStyle/>
                    <a:p>
                      <a:pPr algn="ctr"/>
                      <a:r>
                        <a:rPr lang="pt-BR" sz="1400" dirty="0">
                          <a:solidFill>
                            <a:schemeClr val="tx2">
                              <a:lumMod val="75000"/>
                            </a:schemeClr>
                          </a:solidFill>
                          <a:latin typeface="Century Gothic" panose="020B0502020202020204" pitchFamily="34" charset="0"/>
                        </a:rPr>
                        <a:t>3,5 GHz</a:t>
                      </a:r>
                    </a:p>
                  </a:txBody>
                  <a:tcPr anchor="ctr">
                    <a:solidFill>
                      <a:schemeClr val="bg1">
                        <a:alpha val="51762"/>
                      </a:schemeClr>
                    </a:solidFill>
                  </a:tcPr>
                </a:tc>
                <a:tc>
                  <a:txBody>
                    <a:bodyPr/>
                    <a:lstStyle/>
                    <a:p>
                      <a:pPr algn="ctr" fontAlgn="ctr"/>
                      <a:r>
                        <a:rPr lang="pt-BR" sz="1400" b="0" i="0" u="none" strike="noStrike" dirty="0">
                          <a:solidFill>
                            <a:schemeClr val="tx2">
                              <a:lumMod val="75000"/>
                            </a:schemeClr>
                          </a:solidFill>
                          <a:effectLst/>
                          <a:latin typeface="Century Gothic" panose="020B0502020202020204" pitchFamily="34" charset="0"/>
                        </a:rPr>
                        <a:t>Antenas 5G stand alone </a:t>
                      </a:r>
                      <a:r>
                        <a:rPr lang="pt-BR" sz="1200" b="0" i="0" u="none" strike="noStrike" dirty="0">
                          <a:solidFill>
                            <a:schemeClr val="tx2">
                              <a:lumMod val="75000"/>
                            </a:schemeClr>
                          </a:solidFill>
                          <a:effectLst/>
                          <a:latin typeface="Century Gothic" panose="020B0502020202020204" pitchFamily="34" charset="0"/>
                        </a:rPr>
                        <a:t>(release 16)</a:t>
                      </a:r>
                      <a:r>
                        <a:rPr lang="pt-BR" sz="1400" b="0" i="0" u="none" strike="noStrike" dirty="0">
                          <a:solidFill>
                            <a:schemeClr val="tx2">
                              <a:lumMod val="75000"/>
                            </a:schemeClr>
                          </a:solidFill>
                          <a:effectLst/>
                          <a:latin typeface="Century Gothic" panose="020B0502020202020204" pitchFamily="34" charset="0"/>
                        </a:rPr>
                        <a:t/>
                      </a:r>
                      <a:br>
                        <a:rPr lang="pt-BR" sz="1400" b="0" i="0" u="none" strike="noStrike" dirty="0">
                          <a:solidFill>
                            <a:schemeClr val="tx2">
                              <a:lumMod val="75000"/>
                            </a:schemeClr>
                          </a:solidFill>
                          <a:effectLst/>
                          <a:latin typeface="Century Gothic" panose="020B0502020202020204" pitchFamily="34" charset="0"/>
                        </a:rPr>
                      </a:br>
                      <a:r>
                        <a:rPr lang="pt-BR" sz="1400" b="0" i="0" u="none" strike="noStrike" dirty="0">
                          <a:solidFill>
                            <a:schemeClr val="tx2">
                              <a:lumMod val="75000"/>
                            </a:schemeClr>
                          </a:solidFill>
                          <a:effectLst/>
                          <a:latin typeface="Century Gothic" panose="020B0502020202020204" pitchFamily="34" charset="0"/>
                        </a:rPr>
                        <a:t>Backhaul </a:t>
                      </a:r>
                      <a:r>
                        <a:rPr lang="pt-BR" sz="1200" b="0" i="0" u="none" strike="noStrike" dirty="0">
                          <a:solidFill>
                            <a:schemeClr val="tx2">
                              <a:lumMod val="75000"/>
                            </a:schemeClr>
                          </a:solidFill>
                          <a:effectLst/>
                          <a:latin typeface="Century Gothic" panose="020B0502020202020204" pitchFamily="34" charset="0"/>
                        </a:rPr>
                        <a:t>(rede de transporte)</a:t>
                      </a:r>
                      <a:r>
                        <a:rPr lang="pt-BR" sz="1400" b="0" i="0" u="none" strike="noStrike" dirty="0">
                          <a:solidFill>
                            <a:schemeClr val="tx2">
                              <a:lumMod val="75000"/>
                            </a:schemeClr>
                          </a:solidFill>
                          <a:effectLst/>
                          <a:latin typeface="Century Gothic" panose="020B0502020202020204" pitchFamily="34" charset="0"/>
                        </a:rPr>
                        <a:t/>
                      </a:r>
                      <a:br>
                        <a:rPr lang="pt-BR" sz="1400" b="0" i="0" u="none" strike="noStrike" dirty="0">
                          <a:solidFill>
                            <a:schemeClr val="tx2">
                              <a:lumMod val="75000"/>
                            </a:schemeClr>
                          </a:solidFill>
                          <a:effectLst/>
                          <a:latin typeface="Century Gothic" panose="020B0502020202020204" pitchFamily="34" charset="0"/>
                        </a:rPr>
                      </a:br>
                      <a:r>
                        <a:rPr lang="pt-BR" sz="1400" b="0" i="0" u="none" strike="noStrike" dirty="0">
                          <a:solidFill>
                            <a:schemeClr val="tx2">
                              <a:lumMod val="75000"/>
                            </a:schemeClr>
                          </a:solidFill>
                          <a:effectLst/>
                          <a:latin typeface="Century Gothic" panose="020B0502020202020204" pitchFamily="34" charset="0"/>
                        </a:rPr>
                        <a:t>Limpeza da faixa </a:t>
                      </a:r>
                      <a:r>
                        <a:rPr lang="pt-BR" sz="1200" b="0" i="0" u="none" strike="noStrike" dirty="0">
                          <a:solidFill>
                            <a:schemeClr val="tx2">
                              <a:lumMod val="75000"/>
                            </a:schemeClr>
                          </a:solidFill>
                          <a:effectLst/>
                          <a:latin typeface="Century Gothic" panose="020B0502020202020204" pitchFamily="34" charset="0"/>
                        </a:rPr>
                        <a:t>(Banda C: Parabólicas e serviço fixo por satélite)</a:t>
                      </a:r>
                      <a:r>
                        <a:rPr lang="pt-BR" sz="1400" b="0" i="0" u="none" strike="noStrike" dirty="0">
                          <a:solidFill>
                            <a:schemeClr val="tx2">
                              <a:lumMod val="75000"/>
                            </a:schemeClr>
                          </a:solidFill>
                          <a:effectLst/>
                          <a:latin typeface="Century Gothic" panose="020B0502020202020204" pitchFamily="34" charset="0"/>
                        </a:rPr>
                        <a:t/>
                      </a:r>
                      <a:br>
                        <a:rPr lang="pt-BR" sz="1400" b="0" i="0" u="none" strike="noStrike" dirty="0">
                          <a:solidFill>
                            <a:schemeClr val="tx2">
                              <a:lumMod val="75000"/>
                            </a:schemeClr>
                          </a:solidFill>
                          <a:effectLst/>
                          <a:latin typeface="Century Gothic" panose="020B0502020202020204" pitchFamily="34" charset="0"/>
                        </a:rPr>
                      </a:br>
                      <a:r>
                        <a:rPr lang="pt-BR" sz="1400" b="0" i="0" u="none" strike="noStrike" dirty="0">
                          <a:solidFill>
                            <a:schemeClr val="tx2">
                              <a:lumMod val="75000"/>
                            </a:schemeClr>
                          </a:solidFill>
                          <a:effectLst/>
                          <a:latin typeface="Century Gothic" panose="020B0502020202020204" pitchFamily="34" charset="0"/>
                        </a:rPr>
                        <a:t>Infovias do Programa Amazônia Integrada e Sustentável (Pais) </a:t>
                      </a:r>
                      <a:br>
                        <a:rPr lang="pt-BR" sz="1400" b="0" i="0" u="none" strike="noStrike" dirty="0">
                          <a:solidFill>
                            <a:schemeClr val="tx2">
                              <a:lumMod val="75000"/>
                            </a:schemeClr>
                          </a:solidFill>
                          <a:effectLst/>
                          <a:latin typeface="Century Gothic" panose="020B0502020202020204" pitchFamily="34" charset="0"/>
                        </a:rPr>
                      </a:br>
                      <a:r>
                        <a:rPr lang="pt-BR" sz="1400" b="0" i="0" u="none" strike="noStrike" dirty="0">
                          <a:solidFill>
                            <a:schemeClr val="tx2">
                              <a:lumMod val="75000"/>
                            </a:schemeClr>
                          </a:solidFill>
                          <a:effectLst/>
                          <a:latin typeface="Century Gothic" panose="020B0502020202020204" pitchFamily="34" charset="0"/>
                        </a:rPr>
                        <a:t>Rede Privativa de Comunicação do Governo Federal</a:t>
                      </a:r>
                    </a:p>
                  </a:txBody>
                  <a:tcPr marL="9525" marR="9525" marT="9525"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4 nacionais de 80 MHZ e </a:t>
                      </a:r>
                    </a:p>
                    <a:p>
                      <a:pPr algn="ctr"/>
                      <a:r>
                        <a:rPr lang="pt-BR" sz="1400" dirty="0">
                          <a:solidFill>
                            <a:schemeClr val="tx2">
                              <a:lumMod val="75000"/>
                            </a:schemeClr>
                          </a:solidFill>
                          <a:latin typeface="Century Gothic" panose="020B0502020202020204" pitchFamily="34" charset="0"/>
                        </a:rPr>
                        <a:t>4 regionais de 80 MHz</a:t>
                      </a:r>
                    </a:p>
                  </a:txBody>
                  <a:tcPr anchor="ctr">
                    <a:solidFill>
                      <a:schemeClr val="bg1">
                        <a:alpha val="51762"/>
                      </a:schemeClr>
                    </a:solidFill>
                  </a:tcPr>
                </a:tc>
                <a:tc>
                  <a:txBody>
                    <a:bodyPr/>
                    <a:lstStyle/>
                    <a:p>
                      <a:pPr algn="ctr"/>
                      <a:r>
                        <a:rPr lang="pt-BR" sz="1400" dirty="0">
                          <a:solidFill>
                            <a:schemeClr val="tx2">
                              <a:lumMod val="75000"/>
                            </a:schemeClr>
                          </a:solidFill>
                          <a:latin typeface="Century Gothic" panose="020B0502020202020204" pitchFamily="34" charset="0"/>
                        </a:rPr>
                        <a:t>SMP 5G</a:t>
                      </a:r>
                    </a:p>
                  </a:txBody>
                  <a:tcPr anchor="ctr">
                    <a:solidFill>
                      <a:schemeClr val="bg1">
                        <a:alpha val="51762"/>
                      </a:schemeClr>
                    </a:solidFill>
                  </a:tcPr>
                </a:tc>
                <a:extLst>
                  <a:ext uri="{0D108BD9-81ED-4DB2-BD59-A6C34878D82A}">
                    <a16:rowId xmlns:a16="http://schemas.microsoft.com/office/drawing/2014/main" xmlns="" val="474080998"/>
                  </a:ext>
                </a:extLst>
              </a:tr>
              <a:tr h="776696">
                <a:tc>
                  <a:txBody>
                    <a:bodyPr/>
                    <a:lstStyle/>
                    <a:p>
                      <a:pPr algn="ctr"/>
                      <a:r>
                        <a:rPr lang="pt-BR" sz="1400" b="1" dirty="0">
                          <a:solidFill>
                            <a:schemeClr val="tx2">
                              <a:lumMod val="75000"/>
                            </a:schemeClr>
                          </a:solidFill>
                          <a:latin typeface="Century Gothic" panose="020B0502020202020204" pitchFamily="34" charset="0"/>
                        </a:rPr>
                        <a:t>26 GHz</a:t>
                      </a:r>
                    </a:p>
                  </a:txBody>
                  <a:tcPr anchor="ctr">
                    <a:solidFill>
                      <a:schemeClr val="bg1">
                        <a:alpha val="51762"/>
                      </a:schemeClr>
                    </a:solidFill>
                  </a:tcPr>
                </a:tc>
                <a:tc>
                  <a:txBody>
                    <a:bodyPr/>
                    <a:lstStyle/>
                    <a:p>
                      <a:pPr algn="ctr"/>
                      <a:r>
                        <a:rPr lang="pt-BR" sz="1400" b="1" dirty="0">
                          <a:solidFill>
                            <a:schemeClr val="tx2">
                              <a:lumMod val="75000"/>
                            </a:schemeClr>
                          </a:solidFill>
                          <a:latin typeface="Century Gothic" panose="020B0502020202020204" pitchFamily="34" charset="0"/>
                        </a:rPr>
                        <a:t>Sem compromissos</a:t>
                      </a:r>
                    </a:p>
                  </a:txBody>
                  <a:tcPr anchor="ctr">
                    <a:solidFill>
                      <a:schemeClr val="bg1">
                        <a:alpha val="51762"/>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dirty="0">
                          <a:solidFill>
                            <a:schemeClr val="tx2">
                              <a:lumMod val="75000"/>
                            </a:schemeClr>
                          </a:solidFill>
                          <a:latin typeface="Century Gothic" panose="020B0502020202020204" pitchFamily="34" charset="0"/>
                        </a:rPr>
                        <a:t>5 nacionais de 400 MHZ e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1" dirty="0">
                          <a:solidFill>
                            <a:schemeClr val="tx2">
                              <a:lumMod val="75000"/>
                            </a:schemeClr>
                          </a:solidFill>
                          <a:latin typeface="Century Gothic" panose="020B0502020202020204" pitchFamily="34" charset="0"/>
                        </a:rPr>
                        <a:t>21 regionais de 400 MHz</a:t>
                      </a:r>
                    </a:p>
                    <a:p>
                      <a:pPr algn="ctr"/>
                      <a:endParaRPr lang="pt-BR" sz="1400" b="1" dirty="0">
                        <a:solidFill>
                          <a:schemeClr val="tx2">
                            <a:lumMod val="75000"/>
                          </a:schemeClr>
                        </a:solidFill>
                        <a:latin typeface="Century Gothic" panose="020B0502020202020204" pitchFamily="34" charset="0"/>
                      </a:endParaRPr>
                    </a:p>
                  </a:txBody>
                  <a:tcPr anchor="ctr">
                    <a:solidFill>
                      <a:schemeClr val="bg1">
                        <a:alpha val="51762"/>
                      </a:schemeClr>
                    </a:solidFill>
                  </a:tcPr>
                </a:tc>
                <a:tc>
                  <a:txBody>
                    <a:bodyPr/>
                    <a:lstStyle/>
                    <a:p>
                      <a:pPr algn="ctr"/>
                      <a:r>
                        <a:rPr lang="pt-BR" sz="1400" b="1" dirty="0">
                          <a:solidFill>
                            <a:schemeClr val="tx2">
                              <a:lumMod val="75000"/>
                            </a:schemeClr>
                          </a:solidFill>
                          <a:latin typeface="Century Gothic" panose="020B0502020202020204" pitchFamily="34" charset="0"/>
                        </a:rPr>
                        <a:t>SMP 5G e banda larga (SCM)</a:t>
                      </a:r>
                    </a:p>
                  </a:txBody>
                  <a:tcPr anchor="ctr">
                    <a:solidFill>
                      <a:schemeClr val="bg1">
                        <a:alpha val="51762"/>
                      </a:schemeClr>
                    </a:solidFill>
                  </a:tcPr>
                </a:tc>
                <a:extLst>
                  <a:ext uri="{0D108BD9-81ED-4DB2-BD59-A6C34878D82A}">
                    <a16:rowId xmlns:a16="http://schemas.microsoft.com/office/drawing/2014/main" xmlns="" val="2117694604"/>
                  </a:ext>
                </a:extLst>
              </a:tr>
            </a:tbl>
          </a:graphicData>
        </a:graphic>
      </p:graphicFrame>
    </p:spTree>
    <p:extLst>
      <p:ext uri="{BB962C8B-B14F-4D97-AF65-F5344CB8AC3E}">
        <p14:creationId xmlns:p14="http://schemas.microsoft.com/office/powerpoint/2010/main" val="428697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6DEEE"/>
        </a:solidFill>
        <a:effectLst/>
      </p:bgPr>
    </p:bg>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3" cstate="print">
            <a:alphaModFix amt="8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pic>
        <p:nvPicPr>
          <p:cNvPr id="7" name="Imagem 6" descr="Gráfico, Gráfico de bolhas&#10;&#10;Descrição gerada automaticamente">
            <a:extLst>
              <a:ext uri="{FF2B5EF4-FFF2-40B4-BE49-F238E27FC236}">
                <a16:creationId xmlns:a16="http://schemas.microsoft.com/office/drawing/2014/main" xmlns="" id="{46ADC97A-1B5E-4952-BD29-56DAB63FF5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3849" y="0"/>
            <a:ext cx="9158989" cy="6871127"/>
          </a:xfrm>
          <a:prstGeom prst="rect">
            <a:avLst/>
          </a:prstGeom>
        </p:spPr>
      </p:pic>
      <p:sp>
        <p:nvSpPr>
          <p:cNvPr id="15" name="CaixaDeTexto 14">
            <a:extLst>
              <a:ext uri="{FF2B5EF4-FFF2-40B4-BE49-F238E27FC236}">
                <a16:creationId xmlns:a16="http://schemas.microsoft.com/office/drawing/2014/main" xmlns="" id="{DBFE4FEC-1147-4C18-A3D4-9BE14E9891C1}"/>
              </a:ext>
            </a:extLst>
          </p:cNvPr>
          <p:cNvSpPr txBox="1"/>
          <p:nvPr/>
        </p:nvSpPr>
        <p:spPr>
          <a:xfrm>
            <a:off x="9064586" y="1144527"/>
            <a:ext cx="1670757" cy="307777"/>
          </a:xfrm>
          <a:prstGeom prst="rect">
            <a:avLst/>
          </a:prstGeom>
          <a:noFill/>
        </p:spPr>
        <p:txBody>
          <a:bodyPr wrap="square" rtlCol="0">
            <a:spAutoFit/>
          </a:bodyPr>
          <a:lstStyle/>
          <a:p>
            <a:r>
              <a:rPr lang="pt-BR" sz="1400" dirty="0">
                <a:solidFill>
                  <a:schemeClr val="tx2">
                    <a:lumMod val="75000"/>
                  </a:schemeClr>
                </a:solidFill>
                <a:latin typeface="Century Gothic" panose="020B0502020202020204" pitchFamily="34" charset="0"/>
              </a:rPr>
              <a:t>em R$ </a:t>
            </a:r>
            <a:r>
              <a:rPr lang="pt-BR" sz="1400" b="1" dirty="0">
                <a:solidFill>
                  <a:schemeClr val="tx2">
                    <a:lumMod val="75000"/>
                  </a:schemeClr>
                </a:solidFill>
                <a:latin typeface="Century Gothic" panose="020B0502020202020204" pitchFamily="34" charset="0"/>
              </a:rPr>
              <a:t>bilhões</a:t>
            </a:r>
          </a:p>
        </p:txBody>
      </p:sp>
    </p:spTree>
    <p:extLst>
      <p:ext uri="{BB962C8B-B14F-4D97-AF65-F5344CB8AC3E}">
        <p14:creationId xmlns:p14="http://schemas.microsoft.com/office/powerpoint/2010/main" val="12769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DEEE"/>
        </a:solidFill>
        <a:effectLst/>
      </p:bgPr>
    </p:bg>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3" cstate="print">
            <a:alphaModFix amt="8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38200" y="377446"/>
            <a:ext cx="10515600" cy="976526"/>
          </a:xfrm>
        </p:spPr>
        <p:txBody>
          <a:bodyPr>
            <a:normAutofit/>
          </a:bodyPr>
          <a:lstStyle/>
          <a:p>
            <a:pPr algn="ctr"/>
            <a:r>
              <a:rPr lang="pt-BR" sz="3200" b="1" dirty="0">
                <a:solidFill>
                  <a:schemeClr val="tx2">
                    <a:lumMod val="75000"/>
                  </a:schemeClr>
                </a:solidFill>
                <a:latin typeface="Century Gothic" panose="020B0502020202020204" pitchFamily="34" charset="0"/>
              </a:rPr>
              <a:t>Principais Constatações e aprimoramentos propostos pelo do Tribunal </a:t>
            </a:r>
          </a:p>
        </p:txBody>
      </p:sp>
      <p:sp>
        <p:nvSpPr>
          <p:cNvPr id="6" name="CaixaDeTexto 5">
            <a:extLst>
              <a:ext uri="{FF2B5EF4-FFF2-40B4-BE49-F238E27FC236}">
                <a16:creationId xmlns:a16="http://schemas.microsoft.com/office/drawing/2014/main" xmlns="" id="{2FF8F2EE-94A7-4C32-885C-FF95CE02ADF5}"/>
              </a:ext>
            </a:extLst>
          </p:cNvPr>
          <p:cNvSpPr txBox="1"/>
          <p:nvPr/>
        </p:nvSpPr>
        <p:spPr>
          <a:xfrm>
            <a:off x="1625599" y="2410695"/>
            <a:ext cx="6022623" cy="400110"/>
          </a:xfrm>
          <a:prstGeom prst="rect">
            <a:avLst/>
          </a:prstGeom>
          <a:noFill/>
        </p:spPr>
        <p:txBody>
          <a:bodyPr wrap="square" rtlCol="0">
            <a:spAutoFit/>
          </a:bodyPr>
          <a:lstStyle/>
          <a:p>
            <a:r>
              <a:rPr lang="pt-BR" sz="2000" dirty="0">
                <a:solidFill>
                  <a:schemeClr val="tx2">
                    <a:lumMod val="75000"/>
                  </a:schemeClr>
                </a:solidFill>
                <a:latin typeface="Century Gothic" panose="020B0502020202020204" pitchFamily="34" charset="0"/>
              </a:rPr>
              <a:t>Quanto a precificação das faixas</a:t>
            </a:r>
          </a:p>
        </p:txBody>
      </p:sp>
      <p:sp>
        <p:nvSpPr>
          <p:cNvPr id="8" name="CaixaDeTexto 7">
            <a:extLst>
              <a:ext uri="{FF2B5EF4-FFF2-40B4-BE49-F238E27FC236}">
                <a16:creationId xmlns:a16="http://schemas.microsoft.com/office/drawing/2014/main" xmlns="" id="{ECB9941E-78D0-4FA9-BC53-EB62135B4037}"/>
              </a:ext>
            </a:extLst>
          </p:cNvPr>
          <p:cNvSpPr txBox="1"/>
          <p:nvPr/>
        </p:nvSpPr>
        <p:spPr>
          <a:xfrm>
            <a:off x="1625599" y="1720260"/>
            <a:ext cx="9629423" cy="400110"/>
          </a:xfrm>
          <a:prstGeom prst="rect">
            <a:avLst/>
          </a:prstGeom>
          <a:noFill/>
        </p:spPr>
        <p:txBody>
          <a:bodyPr wrap="square" rtlCol="0">
            <a:spAutoFit/>
          </a:bodyPr>
          <a:lstStyle/>
          <a:p>
            <a:r>
              <a:rPr lang="pt-BR" sz="2000" dirty="0">
                <a:solidFill>
                  <a:schemeClr val="tx2">
                    <a:lumMod val="75000"/>
                  </a:schemeClr>
                </a:solidFill>
                <a:latin typeface="Century Gothic" panose="020B0502020202020204" pitchFamily="34" charset="0"/>
              </a:rPr>
              <a:t>Quanto aos comandos da minuta de edital de licitação</a:t>
            </a:r>
            <a:endParaRPr lang="pt-BR" sz="2000" b="1" dirty="0">
              <a:solidFill>
                <a:schemeClr val="tx2">
                  <a:lumMod val="75000"/>
                </a:schemeClr>
              </a:solidFill>
              <a:latin typeface="Century Gothic" panose="020B0502020202020204" pitchFamily="34" charset="0"/>
            </a:endParaRPr>
          </a:p>
        </p:txBody>
      </p:sp>
      <p:sp>
        <p:nvSpPr>
          <p:cNvPr id="11" name="CaixaDeTexto 10">
            <a:extLst>
              <a:ext uri="{FF2B5EF4-FFF2-40B4-BE49-F238E27FC236}">
                <a16:creationId xmlns:a16="http://schemas.microsoft.com/office/drawing/2014/main" xmlns="" id="{FD8B3046-14BA-4429-AA09-28E32F63CCB2}"/>
              </a:ext>
            </a:extLst>
          </p:cNvPr>
          <p:cNvSpPr txBox="1"/>
          <p:nvPr/>
        </p:nvSpPr>
        <p:spPr>
          <a:xfrm>
            <a:off x="1625599" y="3176526"/>
            <a:ext cx="5683956" cy="400110"/>
          </a:xfrm>
          <a:prstGeom prst="rect">
            <a:avLst/>
          </a:prstGeom>
          <a:noFill/>
        </p:spPr>
        <p:txBody>
          <a:bodyPr wrap="square" rtlCol="0">
            <a:spAutoFit/>
          </a:bodyPr>
          <a:lstStyle/>
          <a:p>
            <a:r>
              <a:rPr lang="pt-BR" sz="2000" dirty="0">
                <a:solidFill>
                  <a:schemeClr val="tx2">
                    <a:lumMod val="75000"/>
                  </a:schemeClr>
                </a:solidFill>
                <a:latin typeface="Century Gothic" panose="020B0502020202020204" pitchFamily="34" charset="0"/>
              </a:rPr>
              <a:t>Quanto aos compromissos de abrangência</a:t>
            </a:r>
          </a:p>
        </p:txBody>
      </p:sp>
      <p:sp>
        <p:nvSpPr>
          <p:cNvPr id="12" name="CaixaDeTexto 11">
            <a:extLst>
              <a:ext uri="{FF2B5EF4-FFF2-40B4-BE49-F238E27FC236}">
                <a16:creationId xmlns:a16="http://schemas.microsoft.com/office/drawing/2014/main" xmlns="" id="{B2558583-0767-441B-8286-243E8C054DB2}"/>
              </a:ext>
            </a:extLst>
          </p:cNvPr>
          <p:cNvSpPr txBox="1"/>
          <p:nvPr/>
        </p:nvSpPr>
        <p:spPr>
          <a:xfrm>
            <a:off x="1350768" y="1720260"/>
            <a:ext cx="399009" cy="400110"/>
          </a:xfrm>
          <a:prstGeom prst="rect">
            <a:avLst/>
          </a:prstGeom>
          <a:noFill/>
        </p:spPr>
        <p:txBody>
          <a:bodyPr wrap="square" rtlCol="0">
            <a:spAutoFit/>
          </a:bodyPr>
          <a:lstStyle/>
          <a:p>
            <a:r>
              <a:rPr lang="pt-BR" sz="2000" b="1" dirty="0">
                <a:solidFill>
                  <a:schemeClr val="tx2">
                    <a:lumMod val="75000"/>
                  </a:schemeClr>
                </a:solidFill>
                <a:latin typeface="Century Gothic" panose="020B0502020202020204" pitchFamily="34" charset="0"/>
              </a:rPr>
              <a:t>1. </a:t>
            </a:r>
          </a:p>
        </p:txBody>
      </p:sp>
      <p:sp>
        <p:nvSpPr>
          <p:cNvPr id="13" name="CaixaDeTexto 12">
            <a:extLst>
              <a:ext uri="{FF2B5EF4-FFF2-40B4-BE49-F238E27FC236}">
                <a16:creationId xmlns:a16="http://schemas.microsoft.com/office/drawing/2014/main" xmlns="" id="{23E26BB2-89F2-4577-809D-9951202CB4BF}"/>
              </a:ext>
            </a:extLst>
          </p:cNvPr>
          <p:cNvSpPr txBox="1"/>
          <p:nvPr/>
        </p:nvSpPr>
        <p:spPr>
          <a:xfrm>
            <a:off x="1350768" y="2414526"/>
            <a:ext cx="871397" cy="400110"/>
          </a:xfrm>
          <a:prstGeom prst="rect">
            <a:avLst/>
          </a:prstGeom>
          <a:noFill/>
        </p:spPr>
        <p:txBody>
          <a:bodyPr wrap="square" rtlCol="0">
            <a:spAutoFit/>
          </a:bodyPr>
          <a:lstStyle/>
          <a:p>
            <a:r>
              <a:rPr lang="pt-BR" sz="2000" b="1" dirty="0">
                <a:solidFill>
                  <a:schemeClr val="tx2">
                    <a:lumMod val="75000"/>
                  </a:schemeClr>
                </a:solidFill>
                <a:latin typeface="Century Gothic" panose="020B0502020202020204" pitchFamily="34" charset="0"/>
              </a:rPr>
              <a:t>2. </a:t>
            </a:r>
          </a:p>
        </p:txBody>
      </p:sp>
      <p:sp>
        <p:nvSpPr>
          <p:cNvPr id="14" name="CaixaDeTexto 13">
            <a:extLst>
              <a:ext uri="{FF2B5EF4-FFF2-40B4-BE49-F238E27FC236}">
                <a16:creationId xmlns:a16="http://schemas.microsoft.com/office/drawing/2014/main" xmlns="" id="{A13C0A03-B447-4759-88F2-3314B1BAA74C}"/>
              </a:ext>
            </a:extLst>
          </p:cNvPr>
          <p:cNvSpPr txBox="1"/>
          <p:nvPr/>
        </p:nvSpPr>
        <p:spPr>
          <a:xfrm>
            <a:off x="1350768" y="3176526"/>
            <a:ext cx="871397" cy="400110"/>
          </a:xfrm>
          <a:prstGeom prst="rect">
            <a:avLst/>
          </a:prstGeom>
          <a:noFill/>
        </p:spPr>
        <p:txBody>
          <a:bodyPr wrap="square" rtlCol="0">
            <a:spAutoFit/>
          </a:bodyPr>
          <a:lstStyle/>
          <a:p>
            <a:r>
              <a:rPr lang="pt-BR" sz="2000" b="1" dirty="0">
                <a:solidFill>
                  <a:schemeClr val="tx2">
                    <a:lumMod val="75000"/>
                  </a:schemeClr>
                </a:solidFill>
                <a:latin typeface="Century Gothic" panose="020B0502020202020204" pitchFamily="34" charset="0"/>
              </a:rPr>
              <a:t>3. </a:t>
            </a:r>
          </a:p>
        </p:txBody>
      </p:sp>
      <p:sp>
        <p:nvSpPr>
          <p:cNvPr id="10" name="CaixaDeTexto 9">
            <a:extLst>
              <a:ext uri="{FF2B5EF4-FFF2-40B4-BE49-F238E27FC236}">
                <a16:creationId xmlns:a16="http://schemas.microsoft.com/office/drawing/2014/main" xmlns="" id="{E0ADC860-50DA-EB49-8400-E83C8833FE56}"/>
              </a:ext>
            </a:extLst>
          </p:cNvPr>
          <p:cNvSpPr txBox="1"/>
          <p:nvPr/>
        </p:nvSpPr>
        <p:spPr>
          <a:xfrm>
            <a:off x="1350768" y="3870792"/>
            <a:ext cx="871397" cy="400110"/>
          </a:xfrm>
          <a:prstGeom prst="rect">
            <a:avLst/>
          </a:prstGeom>
          <a:noFill/>
        </p:spPr>
        <p:txBody>
          <a:bodyPr wrap="square" rtlCol="0">
            <a:spAutoFit/>
          </a:bodyPr>
          <a:lstStyle/>
          <a:p>
            <a:r>
              <a:rPr lang="pt-BR" sz="2000" b="1" dirty="0">
                <a:solidFill>
                  <a:schemeClr val="tx2">
                    <a:lumMod val="75000"/>
                  </a:schemeClr>
                </a:solidFill>
                <a:latin typeface="Century Gothic" panose="020B0502020202020204" pitchFamily="34" charset="0"/>
              </a:rPr>
              <a:t>4. </a:t>
            </a:r>
          </a:p>
        </p:txBody>
      </p:sp>
      <p:sp>
        <p:nvSpPr>
          <p:cNvPr id="15" name="CaixaDeTexto 14">
            <a:extLst>
              <a:ext uri="{FF2B5EF4-FFF2-40B4-BE49-F238E27FC236}">
                <a16:creationId xmlns:a16="http://schemas.microsoft.com/office/drawing/2014/main" xmlns="" id="{48732C04-5C2A-6347-86B6-C07E4AB31420}"/>
              </a:ext>
            </a:extLst>
          </p:cNvPr>
          <p:cNvSpPr txBox="1"/>
          <p:nvPr/>
        </p:nvSpPr>
        <p:spPr>
          <a:xfrm>
            <a:off x="1625599" y="3870792"/>
            <a:ext cx="5683956" cy="400110"/>
          </a:xfrm>
          <a:prstGeom prst="rect">
            <a:avLst/>
          </a:prstGeom>
          <a:noFill/>
        </p:spPr>
        <p:txBody>
          <a:bodyPr wrap="square" rtlCol="0">
            <a:spAutoFit/>
          </a:bodyPr>
          <a:lstStyle/>
          <a:p>
            <a:r>
              <a:rPr lang="pt-BR" sz="2000" dirty="0">
                <a:solidFill>
                  <a:schemeClr val="tx2">
                    <a:lumMod val="75000"/>
                  </a:schemeClr>
                </a:solidFill>
                <a:latin typeface="Century Gothic" panose="020B0502020202020204" pitchFamily="34" charset="0"/>
              </a:rPr>
              <a:t>Quanto à rede PAIS e à rede privativa</a:t>
            </a:r>
          </a:p>
        </p:txBody>
      </p:sp>
      <p:sp>
        <p:nvSpPr>
          <p:cNvPr id="16" name="CaixaDeTexto 15">
            <a:extLst>
              <a:ext uri="{FF2B5EF4-FFF2-40B4-BE49-F238E27FC236}">
                <a16:creationId xmlns:a16="http://schemas.microsoft.com/office/drawing/2014/main" xmlns="" id="{B4915E13-E022-F040-87E0-299F91AABA8C}"/>
              </a:ext>
            </a:extLst>
          </p:cNvPr>
          <p:cNvSpPr txBox="1"/>
          <p:nvPr/>
        </p:nvSpPr>
        <p:spPr>
          <a:xfrm>
            <a:off x="1350768" y="4533319"/>
            <a:ext cx="871397" cy="400110"/>
          </a:xfrm>
          <a:prstGeom prst="rect">
            <a:avLst/>
          </a:prstGeom>
          <a:noFill/>
        </p:spPr>
        <p:txBody>
          <a:bodyPr wrap="square" rtlCol="0">
            <a:spAutoFit/>
          </a:bodyPr>
          <a:lstStyle/>
          <a:p>
            <a:r>
              <a:rPr lang="pt-BR" sz="2000" b="1" dirty="0">
                <a:solidFill>
                  <a:schemeClr val="tx2">
                    <a:lumMod val="75000"/>
                  </a:schemeClr>
                </a:solidFill>
                <a:latin typeface="Century Gothic" panose="020B0502020202020204" pitchFamily="34" charset="0"/>
              </a:rPr>
              <a:t>5. </a:t>
            </a:r>
          </a:p>
        </p:txBody>
      </p:sp>
      <p:sp>
        <p:nvSpPr>
          <p:cNvPr id="17" name="CaixaDeTexto 16">
            <a:extLst>
              <a:ext uri="{FF2B5EF4-FFF2-40B4-BE49-F238E27FC236}">
                <a16:creationId xmlns:a16="http://schemas.microsoft.com/office/drawing/2014/main" xmlns="" id="{6E2A7122-8287-A745-8654-C020F602D25F}"/>
              </a:ext>
            </a:extLst>
          </p:cNvPr>
          <p:cNvSpPr txBox="1"/>
          <p:nvPr/>
        </p:nvSpPr>
        <p:spPr>
          <a:xfrm>
            <a:off x="1625599" y="4565058"/>
            <a:ext cx="5683956" cy="400110"/>
          </a:xfrm>
          <a:prstGeom prst="rect">
            <a:avLst/>
          </a:prstGeom>
          <a:noFill/>
        </p:spPr>
        <p:txBody>
          <a:bodyPr wrap="square" rtlCol="0">
            <a:spAutoFit/>
          </a:bodyPr>
          <a:lstStyle/>
          <a:p>
            <a:r>
              <a:rPr lang="pt-BR" sz="2000" dirty="0">
                <a:solidFill>
                  <a:schemeClr val="tx2">
                    <a:lumMod val="75000"/>
                  </a:schemeClr>
                </a:solidFill>
                <a:latin typeface="Century Gothic" panose="020B0502020202020204" pitchFamily="34" charset="0"/>
              </a:rPr>
              <a:t>Atendimento às escolas públicas</a:t>
            </a:r>
          </a:p>
        </p:txBody>
      </p:sp>
    </p:spTree>
    <p:extLst>
      <p:ext uri="{BB962C8B-B14F-4D97-AF65-F5344CB8AC3E}">
        <p14:creationId xmlns:p14="http://schemas.microsoft.com/office/powerpoint/2010/main" val="284741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14" grpId="0"/>
      <p:bldP spid="10"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3" cstate="print">
            <a:alphaModFix amt="8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545734" y="308924"/>
            <a:ext cx="11098967" cy="976526"/>
          </a:xfrm>
        </p:spPr>
        <p:txBody>
          <a:bodyPr>
            <a:normAutofit/>
          </a:bodyPr>
          <a:lstStyle/>
          <a:p>
            <a:pPr algn="ctr"/>
            <a:r>
              <a:rPr lang="pt-BR" sz="3000" b="1" dirty="0">
                <a:solidFill>
                  <a:schemeClr val="tx2">
                    <a:lumMod val="75000"/>
                  </a:schemeClr>
                </a:solidFill>
                <a:latin typeface="Century Gothic" panose="020B0502020202020204" pitchFamily="34" charset="0"/>
              </a:rPr>
              <a:t>1 -Quanto aos comandos da minuta de edital de licitação</a:t>
            </a:r>
          </a:p>
        </p:txBody>
      </p:sp>
      <p:sp>
        <p:nvSpPr>
          <p:cNvPr id="8" name="CaixaDeTexto 7">
            <a:extLst>
              <a:ext uri="{FF2B5EF4-FFF2-40B4-BE49-F238E27FC236}">
                <a16:creationId xmlns:a16="http://schemas.microsoft.com/office/drawing/2014/main" xmlns="" id="{ECB9941E-78D0-4FA9-BC53-EB62135B4037}"/>
              </a:ext>
            </a:extLst>
          </p:cNvPr>
          <p:cNvSpPr txBox="1"/>
          <p:nvPr/>
        </p:nvSpPr>
        <p:spPr>
          <a:xfrm>
            <a:off x="1280507" y="1563346"/>
            <a:ext cx="9629423" cy="5016758"/>
          </a:xfrm>
          <a:prstGeom prst="rect">
            <a:avLst/>
          </a:prstGeom>
          <a:noFill/>
        </p:spPr>
        <p:txBody>
          <a:bodyPr wrap="square" rtlCol="0">
            <a:spAutoFit/>
          </a:bodyPr>
          <a:lstStyle/>
          <a:p>
            <a:pPr algn="just"/>
            <a:r>
              <a:rPr lang="pt-BR" sz="2000" dirty="0">
                <a:solidFill>
                  <a:schemeClr val="tx2">
                    <a:lumMod val="75000"/>
                  </a:schemeClr>
                </a:solidFill>
                <a:latin typeface="Century Gothic" panose="020B0502020202020204" pitchFamily="34" charset="0"/>
              </a:rPr>
              <a:t>1 - Exclusão da cláusula 12.5 do edital – quanto à criação de regime de outorga sem licitação ou chamamento público às faixas não arrematadas no leilão;</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2 – Necessidade de previsão clara de garantia de compromissos assumidos pela Entidade Administradora da Faixa;</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3 – Verificação, durante a licitação, do atendimento, pelos licitantes, à condição do limite de espectros adquiridos;</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4- Previsão de desistência imotivada, sem sansões, das vencedoras dos lotes de 26GHz após a fase de lances;</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5 – Clareamento sobre eventual outorga excedente – forma de pagamento, destinação, etc.</a:t>
            </a:r>
          </a:p>
          <a:p>
            <a:pPr algn="just"/>
            <a:endParaRPr lang="pt-BR" sz="2000" b="1"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36006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Cidade vista de cima&#10;&#10;Descrição gerada automaticamente com confiança média">
            <a:extLst>
              <a:ext uri="{FF2B5EF4-FFF2-40B4-BE49-F238E27FC236}">
                <a16:creationId xmlns:a16="http://schemas.microsoft.com/office/drawing/2014/main" xmlns="" id="{DC350A9E-385D-6E45-AC8E-F69A4F9189C6}"/>
              </a:ext>
            </a:extLst>
          </p:cNvPr>
          <p:cNvPicPr>
            <a:picLocks noChangeAspect="1"/>
          </p:cNvPicPr>
          <p:nvPr/>
        </p:nvPicPr>
        <p:blipFill>
          <a:blip r:embed="rId3" cstate="print">
            <a:alphaModFix amt="85000"/>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81" y="4419600"/>
            <a:ext cx="12192000" cy="2438400"/>
          </a:xfrm>
          <a:prstGeom prst="rect">
            <a:avLst/>
          </a:prstGeom>
        </p:spPr>
      </p:pic>
      <p:sp>
        <p:nvSpPr>
          <p:cNvPr id="2" name="Título 1">
            <a:extLst>
              <a:ext uri="{FF2B5EF4-FFF2-40B4-BE49-F238E27FC236}">
                <a16:creationId xmlns:a16="http://schemas.microsoft.com/office/drawing/2014/main" xmlns="" id="{9EEE4C85-4DAA-1A42-A666-81F20488A905}"/>
              </a:ext>
            </a:extLst>
          </p:cNvPr>
          <p:cNvSpPr>
            <a:spLocks noGrp="1"/>
          </p:cNvSpPr>
          <p:nvPr>
            <p:ph type="title"/>
          </p:nvPr>
        </p:nvSpPr>
        <p:spPr>
          <a:xfrm>
            <a:off x="838200" y="377446"/>
            <a:ext cx="10515600" cy="976526"/>
          </a:xfrm>
        </p:spPr>
        <p:txBody>
          <a:bodyPr>
            <a:normAutofit/>
          </a:bodyPr>
          <a:lstStyle/>
          <a:p>
            <a:pPr algn="ctr"/>
            <a:r>
              <a:rPr lang="pt-BR" sz="3000" b="1" dirty="0">
                <a:solidFill>
                  <a:schemeClr val="tx2">
                    <a:lumMod val="75000"/>
                  </a:schemeClr>
                </a:solidFill>
                <a:latin typeface="Century Gothic" panose="020B0502020202020204" pitchFamily="34" charset="0"/>
              </a:rPr>
              <a:t>2 - Quanto a precificação das faixas de frequência</a:t>
            </a:r>
          </a:p>
        </p:txBody>
      </p:sp>
      <p:sp>
        <p:nvSpPr>
          <p:cNvPr id="8" name="CaixaDeTexto 7">
            <a:extLst>
              <a:ext uri="{FF2B5EF4-FFF2-40B4-BE49-F238E27FC236}">
                <a16:creationId xmlns:a16="http://schemas.microsoft.com/office/drawing/2014/main" xmlns="" id="{ECB9941E-78D0-4FA9-BC53-EB62135B4037}"/>
              </a:ext>
            </a:extLst>
          </p:cNvPr>
          <p:cNvSpPr txBox="1"/>
          <p:nvPr/>
        </p:nvSpPr>
        <p:spPr>
          <a:xfrm>
            <a:off x="1280507" y="1563346"/>
            <a:ext cx="9629423" cy="3170099"/>
          </a:xfrm>
          <a:prstGeom prst="rect">
            <a:avLst/>
          </a:prstGeom>
          <a:noFill/>
        </p:spPr>
        <p:txBody>
          <a:bodyPr wrap="square" rtlCol="0">
            <a:spAutoFit/>
          </a:bodyPr>
          <a:lstStyle/>
          <a:p>
            <a:pPr algn="just"/>
            <a:r>
              <a:rPr lang="pt-BR" sz="2000" dirty="0">
                <a:solidFill>
                  <a:schemeClr val="tx2">
                    <a:lumMod val="75000"/>
                  </a:schemeClr>
                </a:solidFill>
                <a:latin typeface="Century Gothic" panose="020B0502020202020204" pitchFamily="34" charset="0"/>
              </a:rPr>
              <a:t>1 – Melhoria do processo de precificação da faixa de 26GHz, como uniformização da taxa de conversão de moedas locais nas comparações realizadas com outros países (benchmarkings);</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2 – Reavaliação de quantitativos de Estações de Rádio Base definidos nos estudos de precificação da faixa de 3,5 GHz.</a:t>
            </a:r>
          </a:p>
          <a:p>
            <a:pPr algn="just"/>
            <a:endParaRPr lang="pt-BR" sz="2000" dirty="0">
              <a:solidFill>
                <a:schemeClr val="tx2">
                  <a:lumMod val="75000"/>
                </a:schemeClr>
              </a:solidFill>
              <a:latin typeface="Century Gothic" panose="020B0502020202020204" pitchFamily="34" charset="0"/>
            </a:endParaRPr>
          </a:p>
          <a:p>
            <a:pPr algn="just"/>
            <a:r>
              <a:rPr lang="pt-BR" sz="2000" dirty="0">
                <a:solidFill>
                  <a:schemeClr val="tx2">
                    <a:lumMod val="75000"/>
                  </a:schemeClr>
                </a:solidFill>
                <a:latin typeface="Century Gothic" panose="020B0502020202020204" pitchFamily="34" charset="0"/>
              </a:rPr>
              <a:t>3 -  Outras diversas melhorias para serem implantadas pela Anatel em futuras licitações.</a:t>
            </a:r>
          </a:p>
          <a:p>
            <a:pPr algn="just"/>
            <a:endParaRPr lang="pt-BR" sz="2000" b="1"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17163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1327</Words>
  <Application>Microsoft Office PowerPoint</Application>
  <PresentationFormat>Widescreen</PresentationFormat>
  <Paragraphs>152</Paragraphs>
  <Slides>15</Slides>
  <Notes>11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15</vt:i4>
      </vt:variant>
    </vt:vector>
  </HeadingPairs>
  <TitlesOfParts>
    <vt:vector size="20" baseType="lpstr">
      <vt:lpstr>Arial</vt:lpstr>
      <vt:lpstr>Calibri</vt:lpstr>
      <vt:lpstr>Calibri Light</vt:lpstr>
      <vt:lpstr>Century Gothic</vt:lpstr>
      <vt:lpstr>Tema do Office</vt:lpstr>
      <vt:lpstr>Apresentação do PowerPoint</vt:lpstr>
      <vt:lpstr>Faixas de frequência </vt:lpstr>
      <vt:lpstr>Faixas de frequência </vt:lpstr>
      <vt:lpstr>Faixas de frequência </vt:lpstr>
      <vt:lpstr>Faixas de frequência </vt:lpstr>
      <vt:lpstr>Apresentação do PowerPoint</vt:lpstr>
      <vt:lpstr>Principais Constatações e aprimoramentos propostos pelo do Tribunal </vt:lpstr>
      <vt:lpstr>1 -Quanto aos comandos da minuta de edital de licitação</vt:lpstr>
      <vt:lpstr>2 - Quanto a precificação das faixas de frequência</vt:lpstr>
      <vt:lpstr>3 - Quanto aos compromissos de abrangência</vt:lpstr>
      <vt:lpstr>3 - Quanto aos compromissos de abrangência</vt:lpstr>
      <vt:lpstr>4 - Quanto à Rede PAIS e Rede Privativa</vt:lpstr>
      <vt:lpstr>4 - Quanto à Rede PAIS e Rede Privativa</vt:lpstr>
      <vt:lpstr>5 - Atendimento às escolas públicas</vt:lpstr>
      <vt:lpstr>Próximos passos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Uriel de Almeida Papa</dc:creator>
  <cp:lastModifiedBy>Ziziane César de França e Silva</cp:lastModifiedBy>
  <cp:revision>22</cp:revision>
  <dcterms:created xsi:type="dcterms:W3CDTF">2021-08-09T18:08:41Z</dcterms:created>
  <dcterms:modified xsi:type="dcterms:W3CDTF">2021-09-01T14:53:54Z</dcterms:modified>
</cp:coreProperties>
</file>