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84" r:id="rId3"/>
    <p:sldId id="282" r:id="rId4"/>
    <p:sldId id="276" r:id="rId5"/>
    <p:sldId id="285" r:id="rId6"/>
    <p:sldId id="286" r:id="rId7"/>
    <p:sldId id="290" r:id="rId8"/>
    <p:sldId id="291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003399"/>
    <a:srgbClr val="003366"/>
    <a:srgbClr val="333399"/>
    <a:srgbClr val="008080"/>
    <a:srgbClr val="006666"/>
    <a:srgbClr val="002060"/>
    <a:srgbClr val="095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75F63-D875-49FC-A1D6-3FF7BF8A571C}" type="datetimeFigureOut">
              <a:rPr lang="pt-BR" smtClean="0"/>
              <a:t>01/09/2021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EAC10-9E18-4C64-9338-E27DA1D8E9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41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D031F-42ED-4CE5-9916-683A5122F22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19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D031F-42ED-4CE5-9916-683A5122F22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703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D031F-42ED-4CE5-9916-683A5122F22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12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D031F-42ED-4CE5-9916-683A5122F22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2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D031F-42ED-4CE5-9916-683A5122F22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9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D031F-42ED-4CE5-9916-683A5122F22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22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AD031F-42ED-4CE5-9916-683A5122F22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91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0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8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5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35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68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6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6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60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9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01.09.2021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3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9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Diagrama&#10;&#10;Descrição gerada automaticamente">
            <a:extLst>
              <a:ext uri="{FF2B5EF4-FFF2-40B4-BE49-F238E27FC236}">
                <a16:creationId xmlns:a16="http://schemas.microsoft.com/office/drawing/2014/main" xmlns="" id="{7C56CB58-1ACB-470B-BF2C-0F732639E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74522ED-CD7F-453D-93DA-5A6F8B7DBF71}"/>
              </a:ext>
            </a:extLst>
          </p:cNvPr>
          <p:cNvSpPr txBox="1"/>
          <p:nvPr/>
        </p:nvSpPr>
        <p:spPr>
          <a:xfrm>
            <a:off x="588904" y="1153468"/>
            <a:ext cx="5086708" cy="53091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3500" b="1" dirty="0">
                <a:solidFill>
                  <a:srgbClr val="095417"/>
                </a:solidFill>
              </a:rPr>
              <a:t>Obrigada!</a:t>
            </a:r>
          </a:p>
          <a:p>
            <a:endParaRPr lang="pt-BR" sz="3500" b="1" dirty="0">
              <a:solidFill>
                <a:srgbClr val="095417"/>
              </a:solidFill>
              <a:cs typeface="Calibri"/>
            </a:endParaRPr>
          </a:p>
          <a:p>
            <a:r>
              <a:rPr lang="pt-BR" sz="3500" b="1" dirty="0">
                <a:solidFill>
                  <a:srgbClr val="095417"/>
                </a:solidFill>
                <a:cs typeface="Calibri"/>
              </a:rPr>
              <a:t>Alessandra </a:t>
            </a:r>
            <a:r>
              <a:rPr lang="pt-BR" sz="3500" b="1" dirty="0" err="1">
                <a:solidFill>
                  <a:srgbClr val="095417"/>
                </a:solidFill>
                <a:cs typeface="Calibri"/>
              </a:rPr>
              <a:t>Lugato</a:t>
            </a:r>
            <a:endParaRPr lang="pt-BR" sz="3500" b="1" dirty="0">
              <a:solidFill>
                <a:srgbClr val="095417"/>
              </a:solidFill>
              <a:cs typeface="Calibri"/>
            </a:endParaRPr>
          </a:p>
          <a:p>
            <a:r>
              <a:rPr lang="pt-BR" sz="2800" dirty="0">
                <a:solidFill>
                  <a:srgbClr val="095417"/>
                </a:solidFill>
                <a:cs typeface="Calibri"/>
              </a:rPr>
              <a:t>Diretora Executiva da ABRINT</a:t>
            </a:r>
          </a:p>
          <a:p>
            <a:endParaRPr lang="pt-BR" sz="2800" dirty="0">
              <a:solidFill>
                <a:srgbClr val="095417"/>
              </a:solidFill>
              <a:cs typeface="Calibri"/>
            </a:endParaRPr>
          </a:p>
          <a:p>
            <a:endParaRPr lang="pt-BR" sz="2800" dirty="0">
              <a:solidFill>
                <a:srgbClr val="095417"/>
              </a:solidFill>
              <a:cs typeface="Calibri"/>
            </a:endParaRPr>
          </a:p>
          <a:p>
            <a:endParaRPr lang="pt-BR" sz="3000" dirty="0">
              <a:solidFill>
                <a:srgbClr val="095417"/>
              </a:solidFill>
              <a:cs typeface="Calibri"/>
            </a:endParaRPr>
          </a:p>
          <a:p>
            <a:endParaRPr lang="pt-BR" sz="3000" dirty="0">
              <a:solidFill>
                <a:srgbClr val="095417"/>
              </a:solidFill>
              <a:cs typeface="Calibri"/>
            </a:endParaRPr>
          </a:p>
          <a:p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www.abrint.com.br</a:t>
            </a:r>
            <a:endParaRPr lang="pt-BR" sz="2800" dirty="0">
              <a:solidFill>
                <a:schemeClr val="bg2">
                  <a:lumMod val="25000"/>
                </a:schemeClr>
              </a:solidFill>
              <a:ea typeface="+mn-lt"/>
              <a:cs typeface="+mn-lt"/>
            </a:endParaRPr>
          </a:p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(61) 3039-1060</a:t>
            </a:r>
          </a:p>
          <a:p>
            <a:r>
              <a:rPr lang="pt-BR" sz="2800" dirty="0">
                <a:solidFill>
                  <a:schemeClr val="bg2">
                    <a:lumMod val="25000"/>
                  </a:schemeClr>
                </a:solidFill>
                <a:cs typeface="Calibri"/>
              </a:rPr>
              <a:t>@abrintoficial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4B77C24-8936-485F-911D-CF7FE6D34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9" y="3696237"/>
            <a:ext cx="3008346" cy="11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Diagrama&#10;&#10;Descrição gerada automaticamente">
            <a:extLst>
              <a:ext uri="{FF2B5EF4-FFF2-40B4-BE49-F238E27FC236}">
                <a16:creationId xmlns:a16="http://schemas.microsoft.com/office/drawing/2014/main" xmlns="" id="{7C56CB58-1ACB-470B-BF2C-0F732639E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2D94916-0519-4A11-AC7E-B44044ECB65F}"/>
              </a:ext>
            </a:extLst>
          </p:cNvPr>
          <p:cNvSpPr txBox="1"/>
          <p:nvPr/>
        </p:nvSpPr>
        <p:spPr>
          <a:xfrm>
            <a:off x="315544" y="2220401"/>
            <a:ext cx="534473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b="1" dirty="0">
                <a:solidFill>
                  <a:srgbClr val="003A44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Implantação da Rede 5G no Brasil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rial" panose="020B0604020202020204" pitchFamily="34" charset="0"/>
              <a:ea typeface="Segoe UI Symbol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1" u="none" strike="noStrike" kern="1200" cap="none" spc="0" normalizeH="0" baseline="0" noProof="0" dirty="0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  </a:t>
            </a:r>
            <a:endParaRPr kumimoji="0" lang="pt-BR" sz="6000" b="1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haroni"/>
              <a:ea typeface="Segoe UI Symbol"/>
              <a:cs typeface="Aharon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AFC058F-B997-4982-B2C4-7FF84F02E6E1}"/>
              </a:ext>
            </a:extLst>
          </p:cNvPr>
          <p:cNvSpPr txBox="1"/>
          <p:nvPr/>
        </p:nvSpPr>
        <p:spPr>
          <a:xfrm>
            <a:off x="315544" y="5016079"/>
            <a:ext cx="502919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1" u="none" strike="noStrike" kern="1200" cap="none" spc="0" normalizeH="0" baseline="0" noProof="0" dirty="0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01 de setembro de 2021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i="1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rial" panose="020B0604020202020204" pitchFamily="34" charset="0"/>
              <a:ea typeface="Segoe UI Symbol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1" u="none" strike="noStrike" kern="1200" cap="none" spc="0" normalizeH="0" baseline="0" noProof="0" dirty="0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Comissão de Fiscalização Financeira e Controle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i="1" dirty="0">
                <a:solidFill>
                  <a:srgbClr val="003A44"/>
                </a:solidFill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C</a:t>
            </a:r>
            <a:r>
              <a:rPr kumimoji="0" lang="pt-BR" sz="1600" i="1" u="none" strike="noStrike" kern="1200" cap="none" spc="0" normalizeH="0" baseline="0" noProof="0" dirty="0" err="1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âmara</a:t>
            </a:r>
            <a:r>
              <a:rPr kumimoji="0" lang="pt-BR" sz="1600" i="1" u="none" strike="noStrike" kern="1200" cap="none" spc="0" normalizeH="0" baseline="0" noProof="0" dirty="0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Segoe UI Symbol"/>
                <a:cs typeface="Arial" panose="020B0604020202020204" pitchFamily="34" charset="0"/>
              </a:rPr>
              <a:t> dos Deputados</a:t>
            </a:r>
          </a:p>
          <a:p>
            <a:pPr marL="180975" marR="0" lvl="0" indent="0" algn="ctr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488" algn="l"/>
              </a:tabLst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03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D370EA2-013D-41E9-9A51-9F3A1C4418FE}"/>
              </a:ext>
            </a:extLst>
          </p:cNvPr>
          <p:cNvSpPr txBox="1"/>
          <p:nvPr/>
        </p:nvSpPr>
        <p:spPr>
          <a:xfrm>
            <a:off x="0" y="455026"/>
            <a:ext cx="30136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ABRINT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714E0D9-A26E-42EB-921C-D038530564ED}"/>
              </a:ext>
            </a:extLst>
          </p:cNvPr>
          <p:cNvSpPr txBox="1"/>
          <p:nvPr/>
        </p:nvSpPr>
        <p:spPr>
          <a:xfrm>
            <a:off x="386367" y="1573617"/>
            <a:ext cx="9955369" cy="50629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ea typeface="+mn-lt"/>
                <a:cs typeface="+mn-lt"/>
              </a:rPr>
              <a:t>Maior associação representativa de </a:t>
            </a:r>
            <a:r>
              <a:rPr lang="pt-BR" sz="2400" b="1" dirty="0">
                <a:ea typeface="+mn-lt"/>
                <a:cs typeface="+mn-lt"/>
              </a:rPr>
              <a:t>Provedores de Internet do Brasil.</a:t>
            </a: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lang="pt-BR" sz="2400" b="1" dirty="0">
              <a:ea typeface="+mn-lt"/>
              <a:cs typeface="+mn-lt"/>
            </a:endParaRP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ea typeface="+mn-lt"/>
                <a:cs typeface="+mn-lt"/>
              </a:rPr>
              <a:t>Participante ativa nas construções de Políticas Públicas.</a:t>
            </a: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lang="pt-BR" sz="2400" dirty="0">
              <a:ea typeface="+mn-lt"/>
              <a:cs typeface="+mn-lt"/>
            </a:endParaRP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ea typeface="+mn-lt"/>
                <a:cs typeface="+mn-lt"/>
              </a:rPr>
              <a:t>Mais de 1500 associados, presentes em todos os estados brasileiros.</a:t>
            </a: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lang="pt-BR" sz="2400" dirty="0">
              <a:ea typeface="+mn-lt"/>
              <a:cs typeface="+mn-lt"/>
            </a:endParaRP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ea typeface="+mn-lt"/>
                <a:cs typeface="+mn-lt"/>
              </a:rPr>
              <a:t>Representa mais de 5 milhões de conexões por ano.</a:t>
            </a: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lang="pt-BR" sz="2400" dirty="0">
              <a:ea typeface="+mn-lt"/>
              <a:cs typeface="+mn-lt"/>
            </a:endParaRP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ea typeface="+mn-lt"/>
                <a:cs typeface="+mn-lt"/>
              </a:rPr>
              <a:t>Assessoria contábil e jurídica.</a:t>
            </a: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lang="pt-BR" sz="2400" dirty="0">
              <a:ea typeface="+mn-lt"/>
              <a:cs typeface="+mn-lt"/>
            </a:endParaRP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ea typeface="+mn-lt"/>
                <a:cs typeface="+mn-lt"/>
              </a:rPr>
              <a:t>Sede em Brasília.</a:t>
            </a:r>
            <a:endParaRPr lang="pt-BR" sz="2400" dirty="0">
              <a:cs typeface="Calibri" panose="020F0502020204030204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488" algn="l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488" algn="l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4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D370EA2-013D-41E9-9A51-9F3A1C4418FE}"/>
              </a:ext>
            </a:extLst>
          </p:cNvPr>
          <p:cNvSpPr txBox="1"/>
          <p:nvPr/>
        </p:nvSpPr>
        <p:spPr>
          <a:xfrm>
            <a:off x="-206062" y="416389"/>
            <a:ext cx="30136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PPP’s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714E0D9-A26E-42EB-921C-D038530564ED}"/>
              </a:ext>
            </a:extLst>
          </p:cNvPr>
          <p:cNvSpPr txBox="1"/>
          <p:nvPr/>
        </p:nvSpPr>
        <p:spPr>
          <a:xfrm>
            <a:off x="296215" y="1200130"/>
            <a:ext cx="9955369" cy="62016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ea typeface="+mn-lt"/>
                <a:cs typeface="+mn-lt"/>
              </a:rPr>
              <a:t>Maior </a:t>
            </a:r>
            <a:r>
              <a:rPr lang="pt-BR" sz="2400" i="1" dirty="0">
                <a:ea typeface="+mn-lt"/>
                <a:cs typeface="+mn-lt"/>
              </a:rPr>
              <a:t>player</a:t>
            </a:r>
            <a:r>
              <a:rPr lang="pt-BR" sz="2400" dirty="0">
                <a:ea typeface="+mn-lt"/>
                <a:cs typeface="+mn-lt"/>
              </a:rPr>
              <a:t> do mercado de banda larga no Brasil, atendendo mais de 39% dos consumidores.</a:t>
            </a: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lang="pt-BR" sz="2400" dirty="0">
              <a:ea typeface="+mn-lt"/>
              <a:cs typeface="+mn-lt"/>
            </a:endParaRP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b="1" dirty="0">
                <a:ea typeface="+mn-lt"/>
                <a:cs typeface="+mn-lt"/>
              </a:rPr>
              <a:t>Responsáveis por mais de 14,2 milhões de acessos à internet.</a:t>
            </a: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lang="pt-BR" sz="2400" b="1" dirty="0">
              <a:ea typeface="+mn-lt"/>
              <a:cs typeface="+mn-lt"/>
            </a:endParaRP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ea typeface="+mn-lt"/>
                <a:cs typeface="+mn-lt"/>
              </a:rPr>
              <a:t>Responsáveis por aproximadamente 60% de todos os acessos em fibra óptica do Brasil.</a:t>
            </a: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lang="pt-BR" sz="2400" dirty="0">
              <a:ea typeface="+mn-lt"/>
              <a:cs typeface="+mn-lt"/>
            </a:endParaRP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ea typeface="+mn-lt"/>
                <a:cs typeface="+mn-lt"/>
              </a:rPr>
              <a:t>Presentes em 100% dos municípios brasileiros.</a:t>
            </a: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lang="pt-BR" sz="2400" dirty="0">
              <a:ea typeface="+mn-lt"/>
              <a:cs typeface="+mn-lt"/>
            </a:endParaRP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cs typeface="Calibri" panose="020F0502020204030204"/>
              </a:rPr>
              <a:t>Lideram em 19 estados brasileiros e 3.467 municípios.</a:t>
            </a: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lang="pt-BR" sz="2400" dirty="0">
              <a:cs typeface="Calibri" panose="020F0502020204030204"/>
            </a:endParaRPr>
          </a:p>
          <a:p>
            <a:pPr marL="466725" marR="0" lvl="0" indent="-285750" algn="just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r>
              <a:rPr lang="pt-BR" sz="2400" dirty="0">
                <a:cs typeface="Calibri" panose="020F0502020204030204"/>
              </a:rPr>
              <a:t>Mais de 15.600 prestadoras licenciadas pela Anatel.</a:t>
            </a: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488" algn="l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488" algn="l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3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D370EA2-013D-41E9-9A51-9F3A1C4418FE}"/>
              </a:ext>
            </a:extLst>
          </p:cNvPr>
          <p:cNvSpPr txBox="1"/>
          <p:nvPr/>
        </p:nvSpPr>
        <p:spPr>
          <a:xfrm>
            <a:off x="0" y="279834"/>
            <a:ext cx="64947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Leilão 5G – Nossas Bandeiras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714E0D9-A26E-42EB-921C-D038530564ED}"/>
              </a:ext>
            </a:extLst>
          </p:cNvPr>
          <p:cNvSpPr txBox="1"/>
          <p:nvPr/>
        </p:nvSpPr>
        <p:spPr>
          <a:xfrm>
            <a:off x="246951" y="986860"/>
            <a:ext cx="10715221" cy="7109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ea typeface="+mn-lt"/>
                <a:cs typeface="+mn-lt"/>
              </a:rPr>
              <a:t>Respeito ao rito do processo e à interlocução plena: </a:t>
            </a:r>
            <a:r>
              <a:rPr lang="pt-BR" sz="2400" dirty="0">
                <a:ea typeface="+mn-lt"/>
                <a:cs typeface="+mn-lt"/>
              </a:rPr>
              <a:t>Forte atuação da ABRINT junto a Anatel, TCU e Congresso Nacional, em todos os momentos do processo, levando informações sobre o setor e defendendo maior participação das </a:t>
            </a:r>
            <a:r>
              <a:rPr lang="pt-BR" sz="2400" dirty="0" err="1">
                <a:ea typeface="+mn-lt"/>
                <a:cs typeface="+mn-lt"/>
              </a:rPr>
              <a:t>PPPs</a:t>
            </a:r>
            <a:r>
              <a:rPr lang="pt-BR" sz="2400" dirty="0">
                <a:ea typeface="+mn-lt"/>
                <a:cs typeface="+mn-lt"/>
              </a:rPr>
              <a:t> no Leilão.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ea typeface="+mn-lt"/>
                <a:cs typeface="+mn-lt"/>
              </a:rPr>
              <a:t>Busca de maior granularidade: </a:t>
            </a:r>
            <a:r>
              <a:rPr lang="pt-BR" sz="2400" dirty="0" err="1">
                <a:ea typeface="+mn-lt"/>
                <a:cs typeface="+mn-lt"/>
              </a:rPr>
              <a:t>Abrint</a:t>
            </a:r>
            <a:r>
              <a:rPr lang="pt-BR" sz="2400" dirty="0">
                <a:ea typeface="+mn-lt"/>
                <a:cs typeface="+mn-lt"/>
              </a:rPr>
              <a:t> defendeu uma regionalização diferente para os lotes do edital. Embora isso não tenha sido conquistado, sua conformação com os 80 Mhz atendeu os interesses dos </a:t>
            </a:r>
            <a:r>
              <a:rPr lang="pt-BR" sz="2400" dirty="0" err="1">
                <a:ea typeface="+mn-lt"/>
                <a:cs typeface="+mn-lt"/>
              </a:rPr>
              <a:t>PPP’s</a:t>
            </a:r>
            <a:r>
              <a:rPr lang="pt-BR" sz="2400" dirty="0">
                <a:ea typeface="+mn-lt"/>
                <a:cs typeface="+mn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ea typeface="+mn-lt"/>
                <a:cs typeface="+mn-lt"/>
              </a:rPr>
              <a:t>Destinação de lote específico na faixa de 3,5Ghz para os </a:t>
            </a:r>
            <a:r>
              <a:rPr lang="pt-BR" sz="2400" b="1" dirty="0" err="1">
                <a:ea typeface="+mn-lt"/>
                <a:cs typeface="+mn-lt"/>
              </a:rPr>
              <a:t>PPPs</a:t>
            </a:r>
            <a:r>
              <a:rPr lang="pt-BR" sz="2400" b="1" dirty="0">
                <a:ea typeface="+mn-lt"/>
                <a:cs typeface="+mn-lt"/>
              </a:rPr>
              <a:t> e novos entrantes</a:t>
            </a:r>
            <a:endParaRPr lang="pt-BR" sz="24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ea typeface="+mn-lt"/>
                <a:cs typeface="+mn-lt"/>
              </a:rPr>
              <a:t>Licitação no modelo quase “</a:t>
            </a:r>
            <a:r>
              <a:rPr lang="pt-BR" sz="2400" b="1" i="1" dirty="0" err="1">
                <a:ea typeface="+mn-lt"/>
                <a:cs typeface="+mn-lt"/>
              </a:rPr>
              <a:t>beauty</a:t>
            </a:r>
            <a:r>
              <a:rPr lang="pt-BR" sz="2400" b="1" i="1" dirty="0">
                <a:ea typeface="+mn-lt"/>
                <a:cs typeface="+mn-lt"/>
              </a:rPr>
              <a:t> </a:t>
            </a:r>
            <a:r>
              <a:rPr lang="pt-BR" sz="2400" b="1" i="1" dirty="0" err="1">
                <a:ea typeface="+mn-lt"/>
                <a:cs typeface="+mn-lt"/>
              </a:rPr>
              <a:t>contest</a:t>
            </a:r>
            <a:r>
              <a:rPr lang="pt-BR" sz="2400" b="1" i="1" dirty="0">
                <a:ea typeface="+mn-lt"/>
                <a:cs typeface="+mn-lt"/>
              </a:rPr>
              <a:t>”: </a:t>
            </a:r>
            <a:r>
              <a:rPr lang="pt-BR" sz="2400" dirty="0">
                <a:ea typeface="+mn-lt"/>
                <a:cs typeface="+mn-lt"/>
              </a:rPr>
              <a:t>conquista da regra de valoração e da abordagem não arrecadatória em que o valor econômico das outorgas será revertido em investimentos de infraestrutura - a PPP paga 10% do valor da outorga e 90% são convertidos em compromissos de abrangência em prol da sociedade.</a:t>
            </a: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488" algn="l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488" algn="l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45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D370EA2-013D-41E9-9A51-9F3A1C4418FE}"/>
              </a:ext>
            </a:extLst>
          </p:cNvPr>
          <p:cNvSpPr txBox="1"/>
          <p:nvPr/>
        </p:nvSpPr>
        <p:spPr>
          <a:xfrm>
            <a:off x="0" y="489398"/>
            <a:ext cx="64947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Leilão 5G – Nossas Bandeiras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714E0D9-A26E-42EB-921C-D038530564ED}"/>
              </a:ext>
            </a:extLst>
          </p:cNvPr>
          <p:cNvSpPr txBox="1"/>
          <p:nvPr/>
        </p:nvSpPr>
        <p:spPr>
          <a:xfrm>
            <a:off x="154547" y="1012618"/>
            <a:ext cx="10715221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ea typeface="+mn-lt"/>
                <a:cs typeface="+mn-lt"/>
              </a:rPr>
              <a:t>Previsão expressa para expedição de autorização, em caráter secundário, de direito de uso de faixas com garantia de continuidade</a:t>
            </a:r>
            <a:r>
              <a:rPr lang="pt-BR" sz="2400" dirty="0">
                <a:ea typeface="+mn-lt"/>
                <a:cs typeface="+mn-lt"/>
              </a:rPr>
              <a:t>: Para as áreas ainda não atendidas, adota-se a política do “uso ou compartilhe” e um procedimento “fast track”. Para locais em operação, cria-se um “roaming prefixado”, via oferta pública de rede e capacidade.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ea typeface="+mn-lt"/>
                <a:cs typeface="+mn-lt"/>
              </a:rPr>
              <a:t>Adoção da tecnologia 5G NR Release 16 do 3GPP</a:t>
            </a:r>
            <a:r>
              <a:rPr lang="pt-PT" sz="2400" dirty="0">
                <a:ea typeface="+mn-lt"/>
                <a:cs typeface="+mn-lt"/>
              </a:rPr>
              <a:t>: todas as vencedoras saem da mesma linha de partida.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4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ea typeface="+mn-lt"/>
                <a:cs typeface="+mn-lt"/>
              </a:rPr>
              <a:t>Associação da faixa dos 3,5 à outorga do SCM: </a:t>
            </a:r>
            <a:r>
              <a:rPr lang="pt-PT" sz="2400" dirty="0">
                <a:ea typeface="+mn-lt"/>
                <a:cs typeface="+mn-lt"/>
              </a:rPr>
              <a:t>menor carga regulatória que o do SMP.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4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>
                <a:ea typeface="+mn-lt"/>
                <a:cs typeface="+mn-lt"/>
              </a:rPr>
              <a:t>Direito de escolha da ordem de cidades</a:t>
            </a:r>
            <a:r>
              <a:rPr lang="pt-BR" sz="2400" dirty="0">
                <a:ea typeface="+mn-lt"/>
                <a:cs typeface="+mn-lt"/>
              </a:rPr>
              <a:t>: a estratégia faseada e focada inicialmente em grandes cidades para limpeza do 3,5 GHz é prejudicial para municípios do interior. Os </a:t>
            </a:r>
            <a:r>
              <a:rPr lang="pt-BR" sz="2400" dirty="0" err="1">
                <a:ea typeface="+mn-lt"/>
                <a:cs typeface="+mn-lt"/>
              </a:rPr>
              <a:t>PPP’s</a:t>
            </a:r>
            <a:r>
              <a:rPr lang="pt-BR" sz="2400" dirty="0">
                <a:ea typeface="+mn-lt"/>
                <a:cs typeface="+mn-lt"/>
              </a:rPr>
              <a:t> deveriam ser ter mais liberdade para apresentar a ordem das cidades onde a faixa será liberada.</a:t>
            </a:r>
          </a:p>
        </p:txBody>
      </p:sp>
    </p:spTree>
    <p:extLst>
      <p:ext uri="{BB962C8B-B14F-4D97-AF65-F5344CB8AC3E}">
        <p14:creationId xmlns:p14="http://schemas.microsoft.com/office/powerpoint/2010/main" val="5178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xmlns="" id="{4982F8CE-57C9-489A-A83D-581E1073FC0E}"/>
              </a:ext>
            </a:extLst>
          </p:cNvPr>
          <p:cNvSpPr/>
          <p:nvPr/>
        </p:nvSpPr>
        <p:spPr>
          <a:xfrm>
            <a:off x="2178779" y="734125"/>
            <a:ext cx="6960093" cy="20653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t-BR" dirty="0">
              <a:solidFill>
                <a:schemeClr val="tx1"/>
              </a:solidFill>
              <a:ea typeface="+mn-lt"/>
              <a:cs typeface="+mn-lt"/>
            </a:endParaRPr>
          </a:p>
          <a:p>
            <a:pPr lvl="0" algn="ctr"/>
            <a:r>
              <a:rPr lang="pt-BR" dirty="0">
                <a:solidFill>
                  <a:schemeClr val="tx1"/>
                </a:solidFill>
                <a:ea typeface="+mn-lt"/>
                <a:cs typeface="+mn-lt"/>
              </a:rPr>
              <a:t>Empenho da Anatel no fomento da competição</a:t>
            </a:r>
          </a:p>
          <a:p>
            <a:pPr lvl="0" algn="ctr"/>
            <a:r>
              <a:rPr lang="pt-BR" dirty="0">
                <a:solidFill>
                  <a:schemeClr val="tx1"/>
                </a:solidFill>
                <a:ea typeface="+mn-lt"/>
                <a:cs typeface="+mn-lt"/>
              </a:rPr>
              <a:t>+</a:t>
            </a:r>
          </a:p>
          <a:p>
            <a:pPr algn="ctr"/>
            <a:r>
              <a:rPr lang="pt-BR" dirty="0">
                <a:solidFill>
                  <a:schemeClr val="tx1"/>
                </a:solidFill>
                <a:ea typeface="+mn-lt"/>
                <a:cs typeface="+mn-lt"/>
              </a:rPr>
              <a:t>Determinações e recomendações do TCU garantem ajustes finos   </a:t>
            </a:r>
          </a:p>
          <a:p>
            <a:pPr algn="ctr"/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EE89910D-B52A-4AA1-99FD-BC41438F98F4}"/>
              </a:ext>
            </a:extLst>
          </p:cNvPr>
          <p:cNvSpPr/>
          <p:nvPr/>
        </p:nvSpPr>
        <p:spPr>
          <a:xfrm>
            <a:off x="2178778" y="3429000"/>
            <a:ext cx="6960093" cy="20653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pt-BR" dirty="0">
                <a:solidFill>
                  <a:schemeClr val="tx1"/>
                </a:solidFill>
                <a:ea typeface="+mn-lt"/>
                <a:cs typeface="+mn-lt"/>
              </a:rPr>
              <a:t>Assimetria não é privilégio, é garantia de execução da lei</a:t>
            </a:r>
          </a:p>
          <a:p>
            <a:pPr algn="ctr"/>
            <a:r>
              <a:rPr lang="pt-BR" dirty="0">
                <a:solidFill>
                  <a:schemeClr val="tx1"/>
                </a:solidFill>
                <a:ea typeface="+mn-lt"/>
                <a:cs typeface="+mn-lt"/>
              </a:rPr>
              <a:t>+</a:t>
            </a:r>
          </a:p>
          <a:p>
            <a:pPr algn="ctr"/>
            <a:r>
              <a:rPr lang="pt-BR" dirty="0">
                <a:solidFill>
                  <a:schemeClr val="tx1"/>
                </a:solidFill>
                <a:ea typeface="+mn-lt"/>
                <a:cs typeface="+mn-lt"/>
              </a:rPr>
              <a:t>Metodologias distintas, intenções iguais: otimizar tudo quanto é possível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93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D370EA2-013D-41E9-9A51-9F3A1C4418FE}"/>
              </a:ext>
            </a:extLst>
          </p:cNvPr>
          <p:cNvSpPr txBox="1"/>
          <p:nvPr/>
        </p:nvSpPr>
        <p:spPr>
          <a:xfrm>
            <a:off x="0" y="772732"/>
            <a:ext cx="1081838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Campanha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Backhaul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Fibra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714E0D9-A26E-42EB-921C-D038530564ED}"/>
              </a:ext>
            </a:extLst>
          </p:cNvPr>
          <p:cNvSpPr txBox="1"/>
          <p:nvPr/>
        </p:nvSpPr>
        <p:spPr>
          <a:xfrm>
            <a:off x="390995" y="1991992"/>
            <a:ext cx="10715221" cy="5663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+mn-lt"/>
                <a:cs typeface="+mn-lt"/>
              </a:rPr>
              <a:t>A ABRINT identificou mais de 1.100 localidades em que já há </a:t>
            </a:r>
            <a:r>
              <a:rPr lang="pt-BR" sz="2400" i="1" dirty="0" err="1">
                <a:ea typeface="+mn-lt"/>
                <a:cs typeface="+mn-lt"/>
              </a:rPr>
              <a:t>backhaul</a:t>
            </a:r>
            <a:r>
              <a:rPr lang="pt-BR" sz="2400" dirty="0">
                <a:ea typeface="+mn-lt"/>
                <a:cs typeface="+mn-lt"/>
              </a:rPr>
              <a:t> de fibra, evitando investimento duplicado e desperdício do dinheiro público - contribuição fundamental, uma vez que o edital prevê obrigações para construção de rede onde não há </a:t>
            </a:r>
            <a:r>
              <a:rPr lang="pt-BR" sz="2400" i="1" dirty="0" err="1">
                <a:ea typeface="+mn-lt"/>
                <a:cs typeface="+mn-lt"/>
              </a:rPr>
              <a:t>backhaul</a:t>
            </a:r>
            <a:r>
              <a:rPr lang="pt-BR" sz="2400" i="1" dirty="0">
                <a:ea typeface="+mn-lt"/>
                <a:cs typeface="+mn-lt"/>
              </a:rPr>
              <a:t> </a:t>
            </a:r>
            <a:r>
              <a:rPr lang="pt-BR" sz="2400" dirty="0">
                <a:ea typeface="+mn-lt"/>
                <a:cs typeface="+mn-lt"/>
              </a:rPr>
              <a:t>de fibra.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+mn-lt"/>
                <a:cs typeface="+mn-lt"/>
              </a:rPr>
              <a:t>Priorização dos municípios sem rede</a:t>
            </a:r>
          </a:p>
          <a:p>
            <a:pPr algn="just"/>
            <a:endParaRPr lang="pt-BR" sz="2400" dirty="0">
              <a:ea typeface="+mn-lt"/>
              <a:cs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+mn-lt"/>
                <a:cs typeface="+mn-lt"/>
              </a:rPr>
              <a:t>Parecer do TCU levou em consideração as contribuições feitas pela ABRINT.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500" dirty="0">
              <a:ea typeface="+mn-lt"/>
              <a:cs typeface="+mn-lt"/>
            </a:endParaRPr>
          </a:p>
          <a:p>
            <a:pPr algn="just"/>
            <a:r>
              <a:rPr lang="pt-BR" sz="2400" b="1" dirty="0">
                <a:solidFill>
                  <a:srgbClr val="00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</a:p>
          <a:p>
            <a:pPr algn="just"/>
            <a:r>
              <a:rPr lang="pt-BR" sz="2400" b="1" dirty="0">
                <a:solidFill>
                  <a:srgbClr val="00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Premissa: não sobrepor investimentos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500" dirty="0">
              <a:ea typeface="+mn-lt"/>
              <a:cs typeface="+mn-lt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488" algn="l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488" algn="l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3A44"/>
                </a:solidFill>
                <a:effectLst/>
                <a:uLnTx/>
                <a:uFillTx/>
                <a:latin typeface="Arial"/>
                <a:ea typeface="+mn-ea"/>
                <a:cs typeface="Calibri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042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D370EA2-013D-41E9-9A51-9F3A1C4418FE}"/>
              </a:ext>
            </a:extLst>
          </p:cNvPr>
          <p:cNvSpPr txBox="1"/>
          <p:nvPr/>
        </p:nvSpPr>
        <p:spPr>
          <a:xfrm>
            <a:off x="-399248" y="695459"/>
            <a:ext cx="119575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00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Desafios remanescentes para as </a:t>
            </a:r>
            <a:r>
              <a:rPr lang="pt-BR" sz="2800" b="1" dirty="0" err="1">
                <a:solidFill>
                  <a:srgbClr val="003A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PPP’s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714E0D9-A26E-42EB-921C-D038530564ED}"/>
              </a:ext>
            </a:extLst>
          </p:cNvPr>
          <p:cNvSpPr txBox="1"/>
          <p:nvPr/>
        </p:nvSpPr>
        <p:spPr>
          <a:xfrm>
            <a:off x="579552" y="1548854"/>
            <a:ext cx="10444764" cy="71558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ea typeface="+mn-lt"/>
                <a:cs typeface="Calibri" panose="020F0502020204030204"/>
              </a:rPr>
              <a:t>Regionalização dos lotes.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ea typeface="+mn-lt"/>
              <a:cs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cs typeface="Calibri" panose="020F0502020204030204"/>
              </a:rPr>
              <a:t>Uso secundário de espectro e acesso às redes e capacidades.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cs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cs typeface="Calibri" panose="020F0502020204030204"/>
              </a:rPr>
              <a:t>Ordenamento das cidades atendidas: capitais versus interior.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cs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cs typeface="Calibri" panose="020F0502020204030204"/>
              </a:rPr>
              <a:t>Redes neutras: modelagem de negócios em evolução, restrições às outorgas e busca da verdadeira neutralidade.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cs typeface="Calibri" panose="020F0502020204030204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cs typeface="Calibri" panose="020F0502020204030204"/>
              </a:rPr>
              <a:t>Revisão ampla do mercado secundário e da autorização de uso de espectro em caráter secundário, buscando soluções mais flexíveis e seguras do ponto de vista regulatório para os entrantes.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cs typeface="Calibri" panose="020F0502020204030204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90488" algn="l"/>
              </a:tabLst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488" algn="l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466725" marR="0" lvl="0" indent="-285750" algn="l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0488" algn="l"/>
              </a:tabLst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3A44"/>
              </a:solidFill>
              <a:effectLst/>
              <a:uLnTx/>
              <a:uFillTx/>
              <a:latin typeface="Arial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7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</TotalTime>
  <Words>641</Words>
  <Application>Microsoft Office PowerPoint</Application>
  <PresentationFormat>Widescreen</PresentationFormat>
  <Paragraphs>107</Paragraphs>
  <Slides>10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Segoe UI Symbol</vt:lpstr>
      <vt:lpstr>Tema do Office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Lugato</dc:creator>
  <cp:lastModifiedBy>Ziziane César de França e Silva</cp:lastModifiedBy>
  <cp:revision>436</cp:revision>
  <dcterms:created xsi:type="dcterms:W3CDTF">2021-05-20T12:42:17Z</dcterms:created>
  <dcterms:modified xsi:type="dcterms:W3CDTF">2021-09-01T14:17:38Z</dcterms:modified>
</cp:coreProperties>
</file>