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88" r:id="rId4"/>
    <p:sldId id="387" r:id="rId5"/>
    <p:sldId id="389" r:id="rId6"/>
    <p:sldId id="390" r:id="rId7"/>
    <p:sldId id="386" r:id="rId8"/>
    <p:sldId id="371" r:id="rId9"/>
    <p:sldId id="261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A73A5-7395-4964-B01E-2680634E5696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37F8B-C98D-4F91-81D6-EF99821B0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04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907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-1"/>
            <a:ext cx="12187238" cy="686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2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3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965" y="2235200"/>
            <a:ext cx="112500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033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1001" y="570820"/>
            <a:ext cx="112500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1001" y="5341256"/>
            <a:ext cx="11250000" cy="125185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8700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229725" cy="1022400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001" y="2043341"/>
            <a:ext cx="11250000" cy="4531630"/>
          </a:xfrm>
        </p:spPr>
        <p:txBody>
          <a:bodyPr>
            <a:normAutofit/>
          </a:bodyPr>
          <a:lstStyle>
            <a:lvl1pPr marL="363538" indent="-363538">
              <a:lnSpc>
                <a:spcPct val="100000"/>
              </a:lnSpc>
              <a:buFont typeface="Wingdings" panose="05000000000000000000" pitchFamily="2" charset="2"/>
              <a:buChar char="ü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200" indent="-347663">
              <a:lnSpc>
                <a:spcPct val="100000"/>
              </a:lnSpc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4738" indent="-363538">
              <a:lnSpc>
                <a:spcPct val="100000"/>
              </a:lnSpc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6688" indent="-361950">
              <a:lnSpc>
                <a:spcPct val="100000"/>
              </a:lnSpc>
              <a:buFont typeface="Calibri" panose="020F0502020204030204" pitchFamily="34" charset="0"/>
              <a:buChar char="-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0225" indent="-363538">
              <a:lnSpc>
                <a:spcPct val="100000"/>
              </a:lnSpc>
              <a:buFont typeface="Calibri" panose="020F0502020204030204" pitchFamily="34" charset="0"/>
              <a:buChar char="»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63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229725" cy="1022400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0"/>
          </p:nvPr>
        </p:nvSpPr>
        <p:spPr>
          <a:xfrm>
            <a:off x="471001" y="2043341"/>
            <a:ext cx="5580000" cy="4531630"/>
          </a:xfrm>
        </p:spPr>
        <p:txBody>
          <a:bodyPr>
            <a:normAutofit/>
          </a:bodyPr>
          <a:lstStyle>
            <a:lvl1pPr marL="363538" indent="-363538">
              <a:lnSpc>
                <a:spcPct val="100000"/>
              </a:lnSpc>
              <a:buFont typeface="Wingdings" panose="05000000000000000000" pitchFamily="2" charset="2"/>
              <a:buChar char="ü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200" indent="-347663">
              <a:lnSpc>
                <a:spcPct val="100000"/>
              </a:lnSpc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4738" indent="-363538">
              <a:lnSpc>
                <a:spcPct val="100000"/>
              </a:lnSpc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6688" indent="-361950">
              <a:lnSpc>
                <a:spcPct val="100000"/>
              </a:lnSpc>
              <a:buFont typeface="Calibri" panose="020F0502020204030204" pitchFamily="34" charset="0"/>
              <a:buChar char="-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0225" indent="-363538">
              <a:lnSpc>
                <a:spcPct val="100000"/>
              </a:lnSpc>
              <a:buFont typeface="Calibri" panose="020F0502020204030204" pitchFamily="34" charset="0"/>
              <a:buChar char="»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1"/>
          </p:nvPr>
        </p:nvSpPr>
        <p:spPr>
          <a:xfrm>
            <a:off x="6141001" y="2043341"/>
            <a:ext cx="5580000" cy="4531630"/>
          </a:xfrm>
        </p:spPr>
        <p:txBody>
          <a:bodyPr>
            <a:normAutofit/>
          </a:bodyPr>
          <a:lstStyle>
            <a:lvl1pPr marL="363538" indent="-363538">
              <a:lnSpc>
                <a:spcPct val="100000"/>
              </a:lnSpc>
              <a:buFont typeface="Wingdings" panose="05000000000000000000" pitchFamily="2" charset="2"/>
              <a:buChar char="ü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200" indent="-347663">
              <a:lnSpc>
                <a:spcPct val="100000"/>
              </a:lnSpc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4738" indent="-363538">
              <a:lnSpc>
                <a:spcPct val="100000"/>
              </a:lnSpc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6688" indent="-361950">
              <a:lnSpc>
                <a:spcPct val="100000"/>
              </a:lnSpc>
              <a:buFont typeface="Calibri" panose="020F0502020204030204" pitchFamily="34" charset="0"/>
              <a:buChar char="-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0225" indent="-363538">
              <a:lnSpc>
                <a:spcPct val="100000"/>
              </a:lnSpc>
              <a:buFont typeface="Calibri" panose="020F0502020204030204" pitchFamily="34" charset="0"/>
              <a:buChar char="»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956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85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71001" y="5660571"/>
            <a:ext cx="11250000" cy="9806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0"/>
          </p:nvPr>
        </p:nvSpPr>
        <p:spPr>
          <a:xfrm>
            <a:off x="471001" y="461284"/>
            <a:ext cx="11250000" cy="30076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Wingdings" panose="05000000000000000000" pitchFamily="2" charset="2"/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7" indent="0" algn="ctr">
              <a:lnSpc>
                <a:spcPct val="100000"/>
              </a:lnSpc>
              <a:buFont typeface="Wingdings" panose="05000000000000000000" pitchFamily="2" charset="2"/>
              <a:buNone/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1200" indent="0" algn="ctr">
              <a:lnSpc>
                <a:spcPct val="100000"/>
              </a:lnSpc>
              <a:buNone/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4738" indent="0" algn="ctr">
              <a:lnSpc>
                <a:spcPct val="100000"/>
              </a:lnSpc>
              <a:buFont typeface="Calibri" panose="020F0502020204030204" pitchFamily="34" charset="0"/>
              <a:buNone/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6687" indent="0" algn="ctr">
              <a:lnSpc>
                <a:spcPct val="100000"/>
              </a:lnSpc>
              <a:buFont typeface="Calibri" panose="020F0502020204030204" pitchFamily="34" charset="0"/>
              <a:buNone/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2876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4" descr="PPT-CNM-WIDESCREEN-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74" descr="PPT-CNM-WIDESCREEN-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74"/>
          <p:cNvSpPr txBox="1">
            <a:spLocks noGrp="1"/>
          </p:cNvSpPr>
          <p:nvPr>
            <p:ph type="title"/>
          </p:nvPr>
        </p:nvSpPr>
        <p:spPr>
          <a:xfrm>
            <a:off x="333830" y="162380"/>
            <a:ext cx="87832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4"/>
          <p:cNvSpPr txBox="1">
            <a:spLocks noGrp="1"/>
          </p:cNvSpPr>
          <p:nvPr>
            <p:ph type="body" idx="1"/>
          </p:nvPr>
        </p:nvSpPr>
        <p:spPr>
          <a:xfrm>
            <a:off x="1036320" y="1991090"/>
            <a:ext cx="10119360" cy="418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  <a:defRPr>
                <a:solidFill>
                  <a:srgbClr val="002060"/>
                </a:solidFill>
              </a:defRPr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40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CCC0-6DFC-4ADE-BC54-20B8684F3CEA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EAF0-D19E-4B8C-B07D-6B27330AE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20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2" r:id="rId5"/>
    <p:sldLayoutId id="2147483651" r:id="rId6"/>
    <p:sldLayoutId id="2147483662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84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Obras Conveniadas do FNDE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088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Situação das obras na área de educação: paradas e inacabadas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Das 22,4 mil obras pactuadas com o FNDE, </a:t>
            </a:r>
            <a:r>
              <a:rPr lang="pt-BR" b="1" dirty="0"/>
              <a:t>4.292 (19,1%) são obras paradas</a:t>
            </a:r>
            <a:r>
              <a:rPr lang="pt-BR" dirty="0"/>
              <a:t> (canceladas e paralisadas), sendo </a:t>
            </a:r>
            <a:r>
              <a:rPr lang="pt-BR" b="1" dirty="0"/>
              <a:t>3.522</a:t>
            </a:r>
            <a:r>
              <a:rPr lang="pt-BR" dirty="0"/>
              <a:t> (15,7%) na condição de canceladas e 770 (3,4%) paralisadas.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Essas obras representam </a:t>
            </a:r>
            <a:r>
              <a:rPr lang="pt-BR" b="1" dirty="0"/>
              <a:t>R$ 4,99 bilhões</a:t>
            </a:r>
            <a:r>
              <a:rPr lang="pt-BR" dirty="0"/>
              <a:t> pactuados, com </a:t>
            </a:r>
            <a:r>
              <a:rPr lang="pt-BR" b="1" dirty="0"/>
              <a:t>R$ 815,2 milhões</a:t>
            </a:r>
            <a:r>
              <a:rPr lang="pt-BR" dirty="0"/>
              <a:t> (16%) já pagos pelo FNDE.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Do total de obras paradas, 1.894 (44,1%) encontram-se com termo de compromisso ou convênio vigente e 2.398 (55,9%) vencido. Na base de dados do FNDE não constam as informações sobre o motivo da paralisação ou cancelamento das obras.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As obras inacabadas </a:t>
            </a:r>
            <a:r>
              <a:rPr lang="pt-BR" b="1" dirty="0"/>
              <a:t>totalizam 2.252 (10%). </a:t>
            </a:r>
            <a:r>
              <a:rPr lang="pt-BR" dirty="0"/>
              <a:t>Apesar de não estarem em execução, não são computadas como obras paradas, pois as obras nessa situação, cujos termos/convênios ainda possuem saldo nas contas desses termos/convênios e com execução acima de 20%, podem ser retomadas </a:t>
            </a:r>
            <a:r>
              <a:rPr lang="pt-BR" b="1" dirty="0"/>
              <a:t>com a celebração de novo termo de compromisso entre o Município e o FNDE, até 30 de setembro de 2021.</a:t>
            </a:r>
          </a:p>
        </p:txBody>
      </p:sp>
    </p:spTree>
    <p:extLst>
      <p:ext uri="{BB962C8B-B14F-4D97-AF65-F5344CB8AC3E}">
        <p14:creationId xmlns:p14="http://schemas.microsoft.com/office/powerpoint/2010/main" val="251829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Situação das obras na área de </a:t>
            </a:r>
            <a:r>
              <a:rPr lang="pt-BR" dirty="0" smtClean="0"/>
              <a:t>educação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06607" y="5924281"/>
            <a:ext cx="11250000" cy="734098"/>
          </a:xfrm>
        </p:spPr>
        <p:txBody>
          <a:bodyPr>
            <a:normAutofit fontScale="85000" lnSpcReduction="20000"/>
          </a:bodyPr>
          <a:lstStyle/>
          <a:p>
            <a:endParaRPr lang="pt-BR" dirty="0"/>
          </a:p>
          <a:p>
            <a:pPr marL="0" indent="0" algn="ctr">
              <a:buNone/>
            </a:pPr>
            <a:r>
              <a:rPr lang="pt-BR" dirty="0"/>
              <a:t>Quantidade de obras conveniadas com o FNDE e os Municípios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760" y="1739018"/>
            <a:ext cx="7667243" cy="44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7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Obras paradas (paralisadas e canceladas) por região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445" y="1703023"/>
            <a:ext cx="5501288" cy="529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3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Tipo de obra educacional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741" y="1770010"/>
            <a:ext cx="7803375" cy="245812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851" y="4266774"/>
            <a:ext cx="6825803" cy="24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6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As obras paradas na área de educação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71001" y="1644092"/>
            <a:ext cx="11250000" cy="4531630"/>
          </a:xfrm>
        </p:spPr>
        <p:txBody>
          <a:bodyPr/>
          <a:lstStyle/>
          <a:p>
            <a:endParaRPr lang="pt-B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Portanto, este é um tema bastante relevante e precisa ser discutido amplamente pelo Congresso Nacional, Governo Federal e Municípios.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A principal consequência destas obras são um enorme saldo em “Restos á Pagar no Orçamento Geral da União (OGU) em 2021.</a:t>
            </a:r>
          </a:p>
        </p:txBody>
      </p:sp>
    </p:spTree>
    <p:extLst>
      <p:ext uri="{BB962C8B-B14F-4D97-AF65-F5344CB8AC3E}">
        <p14:creationId xmlns:p14="http://schemas.microsoft.com/office/powerpoint/2010/main" val="283894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30053" y="36500"/>
            <a:ext cx="6587457" cy="9904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sz="2700" dirty="0"/>
              <a:t>Restos a pagar por órgão</a:t>
            </a:r>
            <a:endParaRPr sz="2700" dirty="0"/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A6755F9C-380A-47B5-8339-306EFA5C6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2135878"/>
            <a:ext cx="9150705" cy="37878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24000" y="3052294"/>
            <a:ext cx="9150705" cy="2318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020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0"/>
          </p:nvPr>
        </p:nvSpPr>
        <p:spPr>
          <a:xfrm>
            <a:off x="471001" y="268101"/>
            <a:ext cx="11250000" cy="3160899"/>
          </a:xfrm>
        </p:spPr>
        <p:txBody>
          <a:bodyPr/>
          <a:lstStyle/>
          <a:p>
            <a:r>
              <a:rPr lang="pt-BR" dirty="0" smtClean="0"/>
              <a:t>Eduardo </a:t>
            </a:r>
            <a:r>
              <a:rPr lang="pt-BR" dirty="0" err="1" smtClean="0"/>
              <a:t>Stranz</a:t>
            </a:r>
            <a:endParaRPr lang="pt-BR" dirty="0"/>
          </a:p>
          <a:p>
            <a:r>
              <a:rPr lang="pt-BR" dirty="0" smtClean="0"/>
              <a:t>Consultor da CNM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6327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.pptx" id="{85CF3420-19F6-4611-B4E4-565B55AB1CD9}" vid="{FFCC9F03-D517-4669-BC95-D10F9DA870F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CNM (Modelo - Widescreen)</Template>
  <TotalTime>2379</TotalTime>
  <Words>284</Words>
  <Application>Microsoft Office PowerPoint</Application>
  <PresentationFormat>Widescreen</PresentationFormat>
  <Paragraphs>20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Obras Conveniadas do FNDE</vt:lpstr>
      <vt:lpstr>Situação das obras na área de educação: paradas e inacabadas</vt:lpstr>
      <vt:lpstr>Situação das obras na área de educação</vt:lpstr>
      <vt:lpstr>Obras paradas (paralisadas e canceladas) por região</vt:lpstr>
      <vt:lpstr>Tipo de obra educacional</vt:lpstr>
      <vt:lpstr>As obras paradas na área de educação</vt:lpstr>
      <vt:lpstr>Restos a pagar por órgão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Familia</dc:creator>
  <cp:lastModifiedBy>Gleisson Abilio Mangueira</cp:lastModifiedBy>
  <cp:revision>139</cp:revision>
  <dcterms:created xsi:type="dcterms:W3CDTF">2021-05-10T23:24:30Z</dcterms:created>
  <dcterms:modified xsi:type="dcterms:W3CDTF">2021-08-24T17:03:40Z</dcterms:modified>
</cp:coreProperties>
</file>