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521" r:id="rId3"/>
    <p:sldId id="645" r:id="rId4"/>
    <p:sldId id="646" r:id="rId5"/>
    <p:sldId id="547" r:id="rId6"/>
    <p:sldId id="640" r:id="rId7"/>
    <p:sldId id="641" r:id="rId8"/>
    <p:sldId id="642" r:id="rId9"/>
    <p:sldId id="643" r:id="rId10"/>
    <p:sldId id="624" r:id="rId11"/>
    <p:sldId id="597" r:id="rId12"/>
    <p:sldId id="649" r:id="rId13"/>
    <p:sldId id="647" r:id="rId14"/>
    <p:sldId id="648" r:id="rId15"/>
    <p:sldId id="611" r:id="rId16"/>
    <p:sldId id="534" r:id="rId17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ca Braga" initials="BB" lastIdx="1" clrIdx="0">
    <p:extLst>
      <p:ext uri="{19B8F6BF-5375-455C-9EA6-DF929625EA0E}">
        <p15:presenceInfo xmlns:p15="http://schemas.microsoft.com/office/powerpoint/2012/main" userId="5d3ff794e83d2c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973A"/>
    <a:srgbClr val="51A66B"/>
    <a:srgbClr val="69C58C"/>
    <a:srgbClr val="D9F0E2"/>
    <a:srgbClr val="F1F8EC"/>
    <a:srgbClr val="658E49"/>
    <a:srgbClr val="800000"/>
    <a:srgbClr val="4D7F3D"/>
    <a:srgbClr val="304E2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-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KP%2013_07_2021\Comparativo%20Energia%20Armazenda%20M&#234;s_crossta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2014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'Comparativo Energia Armazenda M'!$AD$10:$AO$10</c:f>
              <c:numCache>
                <c:formatCode>0%</c:formatCode>
                <c:ptCount val="12"/>
                <c:pt idx="0">
                  <c:v>0.42386914300240242</c:v>
                </c:pt>
                <c:pt idx="1">
                  <c:v>0.38125137816906868</c:v>
                </c:pt>
                <c:pt idx="2">
                  <c:v>0.4014146217461298</c:v>
                </c:pt>
                <c:pt idx="3">
                  <c:v>0.41723994261924013</c:v>
                </c:pt>
                <c:pt idx="4">
                  <c:v>0.41996880265222586</c:v>
                </c:pt>
                <c:pt idx="5">
                  <c:v>0.43319963917579296</c:v>
                </c:pt>
                <c:pt idx="6">
                  <c:v>0.40369211730396254</c:v>
                </c:pt>
                <c:pt idx="7">
                  <c:v>0.34421192696377012</c:v>
                </c:pt>
                <c:pt idx="8">
                  <c:v>0.2889662934171881</c:v>
                </c:pt>
                <c:pt idx="9">
                  <c:v>0.23336232471475948</c:v>
                </c:pt>
                <c:pt idx="10">
                  <c:v>0.1932391238509733</c:v>
                </c:pt>
                <c:pt idx="11">
                  <c:v>0.22333927694208847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0C-428C-8708-6CC60C5F848F}"/>
            </c:ext>
          </c:extLst>
        </c:ser>
        <c:ser>
          <c:idx val="4"/>
          <c:order val="1"/>
          <c:tx>
            <c:v>2020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'Comparativo Energia Armazenda M'!$CX$10:$DI$10</c:f>
              <c:numCache>
                <c:formatCode>0%</c:formatCode>
                <c:ptCount val="12"/>
                <c:pt idx="0">
                  <c:v>0.2790914034493383</c:v>
                </c:pt>
                <c:pt idx="1">
                  <c:v>0.42384502428998966</c:v>
                </c:pt>
                <c:pt idx="2">
                  <c:v>0.54838371859840973</c:v>
                </c:pt>
                <c:pt idx="3">
                  <c:v>0.59303090080475929</c:v>
                </c:pt>
                <c:pt idx="4">
                  <c:v>0.6032985812319025</c:v>
                </c:pt>
                <c:pt idx="5">
                  <c:v>0.59669005403080833</c:v>
                </c:pt>
                <c:pt idx="6">
                  <c:v>0.56491537319217922</c:v>
                </c:pt>
                <c:pt idx="7">
                  <c:v>0.51038296442694575</c:v>
                </c:pt>
                <c:pt idx="8">
                  <c:v>0.40221743031643997</c:v>
                </c:pt>
                <c:pt idx="9">
                  <c:v>0.29815552284644681</c:v>
                </c:pt>
                <c:pt idx="10">
                  <c:v>0.24550437364940805</c:v>
                </c:pt>
                <c:pt idx="11">
                  <c:v>0.24653114169212237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0C-428C-8708-6CC60C5F848F}"/>
            </c:ext>
          </c:extLst>
        </c:ser>
        <c:ser>
          <c:idx val="5"/>
          <c:order val="2"/>
          <c:tx>
            <c:v>2021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'Comparativo Energia Armazenda M'!$DJ$10:$DP$10</c:f>
              <c:numCache>
                <c:formatCode>0%</c:formatCode>
                <c:ptCount val="7"/>
                <c:pt idx="0">
                  <c:v>0.30967737631905318</c:v>
                </c:pt>
                <c:pt idx="1">
                  <c:v>0.38306028160002509</c:v>
                </c:pt>
                <c:pt idx="2">
                  <c:v>0.45156431591293167</c:v>
                </c:pt>
                <c:pt idx="3">
                  <c:v>0.4437291799091318</c:v>
                </c:pt>
                <c:pt idx="4">
                  <c:v>0.42080951205632749</c:v>
                </c:pt>
                <c:pt idx="5">
                  <c:v>0.39599480251394981</c:v>
                </c:pt>
                <c:pt idx="6">
                  <c:v>0.35880719350383011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0C-428C-8708-6CC60C5F848F}"/>
            </c:ext>
          </c:extLst>
        </c:ser>
        <c:ser>
          <c:idx val="2"/>
          <c:order val="3"/>
          <c:tx>
            <c:v>Caso A</c:v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0C-428C-8708-6CC60C5F84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0C-428C-8708-6CC60C5F84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0C-428C-8708-6CC60C5F848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0C-428C-8708-6CC60C5F848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0C-428C-8708-6CC60C5F848F}"/>
                </c:ext>
              </c:extLst>
            </c:dLbl>
            <c:dLbl>
              <c:idx val="5"/>
              <c:layout>
                <c:manualLayout>
                  <c:x val="-8.9719626168224292E-2"/>
                  <c:y val="6.755125803136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30C-428C-8708-6CC60C5F848F}"/>
                </c:ext>
              </c:extLst>
            </c:dLbl>
            <c:dLbl>
              <c:idx val="6"/>
              <c:layout>
                <c:manualLayout>
                  <c:x val="-7.7258566978193152E-2"/>
                  <c:y val="8.685161746890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30C-428C-8708-6CC60C5F848F}"/>
                </c:ext>
              </c:extLst>
            </c:dLbl>
            <c:dLbl>
              <c:idx val="7"/>
              <c:layout>
                <c:manualLayout>
                  <c:x val="-7.2274143302180682E-2"/>
                  <c:y val="0.106151976906436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30C-428C-8708-6CC60C5F848F}"/>
                </c:ext>
              </c:extLst>
            </c:dLbl>
            <c:dLbl>
              <c:idx val="8"/>
              <c:layout>
                <c:manualLayout>
                  <c:x val="-7.7258566978193235E-2"/>
                  <c:y val="9.65017971876691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30C-428C-8708-6CC60C5F848F}"/>
                </c:ext>
              </c:extLst>
            </c:dLbl>
            <c:dLbl>
              <c:idx val="9"/>
              <c:layout>
                <c:manualLayout>
                  <c:x val="-6.2305295950155763E-2"/>
                  <c:y val="6.11178048855237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30C-428C-8708-6CC60C5F848F}"/>
                </c:ext>
              </c:extLst>
            </c:dLbl>
            <c:dLbl>
              <c:idx val="10"/>
              <c:layout>
                <c:manualLayout>
                  <c:x val="4.0686960609194321E-2"/>
                  <c:y val="-3.07904896497846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30C-428C-8708-6CC60C5F8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'Comparativo Energia Armazenda M'!$F$8:$Q$8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'Comparativo Energia Armazenda M'!$DJ$17:$DT$17</c:f>
              <c:numCache>
                <c:formatCode>0%</c:formatCode>
                <c:ptCount val="11"/>
                <c:pt idx="0">
                  <c:v>0.30967737631905318</c:v>
                </c:pt>
                <c:pt idx="1">
                  <c:v>0.38306028160002509</c:v>
                </c:pt>
                <c:pt idx="2">
                  <c:v>0.45156431591293167</c:v>
                </c:pt>
                <c:pt idx="3">
                  <c:v>0.4437291799091318</c:v>
                </c:pt>
                <c:pt idx="4">
                  <c:v>0.42080951205632749</c:v>
                </c:pt>
                <c:pt idx="5">
                  <c:v>0.39599480251394981</c:v>
                </c:pt>
                <c:pt idx="6">
                  <c:v>0.35099999999999998</c:v>
                </c:pt>
                <c:pt idx="7">
                  <c:v>0.30546621644902322</c:v>
                </c:pt>
                <c:pt idx="8">
                  <c:v>0.23933942045963547</c:v>
                </c:pt>
                <c:pt idx="9">
                  <c:v>0.18155628294800674</c:v>
                </c:pt>
                <c:pt idx="10">
                  <c:v>0.14287396203011404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30C-428C-8708-6CC60C5F848F}"/>
            </c:ext>
          </c:extLst>
        </c:ser>
        <c:ser>
          <c:idx val="3"/>
          <c:order val="4"/>
          <c:tx>
            <c:v>Caso B</c:v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'Comparativo Energia Armazenda M'!$DJ$18:$DT$18</c:f>
              <c:numCache>
                <c:formatCode>0%</c:formatCode>
                <c:ptCount val="11"/>
                <c:pt idx="0">
                  <c:v>0.30967737631905318</c:v>
                </c:pt>
                <c:pt idx="1">
                  <c:v>0.38306028160002509</c:v>
                </c:pt>
                <c:pt idx="2">
                  <c:v>0.45156431591293167</c:v>
                </c:pt>
                <c:pt idx="3">
                  <c:v>0.4437291799091318</c:v>
                </c:pt>
                <c:pt idx="4">
                  <c:v>0.42080951205632749</c:v>
                </c:pt>
                <c:pt idx="5">
                  <c:v>0.39599480251394981</c:v>
                </c:pt>
                <c:pt idx="6">
                  <c:v>0.35099999999999998</c:v>
                </c:pt>
                <c:pt idx="7">
                  <c:v>0.30546621644902322</c:v>
                </c:pt>
                <c:pt idx="8">
                  <c:v>0.21744151190435171</c:v>
                </c:pt>
                <c:pt idx="9">
                  <c:v>0.1541214898528753</c:v>
                </c:pt>
                <c:pt idx="10">
                  <c:v>0.11144574992247527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30C-428C-8708-6CC60C5F8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851824"/>
        <c:axId val="1348855152"/>
      </c:lineChart>
      <c:catAx>
        <c:axId val="13488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8855152"/>
        <c:crosses val="autoZero"/>
        <c:auto val="1"/>
        <c:lblAlgn val="ctr"/>
        <c:lblOffset val="100"/>
        <c:noMultiLvlLbl val="0"/>
      </c:catAx>
      <c:valAx>
        <c:axId val="134885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88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54877515310588"/>
          <c:y val="0.125"/>
          <c:w val="0.43923578302712163"/>
          <c:h val="0.7320596383785360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4472C4">
                  <a:lumMod val="75000"/>
                </a:srgbClr>
              </a:solidFill>
              <a:ln w="19050">
                <a:solidFill>
                  <a:srgbClr val="4472C4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7-4F0D-9AB8-22BBBBF480BE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7-4F0D-9AB8-22BBBBF480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87-4F0D-9AB8-22BBBBF480BE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87-4F0D-9AB8-22BBBBF480BE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87-4F0D-9AB8-22BBBBF480BE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87-4F0D-9AB8-22BBBBF480BE}"/>
              </c:ext>
            </c:extLst>
          </c:dPt>
          <c:dLbls>
            <c:dLbl>
              <c:idx val="0"/>
              <c:layout>
                <c:manualLayout>
                  <c:x val="-1.0185067526415994E-16"/>
                  <c:y val="-5.5555555555555552E-2"/>
                </c:manualLayout>
              </c:layout>
              <c:tx>
                <c:rich>
                  <a:bodyPr/>
                  <a:lstStyle/>
                  <a:p>
                    <a:fld id="{0967D654-99BC-4627-966E-542D574F5534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87-4F0D-9AB8-22BBBBF480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61869CD-C74B-4BCB-B191-75BC38803AA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87-4F0D-9AB8-22BBBBF480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24209C2-9DB6-4B9D-8FD2-E9BDE987C60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87-4F0D-9AB8-22BBBBF480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2657F44-A934-419E-83D6-1822FD634D2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87-4F0D-9AB8-22BBBBF480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CD535C8-6AAA-4491-8AF4-9CE44AC581B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87-4F0D-9AB8-22BBBBF480BE}"/>
                </c:ext>
              </c:extLst>
            </c:dLbl>
            <c:dLbl>
              <c:idx val="5"/>
              <c:layout>
                <c:manualLayout>
                  <c:x val="0"/>
                  <c:y val="-0.1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328EAA-26F3-4D44-9483-D15BE6B424DB}" type="VALUE">
                      <a:rPr lang="en-US" smtClean="0"/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187-4F0D-9AB8-22BBBBF48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Planilha1!$A$2:$A$7</c:f>
              <c:strCache>
                <c:ptCount val="6"/>
                <c:pt idx="0">
                  <c:v>Hidráulica</c:v>
                </c:pt>
                <c:pt idx="1">
                  <c:v>Eólica</c:v>
                </c:pt>
                <c:pt idx="2">
                  <c:v>Solar</c:v>
                </c:pt>
                <c:pt idx="3">
                  <c:v>Bioenergia</c:v>
                </c:pt>
                <c:pt idx="4">
                  <c:v>UTE Fósseis</c:v>
                </c:pt>
                <c:pt idx="5">
                  <c:v>Nuclear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61</c:v>
                </c:pt>
                <c:pt idx="1">
                  <c:v>10</c:v>
                </c:pt>
                <c:pt idx="2">
                  <c:v>4</c:v>
                </c:pt>
                <c:pt idx="3">
                  <c:v>9</c:v>
                </c:pt>
                <c:pt idx="4">
                  <c:v>15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87-4F0D-9AB8-22BBBBF48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Planilha1!$C$1</c:f>
              <c:strCache>
                <c:ptCount val="1"/>
                <c:pt idx="0">
                  <c:v>2030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8-48CE-A1DB-591667ED7628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8-48CE-A1DB-591667ED762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8-48CE-A1DB-591667ED7628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8-48CE-A1DB-591667ED7628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78-48CE-A1DB-591667ED7628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78-48CE-A1DB-591667ED762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8-48CE-A1DB-591667ED76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8-48CE-A1DB-591667ED76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8-48CE-A1DB-591667ED76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8-48CE-A1DB-591667ED76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78-48CE-A1DB-591667ED7628}"/>
                </c:ext>
              </c:extLst>
            </c:dLbl>
            <c:dLbl>
              <c:idx val="5"/>
              <c:layout>
                <c:manualLayout>
                  <c:x val="0"/>
                  <c:y val="-0.12830529700456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F8854E-6006-4EC4-BF04-157570EE2EE7}" type="VALUE">
                      <a:rPr lang="en-US" sz="1600" smtClean="0"/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r>
                      <a:rPr lang="en-US" sz="160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978-48CE-A1DB-591667ED7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Planilha1!$A$2:$A$7</c:f>
              <c:strCache>
                <c:ptCount val="6"/>
                <c:pt idx="0">
                  <c:v>Hidráulica</c:v>
                </c:pt>
                <c:pt idx="1">
                  <c:v>Eólica</c:v>
                </c:pt>
                <c:pt idx="2">
                  <c:v>Solar</c:v>
                </c:pt>
                <c:pt idx="3">
                  <c:v>Bioenergia</c:v>
                </c:pt>
                <c:pt idx="4">
                  <c:v>UTE Fósseis</c:v>
                </c:pt>
                <c:pt idx="5">
                  <c:v>Nuclear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49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78-48CE-A1DB-591667ED7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80B658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D477B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C0-432D-A3D9-527C6172D7F2}"/>
              </c:ext>
            </c:extLst>
          </c:dPt>
          <c:dPt>
            <c:idx val="1"/>
            <c:bubble3D val="0"/>
            <c:spPr>
              <a:solidFill>
                <a:srgbClr val="3477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EC0-432D-A3D9-527C6172D7F2}"/>
              </c:ext>
            </c:extLst>
          </c:dPt>
          <c:dPt>
            <c:idx val="3"/>
            <c:bubble3D val="0"/>
            <c:spPr>
              <a:solidFill>
                <a:srgbClr val="F5C33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C0-432D-A3D9-527C6172D7F2}"/>
              </c:ext>
            </c:extLst>
          </c:dPt>
          <c:dLbls>
            <c:dLbl>
              <c:idx val="0"/>
              <c:layout>
                <c:manualLayout>
                  <c:x val="0.12631661821619899"/>
                  <c:y val="1.34512666962523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C0-432D-A3D9-527C6172D7F2}"/>
                </c:ext>
              </c:extLst>
            </c:dLbl>
            <c:dLbl>
              <c:idx val="1"/>
              <c:layout>
                <c:manualLayout>
                  <c:x val="-0.1899619622051047"/>
                  <c:y val="-0.2505843886928864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rebuchet MS" panose="020B060302020202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C0-432D-A3D9-527C6172D7F2}"/>
                </c:ext>
              </c:extLst>
            </c:dLbl>
            <c:dLbl>
              <c:idx val="2"/>
              <c:layout>
                <c:manualLayout>
                  <c:x val="-6.9600620806186493E-3"/>
                  <c:y val="-4.92189262499880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EC0-432D-A3D9-527C6172D7F2}"/>
                </c:ext>
              </c:extLst>
            </c:dLbl>
            <c:dLbl>
              <c:idx val="3"/>
              <c:layout>
                <c:manualLayout>
                  <c:x val="0.14305480139780247"/>
                  <c:y val="0.191068358913688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C0-432D-A3D9-527C6172D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rebuchet MS" panose="020B0603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Plan1!$A$2:$A$5</c:f>
              <c:numCache>
                <c:formatCode>General</c:formatCode>
                <c:ptCount val="4"/>
              </c:numCache>
            </c:numRef>
          </c:cat>
          <c:val>
            <c:numRef>
              <c:f>Plan1!$B$2:$B$5</c:f>
              <c:numCache>
                <c:formatCode>0.0%</c:formatCode>
                <c:ptCount val="4"/>
                <c:pt idx="0">
                  <c:v>6.8555878769930051E-2</c:v>
                </c:pt>
                <c:pt idx="1">
                  <c:v>0.70139654478179347</c:v>
                </c:pt>
                <c:pt idx="2">
                  <c:v>5.2251077357445656E-2</c:v>
                </c:pt>
                <c:pt idx="3">
                  <c:v>0.17779649909083087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C0-432D-A3D9-527C6172D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80B658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D477B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D4B-4A39-8C4D-24C151EDA83B}"/>
              </c:ext>
            </c:extLst>
          </c:dPt>
          <c:dPt>
            <c:idx val="1"/>
            <c:bubble3D val="0"/>
            <c:spPr>
              <a:solidFill>
                <a:srgbClr val="3477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D4B-4A39-8C4D-24C151EDA83B}"/>
              </c:ext>
            </c:extLst>
          </c:dPt>
          <c:dPt>
            <c:idx val="3"/>
            <c:bubble3D val="0"/>
            <c:spPr>
              <a:solidFill>
                <a:srgbClr val="F5C33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D4B-4A39-8C4D-24C151EDA83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D4B-4A39-8C4D-24C151EDA83B}"/>
              </c:ext>
            </c:extLst>
          </c:dPt>
          <c:dLbls>
            <c:dLbl>
              <c:idx val="0"/>
              <c:layout>
                <c:manualLayout>
                  <c:x val="0.14737020353672753"/>
                  <c:y val="7.93001414707567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4B-4A39-8C4D-24C151EDA83B}"/>
                </c:ext>
              </c:extLst>
            </c:dLbl>
            <c:dLbl>
              <c:idx val="1"/>
              <c:layout>
                <c:manualLayout>
                  <c:x val="-0.19072420092033529"/>
                  <c:y val="0.1555347725835646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Trebuchet MS" panose="020B0603020202020204" pitchFamily="34" charset="0"/>
                      </a:defRPr>
                    </a:pPr>
                    <a:r>
                      <a:rPr lang="en-US" sz="1600" dirty="0" smtClean="0"/>
                      <a:t>14,4%</a:t>
                    </a:r>
                    <a:endParaRPr lang="en-US" sz="16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4B-4A39-8C4D-24C151EDA83B}"/>
                </c:ext>
              </c:extLst>
            </c:dLbl>
            <c:dLbl>
              <c:idx val="2"/>
              <c:layout>
                <c:manualLayout>
                  <c:x val="4.9302263838392681E-2"/>
                  <c:y val="-9.98041622667608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4B-4A39-8C4D-24C151EDA83B}"/>
                </c:ext>
              </c:extLst>
            </c:dLbl>
            <c:dLbl>
              <c:idx val="3"/>
              <c:layout>
                <c:manualLayout>
                  <c:x val="-0.16555196462703967"/>
                  <c:y val="-0.146160722513077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4B-4A39-8C4D-24C151EDA83B}"/>
                </c:ext>
              </c:extLst>
            </c:dLbl>
            <c:dLbl>
              <c:idx val="4"/>
              <c:layout>
                <c:manualLayout>
                  <c:x val="0.23164572246037524"/>
                  <c:y val="-0.111480285421051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4B-4A39-8C4D-24C151EDA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rebuchet MS" panose="020B0603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Plan1!$A$2:$A$6</c:f>
              <c:numCache>
                <c:formatCode>General</c:formatCode>
                <c:ptCount val="5"/>
              </c:numCache>
            </c:numRef>
          </c:cat>
          <c:val>
            <c:numRef>
              <c:f>Plan1!$B$2:$B$6</c:f>
              <c:numCache>
                <c:formatCode>0.0%</c:formatCode>
                <c:ptCount val="5"/>
                <c:pt idx="0">
                  <c:v>4.41E-2</c:v>
                </c:pt>
                <c:pt idx="1">
                  <c:v>0.20399999999999999</c:v>
                </c:pt>
                <c:pt idx="2">
                  <c:v>4.3099999999999999E-2</c:v>
                </c:pt>
                <c:pt idx="3">
                  <c:v>0.1055</c:v>
                </c:pt>
                <c:pt idx="4">
                  <c:v>0.60329999999999995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4B-4A39-8C4D-24C151EDA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80B658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5C33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A1E-4AAD-866E-A03CF6652D7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A1E-4AAD-866E-A03CF6652D73}"/>
              </c:ext>
            </c:extLst>
          </c:dPt>
          <c:cat>
            <c:numRef>
              <c:f>Plan1!$A$2:$A$3</c:f>
              <c:numCache>
                <c:formatCode>General</c:formatCode>
                <c:ptCount val="2"/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0.60205437039605214</c:v>
                </c:pt>
                <c:pt idx="1">
                  <c:v>0.39794562960394786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1E-4AAD-866E-A03CF6652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80B658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477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321-44E2-BBDC-08D9C406222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321-44E2-BBDC-08D9C406222E}"/>
              </c:ext>
            </c:extLst>
          </c:dPt>
          <c:cat>
            <c:numRef>
              <c:f>Plan1!$A$2:$A$3</c:f>
              <c:numCache>
                <c:formatCode>General</c:formatCode>
                <c:ptCount val="2"/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0.29939211913640568</c:v>
                </c:pt>
                <c:pt idx="1">
                  <c:v>0.70060788086359427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21-44E2-BBDC-08D9C4062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80B658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D477B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86D-494C-AD87-0D664169F2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86D-494C-AD87-0D664169F2A8}"/>
              </c:ext>
            </c:extLst>
          </c:dPt>
          <c:cat>
            <c:numRef>
              <c:f>Plan1!$A$2:$A$3</c:f>
              <c:numCache>
                <c:formatCode>General</c:formatCode>
                <c:ptCount val="2"/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0.6154624763725145</c:v>
                </c:pt>
                <c:pt idx="1">
                  <c:v>0.3845375236274855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6D-494C-AD87-0D664169F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80B658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A03-4FCC-8599-8B691C070C8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AA03-4FCC-8599-8B691C070C89}"/>
              </c:ext>
            </c:extLst>
          </c:dPt>
          <c:cat>
            <c:numRef>
              <c:f>Plan1!$A$2:$A$3</c:f>
              <c:numCache>
                <c:formatCode>General</c:formatCode>
                <c:ptCount val="2"/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0.83545169234747929</c:v>
                </c:pt>
                <c:pt idx="1">
                  <c:v>0.16454830765252071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03-4FCC-8599-8B691C070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4EAC8-BE7A-44A7-A267-6A1C5DD42D0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E924022-F285-40F6-BFC9-D976C36B3E15}">
      <dgm:prSet phldrT="[Texto]"/>
      <dgm:spPr/>
      <dgm:t>
        <a:bodyPr/>
        <a:lstStyle/>
        <a:p>
          <a:r>
            <a:rPr lang="pt-BR" dirty="0"/>
            <a:t>70.034</a:t>
          </a:r>
        </a:p>
      </dgm:t>
    </dgm:pt>
    <dgm:pt modelId="{F6020B67-A6BD-47AC-BB6D-BE251948D5F0}" type="parTrans" cxnId="{C8B19A51-556B-4FF9-997D-613816DC93FA}">
      <dgm:prSet/>
      <dgm:spPr/>
      <dgm:t>
        <a:bodyPr/>
        <a:lstStyle/>
        <a:p>
          <a:endParaRPr lang="pt-BR"/>
        </a:p>
      </dgm:t>
    </dgm:pt>
    <dgm:pt modelId="{646AD143-64D9-4A49-8662-99C6C59A27D8}" type="sibTrans" cxnId="{C8B19A51-556B-4FF9-997D-613816DC93FA}">
      <dgm:prSet/>
      <dgm:spPr/>
      <dgm:t>
        <a:bodyPr/>
        <a:lstStyle/>
        <a:p>
          <a:endParaRPr lang="pt-BR"/>
        </a:p>
      </dgm:t>
    </dgm:pt>
    <dgm:pt modelId="{F451C922-F225-4FFB-A450-B8D4C6990F68}">
      <dgm:prSet phldrT="[Texto]"/>
      <dgm:spPr/>
      <dgm:t>
        <a:bodyPr/>
        <a:lstStyle/>
        <a:p>
          <a:r>
            <a:rPr lang="pt-BR" dirty="0"/>
            <a:t>125.833</a:t>
          </a:r>
        </a:p>
      </dgm:t>
    </dgm:pt>
    <dgm:pt modelId="{900FC546-502B-4210-A4C6-AD721D714556}" type="parTrans" cxnId="{16DB765F-A172-4EB6-B62B-6211E3AC3CF8}">
      <dgm:prSet/>
      <dgm:spPr/>
      <dgm:t>
        <a:bodyPr/>
        <a:lstStyle/>
        <a:p>
          <a:endParaRPr lang="pt-BR"/>
        </a:p>
      </dgm:t>
    </dgm:pt>
    <dgm:pt modelId="{E53919E0-8EBC-46A2-B051-DCE26CFDD102}" type="sibTrans" cxnId="{16DB765F-A172-4EB6-B62B-6211E3AC3CF8}">
      <dgm:prSet/>
      <dgm:spPr/>
      <dgm:t>
        <a:bodyPr/>
        <a:lstStyle/>
        <a:p>
          <a:endParaRPr lang="pt-BR"/>
        </a:p>
      </dgm:t>
    </dgm:pt>
    <dgm:pt modelId="{4E0D211D-DD74-4C18-8C96-E92AA899B093}">
      <dgm:prSet phldrT="[Texto]"/>
      <dgm:spPr/>
      <dgm:t>
        <a:bodyPr/>
        <a:lstStyle/>
        <a:p>
          <a:r>
            <a:rPr lang="pt-BR" dirty="0"/>
            <a:t>164.843</a:t>
          </a:r>
        </a:p>
      </dgm:t>
    </dgm:pt>
    <dgm:pt modelId="{174D8FEA-76A5-4F26-A0FF-774827DB9853}" type="parTrans" cxnId="{BB195272-CC45-4EB7-A774-0242DEF441BE}">
      <dgm:prSet/>
      <dgm:spPr/>
      <dgm:t>
        <a:bodyPr/>
        <a:lstStyle/>
        <a:p>
          <a:endParaRPr lang="pt-BR"/>
        </a:p>
      </dgm:t>
    </dgm:pt>
    <dgm:pt modelId="{EDD069A2-4183-4A46-BB59-EE66ADCA741C}" type="sibTrans" cxnId="{BB195272-CC45-4EB7-A774-0242DEF441BE}">
      <dgm:prSet/>
      <dgm:spPr/>
      <dgm:t>
        <a:bodyPr/>
        <a:lstStyle/>
        <a:p>
          <a:endParaRPr lang="pt-BR"/>
        </a:p>
      </dgm:t>
    </dgm:pt>
    <dgm:pt modelId="{E245EFA9-2025-4FC0-9C8D-8B0912DD220D}" type="pres">
      <dgm:prSet presAssocID="{4F54EAC8-BE7A-44A7-A267-6A1C5DD42D0C}" presName="linearFlow" presStyleCnt="0">
        <dgm:presLayoutVars>
          <dgm:resizeHandles val="exact"/>
        </dgm:presLayoutVars>
      </dgm:prSet>
      <dgm:spPr/>
    </dgm:pt>
    <dgm:pt modelId="{6DBD717C-4353-4854-B3E1-AF3CACBF7EE1}" type="pres">
      <dgm:prSet presAssocID="{9E924022-F285-40F6-BFC9-D976C36B3E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AEC63C-B77B-4C70-9DF2-89F6968B1EC4}" type="pres">
      <dgm:prSet presAssocID="{646AD143-64D9-4A49-8662-99C6C59A27D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318DB088-2AF4-42C8-9C77-57D434895520}" type="pres">
      <dgm:prSet presAssocID="{646AD143-64D9-4A49-8662-99C6C59A27D8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7C639642-81EB-40AE-BE6E-02350369797F}" type="pres">
      <dgm:prSet presAssocID="{F451C922-F225-4FFB-A450-B8D4C6990F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ACEF90-B0CE-41C3-B00E-BF724C50815B}" type="pres">
      <dgm:prSet presAssocID="{E53919E0-8EBC-46A2-B051-DCE26CFDD102}" presName="sibTrans" presStyleLbl="sibTrans2D1" presStyleIdx="1" presStyleCnt="2"/>
      <dgm:spPr/>
      <dgm:t>
        <a:bodyPr/>
        <a:lstStyle/>
        <a:p>
          <a:endParaRPr lang="pt-BR"/>
        </a:p>
      </dgm:t>
    </dgm:pt>
    <dgm:pt modelId="{6757C366-0D6D-40D5-824C-FA2E87416994}" type="pres">
      <dgm:prSet presAssocID="{E53919E0-8EBC-46A2-B051-DCE26CFDD102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86A51D1A-20B3-433A-8C1F-F82832FD764B}" type="pres">
      <dgm:prSet presAssocID="{4E0D211D-DD74-4C18-8C96-E92AA899B0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CB56CA-0FEC-470B-9CAE-DA561243D397}" type="presOf" srcId="{E53919E0-8EBC-46A2-B051-DCE26CFDD102}" destId="{6757C366-0D6D-40D5-824C-FA2E87416994}" srcOrd="1" destOrd="0" presId="urn:microsoft.com/office/officeart/2005/8/layout/process2"/>
    <dgm:cxn modelId="{BAB834B7-C7F3-4746-B85B-E6C5404A59E9}" type="presOf" srcId="{E53919E0-8EBC-46A2-B051-DCE26CFDD102}" destId="{74ACEF90-B0CE-41C3-B00E-BF724C50815B}" srcOrd="0" destOrd="0" presId="urn:microsoft.com/office/officeart/2005/8/layout/process2"/>
    <dgm:cxn modelId="{BBFBDCA9-A18F-4141-8A58-8CE402950504}" type="presOf" srcId="{9E924022-F285-40F6-BFC9-D976C36B3E15}" destId="{6DBD717C-4353-4854-B3E1-AF3CACBF7EE1}" srcOrd="0" destOrd="0" presId="urn:microsoft.com/office/officeart/2005/8/layout/process2"/>
    <dgm:cxn modelId="{BB195272-CC45-4EB7-A774-0242DEF441BE}" srcId="{4F54EAC8-BE7A-44A7-A267-6A1C5DD42D0C}" destId="{4E0D211D-DD74-4C18-8C96-E92AA899B093}" srcOrd="2" destOrd="0" parTransId="{174D8FEA-76A5-4F26-A0FF-774827DB9853}" sibTransId="{EDD069A2-4183-4A46-BB59-EE66ADCA741C}"/>
    <dgm:cxn modelId="{EDF81106-F6A0-44BE-8932-30D9DE2100EA}" type="presOf" srcId="{646AD143-64D9-4A49-8662-99C6C59A27D8}" destId="{2DAEC63C-B77B-4C70-9DF2-89F6968B1EC4}" srcOrd="0" destOrd="0" presId="urn:microsoft.com/office/officeart/2005/8/layout/process2"/>
    <dgm:cxn modelId="{C8B19A51-556B-4FF9-997D-613816DC93FA}" srcId="{4F54EAC8-BE7A-44A7-A267-6A1C5DD42D0C}" destId="{9E924022-F285-40F6-BFC9-D976C36B3E15}" srcOrd="0" destOrd="0" parTransId="{F6020B67-A6BD-47AC-BB6D-BE251948D5F0}" sibTransId="{646AD143-64D9-4A49-8662-99C6C59A27D8}"/>
    <dgm:cxn modelId="{16DB765F-A172-4EB6-B62B-6211E3AC3CF8}" srcId="{4F54EAC8-BE7A-44A7-A267-6A1C5DD42D0C}" destId="{F451C922-F225-4FFB-A450-B8D4C6990F68}" srcOrd="1" destOrd="0" parTransId="{900FC546-502B-4210-A4C6-AD721D714556}" sibTransId="{E53919E0-8EBC-46A2-B051-DCE26CFDD102}"/>
    <dgm:cxn modelId="{BC5FEF68-3E6C-4EFE-81D4-3934B2550A4C}" type="presOf" srcId="{4F54EAC8-BE7A-44A7-A267-6A1C5DD42D0C}" destId="{E245EFA9-2025-4FC0-9C8D-8B0912DD220D}" srcOrd="0" destOrd="0" presId="urn:microsoft.com/office/officeart/2005/8/layout/process2"/>
    <dgm:cxn modelId="{D4E04B2D-819A-43DE-A81E-B8A796ED76F8}" type="presOf" srcId="{646AD143-64D9-4A49-8662-99C6C59A27D8}" destId="{318DB088-2AF4-42C8-9C77-57D434895520}" srcOrd="1" destOrd="0" presId="urn:microsoft.com/office/officeart/2005/8/layout/process2"/>
    <dgm:cxn modelId="{73F2FBF1-83E9-4A96-93F8-E7279C1834AE}" type="presOf" srcId="{4E0D211D-DD74-4C18-8C96-E92AA899B093}" destId="{86A51D1A-20B3-433A-8C1F-F82832FD764B}" srcOrd="0" destOrd="0" presId="urn:microsoft.com/office/officeart/2005/8/layout/process2"/>
    <dgm:cxn modelId="{9966D768-0DC5-40C7-9DC4-DBB23CB29A28}" type="presOf" srcId="{F451C922-F225-4FFB-A450-B8D4C6990F68}" destId="{7C639642-81EB-40AE-BE6E-02350369797F}" srcOrd="0" destOrd="0" presId="urn:microsoft.com/office/officeart/2005/8/layout/process2"/>
    <dgm:cxn modelId="{4CC78535-925A-400A-B8C1-5A777A561761}" type="presParOf" srcId="{E245EFA9-2025-4FC0-9C8D-8B0912DD220D}" destId="{6DBD717C-4353-4854-B3E1-AF3CACBF7EE1}" srcOrd="0" destOrd="0" presId="urn:microsoft.com/office/officeart/2005/8/layout/process2"/>
    <dgm:cxn modelId="{F67D6945-539B-4A95-BE66-D2280B1808E0}" type="presParOf" srcId="{E245EFA9-2025-4FC0-9C8D-8B0912DD220D}" destId="{2DAEC63C-B77B-4C70-9DF2-89F6968B1EC4}" srcOrd="1" destOrd="0" presId="urn:microsoft.com/office/officeart/2005/8/layout/process2"/>
    <dgm:cxn modelId="{F26266AE-9C1F-4AD2-B7C4-BAC6BB27CF9B}" type="presParOf" srcId="{2DAEC63C-B77B-4C70-9DF2-89F6968B1EC4}" destId="{318DB088-2AF4-42C8-9C77-57D434895520}" srcOrd="0" destOrd="0" presId="urn:microsoft.com/office/officeart/2005/8/layout/process2"/>
    <dgm:cxn modelId="{7B2F917F-E219-4112-A07F-8A7B0A7B9978}" type="presParOf" srcId="{E245EFA9-2025-4FC0-9C8D-8B0912DD220D}" destId="{7C639642-81EB-40AE-BE6E-02350369797F}" srcOrd="2" destOrd="0" presId="urn:microsoft.com/office/officeart/2005/8/layout/process2"/>
    <dgm:cxn modelId="{2DCF9F0D-E580-48BF-B4F9-DE92220E81E8}" type="presParOf" srcId="{E245EFA9-2025-4FC0-9C8D-8B0912DD220D}" destId="{74ACEF90-B0CE-41C3-B00E-BF724C50815B}" srcOrd="3" destOrd="0" presId="urn:microsoft.com/office/officeart/2005/8/layout/process2"/>
    <dgm:cxn modelId="{4A5E30F6-EFD3-42EA-89CF-76AE620A842B}" type="presParOf" srcId="{74ACEF90-B0CE-41C3-B00E-BF724C50815B}" destId="{6757C366-0D6D-40D5-824C-FA2E87416994}" srcOrd="0" destOrd="0" presId="urn:microsoft.com/office/officeart/2005/8/layout/process2"/>
    <dgm:cxn modelId="{D3ADEB51-C771-4776-A677-CA81FB863A45}" type="presParOf" srcId="{E245EFA9-2025-4FC0-9C8D-8B0912DD220D}" destId="{86A51D1A-20B3-433A-8C1F-F82832FD764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717C-4353-4854-B3E1-AF3CACBF7EE1}">
      <dsp:nvSpPr>
        <dsp:cNvPr id="0" name=""/>
        <dsp:cNvSpPr/>
      </dsp:nvSpPr>
      <dsp:spPr>
        <a:xfrm>
          <a:off x="1879399" y="0"/>
          <a:ext cx="2117958" cy="1176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/>
            <a:t>70.034</a:t>
          </a:r>
        </a:p>
      </dsp:txBody>
      <dsp:txXfrm>
        <a:off x="1913862" y="34463"/>
        <a:ext cx="2049032" cy="1107717"/>
      </dsp:txXfrm>
    </dsp:sp>
    <dsp:sp modelId="{2DAEC63C-B77B-4C70-9DF2-89F6968B1EC4}">
      <dsp:nvSpPr>
        <dsp:cNvPr id="0" name=""/>
        <dsp:cNvSpPr/>
      </dsp:nvSpPr>
      <dsp:spPr>
        <a:xfrm rot="5400000">
          <a:off x="2717758" y="1206059"/>
          <a:ext cx="441241" cy="529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-5400000">
        <a:off x="2779532" y="1250183"/>
        <a:ext cx="317693" cy="308869"/>
      </dsp:txXfrm>
    </dsp:sp>
    <dsp:sp modelId="{7C639642-81EB-40AE-BE6E-02350369797F}">
      <dsp:nvSpPr>
        <dsp:cNvPr id="0" name=""/>
        <dsp:cNvSpPr/>
      </dsp:nvSpPr>
      <dsp:spPr>
        <a:xfrm>
          <a:off x="1879399" y="1764965"/>
          <a:ext cx="2117958" cy="1176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/>
            <a:t>125.833</a:t>
          </a:r>
        </a:p>
      </dsp:txBody>
      <dsp:txXfrm>
        <a:off x="1913862" y="1799428"/>
        <a:ext cx="2049032" cy="1107717"/>
      </dsp:txXfrm>
    </dsp:sp>
    <dsp:sp modelId="{74ACEF90-B0CE-41C3-B00E-BF724C50815B}">
      <dsp:nvSpPr>
        <dsp:cNvPr id="0" name=""/>
        <dsp:cNvSpPr/>
      </dsp:nvSpPr>
      <dsp:spPr>
        <a:xfrm rot="5400000">
          <a:off x="2717758" y="2971025"/>
          <a:ext cx="441241" cy="529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-5400000">
        <a:off x="2779532" y="3015149"/>
        <a:ext cx="317693" cy="308869"/>
      </dsp:txXfrm>
    </dsp:sp>
    <dsp:sp modelId="{86A51D1A-20B3-433A-8C1F-F82832FD764B}">
      <dsp:nvSpPr>
        <dsp:cNvPr id="0" name=""/>
        <dsp:cNvSpPr/>
      </dsp:nvSpPr>
      <dsp:spPr>
        <a:xfrm>
          <a:off x="1879399" y="3529931"/>
          <a:ext cx="2117958" cy="1176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/>
            <a:t>164.843</a:t>
          </a:r>
        </a:p>
      </dsp:txBody>
      <dsp:txXfrm>
        <a:off x="1913862" y="3564394"/>
        <a:ext cx="2049032" cy="110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B7470B9-9BC4-47A1-B7C3-A94A60854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86652-948E-4A17-8C08-D48C64D7A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C2EAEE-9F92-4BB3-A6E8-A302F43EBDFE}" type="datetimeFigureOut">
              <a:rPr lang="pt-BR" smtClean="0"/>
              <a:t>06/09/2021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20362C-920C-47DB-9537-DEA03081D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6A1518-CB6E-43A4-BE0A-4AADFB3A0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EB4CE9-BF74-4308-BF6D-EE2A42C7E74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1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4D8EAE-6CE4-4596-B0FD-A76539032D85}" type="datetimeFigureOut">
              <a:rPr lang="pt-BR" smtClean="0"/>
              <a:t>06/09/2021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478D4F-7DB4-4598-80F3-ACD6193326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982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228600" y="804863"/>
            <a:ext cx="7169150" cy="40338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lIns="92483" tIns="46242" rIns="92483" bIns="4624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30000"/>
              </a:lnSpc>
              <a:spcAft>
                <a:spcPts val="1795"/>
              </a:spcAft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EE182-FA02-4304-A550-686A0029E68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8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B8578-F3CC-4219-8B6E-A117FC16E9D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3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9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1D917-A443-4319-ACCF-06B036D7E88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9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4775" y="754063"/>
            <a:ext cx="6713538" cy="37766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lIns="92483" tIns="46242" rIns="92483" bIns="4624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30000"/>
              </a:lnSpc>
              <a:spcAft>
                <a:spcPts val="1795"/>
              </a:spcAft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EE182-FA02-4304-A550-686A0029E68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9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05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97D4323-2D5A-4647-B8EB-F72146301C04}"/>
              </a:ext>
            </a:extLst>
          </p:cNvPr>
          <p:cNvSpPr/>
          <p:nvPr userDrawn="1"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481C7D-E6EB-489D-B109-F89B33D91744}"/>
              </a:ext>
            </a:extLst>
          </p:cNvPr>
          <p:cNvSpPr/>
          <p:nvPr userDrawn="1"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C4D0E2-D484-48C6-AB40-0640F25DE000}"/>
              </a:ext>
            </a:extLst>
          </p:cNvPr>
          <p:cNvSpPr/>
          <p:nvPr userDrawn="1"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6D8A90-36BD-42B1-912F-724067BA2F2D}"/>
              </a:ext>
            </a:extLst>
          </p:cNvPr>
          <p:cNvSpPr/>
          <p:nvPr userDrawn="1"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6C4DC1-EB73-4D56-AD9A-9BB5106E1424}"/>
              </a:ext>
            </a:extLst>
          </p:cNvPr>
          <p:cNvSpPr/>
          <p:nvPr userDrawn="1"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539344-AB4D-4D8C-B320-324A78AA00E2}"/>
              </a:ext>
            </a:extLst>
          </p:cNvPr>
          <p:cNvSpPr/>
          <p:nvPr userDrawn="1"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6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2">
            <a:extLst>
              <a:ext uri="{FF2B5EF4-FFF2-40B4-BE49-F238E27FC236}">
                <a16:creationId xmlns:a16="http://schemas.microsoft.com/office/drawing/2014/main" id="{B81E0812-56A8-4EB3-9F05-062B1F685B0C}"/>
              </a:ext>
            </a:extLst>
          </p:cNvPr>
          <p:cNvGrpSpPr/>
          <p:nvPr/>
        </p:nvGrpSpPr>
        <p:grpSpPr>
          <a:xfrm>
            <a:off x="733425" y="896758"/>
            <a:ext cx="10725150" cy="5064483"/>
            <a:chOff x="733425" y="896758"/>
            <a:chExt cx="10725150" cy="5064483"/>
          </a:xfrm>
        </p:grpSpPr>
        <p:grpSp>
          <p:nvGrpSpPr>
            <p:cNvPr id="4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975509" cy="5060699"/>
              <a:chOff x="733425" y="896758"/>
              <a:chExt cx="975509" cy="5060699"/>
            </a:xfrm>
            <a:solidFill>
              <a:srgbClr val="00973A"/>
            </a:solidFill>
          </p:grpSpPr>
          <p:sp>
            <p:nvSpPr>
              <p:cNvPr id="5" name="Forma Livre: Forma 4">
                <a:extLst>
                  <a:ext uri="{FF2B5EF4-FFF2-40B4-BE49-F238E27FC236}">
                    <a16:creationId xmlns:a16="http://schemas.microsoft.com/office/drawing/2014/main" id="{062F86A9-D123-492F-BF79-D2A17F42F694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6" name="Forma Livre: Forma 5">
                <a:extLst>
                  <a:ext uri="{FF2B5EF4-FFF2-40B4-BE49-F238E27FC236}">
                    <a16:creationId xmlns:a16="http://schemas.microsoft.com/office/drawing/2014/main" id="{D15A7CDB-E7AB-4185-B05C-D3D28EBF2F8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7" name="Forma Livre: Forma 6">
                <a:extLst>
                  <a:ext uri="{FF2B5EF4-FFF2-40B4-BE49-F238E27FC236}">
                    <a16:creationId xmlns:a16="http://schemas.microsoft.com/office/drawing/2014/main" id="{2C07E8F9-E6D5-4E7A-876D-B005B48F9C18}"/>
                  </a:ext>
                </a:extLst>
              </p:cNvPr>
              <p:cNvSpPr/>
              <p:nvPr/>
            </p:nvSpPr>
            <p:spPr>
              <a:xfrm>
                <a:off x="972999" y="5779382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20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94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id="{E2358C46-F989-4AAC-B618-D811EA282978}"/>
                  </a:ext>
                </a:extLst>
              </p:cNvPr>
              <p:cNvSpPr/>
              <p:nvPr/>
            </p:nvSpPr>
            <p:spPr>
              <a:xfrm>
                <a:off x="1553442" y="5132389"/>
                <a:ext cx="155491" cy="612697"/>
              </a:xfrm>
              <a:custGeom>
                <a:avLst/>
                <a:gdLst>
                  <a:gd name="connsiteX0" fmla="*/ 54589 w 155491"/>
                  <a:gd name="connsiteY0" fmla="*/ 610107 h 612697"/>
                  <a:gd name="connsiteX1" fmla="*/ 50963 w 155491"/>
                  <a:gd name="connsiteY1" fmla="*/ 590931 h 612697"/>
                  <a:gd name="connsiteX2" fmla="*/ 120784 w 155491"/>
                  <a:gd name="connsiteY2" fmla="*/ 259035 h 612697"/>
                  <a:gd name="connsiteX3" fmla="*/ 3760 w 155491"/>
                  <a:gd name="connsiteY3" fmla="*/ 23451 h 612697"/>
                  <a:gd name="connsiteX4" fmla="*/ 4128 w 155491"/>
                  <a:gd name="connsiteY4" fmla="*/ 4029 h 612697"/>
                  <a:gd name="connsiteX5" fmla="*/ 4128 w 155491"/>
                  <a:gd name="connsiteY5" fmla="*/ 4029 h 612697"/>
                  <a:gd name="connsiteX6" fmla="*/ 24165 w 155491"/>
                  <a:gd name="connsiteY6" fmla="*/ 4459 h 612697"/>
                  <a:gd name="connsiteX7" fmla="*/ 93126 w 155491"/>
                  <a:gd name="connsiteY7" fmla="*/ 98558 h 612697"/>
                  <a:gd name="connsiteX8" fmla="*/ 148257 w 155491"/>
                  <a:gd name="connsiteY8" fmla="*/ 254303 h 612697"/>
                  <a:gd name="connsiteX9" fmla="*/ 74441 w 155491"/>
                  <a:gd name="connsiteY9" fmla="*/ 606358 h 612697"/>
                  <a:gd name="connsiteX10" fmla="*/ 54589 w 155491"/>
                  <a:gd name="connsiteY10" fmla="*/ 610107 h 612697"/>
                  <a:gd name="connsiteX11" fmla="*/ 54589 w 155491"/>
                  <a:gd name="connsiteY11" fmla="*/ 610107 h 61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97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4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3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96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83FD3D21-85D2-4A61-95BB-B96A909B37C3}"/>
                  </a:ext>
                </a:extLst>
              </p:cNvPr>
              <p:cNvSpPr/>
              <p:nvPr/>
            </p:nvSpPr>
            <p:spPr>
              <a:xfrm>
                <a:off x="819260" y="4981802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3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3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C8EAD312-6998-48CD-B382-20012107A96D}"/>
                  </a:ext>
                </a:extLst>
              </p:cNvPr>
              <p:cNvSpPr/>
              <p:nvPr/>
            </p:nvSpPr>
            <p:spPr>
              <a:xfrm>
                <a:off x="733527" y="5252640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6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1"/>
                      <a:pt x="199465" y="575166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B902D7B8-BD3F-4308-9556-B53B586093EC}"/>
                  </a:ext>
                </a:extLst>
              </p:cNvPr>
              <p:cNvSpPr/>
              <p:nvPr/>
            </p:nvSpPr>
            <p:spPr>
              <a:xfrm>
                <a:off x="821474" y="5069952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3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  <p:grpSp>
          <p:nvGrpSpPr>
            <p:cNvPr id="12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463335" cy="4039751"/>
              <a:chOff x="733425" y="896758"/>
              <a:chExt cx="1463335" cy="4039751"/>
            </a:xfrm>
            <a:solidFill>
              <a:srgbClr val="00973A"/>
            </a:solidFill>
          </p:grpSpPr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3DAC66F-11DC-487E-9BB6-E1720089F2D0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CF31EE26-A27A-467E-AD2C-820F3AD4ECD3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21E04F2A-7B5A-41DE-98A3-B1F0D914DD6C}"/>
                  </a:ext>
                </a:extLst>
              </p:cNvPr>
              <p:cNvSpPr/>
              <p:nvPr/>
            </p:nvSpPr>
            <p:spPr>
              <a:xfrm>
                <a:off x="1460763" y="4758434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1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53671819-FD9E-4D9E-857D-17D2124E3ECD}"/>
                  </a:ext>
                </a:extLst>
              </p:cNvPr>
              <p:cNvSpPr/>
              <p:nvPr/>
            </p:nvSpPr>
            <p:spPr>
              <a:xfrm>
                <a:off x="2041268" y="4111441"/>
                <a:ext cx="155492" cy="612681"/>
              </a:xfrm>
              <a:custGeom>
                <a:avLst/>
                <a:gdLst>
                  <a:gd name="connsiteX0" fmla="*/ 54527 w 155492"/>
                  <a:gd name="connsiteY0" fmla="*/ 610107 h 612681"/>
                  <a:gd name="connsiteX1" fmla="*/ 50901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8 w 155492"/>
                  <a:gd name="connsiteY4" fmla="*/ 4029 h 612681"/>
                  <a:gd name="connsiteX5" fmla="*/ 4128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27 w 155492"/>
                  <a:gd name="connsiteY10" fmla="*/ 610107 h 612681"/>
                  <a:gd name="connsiteX11" fmla="*/ 54527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2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A05445CB-B2BE-45C7-AC1D-88E4A26DB99E}"/>
                  </a:ext>
                </a:extLst>
              </p:cNvPr>
              <p:cNvSpPr/>
              <p:nvPr/>
            </p:nvSpPr>
            <p:spPr>
              <a:xfrm>
                <a:off x="1307024" y="3960853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1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6"/>
                      <a:pt x="2547" y="208211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0BC25780-1FA5-49EE-988A-F82003BA7960}"/>
                  </a:ext>
                </a:extLst>
              </p:cNvPr>
              <p:cNvSpPr/>
              <p:nvPr/>
            </p:nvSpPr>
            <p:spPr>
              <a:xfrm>
                <a:off x="1221291" y="4231691"/>
                <a:ext cx="204687" cy="599984"/>
              </a:xfrm>
              <a:custGeom>
                <a:avLst/>
                <a:gdLst>
                  <a:gd name="connsiteX0" fmla="*/ 66338 w 204687"/>
                  <a:gd name="connsiteY0" fmla="*/ 1540 h 599984"/>
                  <a:gd name="connsiteX1" fmla="*/ 72668 w 204687"/>
                  <a:gd name="connsiteY1" fmla="*/ 20040 h 599984"/>
                  <a:gd name="connsiteX2" fmla="*/ 50357 w 204687"/>
                  <a:gd name="connsiteY2" fmla="*/ 358451 h 599984"/>
                  <a:gd name="connsiteX3" fmla="*/ 199465 w 204687"/>
                  <a:gd name="connsiteY3" fmla="*/ 575167 h 599984"/>
                  <a:gd name="connsiteX4" fmla="*/ 201862 w 204687"/>
                  <a:gd name="connsiteY4" fmla="*/ 594466 h 599984"/>
                  <a:gd name="connsiteX5" fmla="*/ 201862 w 204687"/>
                  <a:gd name="connsiteY5" fmla="*/ 594466 h 599984"/>
                  <a:gd name="connsiteX6" fmla="*/ 181948 w 204687"/>
                  <a:gd name="connsiteY6" fmla="*/ 596863 h 599984"/>
                  <a:gd name="connsiteX7" fmla="*/ 100449 w 204687"/>
                  <a:gd name="connsiteY7" fmla="*/ 513459 h 599984"/>
                  <a:gd name="connsiteX8" fmla="*/ 23867 w 204687"/>
                  <a:gd name="connsiteY8" fmla="*/ 367056 h 599984"/>
                  <a:gd name="connsiteX9" fmla="*/ 47284 w 204687"/>
                  <a:gd name="connsiteY9" fmla="*/ 8116 h 599984"/>
                  <a:gd name="connsiteX10" fmla="*/ 66338 w 204687"/>
                  <a:gd name="connsiteY10" fmla="*/ 1540 h 599984"/>
                  <a:gd name="connsiteX11" fmla="*/ 66338 w 204687"/>
                  <a:gd name="connsiteY11" fmla="*/ 1540 h 59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4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7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7"/>
                      <a:pt x="-6311" y="120900"/>
                      <a:pt x="47284" y="8116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D3E153F-D970-4020-A2BF-88EF575E7E55}"/>
                  </a:ext>
                </a:extLst>
              </p:cNvPr>
              <p:cNvSpPr/>
              <p:nvPr/>
            </p:nvSpPr>
            <p:spPr>
              <a:xfrm>
                <a:off x="1309238" y="4049003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5 h 799464"/>
                  <a:gd name="connsiteX13" fmla="*/ 274086 w 799405"/>
                  <a:gd name="connsiteY13" fmla="*/ 754905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5"/>
                    </a:cubicBezTo>
                    <a:cubicBezTo>
                      <a:pt x="-24559" y="469843"/>
                      <a:pt x="78267" y="685513"/>
                      <a:pt x="274086" y="754905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  <p:grpSp>
          <p:nvGrpSpPr>
            <p:cNvPr id="20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438801" cy="1997854"/>
              <a:chOff x="733425" y="896758"/>
              <a:chExt cx="2438801" cy="1997854"/>
            </a:xfrm>
            <a:solidFill>
              <a:srgbClr val="00973A"/>
            </a:solidFill>
          </p:grpSpPr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6BDA22A-1800-4E92-B838-C209414610B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4869F5AA-270A-4C0C-BD4C-40F61F2E29D8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39D0203D-2D5C-409C-8185-841E127D0560}"/>
                  </a:ext>
                </a:extLst>
              </p:cNvPr>
              <p:cNvSpPr/>
              <p:nvPr/>
            </p:nvSpPr>
            <p:spPr>
              <a:xfrm>
                <a:off x="2436291" y="2716538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2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2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32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id="{56480C32-1E71-4F0A-BC91-2C0C45E54DFB}"/>
                  </a:ext>
                </a:extLst>
              </p:cNvPr>
              <p:cNvSpPr/>
              <p:nvPr/>
            </p:nvSpPr>
            <p:spPr>
              <a:xfrm>
                <a:off x="3016734" y="2069545"/>
                <a:ext cx="155492" cy="612681"/>
              </a:xfrm>
              <a:custGeom>
                <a:avLst/>
                <a:gdLst>
                  <a:gd name="connsiteX0" fmla="*/ 54589 w 155492"/>
                  <a:gd name="connsiteY0" fmla="*/ 610107 h 612681"/>
                  <a:gd name="connsiteX1" fmla="*/ 50963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9 w 155492"/>
                  <a:gd name="connsiteY4" fmla="*/ 4029 h 612681"/>
                  <a:gd name="connsiteX5" fmla="*/ 4129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89 w 155492"/>
                  <a:gd name="connsiteY10" fmla="*/ 610107 h 612681"/>
                  <a:gd name="connsiteX11" fmla="*/ 54589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9" y="4029"/>
                    </a:cubicBezTo>
                    <a:lnTo>
                      <a:pt x="4129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8D9A5C80-5498-4DEA-B4D5-8F3103788474}"/>
                  </a:ext>
                </a:extLst>
              </p:cNvPr>
              <p:cNvSpPr/>
              <p:nvPr/>
            </p:nvSpPr>
            <p:spPr>
              <a:xfrm>
                <a:off x="2282552" y="1918957"/>
                <a:ext cx="589851" cy="230220"/>
              </a:xfrm>
              <a:custGeom>
                <a:avLst/>
                <a:gdLst>
                  <a:gd name="connsiteX0" fmla="*/ 588711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1 w 589851"/>
                  <a:gd name="connsiteY10" fmla="*/ 52958 h 230220"/>
                  <a:gd name="connsiteX11" fmla="*/ 588711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1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1" y="52958"/>
                    </a:cubicBezTo>
                    <a:lnTo>
                      <a:pt x="588711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7D23704A-272A-4916-9586-212D9CBBCF8F}"/>
                  </a:ext>
                </a:extLst>
              </p:cNvPr>
              <p:cNvSpPr/>
              <p:nvPr/>
            </p:nvSpPr>
            <p:spPr>
              <a:xfrm>
                <a:off x="2196819" y="2189795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130C87C5-1EFD-4C31-885A-0FC1CE925262}"/>
                  </a:ext>
                </a:extLst>
              </p:cNvPr>
              <p:cNvSpPr/>
              <p:nvPr/>
            </p:nvSpPr>
            <p:spPr>
              <a:xfrm>
                <a:off x="2284765" y="2007107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0" y="403095"/>
                      <a:pt x="776662" y="398116"/>
                      <a:pt x="776539" y="391909"/>
                    </a:cubicBezTo>
                    <a:cubicBezTo>
                      <a:pt x="773282" y="235795"/>
                      <a:pt x="673652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  <p:grpSp>
          <p:nvGrpSpPr>
            <p:cNvPr id="28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926565" cy="976906"/>
              <a:chOff x="733425" y="896758"/>
              <a:chExt cx="2926565" cy="976906"/>
            </a:xfrm>
            <a:solidFill>
              <a:srgbClr val="00973A"/>
            </a:solidFill>
          </p:grpSpPr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0960536D-9749-48B7-AF82-645B50D76982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2B24A61C-7481-4BAA-8A53-AA499B8F64B3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6E90F506-828C-4CB2-A794-F0786F6B82C8}"/>
                  </a:ext>
                </a:extLst>
              </p:cNvPr>
              <p:cNvSpPr/>
              <p:nvPr/>
            </p:nvSpPr>
            <p:spPr>
              <a:xfrm>
                <a:off x="2924075" y="1695590"/>
                <a:ext cx="608198" cy="178074"/>
              </a:xfrm>
              <a:custGeom>
                <a:avLst/>
                <a:gdLst>
                  <a:gd name="connsiteX0" fmla="*/ 2074 w 608198"/>
                  <a:gd name="connsiteY0" fmla="*/ 94521 h 178074"/>
                  <a:gd name="connsiteX1" fmla="*/ 21004 w 608198"/>
                  <a:gd name="connsiteY1" fmla="*/ 89604 h 178074"/>
                  <a:gd name="connsiteX2" fmla="*/ 356834 w 608198"/>
                  <a:gd name="connsiteY2" fmla="*/ 136991 h 178074"/>
                  <a:gd name="connsiteX3" fmla="*/ 584059 w 608198"/>
                  <a:gd name="connsiteY3" fmla="*/ 4417 h 178074"/>
                  <a:gd name="connsiteX4" fmla="*/ 603481 w 608198"/>
                  <a:gd name="connsiteY4" fmla="*/ 3495 h 178074"/>
                  <a:gd name="connsiteX5" fmla="*/ 603481 w 608198"/>
                  <a:gd name="connsiteY5" fmla="*/ 3495 h 178074"/>
                  <a:gd name="connsiteX6" fmla="*/ 604403 w 608198"/>
                  <a:gd name="connsiteY6" fmla="*/ 23532 h 178074"/>
                  <a:gd name="connsiteX7" fmla="*/ 515160 w 608198"/>
                  <a:gd name="connsiteY7" fmla="*/ 98639 h 178074"/>
                  <a:gd name="connsiteX8" fmla="*/ 363472 w 608198"/>
                  <a:gd name="connsiteY8" fmla="*/ 164096 h 178074"/>
                  <a:gd name="connsiteX9" fmla="*/ 7298 w 608198"/>
                  <a:gd name="connsiteY9" fmla="*/ 114066 h 178074"/>
                  <a:gd name="connsiteX10" fmla="*/ 2074 w 608198"/>
                  <a:gd name="connsiteY10" fmla="*/ 94521 h 178074"/>
                  <a:gd name="connsiteX11" fmla="*/ 2074 w 608198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98" h="178074">
                    <a:moveTo>
                      <a:pt x="2074" y="94521"/>
                    </a:moveTo>
                    <a:cubicBezTo>
                      <a:pt x="6008" y="88067"/>
                      <a:pt x="14428" y="85855"/>
                      <a:pt x="21004" y="89604"/>
                    </a:cubicBezTo>
                    <a:cubicBezTo>
                      <a:pt x="119344" y="145657"/>
                      <a:pt x="238396" y="165755"/>
                      <a:pt x="356834" y="136991"/>
                    </a:cubicBezTo>
                    <a:cubicBezTo>
                      <a:pt x="444602" y="115664"/>
                      <a:pt x="522843" y="69936"/>
                      <a:pt x="584059" y="4417"/>
                    </a:cubicBezTo>
                    <a:cubicBezTo>
                      <a:pt x="589222" y="-1115"/>
                      <a:pt x="597827" y="-1483"/>
                      <a:pt x="603481" y="3495"/>
                    </a:cubicBezTo>
                    <a:lnTo>
                      <a:pt x="603481" y="3495"/>
                    </a:lnTo>
                    <a:cubicBezTo>
                      <a:pt x="609382" y="8719"/>
                      <a:pt x="609812" y="17754"/>
                      <a:pt x="604403" y="23532"/>
                    </a:cubicBezTo>
                    <a:cubicBezTo>
                      <a:pt x="577544" y="52296"/>
                      <a:pt x="547612" y="77434"/>
                      <a:pt x="515160" y="98639"/>
                    </a:cubicBezTo>
                    <a:cubicBezTo>
                      <a:pt x="469125" y="128694"/>
                      <a:pt x="418050" y="150882"/>
                      <a:pt x="363472" y="164096"/>
                    </a:cubicBezTo>
                    <a:cubicBezTo>
                      <a:pt x="241653" y="193721"/>
                      <a:pt x="115718" y="175897"/>
                      <a:pt x="7298" y="114066"/>
                    </a:cubicBezTo>
                    <a:cubicBezTo>
                      <a:pt x="230" y="110132"/>
                      <a:pt x="-2106" y="101343"/>
                      <a:pt x="2074" y="94521"/>
                    </a:cubicBezTo>
                    <a:lnTo>
                      <a:pt x="2074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497D9EA-302E-431B-9FF4-A63DA5346ACF}"/>
                  </a:ext>
                </a:extLst>
              </p:cNvPr>
              <p:cNvSpPr/>
              <p:nvPr/>
            </p:nvSpPr>
            <p:spPr>
              <a:xfrm>
                <a:off x="3504498" y="1048597"/>
                <a:ext cx="155492" cy="612654"/>
              </a:xfrm>
              <a:custGeom>
                <a:avLst/>
                <a:gdLst>
                  <a:gd name="connsiteX0" fmla="*/ 54589 w 155492"/>
                  <a:gd name="connsiteY0" fmla="*/ 610107 h 612654"/>
                  <a:gd name="connsiteX1" fmla="*/ 50963 w 155492"/>
                  <a:gd name="connsiteY1" fmla="*/ 590931 h 612654"/>
                  <a:gd name="connsiteX2" fmla="*/ 120784 w 155492"/>
                  <a:gd name="connsiteY2" fmla="*/ 259035 h 612654"/>
                  <a:gd name="connsiteX3" fmla="*/ 3760 w 155492"/>
                  <a:gd name="connsiteY3" fmla="*/ 23451 h 612654"/>
                  <a:gd name="connsiteX4" fmla="*/ 4128 w 155492"/>
                  <a:gd name="connsiteY4" fmla="*/ 4029 h 612654"/>
                  <a:gd name="connsiteX5" fmla="*/ 4128 w 155492"/>
                  <a:gd name="connsiteY5" fmla="*/ 4029 h 612654"/>
                  <a:gd name="connsiteX6" fmla="*/ 24165 w 155492"/>
                  <a:gd name="connsiteY6" fmla="*/ 4459 h 612654"/>
                  <a:gd name="connsiteX7" fmla="*/ 93126 w 155492"/>
                  <a:gd name="connsiteY7" fmla="*/ 98558 h 612654"/>
                  <a:gd name="connsiteX8" fmla="*/ 148257 w 155492"/>
                  <a:gd name="connsiteY8" fmla="*/ 254303 h 612654"/>
                  <a:gd name="connsiteX9" fmla="*/ 74441 w 155492"/>
                  <a:gd name="connsiteY9" fmla="*/ 606358 h 612654"/>
                  <a:gd name="connsiteX10" fmla="*/ 54589 w 155492"/>
                  <a:gd name="connsiteY10" fmla="*/ 610107 h 612654"/>
                  <a:gd name="connsiteX11" fmla="*/ 54589 w 155492"/>
                  <a:gd name="connsiteY11" fmla="*/ 610107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54">
                    <a:moveTo>
                      <a:pt x="54589" y="610107"/>
                    </a:moveTo>
                    <a:cubicBezTo>
                      <a:pt x="48381" y="605744"/>
                      <a:pt x="46783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656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4C3D4039-1A9C-493F-9C9A-BDF7331A7F7E}"/>
                  </a:ext>
                </a:extLst>
              </p:cNvPr>
              <p:cNvSpPr/>
              <p:nvPr/>
            </p:nvSpPr>
            <p:spPr>
              <a:xfrm>
                <a:off x="2770316" y="898009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9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2904354F-67DC-43A4-9931-B0053750192C}"/>
                  </a:ext>
                </a:extLst>
              </p:cNvPr>
              <p:cNvSpPr/>
              <p:nvPr/>
            </p:nvSpPr>
            <p:spPr>
              <a:xfrm>
                <a:off x="2684583" y="1168836"/>
                <a:ext cx="204687" cy="599994"/>
              </a:xfrm>
              <a:custGeom>
                <a:avLst/>
                <a:gdLst>
                  <a:gd name="connsiteX0" fmla="*/ 66338 w 204687"/>
                  <a:gd name="connsiteY0" fmla="*/ 1551 h 599994"/>
                  <a:gd name="connsiteX1" fmla="*/ 72668 w 204687"/>
                  <a:gd name="connsiteY1" fmla="*/ 20051 h 599994"/>
                  <a:gd name="connsiteX2" fmla="*/ 50357 w 204687"/>
                  <a:gd name="connsiteY2" fmla="*/ 358462 h 599994"/>
                  <a:gd name="connsiteX3" fmla="*/ 199465 w 204687"/>
                  <a:gd name="connsiteY3" fmla="*/ 575178 h 599994"/>
                  <a:gd name="connsiteX4" fmla="*/ 201862 w 204687"/>
                  <a:gd name="connsiteY4" fmla="*/ 594477 h 599994"/>
                  <a:gd name="connsiteX5" fmla="*/ 201862 w 204687"/>
                  <a:gd name="connsiteY5" fmla="*/ 594477 h 599994"/>
                  <a:gd name="connsiteX6" fmla="*/ 181948 w 204687"/>
                  <a:gd name="connsiteY6" fmla="*/ 596874 h 599994"/>
                  <a:gd name="connsiteX7" fmla="*/ 100449 w 204687"/>
                  <a:gd name="connsiteY7" fmla="*/ 513470 h 599994"/>
                  <a:gd name="connsiteX8" fmla="*/ 23867 w 204687"/>
                  <a:gd name="connsiteY8" fmla="*/ 367067 h 599994"/>
                  <a:gd name="connsiteX9" fmla="*/ 47284 w 204687"/>
                  <a:gd name="connsiteY9" fmla="*/ 8128 h 599994"/>
                  <a:gd name="connsiteX10" fmla="*/ 66338 w 204687"/>
                  <a:gd name="connsiteY10" fmla="*/ 1551 h 599994"/>
                  <a:gd name="connsiteX11" fmla="*/ 66338 w 204687"/>
                  <a:gd name="connsiteY11" fmla="*/ 1551 h 59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94">
                    <a:moveTo>
                      <a:pt x="66338" y="1551"/>
                    </a:moveTo>
                    <a:cubicBezTo>
                      <a:pt x="73099" y="4993"/>
                      <a:pt x="75926" y="13167"/>
                      <a:pt x="72668" y="20051"/>
                    </a:cubicBezTo>
                    <a:cubicBezTo>
                      <a:pt x="24113" y="122324"/>
                      <a:pt x="12865" y="242483"/>
                      <a:pt x="50357" y="358462"/>
                    </a:cubicBezTo>
                    <a:cubicBezTo>
                      <a:pt x="78138" y="444386"/>
                      <a:pt x="129521" y="519063"/>
                      <a:pt x="199465" y="575178"/>
                    </a:cubicBezTo>
                    <a:cubicBezTo>
                      <a:pt x="205365" y="579910"/>
                      <a:pt x="206410" y="588453"/>
                      <a:pt x="201862" y="594477"/>
                    </a:cubicBezTo>
                    <a:lnTo>
                      <a:pt x="201862" y="594477"/>
                    </a:lnTo>
                    <a:cubicBezTo>
                      <a:pt x="197129" y="600746"/>
                      <a:pt x="188094" y="601852"/>
                      <a:pt x="181948" y="596874"/>
                    </a:cubicBezTo>
                    <a:cubicBezTo>
                      <a:pt x="151278" y="572227"/>
                      <a:pt x="123989" y="544262"/>
                      <a:pt x="100449" y="513470"/>
                    </a:cubicBezTo>
                    <a:cubicBezTo>
                      <a:pt x="67014" y="469770"/>
                      <a:pt x="41138" y="420477"/>
                      <a:pt x="23867" y="367067"/>
                    </a:cubicBezTo>
                    <a:cubicBezTo>
                      <a:pt x="-14669" y="247769"/>
                      <a:pt x="-6311" y="120911"/>
                      <a:pt x="47284" y="8128"/>
                    </a:cubicBezTo>
                    <a:cubicBezTo>
                      <a:pt x="50603" y="875"/>
                      <a:pt x="59270" y="-2075"/>
                      <a:pt x="66338" y="1551"/>
                    </a:cubicBezTo>
                    <a:lnTo>
                      <a:pt x="66338" y="155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B6D9589B-729D-4C1C-9FB2-9B7822266A44}"/>
                  </a:ext>
                </a:extLst>
              </p:cNvPr>
              <p:cNvSpPr/>
              <p:nvPr/>
            </p:nvSpPr>
            <p:spPr>
              <a:xfrm>
                <a:off x="2772529" y="986098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6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2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654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  <p:grpSp>
          <p:nvGrpSpPr>
            <p:cNvPr id="36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951099" cy="3018802"/>
              <a:chOff x="733425" y="896758"/>
              <a:chExt cx="1951099" cy="3018802"/>
            </a:xfrm>
            <a:solidFill>
              <a:srgbClr val="00973A"/>
            </a:solidFill>
          </p:grpSpPr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B7593A89-360A-4918-B0CC-97DEB3084F3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DCD3E38-BF82-4826-A3C9-B6FBD0516E08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EBFB3E-64B0-4424-9080-293768B692FB}"/>
                  </a:ext>
                </a:extLst>
              </p:cNvPr>
              <p:cNvSpPr/>
              <p:nvPr/>
            </p:nvSpPr>
            <p:spPr>
              <a:xfrm>
                <a:off x="1948527" y="3737486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0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56B9A50F-E628-4029-9D68-6139D9ABA968}"/>
                  </a:ext>
                </a:extLst>
              </p:cNvPr>
              <p:cNvSpPr/>
              <p:nvPr/>
            </p:nvSpPr>
            <p:spPr>
              <a:xfrm>
                <a:off x="2529032" y="3090493"/>
                <a:ext cx="155491" cy="612681"/>
              </a:xfrm>
              <a:custGeom>
                <a:avLst/>
                <a:gdLst>
                  <a:gd name="connsiteX0" fmla="*/ 54527 w 155491"/>
                  <a:gd name="connsiteY0" fmla="*/ 610107 h 612681"/>
                  <a:gd name="connsiteX1" fmla="*/ 50901 w 155491"/>
                  <a:gd name="connsiteY1" fmla="*/ 590931 h 612681"/>
                  <a:gd name="connsiteX2" fmla="*/ 120783 w 155491"/>
                  <a:gd name="connsiteY2" fmla="*/ 259036 h 612681"/>
                  <a:gd name="connsiteX3" fmla="*/ 3760 w 155491"/>
                  <a:gd name="connsiteY3" fmla="*/ 23451 h 612681"/>
                  <a:gd name="connsiteX4" fmla="*/ 4128 w 155491"/>
                  <a:gd name="connsiteY4" fmla="*/ 4029 h 612681"/>
                  <a:gd name="connsiteX5" fmla="*/ 4128 w 155491"/>
                  <a:gd name="connsiteY5" fmla="*/ 4029 h 612681"/>
                  <a:gd name="connsiteX6" fmla="*/ 24165 w 155491"/>
                  <a:gd name="connsiteY6" fmla="*/ 4459 h 612681"/>
                  <a:gd name="connsiteX7" fmla="*/ 93125 w 155491"/>
                  <a:gd name="connsiteY7" fmla="*/ 98558 h 612681"/>
                  <a:gd name="connsiteX8" fmla="*/ 148257 w 155491"/>
                  <a:gd name="connsiteY8" fmla="*/ 254303 h 612681"/>
                  <a:gd name="connsiteX9" fmla="*/ 74441 w 155491"/>
                  <a:gd name="connsiteY9" fmla="*/ 606358 h 612681"/>
                  <a:gd name="connsiteX10" fmla="*/ 54527 w 155491"/>
                  <a:gd name="connsiteY10" fmla="*/ 610107 h 612681"/>
                  <a:gd name="connsiteX11" fmla="*/ 54527 w 155491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3"/>
                      <a:pt x="120783" y="259036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5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4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10BDA459-6884-417E-8131-4859651175DE}"/>
                  </a:ext>
                </a:extLst>
              </p:cNvPr>
              <p:cNvSpPr/>
              <p:nvPr/>
            </p:nvSpPr>
            <p:spPr>
              <a:xfrm>
                <a:off x="1794788" y="2939905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4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5EEA2237-9F2D-46EF-A898-30A9829A9AA8}"/>
                  </a:ext>
                </a:extLst>
              </p:cNvPr>
              <p:cNvSpPr/>
              <p:nvPr/>
            </p:nvSpPr>
            <p:spPr>
              <a:xfrm>
                <a:off x="1709055" y="3210743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7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65961D62-069E-4A95-87DF-DAF4F39CA001}"/>
                  </a:ext>
                </a:extLst>
              </p:cNvPr>
              <p:cNvSpPr/>
              <p:nvPr/>
            </p:nvSpPr>
            <p:spPr>
              <a:xfrm>
                <a:off x="1797001" y="3028055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7FBDB547-C063-44A1-89F0-EE242BD3308D}"/>
                </a:ext>
              </a:extLst>
            </p:cNvPr>
            <p:cNvSpPr/>
            <p:nvPr/>
          </p:nvSpPr>
          <p:spPr>
            <a:xfrm>
              <a:off x="3417978" y="896758"/>
              <a:ext cx="8042747" cy="976879"/>
            </a:xfrm>
            <a:custGeom>
              <a:avLst/>
              <a:gdLst>
                <a:gd name="connsiteX0" fmla="*/ 7918779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7 w 8042747"/>
                <a:gd name="connsiteY8" fmla="*/ 852849 h 976879"/>
                <a:gd name="connsiteX9" fmla="*/ 8042747 w 8042747"/>
                <a:gd name="connsiteY9" fmla="*/ 124031 h 976879"/>
                <a:gd name="connsiteX10" fmla="*/ 7918779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9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7" y="921072"/>
                    <a:pt x="8042747" y="852849"/>
                  </a:cubicBezTo>
                  <a:lnTo>
                    <a:pt x="8042747" y="124031"/>
                  </a:lnTo>
                  <a:cubicBezTo>
                    <a:pt x="8042747" y="55808"/>
                    <a:pt x="7986940" y="0"/>
                    <a:pt x="7918779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611A7D4C-0863-4D99-A235-951BB3F73C4C}"/>
                </a:ext>
              </a:extLst>
            </p:cNvPr>
            <p:cNvSpPr/>
            <p:nvPr/>
          </p:nvSpPr>
          <p:spPr>
            <a:xfrm>
              <a:off x="2924068" y="1918382"/>
              <a:ext cx="8042747" cy="976879"/>
            </a:xfrm>
            <a:custGeom>
              <a:avLst/>
              <a:gdLst>
                <a:gd name="connsiteX0" fmla="*/ 7918778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3969 h 976879"/>
                <a:gd name="connsiteX10" fmla="*/ 7918778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8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3969"/>
                  </a:lnTo>
                  <a:cubicBezTo>
                    <a:pt x="8042748" y="55808"/>
                    <a:pt x="7986940" y="0"/>
                    <a:pt x="7918778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AA2D5865-93F7-4ED1-B052-ED81B4C1B438}"/>
                </a:ext>
              </a:extLst>
            </p:cNvPr>
            <p:cNvSpPr/>
            <p:nvPr/>
          </p:nvSpPr>
          <p:spPr>
            <a:xfrm>
              <a:off x="2436304" y="2939944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2EC31AF3-44A3-4684-B683-71A9B7B65517}"/>
                </a:ext>
              </a:extLst>
            </p:cNvPr>
            <p:cNvSpPr/>
            <p:nvPr/>
          </p:nvSpPr>
          <p:spPr>
            <a:xfrm>
              <a:off x="1948541" y="396218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DF9122AF-D980-4C57-A453-8DE3AA0C0B9C}"/>
                </a:ext>
              </a:extLst>
            </p:cNvPr>
            <p:cNvSpPr/>
            <p:nvPr/>
          </p:nvSpPr>
          <p:spPr>
            <a:xfrm>
              <a:off x="1460777" y="498571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79 h 976879"/>
                <a:gd name="connsiteX6" fmla="*/ 6813 w 8042747"/>
                <a:gd name="connsiteY6" fmla="*/ 976879 h 976879"/>
                <a:gd name="connsiteX7" fmla="*/ 7918717 w 8042747"/>
                <a:gd name="connsiteY7" fmla="*/ 976879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79"/>
                    <a:pt x="6568" y="976879"/>
                  </a:cubicBezTo>
                  <a:cubicBezTo>
                    <a:pt x="6629" y="976879"/>
                    <a:pt x="6752" y="976879"/>
                    <a:pt x="6813" y="976879"/>
                  </a:cubicBezTo>
                  <a:lnTo>
                    <a:pt x="7918717" y="976879"/>
                  </a:lnTo>
                  <a:cubicBezTo>
                    <a:pt x="7986940" y="976879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7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19172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5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8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50" y="2911210"/>
            <a:ext cx="10222299" cy="14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6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6833937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82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57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87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5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78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9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50" y="2911210"/>
            <a:ext cx="10222299" cy="14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5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2">
            <a:extLst>
              <a:ext uri="{FF2B5EF4-FFF2-40B4-BE49-F238E27FC236}">
                <a16:creationId xmlns:a16="http://schemas.microsoft.com/office/drawing/2014/main" id="{8B88CB56-7742-4B5B-9D04-DB85EE3E285F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6F44D1EE-8F7E-4B40-95AE-3F81C0208E51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F7D5DA01-B3EC-41CC-89A9-00386D42C50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1CF26C2D-B24C-4271-8B6D-E3D6373C50B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0C08168-AD42-428C-B54B-BA20FA21D926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1166D6DE-4A45-493C-9908-95EFC1A1F27D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3DD4449-0977-473C-80E7-437D63C9859F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D583714-FF55-4BD8-A84C-55F8E174E89D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8597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4808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961C58A-E461-4101-9AE4-85DEBA6A3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B9BE2C-C4FE-470B-AA9B-522600F54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783428F-E1C7-4586-AEC6-AB0D9315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7968C03-0413-414C-BCAA-5AA1C72A5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3858" y="473744"/>
            <a:ext cx="2827789" cy="2827789"/>
          </a:xfrm>
          <a:prstGeom prst="rect">
            <a:avLst/>
          </a:prstGeom>
        </p:spPr>
      </p:pic>
      <p:sp>
        <p:nvSpPr>
          <p:cNvPr id="5" name="Espaço Reservado para Imagem 6">
            <a:extLst>
              <a:ext uri="{FF2B5EF4-FFF2-40B4-BE49-F238E27FC236}">
                <a16:creationId xmlns:a16="http://schemas.microsoft.com/office/drawing/2014/main" id="{7E1D0E75-1ABB-48A8-B7AC-624B1D8F9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31" y="796470"/>
            <a:ext cx="2184642" cy="21823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E63BB34-AD61-42B2-9F72-5A0AA129C5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E4DC493-A276-41B1-BB96-5B890EB4B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imagem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9288" y="1231776"/>
            <a:ext cx="7812350" cy="4394447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246890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58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4" name="Espaço Reservado para Imagem 5">
            <a:extLst>
              <a:ext uri="{FF2B5EF4-FFF2-40B4-BE49-F238E27FC236}">
                <a16:creationId xmlns:a16="http://schemas.microsoft.com/office/drawing/2014/main" id="{60F98968-9483-4D31-9600-F04F596D7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1033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5" name="Espaço Reservado para Imagem 5">
            <a:extLst>
              <a:ext uri="{FF2B5EF4-FFF2-40B4-BE49-F238E27FC236}">
                <a16:creationId xmlns:a16="http://schemas.microsoft.com/office/drawing/2014/main" id="{CC1482B4-8DCE-467E-B47A-C8B6331450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57456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225536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C674F80-104B-4271-A789-5448FC57A126}"/>
              </a:ext>
            </a:extLst>
          </p:cNvPr>
          <p:cNvGrpSpPr/>
          <p:nvPr userDrawn="1"/>
        </p:nvGrpSpPr>
        <p:grpSpPr>
          <a:xfrm>
            <a:off x="945952" y="3057525"/>
            <a:ext cx="1193415" cy="3076574"/>
            <a:chOff x="1057011" y="2608977"/>
            <a:chExt cx="1367408" cy="352512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0460CDC-58C0-4666-B642-734AD02677D5}"/>
              </a:ext>
            </a:extLst>
          </p:cNvPr>
          <p:cNvGrpSpPr/>
          <p:nvPr userDrawn="1"/>
        </p:nvGrpSpPr>
        <p:grpSpPr>
          <a:xfrm>
            <a:off x="2490663" y="1864112"/>
            <a:ext cx="1193415" cy="4269988"/>
            <a:chOff x="1057011" y="1241571"/>
            <a:chExt cx="1367408" cy="48925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E4DF11E-7A61-40C5-82A9-E78234F7DF8E}"/>
              </a:ext>
            </a:extLst>
          </p:cNvPr>
          <p:cNvGrpSpPr/>
          <p:nvPr userDrawn="1"/>
        </p:nvGrpSpPr>
        <p:grpSpPr>
          <a:xfrm>
            <a:off x="4035373" y="3057525"/>
            <a:ext cx="1193415" cy="3076574"/>
            <a:chOff x="1057011" y="2608977"/>
            <a:chExt cx="1367408" cy="3525122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Espaço Reservado para Imagem 6">
            <a:extLst>
              <a:ext uri="{FF2B5EF4-FFF2-40B4-BE49-F238E27FC236}">
                <a16:creationId xmlns:a16="http://schemas.microsoft.com/office/drawing/2014/main" id="{70E3738F-97FE-4C58-A9A7-F762C449F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951" y="3053392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C5A71C52-06BB-495B-9BBC-ADFDCC120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662" y="1864112"/>
            <a:ext cx="1186148" cy="116245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4" name="Espaço Reservado para Imagem 6">
            <a:extLst>
              <a:ext uri="{FF2B5EF4-FFF2-40B4-BE49-F238E27FC236}">
                <a16:creationId xmlns:a16="http://schemas.microsoft.com/office/drawing/2014/main" id="{A909DE56-455B-4F05-AFCB-65F20763C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35374" y="3058154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 ou ícone aqui</a:t>
            </a:r>
          </a:p>
        </p:txBody>
      </p:sp>
    </p:spTree>
    <p:extLst>
      <p:ext uri="{BB962C8B-B14F-4D97-AF65-F5344CB8AC3E}">
        <p14:creationId xmlns:p14="http://schemas.microsoft.com/office/powerpoint/2010/main" val="195653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9823C788-C49D-432F-9E30-0C03FCDA8D2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60771" y="-581025"/>
            <a:ext cx="3843337" cy="9277020"/>
          </a:xfrm>
          <a:prstGeom prst="rect">
            <a:avLst/>
          </a:prstGeom>
        </p:spPr>
      </p:pic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5BB70CCA-2B97-4A11-A41E-1E32FB13F2C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149A348-BFFF-49D5-8674-FC5F0035931D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5674" y="6356804"/>
            <a:ext cx="2314401" cy="501195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47F622F-8190-4310-AA71-84A6B4A83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25400" cmpd="dbl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07D8DE6-9BE5-49D1-B631-0B444032D48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2" y="6272717"/>
            <a:ext cx="2457864" cy="53864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3F88E91-7F2E-4E77-97AC-BF0BC08B69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3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3" r:id="rId7"/>
    <p:sldLayoutId id="2147483693" r:id="rId8"/>
    <p:sldLayoutId id="2147483689" r:id="rId9"/>
    <p:sldLayoutId id="2147483692" r:id="rId10"/>
    <p:sldLayoutId id="2147483691" r:id="rId11"/>
    <p:sldLayoutId id="2147483694" r:id="rId12"/>
    <p:sldLayoutId id="2147483695" r:id="rId13"/>
    <p:sldLayoutId id="2147483697" r:id="rId14"/>
    <p:sldLayoutId id="2147483698" r:id="rId15"/>
    <p:sldLayoutId id="214748370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A7A059CA-9B30-48FC-8A84-2D773B9D04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4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6.xml"/><Relationship Id="rId5" Type="http://schemas.openxmlformats.org/officeDocument/2006/relationships/image" Target="../media/image29.png"/><Relationship Id="rId10" Type="http://schemas.openxmlformats.org/officeDocument/2006/relationships/chart" Target="../charts/chart9.xml"/><Relationship Id="rId4" Type="http://schemas.openxmlformats.org/officeDocument/2006/relationships/chart" Target="../charts/chart5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51C50D-0BF9-412A-8571-773DAA8DDB6C}"/>
              </a:ext>
            </a:extLst>
          </p:cNvPr>
          <p:cNvSpPr txBox="1"/>
          <p:nvPr/>
        </p:nvSpPr>
        <p:spPr>
          <a:xfrm>
            <a:off x="125846" y="4706509"/>
            <a:ext cx="11840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973A"/>
                </a:solidFill>
              </a:rPr>
              <a:t>Condições de Atendimento ao Sistema Interligado Nacional – SIN</a:t>
            </a:r>
          </a:p>
          <a:p>
            <a:r>
              <a:rPr lang="pt-BR" sz="2400" b="1" i="1" dirty="0">
                <a:solidFill>
                  <a:srgbClr val="00973A"/>
                </a:solidFill>
              </a:rPr>
              <a:t>Provimento de segurança energética em 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50C0EB-B61A-4C37-BC33-81A44C5B8F51}"/>
              </a:ext>
            </a:extLst>
          </p:cNvPr>
          <p:cNvSpPr txBox="1"/>
          <p:nvPr/>
        </p:nvSpPr>
        <p:spPr>
          <a:xfrm>
            <a:off x="10460103" y="5726136"/>
            <a:ext cx="179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973A"/>
                </a:solidFill>
                <a:latin typeface="+mj-lt"/>
              </a:rPr>
              <a:t>31/08/2021</a:t>
            </a:r>
            <a:endParaRPr lang="pt-BR" sz="1600" dirty="0">
              <a:solidFill>
                <a:srgbClr val="00973A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51C50D-0BF9-412A-8571-773DAA8DDB6C}"/>
              </a:ext>
            </a:extLst>
          </p:cNvPr>
          <p:cNvSpPr txBox="1"/>
          <p:nvPr/>
        </p:nvSpPr>
        <p:spPr>
          <a:xfrm>
            <a:off x="125845" y="5674395"/>
            <a:ext cx="10172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rgbClr val="00973A"/>
                </a:solidFill>
                <a:latin typeface="+mj-lt"/>
              </a:rPr>
              <a:t>Ministério de Minas e Energia</a:t>
            </a:r>
          </a:p>
        </p:txBody>
      </p:sp>
    </p:spTree>
    <p:extLst>
      <p:ext uri="{BB962C8B-B14F-4D97-AF65-F5344CB8AC3E}">
        <p14:creationId xmlns:p14="http://schemas.microsoft.com/office/powerpoint/2010/main" val="31563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360752" y="117238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58595B"/>
                </a:solidFill>
                <a:latin typeface="+mj-lt"/>
              </a:rPr>
              <a:t>Ações Conjunturais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0139" y="763569"/>
            <a:ext cx="112512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MME/CMSE/CREG</a:t>
            </a:r>
            <a:endParaRPr lang="pt-B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Acionamento </a:t>
            </a:r>
            <a:r>
              <a:rPr lang="pt-BR" sz="2400" dirty="0"/>
              <a:t>de geração termelétrica Adicional </a:t>
            </a:r>
            <a:r>
              <a:rPr lang="pt-BR" sz="2400" dirty="0" smtClean="0"/>
              <a:t>e importação de energia desde </a:t>
            </a:r>
            <a:r>
              <a:rPr lang="pt-BR" sz="2400" dirty="0"/>
              <a:t>OUT/2020;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Campanha </a:t>
            </a:r>
            <a:r>
              <a:rPr lang="pt-BR" sz="2400" dirty="0"/>
              <a:t>de uso consciente de água e energia </a:t>
            </a:r>
            <a:r>
              <a:rPr lang="pt-BR" sz="2400" dirty="0" smtClean="0"/>
              <a:t>desde </a:t>
            </a:r>
            <a:r>
              <a:rPr lang="pt-BR" sz="2400" dirty="0"/>
              <a:t>DEZ/2020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Ações para aumentar a oferta de energia (usinas Merchant, excedente de geração de biomassa);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/>
              <a:t>Flexibilização de restrições hidráulicas e de limite mínimo de </a:t>
            </a:r>
            <a:r>
              <a:rPr lang="pt-BR" sz="2400" dirty="0" smtClean="0"/>
              <a:t>armazenamento;</a:t>
            </a:r>
            <a:endParaRPr lang="pt-B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Flexibilização do intercâmbio de energia elétrica para aumentar a exportação de excedentes energéticos.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460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360752" y="117238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3600" b="1" dirty="0" smtClean="0"/>
              <a:t>Resposta Voluntária da Demanda para a Indústria</a:t>
            </a:r>
            <a:endParaRPr lang="pt-BR" sz="3600" b="1" dirty="0"/>
          </a:p>
        </p:txBody>
      </p:sp>
      <p:sp>
        <p:nvSpPr>
          <p:cNvPr id="6" name="CaixaDeTexto 33">
            <a:extLst>
              <a:ext uri="{FF2B5EF4-FFF2-40B4-BE49-F238E27FC236}">
                <a16:creationId xmlns:a16="http://schemas.microsoft.com/office/drawing/2014/main" id="{D651B002-279B-4402-8186-6A6782DFE3E5}"/>
              </a:ext>
            </a:extLst>
          </p:cNvPr>
          <p:cNvSpPr txBox="1"/>
          <p:nvPr/>
        </p:nvSpPr>
        <p:spPr>
          <a:xfrm>
            <a:off x="4128447" y="1169594"/>
            <a:ext cx="75774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500" dirty="0">
                <a:latin typeface="Calibri" panose="020F0502020204030204" pitchFamily="34" charset="0"/>
                <a:ea typeface="Times New Roman" panose="02020603050405020304" pitchFamily="18" charset="0"/>
              </a:rPr>
              <a:t>Programa de Resposta Voluntária da Demanda com a indústria para redução do consumo nos horários de ponta de carga no </a:t>
            </a:r>
            <a:r>
              <a:rPr lang="pt-BR" sz="25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sistema</a:t>
            </a:r>
          </a:p>
          <a:p>
            <a:pPr algn="just"/>
            <a:endParaRPr lang="pt-BR" sz="2500" dirty="0" smtClean="0">
              <a:latin typeface="Calibri" panose="020F0502020204030204" pitchFamily="34" charset="0"/>
            </a:endParaRPr>
          </a:p>
          <a:p>
            <a:endParaRPr lang="pt-BR" sz="2800" dirty="0"/>
          </a:p>
        </p:txBody>
      </p:sp>
      <p:sp>
        <p:nvSpPr>
          <p:cNvPr id="8" name="CaixaDeTexto 41">
            <a:extLst>
              <a:ext uri="{FF2B5EF4-FFF2-40B4-BE49-F238E27FC236}">
                <a16:creationId xmlns:a16="http://schemas.microsoft.com/office/drawing/2014/main" id="{8C711345-0521-4A04-B6AF-EFCE8C22243B}"/>
              </a:ext>
            </a:extLst>
          </p:cNvPr>
          <p:cNvSpPr txBox="1"/>
          <p:nvPr/>
        </p:nvSpPr>
        <p:spPr>
          <a:xfrm>
            <a:off x="4357280" y="3048337"/>
            <a:ext cx="7577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00" dirty="0" smtClean="0"/>
              <a:t>Alívio de carga na ponta do sistema nos meses de setembro a novembro</a:t>
            </a:r>
          </a:p>
          <a:p>
            <a:endParaRPr lang="pt-BR" sz="2100" dirty="0" smtClean="0"/>
          </a:p>
          <a:p>
            <a:r>
              <a:rPr lang="pt-BR" sz="2100" b="1" dirty="0" smtClean="0">
                <a:latin typeface="Calibri" panose="020F0502020204030204"/>
              </a:rPr>
              <a:t>Acionamento de acordo com a oferta dos consumidores e com a necessidade do sistema</a:t>
            </a:r>
            <a:endParaRPr lang="pt-BR" sz="2100" b="1" dirty="0">
              <a:latin typeface="Calibri" panose="020F0502020204030204"/>
            </a:endParaRPr>
          </a:p>
          <a:p>
            <a:endParaRPr lang="pt-BR" sz="2100" b="1" dirty="0">
              <a:latin typeface="Calibri" panose="020F0502020204030204"/>
            </a:endParaRPr>
          </a:p>
          <a:p>
            <a:endParaRPr lang="pt-BR" sz="2100" dirty="0"/>
          </a:p>
          <a:p>
            <a:endParaRPr lang="pt-BR" sz="2100" dirty="0"/>
          </a:p>
        </p:txBody>
      </p:sp>
      <p:pic>
        <p:nvPicPr>
          <p:cNvPr id="15" name="Imagem 14" descr="Teclado de computador&#10;&#10;Descrição gerada automaticamente">
            <a:extLst>
              <a:ext uri="{FF2B5EF4-FFF2-40B4-BE49-F238E27FC236}">
                <a16:creationId xmlns:a16="http://schemas.microsoft.com/office/drawing/2014/main" id="{B4AC6790-6477-452F-B638-2ABDFA5EA8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CCCC0"/>
              </a:clrFrom>
              <a:clrTo>
                <a:srgbClr val="CCCC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679" y="1169594"/>
            <a:ext cx="2097362" cy="13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360752" y="117238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3600" b="1" dirty="0" smtClean="0"/>
              <a:t>Programa de Redução do Consumo</a:t>
            </a:r>
            <a:endParaRPr lang="pt-BR" sz="3600" b="1" dirty="0"/>
          </a:p>
        </p:txBody>
      </p:sp>
      <p:sp>
        <p:nvSpPr>
          <p:cNvPr id="6" name="CaixaDeTexto 33">
            <a:extLst>
              <a:ext uri="{FF2B5EF4-FFF2-40B4-BE49-F238E27FC236}">
                <a16:creationId xmlns:a16="http://schemas.microsoft.com/office/drawing/2014/main" id="{D651B002-279B-4402-8186-6A6782DFE3E5}"/>
              </a:ext>
            </a:extLst>
          </p:cNvPr>
          <p:cNvSpPr txBox="1"/>
          <p:nvPr/>
        </p:nvSpPr>
        <p:spPr>
          <a:xfrm>
            <a:off x="4128447" y="1169594"/>
            <a:ext cx="757748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Programa de Incentivo à </a:t>
            </a:r>
            <a:r>
              <a:rPr lang="pt-BR" sz="25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Redução </a:t>
            </a:r>
            <a:r>
              <a:rPr lang="pt-BR" sz="2500" u="sng" dirty="0">
                <a:latin typeface="Calibri" panose="020F0502020204030204" pitchFamily="34" charset="0"/>
              </a:rPr>
              <a:t>Voluntária </a:t>
            </a:r>
            <a:r>
              <a:rPr lang="pt-BR" sz="2500" dirty="0">
                <a:latin typeface="Calibri" panose="020F0502020204030204" pitchFamily="34" charset="0"/>
              </a:rPr>
              <a:t>do Consumo de Energia Elétrica para Consumidores Regulados:</a:t>
            </a:r>
          </a:p>
          <a:p>
            <a:r>
              <a:rPr lang="pt-BR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Mecanismo fundado em </a:t>
            </a:r>
            <a:r>
              <a:rPr lang="pt-BR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Incentivo Econômico</a:t>
            </a: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pt-BR" sz="2800" dirty="0"/>
          </a:p>
        </p:txBody>
      </p:sp>
      <p:sp>
        <p:nvSpPr>
          <p:cNvPr id="8" name="CaixaDeTexto 41">
            <a:extLst>
              <a:ext uri="{FF2B5EF4-FFF2-40B4-BE49-F238E27FC236}">
                <a16:creationId xmlns:a16="http://schemas.microsoft.com/office/drawing/2014/main" id="{8C711345-0521-4A04-B6AF-EFCE8C22243B}"/>
              </a:ext>
            </a:extLst>
          </p:cNvPr>
          <p:cNvSpPr txBox="1"/>
          <p:nvPr/>
        </p:nvSpPr>
        <p:spPr>
          <a:xfrm>
            <a:off x="4357280" y="3048337"/>
            <a:ext cx="7577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00" dirty="0"/>
              <a:t>Redução mínima: </a:t>
            </a:r>
            <a:r>
              <a:rPr lang="pt-BR" sz="2100" b="1" dirty="0">
                <a:latin typeface="Calibri" panose="020F0502020204030204"/>
              </a:rPr>
              <a:t>média 10%</a:t>
            </a:r>
            <a:r>
              <a:rPr lang="pt-BR" sz="2100" dirty="0"/>
              <a:t> </a:t>
            </a:r>
            <a:r>
              <a:rPr lang="pt-BR" sz="2100" b="1" dirty="0">
                <a:latin typeface="Calibri" panose="020F0502020204030204"/>
              </a:rPr>
              <a:t>no período</a:t>
            </a:r>
          </a:p>
          <a:p>
            <a:r>
              <a:rPr lang="pt-BR" sz="2100" dirty="0"/>
              <a:t>Meta: </a:t>
            </a:r>
            <a:r>
              <a:rPr lang="pt-BR" sz="2100" b="1" dirty="0">
                <a:latin typeface="Calibri" panose="020F0502020204030204"/>
              </a:rPr>
              <a:t>15% de Redução</a:t>
            </a:r>
          </a:p>
          <a:p>
            <a:r>
              <a:rPr lang="pt-BR" sz="2100" dirty="0"/>
              <a:t>Prêmio: </a:t>
            </a:r>
            <a:r>
              <a:rPr lang="pt-BR" sz="2100" b="1" dirty="0">
                <a:latin typeface="Calibri" panose="020F0502020204030204"/>
              </a:rPr>
              <a:t>R$ 50 por 100 kWh reduzido (limitado a 20% de redução)</a:t>
            </a:r>
          </a:p>
          <a:p>
            <a:r>
              <a:rPr lang="pt-BR" sz="2100" dirty="0"/>
              <a:t>Redução estimada (Cenário 3): </a:t>
            </a:r>
            <a:r>
              <a:rPr lang="pt-BR" sz="2100" b="1" dirty="0">
                <a:latin typeface="Calibri" panose="020F0502020204030204"/>
              </a:rPr>
              <a:t>1,41% do SIN (914 </a:t>
            </a:r>
            <a:r>
              <a:rPr lang="pt-BR" sz="2100" b="1" dirty="0" err="1">
                <a:latin typeface="Calibri" panose="020F0502020204030204"/>
              </a:rPr>
              <a:t>MWmédio</a:t>
            </a:r>
            <a:r>
              <a:rPr lang="pt-BR" sz="2100" b="1" dirty="0">
                <a:latin typeface="Calibri" panose="020F0502020204030204"/>
              </a:rPr>
              <a:t>)</a:t>
            </a:r>
          </a:p>
          <a:p>
            <a:r>
              <a:rPr lang="pt-BR" sz="2100" dirty="0"/>
              <a:t>Custo estimado: </a:t>
            </a:r>
            <a:r>
              <a:rPr lang="pt-BR" sz="2100" b="1" dirty="0">
                <a:latin typeface="Calibri" panose="020F0502020204030204"/>
              </a:rPr>
              <a:t>R$ 340 MM/mês</a:t>
            </a:r>
          </a:p>
          <a:p>
            <a:r>
              <a:rPr lang="pt-BR" sz="2100" dirty="0"/>
              <a:t>Período: </a:t>
            </a:r>
            <a:r>
              <a:rPr lang="pt-BR" sz="2100" b="1" dirty="0">
                <a:latin typeface="Calibri" panose="020F0502020204030204"/>
              </a:rPr>
              <a:t>setembro a dezembro/2021</a:t>
            </a:r>
          </a:p>
          <a:p>
            <a:endParaRPr lang="pt-BR" sz="2100" dirty="0"/>
          </a:p>
          <a:p>
            <a:endParaRPr lang="pt-BR" sz="2100" dirty="0"/>
          </a:p>
        </p:txBody>
      </p:sp>
      <p:pic>
        <p:nvPicPr>
          <p:cNvPr id="15" name="Imagem 14" descr="Teclado de computador&#10;&#10;Descrição gerada automaticamente">
            <a:extLst>
              <a:ext uri="{FF2B5EF4-FFF2-40B4-BE49-F238E27FC236}">
                <a16:creationId xmlns:a16="http://schemas.microsoft.com/office/drawing/2014/main" id="{B4AC6790-6477-452F-B638-2ABDFA5EA8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CCCC0"/>
              </a:clrFrom>
              <a:clrTo>
                <a:srgbClr val="CCCC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679" y="1169594"/>
            <a:ext cx="2097362" cy="13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360752" y="117238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3600" b="1" dirty="0" smtClean="0"/>
              <a:t>Redução do Consumo em Prédios </a:t>
            </a:r>
            <a:r>
              <a:rPr lang="pt-BR" sz="3600" b="1" dirty="0"/>
              <a:t>P</a:t>
            </a:r>
            <a:r>
              <a:rPr lang="pt-BR" sz="3600" b="1" dirty="0" smtClean="0"/>
              <a:t>úblicos </a:t>
            </a:r>
            <a:r>
              <a:rPr lang="pt-BR" sz="3600" b="1" dirty="0"/>
              <a:t>F</a:t>
            </a:r>
            <a:r>
              <a:rPr lang="pt-BR" sz="3600" b="1" dirty="0" smtClean="0"/>
              <a:t>ederais</a:t>
            </a:r>
            <a:endParaRPr lang="pt-BR" sz="3600" b="1" dirty="0"/>
          </a:p>
        </p:txBody>
      </p:sp>
      <p:sp>
        <p:nvSpPr>
          <p:cNvPr id="6" name="CaixaDeTexto 33">
            <a:extLst>
              <a:ext uri="{FF2B5EF4-FFF2-40B4-BE49-F238E27FC236}">
                <a16:creationId xmlns:a16="http://schemas.microsoft.com/office/drawing/2014/main" id="{D651B002-279B-4402-8186-6A6782DFE3E5}"/>
              </a:ext>
            </a:extLst>
          </p:cNvPr>
          <p:cNvSpPr txBox="1"/>
          <p:nvPr/>
        </p:nvSpPr>
        <p:spPr>
          <a:xfrm>
            <a:off x="4128447" y="1169594"/>
            <a:ext cx="7577480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5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Redução </a:t>
            </a:r>
            <a:r>
              <a:rPr lang="pt-BR" sz="2500" dirty="0">
                <a:latin typeface="Calibri" panose="020F0502020204030204" pitchFamily="34" charset="0"/>
                <a:ea typeface="Times New Roman" panose="02020603050405020304" pitchFamily="18" charset="0"/>
              </a:rPr>
              <a:t>do consumo de energia elétrica, </a:t>
            </a:r>
            <a:r>
              <a:rPr lang="pt-BR" sz="2500" b="1" dirty="0">
                <a:latin typeface="Calibri" panose="020F0502020204030204" pitchFamily="34" charset="0"/>
                <a:ea typeface="Times New Roman" panose="02020603050405020304" pitchFamily="18" charset="0"/>
              </a:rPr>
              <a:t>entre 10 e 20% </a:t>
            </a:r>
            <a:r>
              <a:rPr lang="pt-BR" sz="2500" dirty="0">
                <a:latin typeface="Calibri" panose="020F0502020204030204" pitchFamily="34" charset="0"/>
                <a:ea typeface="Times New Roman" panose="02020603050405020304" pitchFamily="18" charset="0"/>
              </a:rPr>
              <a:t>nos meses de setembro de 2021 a abril de </a:t>
            </a:r>
            <a:r>
              <a:rPr lang="pt-BR" sz="25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2022.</a:t>
            </a:r>
          </a:p>
          <a:p>
            <a:pPr algn="just"/>
            <a:endParaRPr lang="pt-BR" sz="25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500" dirty="0">
                <a:latin typeface="Calibri" panose="020F0502020204030204" pitchFamily="34" charset="0"/>
                <a:ea typeface="Times New Roman" panose="02020603050405020304" pitchFamily="18" charset="0"/>
              </a:rPr>
              <a:t>Válido para </a:t>
            </a:r>
            <a:r>
              <a:rPr lang="pt-BR" sz="25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administração </a:t>
            </a:r>
            <a:r>
              <a:rPr lang="pt-BR" sz="2500" dirty="0">
                <a:latin typeface="Calibri" panose="020F0502020204030204" pitchFamily="34" charset="0"/>
                <a:ea typeface="Times New Roman" panose="02020603050405020304" pitchFamily="18" charset="0"/>
              </a:rPr>
              <a:t>pública federal direta, autárquica e </a:t>
            </a:r>
            <a:r>
              <a:rPr lang="pt-BR" sz="25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fundacional.</a:t>
            </a:r>
          </a:p>
          <a:p>
            <a:pPr algn="just"/>
            <a:endParaRPr lang="pt-BR" sz="25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5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Diretrizes para a </a:t>
            </a:r>
            <a:r>
              <a:rPr lang="pt-BR" sz="2500" dirty="0">
                <a:latin typeface="Calibri" panose="020F0502020204030204" pitchFamily="34" charset="0"/>
                <a:ea typeface="Times New Roman" panose="02020603050405020304" pitchFamily="18" charset="0"/>
              </a:rPr>
              <a:t>redução do consumo de energia </a:t>
            </a:r>
            <a:r>
              <a:rPr lang="pt-BR" sz="25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elétrica.</a:t>
            </a:r>
          </a:p>
          <a:p>
            <a:pPr algn="just"/>
            <a:endParaRPr lang="pt-BR" sz="25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pt-BR" sz="2800" dirty="0"/>
          </a:p>
        </p:txBody>
      </p:sp>
      <p:pic>
        <p:nvPicPr>
          <p:cNvPr id="15" name="Imagem 14" descr="Teclado de computador&#10;&#10;Descrição gerada automaticamente">
            <a:extLst>
              <a:ext uri="{FF2B5EF4-FFF2-40B4-BE49-F238E27FC236}">
                <a16:creationId xmlns:a16="http://schemas.microsoft.com/office/drawing/2014/main" id="{B4AC6790-6477-452F-B638-2ABDFA5EA8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CCCC0"/>
              </a:clrFrom>
              <a:clrTo>
                <a:srgbClr val="CCCC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679" y="1169594"/>
            <a:ext cx="2097362" cy="13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360752" y="117238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58595B"/>
                </a:solidFill>
                <a:latin typeface="+mj-lt"/>
              </a:rPr>
              <a:t>Ações Estruturais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5445" y="1183907"/>
            <a:ext cx="11251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Leilão </a:t>
            </a:r>
            <a:r>
              <a:rPr lang="pt-BR" sz="2400" dirty="0"/>
              <a:t>de Reserva de Capacidade para contratação de geração termelétrica com previsão de entrada em 2026;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/>
              <a:t>Expansão da oferta de geração e transmissão já </a:t>
            </a:r>
            <a:r>
              <a:rPr lang="pt-BR" sz="2400" dirty="0" smtClean="0"/>
              <a:t>contratada.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183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2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99" y="2684482"/>
            <a:ext cx="2275596" cy="11763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63" y="213785"/>
            <a:ext cx="11811407" cy="498598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58595B"/>
                </a:solidFill>
                <a:ea typeface="+mn-ea"/>
                <a:cs typeface="+mn-cs"/>
              </a:rPr>
              <a:t>Desafio Global</a:t>
            </a:r>
            <a:endParaRPr lang="pt-BR" sz="3600" b="1" dirty="0">
              <a:solidFill>
                <a:srgbClr val="58595B"/>
              </a:solidFill>
              <a:ea typeface="+mn-ea"/>
              <a:cs typeface="+mn-cs"/>
            </a:endParaRPr>
          </a:p>
        </p:txBody>
      </p:sp>
      <p:sp>
        <p:nvSpPr>
          <p:cNvPr id="4" name="AutoShape 2" descr="https://conteudo.imguol.com.br/c/noticias/ba/2021/05/31/mapa-distribuicao-eletrica-no-brasil-1622482301485_v2_750x749.jpg.webp"/>
          <p:cNvSpPr>
            <a:spLocks noChangeAspect="1" noChangeArrowheads="1"/>
          </p:cNvSpPr>
          <p:nvPr/>
        </p:nvSpPr>
        <p:spPr bwMode="auto">
          <a:xfrm>
            <a:off x="209563" y="-192616"/>
            <a:ext cx="406253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63" y="992029"/>
            <a:ext cx="7361905" cy="10857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994" y="1282779"/>
            <a:ext cx="2292901" cy="12768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63" y="2344410"/>
            <a:ext cx="6193198" cy="94942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63" y="3722914"/>
            <a:ext cx="8250697" cy="90703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299" y="3985677"/>
            <a:ext cx="2275596" cy="128855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63" y="5059028"/>
            <a:ext cx="8304762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374037" y="179187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58595B"/>
                </a:solidFill>
                <a:latin typeface="+mj-lt"/>
              </a:rPr>
              <a:t>Histórico de Armazenamento nos Reservatórios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825517"/>
            <a:ext cx="11774676" cy="4780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E6D666FF-C6F3-4CF4-A25E-FBDA6BDC5849}"/>
              </a:ext>
            </a:extLst>
          </p:cNvPr>
          <p:cNvSpPr/>
          <p:nvPr/>
        </p:nvSpPr>
        <p:spPr>
          <a:xfrm>
            <a:off x="7602117" y="825516"/>
            <a:ext cx="4256276" cy="44426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0"/>
          <a:lstStyle/>
          <a:p>
            <a:pPr marL="549275" lvl="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9275" lvl="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Armazenamento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6475" lvl="1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Agosto/2020 – 51,0%</a:t>
            </a:r>
          </a:p>
          <a:p>
            <a:pPr marL="1006475" lvl="1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Agosto/2021 – 29,8%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9275" lvl="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9275" lvl="0" indent="-285750" algn="just">
              <a:buFont typeface="Arial" panose="020B0604020202020204" pitchFamily="34" charset="0"/>
              <a:buChar char="•"/>
            </a:pP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Deplecionamento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acentuado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6475" lvl="1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Setembro/2020 – 40%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6475" lvl="1" indent="-285750"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9275" lvl="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Acionamento de termelétricas e importação de energia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6475" lvl="1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Outubro/2020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650235" y="825516"/>
            <a:ext cx="658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58595B"/>
                </a:solidFill>
                <a:latin typeface="+mj-lt"/>
              </a:rPr>
              <a:t>Nível de Armazenamento do SIN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49664"/>
              </p:ext>
            </p:extLst>
          </p:nvPr>
        </p:nvGraphicFramePr>
        <p:xfrm>
          <a:off x="491711" y="1390012"/>
          <a:ext cx="6648125" cy="452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1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410967" y="1080874"/>
            <a:ext cx="11363709" cy="14801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E6D666FF-C6F3-4CF4-A25E-FBDA6BDC5849}"/>
              </a:ext>
            </a:extLst>
          </p:cNvPr>
          <p:cNvSpPr/>
          <p:nvPr/>
        </p:nvSpPr>
        <p:spPr>
          <a:xfrm>
            <a:off x="410967" y="2592552"/>
            <a:ext cx="11363709" cy="20505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 anchorCtr="0"/>
          <a:lstStyle/>
          <a:p>
            <a:pPr marL="1971675" lvl="0" indent="-3556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Alerta de emergência hídrica na Bacia Hidrográfica do Paraná (SNM)</a:t>
            </a:r>
          </a:p>
          <a:p>
            <a:pPr marL="1971675" lvl="0" indent="-3556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há indicação de reversão do cenário de baixa precipitação (CEMADEN)</a:t>
            </a:r>
          </a:p>
          <a:p>
            <a:pPr marL="1971675" lvl="0" indent="-3556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Declaração de Escassez Hídrica nas bacias dos rios Paraná, Grande e Paranaíba (ANA)</a:t>
            </a:r>
          </a:p>
          <a:p>
            <a:pPr marL="1971675" lvl="0" indent="-3556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Estoques de água são suficientes para os usos consuntivos (abastecimento/irrigação)</a:t>
            </a:r>
          </a:p>
        </p:txBody>
      </p:sp>
      <p:sp>
        <p:nvSpPr>
          <p:cNvPr id="2" name="Retângulo 1"/>
          <p:cNvSpPr/>
          <p:nvPr/>
        </p:nvSpPr>
        <p:spPr>
          <a:xfrm>
            <a:off x="795402" y="1246489"/>
            <a:ext cx="23775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HIDROLOGIA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E6D666FF-C6F3-4CF4-A25E-FBDA6BDC5849}"/>
              </a:ext>
            </a:extLst>
          </p:cNvPr>
          <p:cNvSpPr/>
          <p:nvPr/>
        </p:nvSpPr>
        <p:spPr>
          <a:xfrm>
            <a:off x="3376112" y="1565878"/>
            <a:ext cx="7901488" cy="113305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0"/>
          <a:lstStyle/>
          <a:p>
            <a:pPr marL="263525" lvl="0" indent="274638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Afluências abaixo da média histórica em todos os subsistemas</a:t>
            </a:r>
          </a:p>
          <a:p>
            <a:pPr marL="263525" lvl="1" indent="274638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Início do período seco, sem perspectivas de chuvas significativas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7A3F9D7-A621-46B3-983C-329357D2960D}"/>
              </a:ext>
            </a:extLst>
          </p:cNvPr>
          <p:cNvSpPr/>
          <p:nvPr/>
        </p:nvSpPr>
        <p:spPr>
          <a:xfrm>
            <a:off x="2552204" y="1955775"/>
            <a:ext cx="620708" cy="340519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none" lIns="36000" tIns="0" rIns="3600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2021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593DA6-8743-4DD2-803A-3BD86AC1AA8E}"/>
              </a:ext>
            </a:extLst>
          </p:cNvPr>
          <p:cNvSpPr/>
          <p:nvPr/>
        </p:nvSpPr>
        <p:spPr>
          <a:xfrm>
            <a:off x="3376112" y="1303643"/>
            <a:ext cx="790148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  <a:ea typeface="Calibri"/>
                <a:cs typeface="Calibri"/>
              </a:rPr>
              <a:t>PIOR AFLUÊNCIA (ENTRE SETEMBRO A </a:t>
            </a:r>
            <a:r>
              <a:rPr lang="pt-BR" sz="2000" b="1" dirty="0" smtClean="0">
                <a:solidFill>
                  <a:schemeClr val="bg1"/>
                </a:solidFill>
                <a:ea typeface="Calibri"/>
                <a:cs typeface="Calibri"/>
              </a:rPr>
              <a:t>AGOSTO) </a:t>
            </a:r>
            <a:r>
              <a:rPr lang="pt-BR" sz="2000" b="1" dirty="0">
                <a:solidFill>
                  <a:schemeClr val="bg1"/>
                </a:solidFill>
                <a:ea typeface="Calibri"/>
                <a:cs typeface="Calibri"/>
              </a:rPr>
              <a:t>DOS ÚLTIMOS 91 ANOS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0967" y="4757935"/>
            <a:ext cx="11363709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de Ação para garantia da segurança e continuidade do suprimento de energia elétrica no país em 2021 e 2022</a:t>
            </a:r>
            <a:endParaRPr lang="pt-B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374037" y="179187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58595B"/>
                </a:solidFill>
                <a:latin typeface="+mj-lt"/>
              </a:rPr>
              <a:t>Cenário Hidrológico Atual</a:t>
            </a:r>
          </a:p>
        </p:txBody>
      </p:sp>
      <p:pic>
        <p:nvPicPr>
          <p:cNvPr id="7" name="Gráfico 6" descr="Lupa com preenchimento sólido">
            <a:extLst>
              <a:ext uri="{FF2B5EF4-FFF2-40B4-BE49-F238E27FC236}">
                <a16:creationId xmlns:a16="http://schemas.microsoft.com/office/drawing/2014/main" id="{0C845F03-BDB4-44C5-A31E-2A4D3C2B8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5402" y="3460053"/>
            <a:ext cx="914400" cy="914400"/>
          </a:xfrm>
          <a:prstGeom prst="rect">
            <a:avLst/>
          </a:prstGeom>
        </p:spPr>
      </p:pic>
      <p:pic>
        <p:nvPicPr>
          <p:cNvPr id="10" name="Gráfico 9" descr="Água com preenchimento sólido">
            <a:extLst>
              <a:ext uri="{FF2B5EF4-FFF2-40B4-BE49-F238E27FC236}">
                <a16:creationId xmlns:a16="http://schemas.microsoft.com/office/drawing/2014/main" id="{0711FD0C-764D-4B6E-BA79-99A4CAB98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5968" y="1659516"/>
            <a:ext cx="933036" cy="933036"/>
          </a:xfrm>
          <a:prstGeom prst="rect">
            <a:avLst/>
          </a:prstGeom>
        </p:spPr>
      </p:pic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373DEAD5-34C3-492A-8D7F-F0F8E29A3EEC}"/>
              </a:ext>
            </a:extLst>
          </p:cNvPr>
          <p:cNvSpPr/>
          <p:nvPr/>
        </p:nvSpPr>
        <p:spPr>
          <a:xfrm rot="5400000">
            <a:off x="2953280" y="1402098"/>
            <a:ext cx="254594" cy="203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58763DE5-52ED-4BD6-A68C-8697A49B3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89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FB7664B-20E1-4370-B444-D4291E522A5B}"/>
              </a:ext>
            </a:extLst>
          </p:cNvPr>
          <p:cNvSpPr txBox="1"/>
          <p:nvPr/>
        </p:nvSpPr>
        <p:spPr>
          <a:xfrm>
            <a:off x="2643345" y="213697"/>
            <a:ext cx="897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Ampliação da extensão das linhas de transmissão (Km)</a:t>
            </a:r>
          </a:p>
          <a:p>
            <a:pPr algn="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2001 a 2021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6930F4F-85BC-4150-BE03-CBE6E616AEAC}"/>
              </a:ext>
            </a:extLst>
          </p:cNvPr>
          <p:cNvGraphicFramePr/>
          <p:nvPr>
            <p:extLst/>
          </p:nvPr>
        </p:nvGraphicFramePr>
        <p:xfrm>
          <a:off x="7507707" y="1431758"/>
          <a:ext cx="5876758" cy="470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C23D62B-8605-4CBC-842B-3C0F33EB631A}"/>
              </a:ext>
            </a:extLst>
          </p:cNvPr>
          <p:cNvSpPr txBox="1"/>
          <p:nvPr/>
        </p:nvSpPr>
        <p:spPr>
          <a:xfrm>
            <a:off x="7671189" y="1800107"/>
            <a:ext cx="119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2001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6B13E5-B6DA-4DBC-84F6-FA851FB12EB0}"/>
              </a:ext>
            </a:extLst>
          </p:cNvPr>
          <p:cNvSpPr txBox="1"/>
          <p:nvPr/>
        </p:nvSpPr>
        <p:spPr>
          <a:xfrm>
            <a:off x="7655148" y="3492552"/>
            <a:ext cx="119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2014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DD192E-4B36-4743-8F90-CACB2D386126}"/>
              </a:ext>
            </a:extLst>
          </p:cNvPr>
          <p:cNvSpPr txBox="1"/>
          <p:nvPr/>
        </p:nvSpPr>
        <p:spPr>
          <a:xfrm>
            <a:off x="7631085" y="5273226"/>
            <a:ext cx="121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2021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71189" y="6366950"/>
            <a:ext cx="353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Crescimento 2021/2001 = </a:t>
            </a:r>
            <a:r>
              <a:rPr lang="pt-BR" sz="2000" b="1" dirty="0" smtClean="0">
                <a:solidFill>
                  <a:srgbClr val="FF0000"/>
                </a:solidFill>
              </a:rPr>
              <a:t>135%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21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917382" y="5385636"/>
            <a:ext cx="583814" cy="583814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209289" y="807373"/>
            <a:ext cx="1735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ヒラギノ角ゴ ProN W3"/>
                <a:cs typeface="ヒラギノ角ゴ ProN W3"/>
              </a:rPr>
              <a:t>2001</a:t>
            </a:r>
          </a:p>
        </p:txBody>
      </p:sp>
      <p:sp>
        <p:nvSpPr>
          <p:cNvPr id="19" name="CaixaDeTexto 1"/>
          <p:cNvSpPr txBox="1">
            <a:spLocks noChangeArrowheads="1"/>
          </p:cNvSpPr>
          <p:nvPr/>
        </p:nvSpPr>
        <p:spPr bwMode="auto">
          <a:xfrm>
            <a:off x="4986172" y="807373"/>
            <a:ext cx="1735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ヒラギノ角ゴ ProN W3"/>
                <a:cs typeface="ヒラギノ角ゴ ProN W3"/>
              </a:rPr>
              <a:t>2014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234942" y="4696091"/>
            <a:ext cx="196430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</a:rPr>
              <a:t>+ 38%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</a:rPr>
              <a:t>+7.428 MW/ano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805830" y="4696091"/>
            <a:ext cx="24495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</a:rPr>
              <a:t>+ 64%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</a:rPr>
              <a:t>+4.004 M/ano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3C75F0C-2A27-4B9E-9FB3-B2EFB3151160}"/>
              </a:ext>
            </a:extLst>
          </p:cNvPr>
          <p:cNvSpPr txBox="1"/>
          <p:nvPr/>
        </p:nvSpPr>
        <p:spPr>
          <a:xfrm>
            <a:off x="78537" y="160317"/>
            <a:ext cx="1200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Evolução da Matriz Elétrica (MW) – 2001 a 2021</a:t>
            </a:r>
          </a:p>
        </p:txBody>
      </p:sp>
      <p:sp>
        <p:nvSpPr>
          <p:cNvPr id="6" name="Retângulo 5"/>
          <p:cNvSpPr/>
          <p:nvPr/>
        </p:nvSpPr>
        <p:spPr>
          <a:xfrm>
            <a:off x="921542" y="5492877"/>
            <a:ext cx="58381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85%</a:t>
            </a:r>
          </a:p>
        </p:txBody>
      </p:sp>
      <p:sp>
        <p:nvSpPr>
          <p:cNvPr id="22" name="Elipse 21"/>
          <p:cNvSpPr/>
          <p:nvPr/>
        </p:nvSpPr>
        <p:spPr>
          <a:xfrm>
            <a:off x="5686980" y="5403977"/>
            <a:ext cx="583814" cy="583814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691140" y="5511218"/>
            <a:ext cx="58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67%</a:t>
            </a:r>
          </a:p>
        </p:txBody>
      </p:sp>
      <p:cxnSp>
        <p:nvCxnSpPr>
          <p:cNvPr id="24" name="Conector Angulado 23"/>
          <p:cNvCxnSpPr>
            <a:stCxn id="22" idx="0"/>
          </p:cNvCxnSpPr>
          <p:nvPr/>
        </p:nvCxnSpPr>
        <p:spPr>
          <a:xfrm rot="5400000" flipH="1" flipV="1">
            <a:off x="5877374" y="4792870"/>
            <a:ext cx="712621" cy="5095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9582393" y="5385635"/>
            <a:ext cx="583814" cy="583814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9586553" y="549287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61%</a:t>
            </a:r>
          </a:p>
        </p:txBody>
      </p:sp>
      <p:cxnSp>
        <p:nvCxnSpPr>
          <p:cNvPr id="29" name="Conector Angulado 28"/>
          <p:cNvCxnSpPr>
            <a:stCxn id="25" idx="0"/>
          </p:cNvCxnSpPr>
          <p:nvPr/>
        </p:nvCxnSpPr>
        <p:spPr>
          <a:xfrm rot="5400000" flipH="1" flipV="1">
            <a:off x="9725821" y="4802532"/>
            <a:ext cx="731583" cy="4346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"/>
          <p:cNvSpPr txBox="1">
            <a:spLocks noChangeArrowheads="1"/>
          </p:cNvSpPr>
          <p:nvPr/>
        </p:nvSpPr>
        <p:spPr bwMode="auto">
          <a:xfrm>
            <a:off x="9199246" y="807373"/>
            <a:ext cx="1735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ヒラギノ角ゴ ProN W3"/>
                <a:cs typeface="ヒラギノ角ゴ ProN W3"/>
              </a:rPr>
              <a:t>2021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1506466"/>
            <a:ext cx="4359588" cy="31475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963" y="1490957"/>
            <a:ext cx="4423023" cy="32003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45" y="1396105"/>
            <a:ext cx="3574667" cy="330257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465283" y="6277184"/>
            <a:ext cx="353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Crescimento 2021/2001 = 130%</a:t>
            </a:r>
          </a:p>
        </p:txBody>
      </p:sp>
      <p:cxnSp>
        <p:nvCxnSpPr>
          <p:cNvPr id="30" name="Conector Angulado 23">
            <a:extLst>
              <a:ext uri="{FF2B5EF4-FFF2-40B4-BE49-F238E27FC236}">
                <a16:creationId xmlns:a16="http://schemas.microsoft.com/office/drawing/2014/main" id="{8E7329F3-9A51-4CD9-9913-133E0B52FB5C}"/>
              </a:ext>
            </a:extLst>
          </p:cNvPr>
          <p:cNvCxnSpPr/>
          <p:nvPr/>
        </p:nvCxnSpPr>
        <p:spPr>
          <a:xfrm rot="5400000" flipH="1" flipV="1">
            <a:off x="1107776" y="4755565"/>
            <a:ext cx="712621" cy="5095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002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 animBg="1"/>
      <p:bldP spid="26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84;p36">
            <a:extLst>
              <a:ext uri="{FF2B5EF4-FFF2-40B4-BE49-F238E27FC236}">
                <a16:creationId xmlns:a16="http://schemas.microsoft.com/office/drawing/2014/main" id="{48EF204E-70A3-44C9-B083-8A7CC8E3E3D2}"/>
              </a:ext>
            </a:extLst>
          </p:cNvPr>
          <p:cNvSpPr txBox="1"/>
          <p:nvPr/>
        </p:nvSpPr>
        <p:spPr>
          <a:xfrm>
            <a:off x="388190" y="157664"/>
            <a:ext cx="1219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PLANEJAMENTO DECENAL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PDE 2030</a:t>
            </a:r>
          </a:p>
        </p:txBody>
      </p:sp>
      <p:sp>
        <p:nvSpPr>
          <p:cNvPr id="66" name="Retângulo 2">
            <a:extLst>
              <a:ext uri="{FF2B5EF4-FFF2-40B4-BE49-F238E27FC236}">
                <a16:creationId xmlns:a16="http://schemas.microsoft.com/office/drawing/2014/main" id="{F50707DC-C85E-4D48-9A10-AB53C39B1069}"/>
              </a:ext>
            </a:extLst>
          </p:cNvPr>
          <p:cNvSpPr/>
          <p:nvPr/>
        </p:nvSpPr>
        <p:spPr>
          <a:xfrm>
            <a:off x="388190" y="681136"/>
            <a:ext cx="50872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B67A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CAPACIDADE INSTALADA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3B67A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TOTAL POR FONTE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(</a:t>
            </a:r>
            <a:r>
              <a:rPr kumimoji="0" lang="pt-BR" sz="2000" b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EVOLUÇÃO)</a:t>
            </a:r>
          </a:p>
        </p:txBody>
      </p:sp>
      <p:grpSp>
        <p:nvGrpSpPr>
          <p:cNvPr id="68" name="Agrupar 37">
            <a:extLst>
              <a:ext uri="{FF2B5EF4-FFF2-40B4-BE49-F238E27FC236}">
                <a16:creationId xmlns:a16="http://schemas.microsoft.com/office/drawing/2014/main" id="{D55174BA-5058-4528-BA5E-3B1857DF6E24}"/>
              </a:ext>
            </a:extLst>
          </p:cNvPr>
          <p:cNvGrpSpPr/>
          <p:nvPr/>
        </p:nvGrpSpPr>
        <p:grpSpPr>
          <a:xfrm>
            <a:off x="8021347" y="3609188"/>
            <a:ext cx="3248042" cy="1325738"/>
            <a:chOff x="-3446374" y="-2101269"/>
            <a:chExt cx="2300656" cy="921413"/>
          </a:xfrm>
        </p:grpSpPr>
        <p:sp>
          <p:nvSpPr>
            <p:cNvPr id="69" name="CaixaDeTexto 30">
              <a:extLst>
                <a:ext uri="{FF2B5EF4-FFF2-40B4-BE49-F238E27FC236}">
                  <a16:creationId xmlns:a16="http://schemas.microsoft.com/office/drawing/2014/main" id="{CE7E1EA2-2A39-4EA0-8AFB-7C13468EFA5F}"/>
                </a:ext>
              </a:extLst>
            </p:cNvPr>
            <p:cNvSpPr txBox="1"/>
            <p:nvPr/>
          </p:nvSpPr>
          <p:spPr>
            <a:xfrm>
              <a:off x="-3188650" y="-2077100"/>
              <a:ext cx="2042932" cy="705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3B67A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+23%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+37,4 mil km</a:t>
              </a:r>
            </a:p>
          </p:txBody>
        </p:sp>
        <p:sp>
          <p:nvSpPr>
            <p:cNvPr id="70" name="Retângulo: Cantos Arredondados 68">
              <a:extLst>
                <a:ext uri="{FF2B5EF4-FFF2-40B4-BE49-F238E27FC236}">
                  <a16:creationId xmlns:a16="http://schemas.microsoft.com/office/drawing/2014/main" id="{F15DD7EC-9554-40DE-86C1-1AB718438A26}"/>
                </a:ext>
              </a:extLst>
            </p:cNvPr>
            <p:cNvSpPr/>
            <p:nvPr/>
          </p:nvSpPr>
          <p:spPr>
            <a:xfrm>
              <a:off x="-3446374" y="-2101269"/>
              <a:ext cx="2300656" cy="921413"/>
            </a:xfrm>
            <a:prstGeom prst="roundRect">
              <a:avLst/>
            </a:prstGeom>
            <a:noFill/>
            <a:ln w="28575">
              <a:solidFill>
                <a:srgbClr val="3B6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A428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71" name="Imagem 34">
              <a:extLst>
                <a:ext uri="{FF2B5EF4-FFF2-40B4-BE49-F238E27FC236}">
                  <a16:creationId xmlns:a16="http://schemas.microsoft.com/office/drawing/2014/main" id="{5553F5C4-D0BA-4886-9E60-A0CDBF815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2562" y="-2062055"/>
              <a:ext cx="437896" cy="742937"/>
            </a:xfrm>
            <a:prstGeom prst="rect">
              <a:avLst/>
            </a:prstGeom>
          </p:spPr>
        </p:pic>
      </p:grpSp>
      <p:pic>
        <p:nvPicPr>
          <p:cNvPr id="72" name="Picture 8" descr="http://www.utfpr.edu.br/londrina/estrutura-universitaria/diretorias/dirgrad/departamento-de-educacao/seta-indicativa-2/image_preview">
            <a:extLst>
              <a:ext uri="{FF2B5EF4-FFF2-40B4-BE49-F238E27FC236}">
                <a16:creationId xmlns:a16="http://schemas.microsoft.com/office/drawing/2014/main" id="{D5826CAB-FA5C-40C1-BAC7-AE68AA9D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183354" y="2502126"/>
            <a:ext cx="2236748" cy="10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tângulo 2">
            <a:extLst>
              <a:ext uri="{FF2B5EF4-FFF2-40B4-BE49-F238E27FC236}">
                <a16:creationId xmlns:a16="http://schemas.microsoft.com/office/drawing/2014/main" id="{132DF8AB-6E48-47A7-9FF5-6935684FA489}"/>
              </a:ext>
            </a:extLst>
          </p:cNvPr>
          <p:cNvSpPr/>
          <p:nvPr/>
        </p:nvSpPr>
        <p:spPr>
          <a:xfrm>
            <a:off x="6215601" y="1579091"/>
            <a:ext cx="5499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B67A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EXPANSÃO SISTEMAS DE TRANSMISSÃO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EVOLUÇÃO</a:t>
            </a:r>
          </a:p>
        </p:txBody>
      </p:sp>
      <p:sp>
        <p:nvSpPr>
          <p:cNvPr id="74" name="CaixaDeTexto 31">
            <a:extLst>
              <a:ext uri="{FF2B5EF4-FFF2-40B4-BE49-F238E27FC236}">
                <a16:creationId xmlns:a16="http://schemas.microsoft.com/office/drawing/2014/main" id="{6028FEA1-9BE3-44AC-95F5-0AB6EE4709CE}"/>
              </a:ext>
            </a:extLst>
          </p:cNvPr>
          <p:cNvSpPr txBox="1"/>
          <p:nvPr/>
        </p:nvSpPr>
        <p:spPr>
          <a:xfrm>
            <a:off x="6268830" y="3351334"/>
            <a:ext cx="116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2021</a:t>
            </a:r>
          </a:p>
        </p:txBody>
      </p:sp>
      <p:sp>
        <p:nvSpPr>
          <p:cNvPr id="75" name="CaixaDeTexto 31">
            <a:extLst>
              <a:ext uri="{FF2B5EF4-FFF2-40B4-BE49-F238E27FC236}">
                <a16:creationId xmlns:a16="http://schemas.microsoft.com/office/drawing/2014/main" id="{28401987-603C-4821-A9A8-9AF9C1577CD0}"/>
              </a:ext>
            </a:extLst>
          </p:cNvPr>
          <p:cNvSpPr txBox="1"/>
          <p:nvPr/>
        </p:nvSpPr>
        <p:spPr>
          <a:xfrm>
            <a:off x="9042649" y="2526768"/>
            <a:ext cx="138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indent="0">
              <a:defRPr sz="3200" b="1">
                <a:solidFill>
                  <a:srgbClr val="0070C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2030</a:t>
            </a:r>
          </a:p>
        </p:txBody>
      </p:sp>
      <p:sp>
        <p:nvSpPr>
          <p:cNvPr id="78" name="Retângulo 30">
            <a:extLst>
              <a:ext uri="{FF2B5EF4-FFF2-40B4-BE49-F238E27FC236}">
                <a16:creationId xmlns:a16="http://schemas.microsoft.com/office/drawing/2014/main" id="{085637FE-2B2D-4485-9D1B-5F9A1B69D931}"/>
              </a:ext>
            </a:extLst>
          </p:cNvPr>
          <p:cNvSpPr/>
          <p:nvPr/>
        </p:nvSpPr>
        <p:spPr>
          <a:xfrm>
            <a:off x="388190" y="5871338"/>
            <a:ext cx="65532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Fonte: (</a:t>
            </a: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EPE, 2021).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Connector 2"/>
          <p:cNvCxnSpPr/>
          <p:nvPr/>
        </p:nvCxnSpPr>
        <p:spPr>
          <a:xfrm>
            <a:off x="5828789" y="1014754"/>
            <a:ext cx="0" cy="491786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áfico 24"/>
          <p:cNvGraphicFramePr>
            <a:graphicFrameLocks/>
          </p:cNvGraphicFramePr>
          <p:nvPr/>
        </p:nvGraphicFramePr>
        <p:xfrm>
          <a:off x="-1026484" y="21154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Gráfico 26"/>
          <p:cNvGraphicFramePr>
            <a:graphicFrameLocks/>
          </p:cNvGraphicFramePr>
          <p:nvPr/>
        </p:nvGraphicFramePr>
        <p:xfrm>
          <a:off x="1916326" y="1459460"/>
          <a:ext cx="5103573" cy="29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870" y="4561267"/>
            <a:ext cx="2552700" cy="962025"/>
          </a:xfrm>
          <a:prstGeom prst="rect">
            <a:avLst/>
          </a:prstGeom>
        </p:spPr>
      </p:pic>
      <p:sp>
        <p:nvSpPr>
          <p:cNvPr id="31" name="Retângulo 9">
            <a:extLst>
              <a:ext uri="{FF2B5EF4-FFF2-40B4-BE49-F238E27FC236}">
                <a16:creationId xmlns:a16="http://schemas.microsoft.com/office/drawing/2014/main" id="{2514A414-ECED-4895-9C03-BDFCCC80BB59}"/>
              </a:ext>
            </a:extLst>
          </p:cNvPr>
          <p:cNvSpPr/>
          <p:nvPr/>
        </p:nvSpPr>
        <p:spPr>
          <a:xfrm>
            <a:off x="1056027" y="3075057"/>
            <a:ext cx="86029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B67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186 GW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 9">
            <a:extLst>
              <a:ext uri="{FF2B5EF4-FFF2-40B4-BE49-F238E27FC236}">
                <a16:creationId xmlns:a16="http://schemas.microsoft.com/office/drawing/2014/main" id="{2514A414-ECED-4895-9C03-BDFCCC80BB59}"/>
              </a:ext>
            </a:extLst>
          </p:cNvPr>
          <p:cNvSpPr/>
          <p:nvPr/>
        </p:nvSpPr>
        <p:spPr>
          <a:xfrm>
            <a:off x="3991542" y="2503609"/>
            <a:ext cx="945195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B67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236 GW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8" descr="http://www.utfpr.edu.br/londrina/estrutura-universitaria/diretorias/dirgrad/departamento-de-educacao/seta-indicativa-2/image_preview">
            <a:extLst>
              <a:ext uri="{FF2B5EF4-FFF2-40B4-BE49-F238E27FC236}">
                <a16:creationId xmlns:a16="http://schemas.microsoft.com/office/drawing/2014/main" id="{D5826CAB-FA5C-40C1-BAC7-AE68AA9D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089059" y="1732534"/>
            <a:ext cx="2236748" cy="10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2858" y="1809934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kern="0" dirty="0">
                <a:solidFill>
                  <a:srgbClr val="3B67AE"/>
                </a:solidFill>
                <a:cs typeface="Arial"/>
                <a:sym typeface="Arial"/>
              </a:rPr>
              <a:t>+27%</a:t>
            </a:r>
          </a:p>
        </p:txBody>
      </p:sp>
      <p:sp>
        <p:nvSpPr>
          <p:cNvPr id="21" name="Retângulo 9">
            <a:extLst>
              <a:ext uri="{FF2B5EF4-FFF2-40B4-BE49-F238E27FC236}">
                <a16:creationId xmlns:a16="http://schemas.microsoft.com/office/drawing/2014/main" id="{2514A414-ECED-4895-9C03-BDFCCC80BB59}"/>
              </a:ext>
            </a:extLst>
          </p:cNvPr>
          <p:cNvSpPr/>
          <p:nvPr/>
        </p:nvSpPr>
        <p:spPr>
          <a:xfrm>
            <a:off x="2538437" y="3812995"/>
            <a:ext cx="126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i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cs typeface="Arial"/>
              </a:rPr>
              <a:t>+ 50 GW</a:t>
            </a:r>
          </a:p>
        </p:txBody>
      </p:sp>
    </p:spTree>
    <p:extLst>
      <p:ext uri="{BB962C8B-B14F-4D97-AF65-F5344CB8AC3E}">
        <p14:creationId xmlns:p14="http://schemas.microsoft.com/office/powerpoint/2010/main" val="35153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3" grpId="0"/>
      <p:bldP spid="74" grpId="0"/>
      <p:bldP spid="75" grpId="0"/>
      <p:bldP spid="78" grpId="0"/>
      <p:bldGraphic spid="28" grpId="0">
        <p:bldAsOne/>
      </p:bldGraphic>
      <p:bldGraphic spid="29" grpId="0">
        <p:bldAsOne/>
      </p:bldGraphic>
      <p:bldP spid="31" grpId="0"/>
      <p:bldP spid="32" grpId="0"/>
      <p:bldP spid="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915" y="46481"/>
            <a:ext cx="11811407" cy="576064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Situação do Armazenamento no SIN-BR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(04/03/21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12465003" y="5344980"/>
            <a:ext cx="1218759" cy="1219200"/>
          </a:xfrm>
          <a:prstGeom prst="line">
            <a:avLst/>
          </a:prstGeom>
          <a:solidFill>
            <a:srgbClr val="FF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utoShape 2" descr="https://conteudo.imguol.com.br/c/noticias/ba/2021/05/31/mapa-distribuicao-eletrica-no-brasil-1622482301485_v2_750x749.jpg.webp"/>
          <p:cNvSpPr>
            <a:spLocks noChangeAspect="1" noChangeArrowheads="1"/>
          </p:cNvSpPr>
          <p:nvPr/>
        </p:nvSpPr>
        <p:spPr bwMode="auto">
          <a:xfrm>
            <a:off x="209563" y="-192616"/>
            <a:ext cx="406253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5" name="Grupo 26"/>
          <p:cNvGrpSpPr/>
          <p:nvPr/>
        </p:nvGrpSpPr>
        <p:grpSpPr>
          <a:xfrm>
            <a:off x="6843523" y="839189"/>
            <a:ext cx="4580214" cy="5173304"/>
            <a:chOff x="4563095" y="629246"/>
            <a:chExt cx="3698369" cy="4247052"/>
          </a:xfrm>
        </p:grpSpPr>
        <p:graphicFrame>
          <p:nvGraphicFramePr>
            <p:cNvPr id="29" name="Gráfico 28"/>
            <p:cNvGraphicFramePr>
              <a:graphicFrameLocks noChangeAspect="1"/>
            </p:cNvGraphicFramePr>
            <p:nvPr>
              <p:extLst/>
            </p:nvPr>
          </p:nvGraphicFramePr>
          <p:xfrm>
            <a:off x="4996056" y="881710"/>
            <a:ext cx="2832446" cy="18882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0" name="Gráfico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716502"/>
                </p:ext>
              </p:extLst>
            </p:nvPr>
          </p:nvGraphicFramePr>
          <p:xfrm>
            <a:off x="4996056" y="2988000"/>
            <a:ext cx="2832446" cy="18882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CaixaDeTexto 30"/>
            <p:cNvSpPr txBox="1"/>
            <p:nvPr/>
          </p:nvSpPr>
          <p:spPr>
            <a:xfrm>
              <a:off x="4563095" y="629246"/>
              <a:ext cx="3698369" cy="28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latin typeface="Trebuchet MS" pitchFamily="34" charset="0"/>
                </a:rPr>
                <a:t>Capacidade de Armazenamento do SIN-BR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5736646" y="2713687"/>
              <a:ext cx="1351266" cy="28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latin typeface="Trebuchet MS" pitchFamily="34" charset="0"/>
                </a:rPr>
                <a:t>Situação Atual</a:t>
              </a:r>
            </a:p>
          </p:txBody>
        </p:sp>
      </p:grpSp>
      <p:grpSp>
        <p:nvGrpSpPr>
          <p:cNvPr id="21" name="Grupo 4"/>
          <p:cNvGrpSpPr/>
          <p:nvPr/>
        </p:nvGrpSpPr>
        <p:grpSpPr>
          <a:xfrm>
            <a:off x="152915" y="812530"/>
            <a:ext cx="5182024" cy="5131404"/>
            <a:chOff x="410581" y="1044422"/>
            <a:chExt cx="5938526" cy="5862423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0581" y="1044422"/>
              <a:ext cx="5406324" cy="5521278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23" name="Gráfico 22"/>
            <p:cNvGraphicFramePr>
              <a:graphicFrameLocks noChangeAspect="1"/>
            </p:cNvGraphicFramePr>
            <p:nvPr>
              <p:extLst/>
            </p:nvPr>
          </p:nvGraphicFramePr>
          <p:xfrm>
            <a:off x="4087015" y="2361035"/>
            <a:ext cx="1888052" cy="1259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4" name="Gráfico 23"/>
            <p:cNvGraphicFramePr>
              <a:graphicFrameLocks noChangeAspect="1"/>
            </p:cNvGraphicFramePr>
            <p:nvPr>
              <p:extLst/>
            </p:nvPr>
          </p:nvGraphicFramePr>
          <p:xfrm>
            <a:off x="2655565" y="3672904"/>
            <a:ext cx="1888052" cy="1259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6" name="Gráfico 25"/>
            <p:cNvGraphicFramePr>
              <a:graphicFrameLocks noChangeAspect="1"/>
            </p:cNvGraphicFramePr>
            <p:nvPr>
              <p:extLst/>
            </p:nvPr>
          </p:nvGraphicFramePr>
          <p:xfrm>
            <a:off x="2452392" y="4975534"/>
            <a:ext cx="1888052" cy="1259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512" y="5562534"/>
              <a:ext cx="2151595" cy="13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" name="Gráfico 27"/>
            <p:cNvGraphicFramePr>
              <a:graphicFrameLocks noChangeAspect="1"/>
            </p:cNvGraphicFramePr>
            <p:nvPr>
              <p:extLst/>
            </p:nvPr>
          </p:nvGraphicFramePr>
          <p:xfrm>
            <a:off x="2306972" y="1836234"/>
            <a:ext cx="1888052" cy="1259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2" name="CaixaDeTexto 31"/>
            <p:cNvSpPr txBox="1"/>
            <p:nvPr/>
          </p:nvSpPr>
          <p:spPr>
            <a:xfrm>
              <a:off x="2931290" y="2375260"/>
              <a:ext cx="879191" cy="421942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algn="ctr"/>
              <a:r>
                <a:rPr lang="pt-BR" sz="1600" dirty="0" smtClean="0">
                  <a:latin typeface="Trebuchet MS" pitchFamily="34" charset="0"/>
                </a:rPr>
                <a:t>69,3%</a:t>
              </a:r>
              <a:endParaRPr lang="pt-BR" sz="1600" dirty="0">
                <a:latin typeface="Trebuchet MS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4833714" y="2789447"/>
              <a:ext cx="879191" cy="421942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algn="ctr"/>
              <a:r>
                <a:rPr lang="pt-BR" sz="1600" dirty="0" smtClean="0">
                  <a:latin typeface="Trebuchet MS" pitchFamily="34" charset="0"/>
                </a:rPr>
                <a:t>48,4%</a:t>
              </a:r>
              <a:endParaRPr lang="pt-BR" sz="1600" dirty="0">
                <a:latin typeface="Trebuchet MS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3456295" y="3920344"/>
              <a:ext cx="879191" cy="421942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Trebuchet MS" pitchFamily="34" charset="0"/>
                </a:rPr>
                <a:t>20,5%</a:t>
              </a:r>
              <a:endParaRPr lang="pt-BR" sz="1600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3216326" y="5401252"/>
              <a:ext cx="879191" cy="421942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Trebuchet MS" pitchFamily="34" charset="0"/>
                </a:rPr>
                <a:t>26,2%</a:t>
              </a:r>
              <a:endParaRPr lang="pt-BR" sz="1600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4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BB03E4B1-C276-4BC3-8AD4-AAD3668CDC12}"/>
              </a:ext>
            </a:extLst>
          </p:cNvPr>
          <p:cNvSpPr/>
          <p:nvPr/>
        </p:nvSpPr>
        <p:spPr>
          <a:xfrm>
            <a:off x="304800" y="4754689"/>
            <a:ext cx="11644083" cy="830997"/>
          </a:xfrm>
          <a:prstGeom prst="rect">
            <a:avLst/>
          </a:prstGeom>
          <a:noFill/>
        </p:spPr>
        <p:txBody>
          <a:bodyPr wrap="square" lIns="360000">
            <a:spAutoFit/>
          </a:bodyPr>
          <a:lstStyle/>
          <a:p>
            <a:pPr algn="just"/>
            <a:r>
              <a:rPr lang="pt-BR" sz="2400" dirty="0">
                <a:solidFill>
                  <a:schemeClr val="accent2"/>
                </a:solidFill>
              </a:rPr>
              <a:t>Essas ações permitem gerarmos mais usinas termelétricas e estocar água agora para ser usada em outubro e novembro. Não haverá prejuízo para o uso consuntivo.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2593DA6-8743-4DD2-803A-3BD86AC1AA8E}"/>
              </a:ext>
            </a:extLst>
          </p:cNvPr>
          <p:cNvSpPr/>
          <p:nvPr/>
        </p:nvSpPr>
        <p:spPr>
          <a:xfrm>
            <a:off x="304799" y="754544"/>
            <a:ext cx="1176178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  <a:ea typeface="Calibri"/>
                <a:cs typeface="Calibri"/>
              </a:rPr>
              <a:t>PARA  CHEGARMOS A VALORES MAIS ELEVADOS DO QUE O PROJETADO:  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9E130299-3905-4BE1-A180-31B6A7D07C67}"/>
              </a:ext>
            </a:extLst>
          </p:cNvPr>
          <p:cNvGrpSpPr/>
          <p:nvPr/>
        </p:nvGrpSpPr>
        <p:grpSpPr>
          <a:xfrm>
            <a:off x="4319020" y="1340622"/>
            <a:ext cx="3699393" cy="3231654"/>
            <a:chOff x="4319020" y="1340622"/>
            <a:chExt cx="3699393" cy="3231654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CDF8C01A-31FA-49CA-B3D9-DDDFEDA4D561}"/>
                </a:ext>
              </a:extLst>
            </p:cNvPr>
            <p:cNvSpPr/>
            <p:nvPr/>
          </p:nvSpPr>
          <p:spPr>
            <a:xfrm>
              <a:off x="4319020" y="2817950"/>
              <a:ext cx="369939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dirty="0"/>
                <a:t>Estabelecimento das cotas mínimas de operação dos reservatórios das usinas de </a:t>
              </a:r>
              <a:r>
                <a:rPr lang="pt-BR" b="1" dirty="0"/>
                <a:t>Ilha Solteira </a:t>
              </a:r>
              <a:r>
                <a:rPr lang="pt-BR" dirty="0"/>
                <a:t>e de </a:t>
              </a:r>
              <a:r>
                <a:rPr lang="pt-BR" b="1" dirty="0"/>
                <a:t>Três Irmãos</a:t>
              </a:r>
              <a:r>
                <a:rPr lang="pt-BR" dirty="0"/>
                <a:t>, para exploração energética desses reservatórios.</a:t>
              </a:r>
            </a:p>
            <a:p>
              <a:pPr algn="just"/>
              <a:endParaRPr lang="pt-BR" dirty="0"/>
            </a:p>
          </p:txBody>
        </p:sp>
        <p:pic>
          <p:nvPicPr>
            <p:cNvPr id="23" name="Picture 4" descr="Hidrovia Tietê-Paraná bate recorde – Liga Naval">
              <a:extLst>
                <a:ext uri="{FF2B5EF4-FFF2-40B4-BE49-F238E27FC236}">
                  <a16:creationId xmlns:a16="http://schemas.microsoft.com/office/drawing/2014/main" id="{7A286350-AD42-4AF3-9BC9-9310AFC9F0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8"/>
            <a:stretch/>
          </p:blipFill>
          <p:spPr bwMode="auto">
            <a:xfrm>
              <a:off x="4419745" y="1340622"/>
              <a:ext cx="3497942" cy="126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BB03E4B1-C276-4BC3-8AD4-AAD3668CDC12}"/>
              </a:ext>
            </a:extLst>
          </p:cNvPr>
          <p:cNvSpPr/>
          <p:nvPr/>
        </p:nvSpPr>
        <p:spPr>
          <a:xfrm>
            <a:off x="216131" y="2817950"/>
            <a:ext cx="3820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Redução da vazão nas usinas de </a:t>
            </a:r>
            <a:r>
              <a:rPr lang="pt-BR" b="1" dirty="0" err="1"/>
              <a:t>Jupiá</a:t>
            </a:r>
            <a:r>
              <a:rPr lang="pt-BR" b="1" dirty="0"/>
              <a:t> </a:t>
            </a:r>
            <a:r>
              <a:rPr lang="pt-BR" dirty="0"/>
              <a:t>(2.300 m</a:t>
            </a:r>
            <a:r>
              <a:rPr lang="pt-BR" baseline="30000" dirty="0"/>
              <a:t>3</a:t>
            </a:r>
            <a:r>
              <a:rPr lang="pt-BR" dirty="0"/>
              <a:t>/s)</a:t>
            </a:r>
            <a:r>
              <a:rPr lang="pt-BR" b="1" dirty="0"/>
              <a:t> e Porto Primavera </a:t>
            </a:r>
            <a:r>
              <a:rPr lang="pt-BR" dirty="0"/>
              <a:t>(</a:t>
            </a:r>
            <a:r>
              <a:rPr lang="pt-BR" dirty="0" smtClean="0"/>
              <a:t>2.900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/s)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29" name="Picture 2" descr="Porto Primavera | CESP">
            <a:extLst>
              <a:ext uri="{FF2B5EF4-FFF2-40B4-BE49-F238E27FC236}">
                <a16:creationId xmlns:a16="http://schemas.microsoft.com/office/drawing/2014/main" id="{6C52964C-4EC5-4EA6-94B7-DD94AF94A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3285" y="1339082"/>
            <a:ext cx="1754534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Usina Jupiá comemora 50 anos de olho no futuro – CTG">
            <a:extLst>
              <a:ext uri="{FF2B5EF4-FFF2-40B4-BE49-F238E27FC236}">
                <a16:creationId xmlns:a16="http://schemas.microsoft.com/office/drawing/2014/main" id="{0026E3BA-FD83-4322-83C1-1297004EF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314" y="1339082"/>
            <a:ext cx="1595928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192411EE-BC93-4A89-9AFF-BF8459DB583A}"/>
              </a:ext>
            </a:extLst>
          </p:cNvPr>
          <p:cNvSpPr txBox="1"/>
          <p:nvPr/>
        </p:nvSpPr>
        <p:spPr>
          <a:xfrm>
            <a:off x="216131" y="269692"/>
            <a:ext cx="11400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D7B0DFC-63A7-41DE-974A-0E346414F825}"/>
              </a:ext>
            </a:extLst>
          </p:cNvPr>
          <p:cNvGrpSpPr/>
          <p:nvPr/>
        </p:nvGrpSpPr>
        <p:grpSpPr>
          <a:xfrm>
            <a:off x="8477927" y="1340622"/>
            <a:ext cx="3588653" cy="2123659"/>
            <a:chOff x="8477927" y="1340622"/>
            <a:chExt cx="3588653" cy="2123659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039004D-328A-4B93-B912-E6B79C9963BB}"/>
                </a:ext>
              </a:extLst>
            </p:cNvPr>
            <p:cNvSpPr/>
            <p:nvPr/>
          </p:nvSpPr>
          <p:spPr>
            <a:xfrm>
              <a:off x="8477927" y="2817950"/>
              <a:ext cx="34979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dirty="0" smtClean="0"/>
                <a:t>Flexibilização da </a:t>
              </a:r>
              <a:r>
                <a:rPr lang="pt-BR" dirty="0"/>
                <a:t>operação dos reservatórios do </a:t>
              </a:r>
              <a:r>
                <a:rPr lang="pt-BR" b="1" dirty="0"/>
                <a:t>rio São </a:t>
              </a:r>
              <a:r>
                <a:rPr lang="pt-BR" b="1" dirty="0" smtClean="0"/>
                <a:t>Francisco.</a:t>
              </a:r>
              <a:endParaRPr lang="pt-BR" dirty="0"/>
            </a:p>
          </p:txBody>
        </p:sp>
        <p:pic>
          <p:nvPicPr>
            <p:cNvPr id="13" name="Imagem 12" descr="Ponte sobre um rio&#10;&#10;Descrição gerada automaticamente">
              <a:extLst>
                <a:ext uri="{FF2B5EF4-FFF2-40B4-BE49-F238E27FC236}">
                  <a16:creationId xmlns:a16="http://schemas.microsoft.com/office/drawing/2014/main" id="{651B522B-8A39-4AD0-9B2A-2826B8024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11"/>
            <a:stretch/>
          </p:blipFill>
          <p:spPr>
            <a:xfrm>
              <a:off x="8557349" y="1340622"/>
              <a:ext cx="3509231" cy="1265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10585</TotalTime>
  <Words>729</Words>
  <Application>Microsoft Office PowerPoint</Application>
  <PresentationFormat>Widescreen</PresentationFormat>
  <Paragraphs>148</Paragraphs>
  <Slides>15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Trebuchet MS</vt:lpstr>
      <vt:lpstr>Wingdings</vt:lpstr>
      <vt:lpstr>ヒラギノ角ゴ ProN W3</vt:lpstr>
      <vt:lpstr>Tema do Office</vt:lpstr>
      <vt:lpstr>1_Personalizar design</vt:lpstr>
      <vt:lpstr>Apresentação do PowerPoint</vt:lpstr>
      <vt:lpstr>Desafio Global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Situação do Armazenamento no SIN-BR (04/03/21)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Girão</dc:creator>
  <cp:lastModifiedBy>Domingos Romeu Andreatta</cp:lastModifiedBy>
  <cp:revision>698</cp:revision>
  <cp:lastPrinted>2021-08-17T12:01:18Z</cp:lastPrinted>
  <dcterms:created xsi:type="dcterms:W3CDTF">2020-06-24T16:19:29Z</dcterms:created>
  <dcterms:modified xsi:type="dcterms:W3CDTF">2021-09-06T13:34:07Z</dcterms:modified>
</cp:coreProperties>
</file>