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0"/>
  </p:handoutMasterIdLst>
  <p:sldIdLst>
    <p:sldId id="260" r:id="rId2"/>
    <p:sldId id="263" r:id="rId3"/>
    <p:sldId id="264" r:id="rId4"/>
    <p:sldId id="265" r:id="rId5"/>
    <p:sldId id="267" r:id="rId6"/>
    <p:sldId id="268" r:id="rId7"/>
    <p:sldId id="266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3F"/>
    <a:srgbClr val="008000"/>
    <a:srgbClr val="93C900"/>
    <a:srgbClr val="009674"/>
    <a:srgbClr val="008CC9"/>
    <a:srgbClr val="C14779"/>
    <a:srgbClr val="B6672B"/>
    <a:srgbClr val="DDA819"/>
    <a:srgbClr val="B03B3D"/>
    <a:srgbClr val="3F6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E4E992-3E72-457F-B509-8FDF5543BD89}" v="2" dt="2021-07-06T14:23:49.1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28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rlon Gutierre Nogueira - SPREV" userId="e903d2db-ea15-4e1a-a2f1-a7a672d6b57b" providerId="ADAL" clId="{CE1445AD-790D-41E6-99C9-426C29CE0711}"/>
    <pc:docChg chg="custSel modSld">
      <pc:chgData name="Narlon Gutierre Nogueira - SPREV" userId="e903d2db-ea15-4e1a-a2f1-a7a672d6b57b" providerId="ADAL" clId="{CE1445AD-790D-41E6-99C9-426C29CE0711}" dt="2021-06-30T12:03:37.992" v="6" actId="27636"/>
      <pc:docMkLst>
        <pc:docMk/>
      </pc:docMkLst>
      <pc:sldChg chg="modSp mod">
        <pc:chgData name="Narlon Gutierre Nogueira - SPREV" userId="e903d2db-ea15-4e1a-a2f1-a7a672d6b57b" providerId="ADAL" clId="{CE1445AD-790D-41E6-99C9-426C29CE0711}" dt="2021-06-30T12:03:04.737" v="0" actId="948"/>
        <pc:sldMkLst>
          <pc:docMk/>
          <pc:sldMk cId="426477101" sldId="263"/>
        </pc:sldMkLst>
        <pc:spChg chg="mod">
          <ac:chgData name="Narlon Gutierre Nogueira - SPREV" userId="e903d2db-ea15-4e1a-a2f1-a7a672d6b57b" providerId="ADAL" clId="{CE1445AD-790D-41E6-99C9-426C29CE0711}" dt="2021-06-30T12:03:04.737" v="0" actId="948"/>
          <ac:spMkLst>
            <pc:docMk/>
            <pc:sldMk cId="426477101" sldId="263"/>
            <ac:spMk id="3" creationId="{00000000-0000-0000-0000-000000000000}"/>
          </ac:spMkLst>
        </pc:spChg>
      </pc:sldChg>
      <pc:sldChg chg="modSp mod">
        <pc:chgData name="Narlon Gutierre Nogueira - SPREV" userId="e903d2db-ea15-4e1a-a2f1-a7a672d6b57b" providerId="ADAL" clId="{CE1445AD-790D-41E6-99C9-426C29CE0711}" dt="2021-06-30T12:03:29.606" v="4" actId="948"/>
        <pc:sldMkLst>
          <pc:docMk/>
          <pc:sldMk cId="1094561705" sldId="264"/>
        </pc:sldMkLst>
        <pc:spChg chg="mod">
          <ac:chgData name="Narlon Gutierre Nogueira - SPREV" userId="e903d2db-ea15-4e1a-a2f1-a7a672d6b57b" providerId="ADAL" clId="{CE1445AD-790D-41E6-99C9-426C29CE0711}" dt="2021-06-30T12:03:29.606" v="4" actId="948"/>
          <ac:spMkLst>
            <pc:docMk/>
            <pc:sldMk cId="1094561705" sldId="264"/>
            <ac:spMk id="3" creationId="{00000000-0000-0000-0000-000000000000}"/>
          </ac:spMkLst>
        </pc:spChg>
      </pc:sldChg>
      <pc:sldChg chg="modSp mod">
        <pc:chgData name="Narlon Gutierre Nogueira - SPREV" userId="e903d2db-ea15-4e1a-a2f1-a7a672d6b57b" providerId="ADAL" clId="{CE1445AD-790D-41E6-99C9-426C29CE0711}" dt="2021-06-30T12:03:37.992" v="6" actId="27636"/>
        <pc:sldMkLst>
          <pc:docMk/>
          <pc:sldMk cId="992134392" sldId="265"/>
        </pc:sldMkLst>
        <pc:spChg chg="mod">
          <ac:chgData name="Narlon Gutierre Nogueira - SPREV" userId="e903d2db-ea15-4e1a-a2f1-a7a672d6b57b" providerId="ADAL" clId="{CE1445AD-790D-41E6-99C9-426C29CE0711}" dt="2021-06-30T12:03:37.992" v="6" actId="27636"/>
          <ac:spMkLst>
            <pc:docMk/>
            <pc:sldMk cId="992134392" sldId="265"/>
            <ac:spMk id="3" creationId="{00000000-0000-0000-0000-000000000000}"/>
          </ac:spMkLst>
        </pc:spChg>
      </pc:sldChg>
    </pc:docChg>
  </pc:docChgLst>
  <pc:docChgLst>
    <pc:chgData name="Narlon Gutierre Nogueira - SPREV" userId="e903d2db-ea15-4e1a-a2f1-a7a672d6b57b" providerId="ADAL" clId="{AFE4E992-3E72-457F-B509-8FDF5543BD89}"/>
    <pc:docChg chg="undo custSel modSld">
      <pc:chgData name="Narlon Gutierre Nogueira - SPREV" userId="e903d2db-ea15-4e1a-a2f1-a7a672d6b57b" providerId="ADAL" clId="{AFE4E992-3E72-457F-B509-8FDF5543BD89}" dt="2021-07-07T10:26:07.698" v="145" actId="14734"/>
      <pc:docMkLst>
        <pc:docMk/>
      </pc:docMkLst>
      <pc:sldChg chg="modSp mod">
        <pc:chgData name="Narlon Gutierre Nogueira - SPREV" userId="e903d2db-ea15-4e1a-a2f1-a7a672d6b57b" providerId="ADAL" clId="{AFE4E992-3E72-457F-B509-8FDF5543BD89}" dt="2021-07-06T14:21:16.662" v="3" actId="6549"/>
        <pc:sldMkLst>
          <pc:docMk/>
          <pc:sldMk cId="3574200244" sldId="260"/>
        </pc:sldMkLst>
        <pc:spChg chg="mod">
          <ac:chgData name="Narlon Gutierre Nogueira - SPREV" userId="e903d2db-ea15-4e1a-a2f1-a7a672d6b57b" providerId="ADAL" clId="{AFE4E992-3E72-457F-B509-8FDF5543BD89}" dt="2021-07-06T14:21:16.662" v="3" actId="6549"/>
          <ac:spMkLst>
            <pc:docMk/>
            <pc:sldMk cId="3574200244" sldId="260"/>
            <ac:spMk id="5" creationId="{00000000-0000-0000-0000-000000000000}"/>
          </ac:spMkLst>
        </pc:spChg>
      </pc:sldChg>
      <pc:sldChg chg="modSp mod">
        <pc:chgData name="Narlon Gutierre Nogueira - SPREV" userId="e903d2db-ea15-4e1a-a2f1-a7a672d6b57b" providerId="ADAL" clId="{AFE4E992-3E72-457F-B509-8FDF5543BD89}" dt="2021-07-07T10:19:33.595" v="105" actId="6549"/>
        <pc:sldMkLst>
          <pc:docMk/>
          <pc:sldMk cId="426477101" sldId="263"/>
        </pc:sldMkLst>
        <pc:spChg chg="mod">
          <ac:chgData name="Narlon Gutierre Nogueira - SPREV" userId="e903d2db-ea15-4e1a-a2f1-a7a672d6b57b" providerId="ADAL" clId="{AFE4E992-3E72-457F-B509-8FDF5543BD89}" dt="2021-07-07T10:19:33.595" v="105" actId="6549"/>
          <ac:spMkLst>
            <pc:docMk/>
            <pc:sldMk cId="426477101" sldId="263"/>
            <ac:spMk id="3" creationId="{00000000-0000-0000-0000-000000000000}"/>
          </ac:spMkLst>
        </pc:spChg>
      </pc:sldChg>
      <pc:sldChg chg="modSp mod">
        <pc:chgData name="Narlon Gutierre Nogueira - SPREV" userId="e903d2db-ea15-4e1a-a2f1-a7a672d6b57b" providerId="ADAL" clId="{AFE4E992-3E72-457F-B509-8FDF5543BD89}" dt="2021-07-07T10:26:07.698" v="145" actId="14734"/>
        <pc:sldMkLst>
          <pc:docMk/>
          <pc:sldMk cId="3299420598" sldId="266"/>
        </pc:sldMkLst>
        <pc:graphicFrameChg chg="mod modGraphic">
          <ac:chgData name="Narlon Gutierre Nogueira - SPREV" userId="e903d2db-ea15-4e1a-a2f1-a7a672d6b57b" providerId="ADAL" clId="{AFE4E992-3E72-457F-B509-8FDF5543BD89}" dt="2021-07-07T10:25:44.321" v="141" actId="1076"/>
          <ac:graphicFrameMkLst>
            <pc:docMk/>
            <pc:sldMk cId="3299420598" sldId="266"/>
            <ac:graphicFrameMk id="6" creationId="{19C74E4B-1420-4ACF-8069-CEAAE484B602}"/>
          </ac:graphicFrameMkLst>
        </pc:graphicFrameChg>
        <pc:graphicFrameChg chg="mod modGraphic">
          <ac:chgData name="Narlon Gutierre Nogueira - SPREV" userId="e903d2db-ea15-4e1a-a2f1-a7a672d6b57b" providerId="ADAL" clId="{AFE4E992-3E72-457F-B509-8FDF5543BD89}" dt="2021-07-07T10:26:07.698" v="145" actId="14734"/>
          <ac:graphicFrameMkLst>
            <pc:docMk/>
            <pc:sldMk cId="3299420598" sldId="266"/>
            <ac:graphicFrameMk id="7" creationId="{1BEFF9D5-AA9C-486E-B496-06FD08494F82}"/>
          </ac:graphicFrameMkLst>
        </pc:graphicFrameChg>
      </pc:sldChg>
      <pc:sldChg chg="modSp mod">
        <pc:chgData name="Narlon Gutierre Nogueira - SPREV" userId="e903d2db-ea15-4e1a-a2f1-a7a672d6b57b" providerId="ADAL" clId="{AFE4E992-3E72-457F-B509-8FDF5543BD89}" dt="2021-07-07T10:22:57.411" v="114" actId="113"/>
        <pc:sldMkLst>
          <pc:docMk/>
          <pc:sldMk cId="1672791017" sldId="267"/>
        </pc:sldMkLst>
        <pc:spChg chg="mod">
          <ac:chgData name="Narlon Gutierre Nogueira - SPREV" userId="e903d2db-ea15-4e1a-a2f1-a7a672d6b57b" providerId="ADAL" clId="{AFE4E992-3E72-457F-B509-8FDF5543BD89}" dt="2021-07-07T10:22:57.411" v="114" actId="113"/>
          <ac:spMkLst>
            <pc:docMk/>
            <pc:sldMk cId="1672791017" sldId="267"/>
            <ac:spMk id="3" creationId="{00000000-0000-0000-0000-000000000000}"/>
          </ac:spMkLst>
        </pc:spChg>
      </pc:sldChg>
      <pc:sldChg chg="modSp mod">
        <pc:chgData name="Narlon Gutierre Nogueira - SPREV" userId="e903d2db-ea15-4e1a-a2f1-a7a672d6b57b" providerId="ADAL" clId="{AFE4E992-3E72-457F-B509-8FDF5543BD89}" dt="2021-07-07T10:25:05.576" v="140" actId="20577"/>
        <pc:sldMkLst>
          <pc:docMk/>
          <pc:sldMk cId="2973261222" sldId="268"/>
        </pc:sldMkLst>
        <pc:graphicFrameChg chg="modGraphic">
          <ac:chgData name="Narlon Gutierre Nogueira - SPREV" userId="e903d2db-ea15-4e1a-a2f1-a7a672d6b57b" providerId="ADAL" clId="{AFE4E992-3E72-457F-B509-8FDF5543BD89}" dt="2021-07-07T10:25:05.576" v="140" actId="20577"/>
          <ac:graphicFrameMkLst>
            <pc:docMk/>
            <pc:sldMk cId="2973261222" sldId="268"/>
            <ac:graphicFrameMk id="6" creationId="{19C74E4B-1420-4ACF-8069-CEAAE484B602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72683-BB6C-40E3-AF31-5C08855255DC}" type="datetimeFigureOut">
              <a:rPr lang="pt-BR" smtClean="0"/>
              <a:t>07/07/2021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788DB-C15A-46D6-9E55-5C7F99CA995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8042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353161"/>
            <a:ext cx="5826369" cy="23435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cxnSp>
        <p:nvCxnSpPr>
          <p:cNvPr id="8" name="Straight Connector 3"/>
          <p:cNvCxnSpPr/>
          <p:nvPr userDrawn="1"/>
        </p:nvCxnSpPr>
        <p:spPr>
          <a:xfrm>
            <a:off x="457200" y="3819773"/>
            <a:ext cx="5826369" cy="0"/>
          </a:xfrm>
          <a:prstGeom prst="line">
            <a:avLst/>
          </a:prstGeom>
          <a:ln w="762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 userDrawn="1"/>
        </p:nvSpPr>
        <p:spPr>
          <a:xfrm>
            <a:off x="457200" y="6289139"/>
            <a:ext cx="5826369" cy="36230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sz="1800" b="0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457200" y="3966955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0"/>
          </p:nvPr>
        </p:nvSpPr>
        <p:spPr>
          <a:xfrm>
            <a:off x="457200" y="5124149"/>
            <a:ext cx="4040188" cy="254949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/>
          </p:nvPr>
        </p:nvSpPr>
        <p:spPr>
          <a:xfrm>
            <a:off x="457200" y="6289139"/>
            <a:ext cx="4040188" cy="254949"/>
          </a:xfrm>
        </p:spPr>
        <p:txBody>
          <a:bodyPr anchor="t">
            <a:noAutofit/>
          </a:bodyPr>
          <a:lstStyle>
            <a:lvl1pPr marL="0" indent="0">
              <a:buNone/>
              <a:defRPr sz="1600" b="0" i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6531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B57C-0CBF-3049-B4D4-DDB653D1F03D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179C-9CFB-5A4D-8467-2F39C5D5814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403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B57C-0CBF-3049-B4D4-DDB653D1F03D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179C-9CFB-5A4D-8467-2F39C5D5814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014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B57C-0CBF-3049-B4D4-DDB653D1F03D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179C-9CFB-5A4D-8467-2F39C5D5814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18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B57C-0CBF-3049-B4D4-DDB653D1F03D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179C-9CFB-5A4D-8467-2F39C5D58140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6" name="Picture 5" descr="apresentacao_min_economia_QUARTA-CAP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909" y="-94899"/>
            <a:ext cx="9421818" cy="705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04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to 13"/>
          <p:cNvCxnSpPr/>
          <p:nvPr userDrawn="1"/>
        </p:nvCxnSpPr>
        <p:spPr>
          <a:xfrm>
            <a:off x="0" y="6807199"/>
            <a:ext cx="9144000" cy="0"/>
          </a:xfrm>
          <a:prstGeom prst="line">
            <a:avLst/>
          </a:prstGeom>
          <a:ln w="101600">
            <a:gradFill>
              <a:gsLst>
                <a:gs pos="0">
                  <a:srgbClr val="00B0F0"/>
                </a:gs>
                <a:gs pos="100000">
                  <a:srgbClr val="002060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B57C-0CBF-3049-B4D4-DDB653D1F03D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179C-9CFB-5A4D-8467-2F39C5D58140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7" name="Straight Connector 3"/>
          <p:cNvCxnSpPr/>
          <p:nvPr userDrawn="1"/>
        </p:nvCxnSpPr>
        <p:spPr>
          <a:xfrm>
            <a:off x="457200" y="1480594"/>
            <a:ext cx="82296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6"/>
                </a:gs>
                <a:gs pos="100000">
                  <a:srgbClr val="FFD13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"/>
          <p:cNvCxnSpPr/>
          <p:nvPr userDrawn="1"/>
        </p:nvCxnSpPr>
        <p:spPr>
          <a:xfrm>
            <a:off x="457200" y="1514235"/>
            <a:ext cx="8229600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008000"/>
                </a:gs>
                <a:gs pos="100000">
                  <a:srgbClr val="93C900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1875" cy="103187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707" y="6173053"/>
            <a:ext cx="2195024" cy="43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0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to 13"/>
          <p:cNvCxnSpPr/>
          <p:nvPr userDrawn="1"/>
        </p:nvCxnSpPr>
        <p:spPr>
          <a:xfrm>
            <a:off x="0" y="6807199"/>
            <a:ext cx="9144000" cy="0"/>
          </a:xfrm>
          <a:prstGeom prst="line">
            <a:avLst/>
          </a:prstGeom>
          <a:ln w="101600">
            <a:gradFill>
              <a:gsLst>
                <a:gs pos="0">
                  <a:srgbClr val="00B0F0"/>
                </a:gs>
                <a:gs pos="100000">
                  <a:srgbClr val="002060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B57C-0CBF-3049-B4D4-DDB653D1F03D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179C-9CFB-5A4D-8467-2F39C5D58140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7" name="Straight Connector 3"/>
          <p:cNvCxnSpPr/>
          <p:nvPr userDrawn="1"/>
        </p:nvCxnSpPr>
        <p:spPr>
          <a:xfrm>
            <a:off x="457200" y="1480594"/>
            <a:ext cx="82296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6"/>
                </a:gs>
                <a:gs pos="100000">
                  <a:srgbClr val="FFD13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"/>
          <p:cNvCxnSpPr/>
          <p:nvPr userDrawn="1"/>
        </p:nvCxnSpPr>
        <p:spPr>
          <a:xfrm>
            <a:off x="457200" y="1514235"/>
            <a:ext cx="8229600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008000"/>
                </a:gs>
                <a:gs pos="100000">
                  <a:srgbClr val="93C900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1875" cy="103187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707" y="6173053"/>
            <a:ext cx="2195024" cy="43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94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1875" cy="1031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B57C-0CBF-3049-B4D4-DDB653D1F03D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179C-9CFB-5A4D-8467-2F39C5D58140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707" y="6173053"/>
            <a:ext cx="2195024" cy="437256"/>
          </a:xfrm>
          <a:prstGeom prst="rect">
            <a:avLst/>
          </a:prstGeom>
        </p:spPr>
      </p:pic>
      <p:cxnSp>
        <p:nvCxnSpPr>
          <p:cNvPr id="13" name="Conector reto 12"/>
          <p:cNvCxnSpPr/>
          <p:nvPr userDrawn="1"/>
        </p:nvCxnSpPr>
        <p:spPr>
          <a:xfrm>
            <a:off x="0" y="6807199"/>
            <a:ext cx="9144000" cy="0"/>
          </a:xfrm>
          <a:prstGeom prst="line">
            <a:avLst/>
          </a:prstGeom>
          <a:ln w="101600">
            <a:gradFill>
              <a:gsLst>
                <a:gs pos="0">
                  <a:srgbClr val="00B0F0"/>
                </a:gs>
                <a:gs pos="100000">
                  <a:srgbClr val="002060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65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1875" cy="1031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B57C-0CBF-3049-B4D4-DDB653D1F03D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179C-9CFB-5A4D-8467-2F39C5D58140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1" name="Straight Connector 3"/>
          <p:cNvCxnSpPr/>
          <p:nvPr userDrawn="1"/>
        </p:nvCxnSpPr>
        <p:spPr>
          <a:xfrm>
            <a:off x="457200" y="1480594"/>
            <a:ext cx="82296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6"/>
                </a:gs>
                <a:gs pos="100000">
                  <a:srgbClr val="FFD13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"/>
          <p:cNvCxnSpPr/>
          <p:nvPr userDrawn="1"/>
        </p:nvCxnSpPr>
        <p:spPr>
          <a:xfrm>
            <a:off x="457200" y="1514235"/>
            <a:ext cx="8229600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008000"/>
                </a:gs>
                <a:gs pos="100000">
                  <a:srgbClr val="93C900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707" y="6173053"/>
            <a:ext cx="2195024" cy="437256"/>
          </a:xfrm>
          <a:prstGeom prst="rect">
            <a:avLst/>
          </a:prstGeom>
        </p:spPr>
      </p:pic>
      <p:cxnSp>
        <p:nvCxnSpPr>
          <p:cNvPr id="15" name="Conector reto 14"/>
          <p:cNvCxnSpPr/>
          <p:nvPr userDrawn="1"/>
        </p:nvCxnSpPr>
        <p:spPr>
          <a:xfrm>
            <a:off x="0" y="6807199"/>
            <a:ext cx="9144000" cy="0"/>
          </a:xfrm>
          <a:prstGeom prst="line">
            <a:avLst/>
          </a:prstGeom>
          <a:ln w="101600">
            <a:gradFill>
              <a:gsLst>
                <a:gs pos="0">
                  <a:srgbClr val="00B0F0"/>
                </a:gs>
                <a:gs pos="100000">
                  <a:srgbClr val="002060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224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1875" cy="1031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227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3013"/>
            <a:ext cx="4040188" cy="36131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227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3013"/>
            <a:ext cx="4041775" cy="36131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B57C-0CBF-3049-B4D4-DDB653D1F03D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179C-9CFB-5A4D-8467-2F39C5D58140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3" name="Straight Connector 3"/>
          <p:cNvCxnSpPr/>
          <p:nvPr userDrawn="1"/>
        </p:nvCxnSpPr>
        <p:spPr>
          <a:xfrm>
            <a:off x="457200" y="1480594"/>
            <a:ext cx="82296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6"/>
                </a:gs>
                <a:gs pos="100000">
                  <a:srgbClr val="FFD13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3"/>
          <p:cNvCxnSpPr/>
          <p:nvPr userDrawn="1"/>
        </p:nvCxnSpPr>
        <p:spPr>
          <a:xfrm>
            <a:off x="457200" y="1514235"/>
            <a:ext cx="8229600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008000"/>
                </a:gs>
                <a:gs pos="100000">
                  <a:srgbClr val="93C900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707" y="6173053"/>
            <a:ext cx="2195024" cy="437256"/>
          </a:xfrm>
          <a:prstGeom prst="rect">
            <a:avLst/>
          </a:prstGeom>
        </p:spPr>
      </p:pic>
      <p:cxnSp>
        <p:nvCxnSpPr>
          <p:cNvPr id="17" name="Conector reto 16"/>
          <p:cNvCxnSpPr/>
          <p:nvPr userDrawn="1"/>
        </p:nvCxnSpPr>
        <p:spPr>
          <a:xfrm>
            <a:off x="0" y="6807199"/>
            <a:ext cx="9144000" cy="0"/>
          </a:xfrm>
          <a:prstGeom prst="line">
            <a:avLst/>
          </a:prstGeom>
          <a:ln w="101600">
            <a:gradFill>
              <a:gsLst>
                <a:gs pos="0">
                  <a:srgbClr val="00B0F0"/>
                </a:gs>
                <a:gs pos="100000">
                  <a:srgbClr val="002060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18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1875" cy="1031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B57C-0CBF-3049-B4D4-DDB653D1F03D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179C-9CFB-5A4D-8467-2F39C5D58140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3"/>
          <p:cNvCxnSpPr/>
          <p:nvPr userDrawn="1"/>
        </p:nvCxnSpPr>
        <p:spPr>
          <a:xfrm>
            <a:off x="457200" y="1480594"/>
            <a:ext cx="82296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6"/>
                </a:gs>
                <a:gs pos="100000">
                  <a:srgbClr val="FFD13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"/>
          <p:cNvCxnSpPr/>
          <p:nvPr userDrawn="1"/>
        </p:nvCxnSpPr>
        <p:spPr>
          <a:xfrm>
            <a:off x="457200" y="1514235"/>
            <a:ext cx="8229600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008000"/>
                </a:gs>
                <a:gs pos="100000">
                  <a:srgbClr val="93C900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707" y="6173053"/>
            <a:ext cx="2195024" cy="437256"/>
          </a:xfrm>
          <a:prstGeom prst="rect">
            <a:avLst/>
          </a:prstGeom>
        </p:spPr>
      </p:pic>
      <p:cxnSp>
        <p:nvCxnSpPr>
          <p:cNvPr id="13" name="Conector reto 12"/>
          <p:cNvCxnSpPr/>
          <p:nvPr userDrawn="1"/>
        </p:nvCxnSpPr>
        <p:spPr>
          <a:xfrm>
            <a:off x="0" y="6807199"/>
            <a:ext cx="9144000" cy="0"/>
          </a:xfrm>
          <a:prstGeom prst="line">
            <a:avLst/>
          </a:prstGeom>
          <a:ln w="101600">
            <a:gradFill>
              <a:gsLst>
                <a:gs pos="0">
                  <a:srgbClr val="00B0F0"/>
                </a:gs>
                <a:gs pos="100000">
                  <a:srgbClr val="002060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505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/>
          <p:cNvCxnSpPr/>
          <p:nvPr userDrawn="1"/>
        </p:nvCxnSpPr>
        <p:spPr>
          <a:xfrm>
            <a:off x="0" y="6807199"/>
            <a:ext cx="9144000" cy="0"/>
          </a:xfrm>
          <a:prstGeom prst="line">
            <a:avLst/>
          </a:prstGeom>
          <a:ln w="101600">
            <a:gradFill>
              <a:gsLst>
                <a:gs pos="0">
                  <a:srgbClr val="00B0F0"/>
                </a:gs>
                <a:gs pos="100000">
                  <a:srgbClr val="002060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1875" cy="103187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B57C-0CBF-3049-B4D4-DDB653D1F03D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179C-9CFB-5A4D-8467-2F39C5D58140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707" y="6173053"/>
            <a:ext cx="2195024" cy="43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09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1875" cy="1031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65287"/>
            <a:ext cx="3008313" cy="44608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B57C-0CBF-3049-B4D4-DDB653D1F03D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179C-9CFB-5A4D-8467-2F39C5D58140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1" name="Straight Connector 3"/>
          <p:cNvCxnSpPr/>
          <p:nvPr userDrawn="1"/>
        </p:nvCxnSpPr>
        <p:spPr>
          <a:xfrm>
            <a:off x="457200" y="1480594"/>
            <a:ext cx="3008313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6"/>
                </a:gs>
                <a:gs pos="100000">
                  <a:srgbClr val="FFD13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"/>
          <p:cNvCxnSpPr/>
          <p:nvPr userDrawn="1"/>
        </p:nvCxnSpPr>
        <p:spPr>
          <a:xfrm>
            <a:off x="457200" y="1514235"/>
            <a:ext cx="3008313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008000"/>
                </a:gs>
                <a:gs pos="100000">
                  <a:srgbClr val="93C900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agem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707" y="6173053"/>
            <a:ext cx="2195024" cy="437256"/>
          </a:xfrm>
          <a:prstGeom prst="rect">
            <a:avLst/>
          </a:prstGeom>
        </p:spPr>
      </p:pic>
      <p:cxnSp>
        <p:nvCxnSpPr>
          <p:cNvPr id="18" name="Conector reto 17"/>
          <p:cNvCxnSpPr/>
          <p:nvPr userDrawn="1"/>
        </p:nvCxnSpPr>
        <p:spPr>
          <a:xfrm>
            <a:off x="0" y="6807199"/>
            <a:ext cx="9144000" cy="0"/>
          </a:xfrm>
          <a:prstGeom prst="line">
            <a:avLst/>
          </a:prstGeom>
          <a:ln w="101600">
            <a:gradFill>
              <a:gsLst>
                <a:gs pos="0">
                  <a:srgbClr val="00B0F0"/>
                </a:gs>
                <a:gs pos="100000">
                  <a:srgbClr val="002060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504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46205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331DB57C-0CBF-3049-B4D4-DDB653D1F03D}" type="datetimeFigureOut">
              <a:rPr lang="en-US" smtClean="0"/>
              <a:pPr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57923" y="6246205"/>
            <a:ext cx="44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63138" y="6246205"/>
            <a:ext cx="562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41A179C-9CFB-5A4D-8467-2F39C5D5814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14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j-lt"/>
          <a:ea typeface="Segoe UI" panose="020B0502040204020203" pitchFamily="34" charset="0"/>
          <a:cs typeface="Segoe UI" panose="020B0502040204020203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j-lt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j-lt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j-lt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j-lt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+mj-lt"/>
                <a:cs typeface="Arial" panose="020B0604020202020204" pitchFamily="34" charset="0"/>
              </a:rPr>
              <a:t>PROJEÇÕES FINANCEIRAS E ATUARIAIS DA UNIÃO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Comissão de Fiscalização Financeira e Controle da Câmara do Deputados</a:t>
            </a:r>
            <a:endParaRPr lang="pt-BR" dirty="0">
              <a:latin typeface="+mj-lt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pt-BR" dirty="0">
                <a:latin typeface="+mj-lt"/>
              </a:rPr>
              <a:t>07 de julho de 2021</a:t>
            </a:r>
          </a:p>
        </p:txBody>
      </p:sp>
    </p:spTree>
    <p:extLst>
      <p:ext uri="{BB962C8B-B14F-4D97-AF65-F5344CB8AC3E}">
        <p14:creationId xmlns:p14="http://schemas.microsoft.com/office/powerpoint/2010/main" val="3574200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dirty="0"/>
              <a:t>PROJEÇÕES FINANCEIRAS E ATUARIAIS DA UNIÃO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spcAft>
                <a:spcPts val="600"/>
              </a:spcAft>
            </a:pPr>
            <a:r>
              <a:rPr lang="pt-BR" sz="2200" dirty="0"/>
              <a:t>A Secretaria de Previdência (SPREV) do Ministério da Economia elabora anualmente as projeções financeiras e atuariais dos regimes de previdência sob a responsabilidade da União, cujos resultados compõem o Balanço Geral da União (BGU), na apuração das provisões matemáticas previdenciárias (RPPS e FCDF) ou sob a forma de notas explicativas (RGPS).</a:t>
            </a:r>
          </a:p>
          <a:p>
            <a:pPr algn="just">
              <a:spcAft>
                <a:spcPts val="600"/>
              </a:spcAft>
            </a:pPr>
            <a:r>
              <a:rPr lang="pt-BR" sz="2200" dirty="0"/>
              <a:t>Em 2020, foram também calculadas pela SPREV, a pedido da Secretaria do Tesouro Nacional, as projeções financeiras e atuariais dos inativos vinculados ao Sistema de Proteção Social dos Militares das Forças Armadas. As projeções das pensões ficaram sob a responsabilidade do Ministério da Defesa.</a:t>
            </a:r>
          </a:p>
          <a:p>
            <a:pPr algn="just">
              <a:spcAft>
                <a:spcPts val="600"/>
              </a:spcAft>
            </a:pPr>
            <a:r>
              <a:rPr lang="pt-BR" sz="2200" dirty="0"/>
              <a:t>Os relatórios das avaliações atuariais que embasam essas projeções acompanham o Projeto de Lei de Diretrizes Orçamentárias (PLDO), no Anexo IV - Metas Fiscais.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26477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dirty="0"/>
              <a:t>PROJEÇÕES FINANCEIRAS E ATUARIAIS DA UNIÃO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spcAft>
                <a:spcPts val="1200"/>
              </a:spcAft>
            </a:pPr>
            <a:r>
              <a:rPr lang="pt-BR" sz="2400" dirty="0"/>
              <a:t>A dinâmica de apuração dessas projeções e de sua evidenciação nas demonstrações financeiras e contábeis da União tem passado por um processo de aperfeiçoamento contínuo, buscando adequação aos padrões internacionais e a recomendações do TCU.</a:t>
            </a:r>
          </a:p>
          <a:p>
            <a:pPr algn="just"/>
            <a:r>
              <a:rPr lang="pt-BR" sz="2400" dirty="0"/>
              <a:t>Essa evolução pode ser exemplificada pelos seguintes eventos:</a:t>
            </a:r>
          </a:p>
          <a:p>
            <a:pPr marL="360363" indent="0" algn="just">
              <a:buFont typeface="+mj-lt"/>
              <a:buAutoNum type="alphaLcParenR"/>
            </a:pPr>
            <a:r>
              <a:rPr lang="pt-BR" sz="2400" dirty="0"/>
              <a:t> A partir de 2014, passaram a ser contabilizadas no BGU as provisões matemáticas previdenciárias do RPPS.</a:t>
            </a:r>
          </a:p>
          <a:p>
            <a:pPr marL="360363" indent="0" algn="just">
              <a:buFont typeface="+mj-lt"/>
              <a:buAutoNum type="alphaLcParenR"/>
            </a:pPr>
            <a:r>
              <a:rPr lang="pt-BR" sz="2400" dirty="0"/>
              <a:t> Em 2017, houve importante reformulação da metodologia de apuração do resultado financeiro e atuarial do RPPS, a partir das conclusões de grupo de trabalho constituído com essa finalidade.</a:t>
            </a:r>
          </a:p>
          <a:p>
            <a:pPr marL="360363" indent="0" algn="just">
              <a:buFont typeface="+mj-lt"/>
              <a:buAutoNum type="alphaLcParenR"/>
            </a:pPr>
            <a:r>
              <a:rPr lang="pt-BR" sz="2400" dirty="0"/>
              <a:t> A partir de 2018, passaram a ser calculadas as projeções do FCDF.</a:t>
            </a:r>
          </a:p>
          <a:p>
            <a:pPr marL="360363" indent="0" algn="just">
              <a:buFont typeface="+mj-lt"/>
              <a:buAutoNum type="alphaLcParenR"/>
            </a:pPr>
            <a:r>
              <a:rPr lang="pt-BR" sz="2400" dirty="0"/>
              <a:t> Em 2019, ocorreram novos estudos e debates, com participação de especialistas externos, sobre a metodologia adotada nas projeções do RGPS e RPPS.</a:t>
            </a:r>
          </a:p>
          <a:p>
            <a:pPr marL="360363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094561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dirty="0"/>
              <a:t>APONTAMENTOS DE AUDITORIA DO TCU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spcAft>
                <a:spcPts val="600"/>
              </a:spcAft>
            </a:pPr>
            <a:r>
              <a:rPr lang="pt-BR" sz="2000" dirty="0"/>
              <a:t>Anualmente, o Tribunal de Contas da União realiza auditoria financeira destinada a verificar as estimativas contábeis referentes aos passivos atuariais da União, que servem de insumo para a auditoria do BGU e a emissão de Parecer Prévio sobre as Contas do Presidente da República.</a:t>
            </a:r>
          </a:p>
          <a:p>
            <a:pPr algn="just">
              <a:spcAft>
                <a:spcPts val="600"/>
              </a:spcAft>
            </a:pPr>
            <a:r>
              <a:rPr lang="pt-BR" sz="2000" dirty="0"/>
              <a:t>A auditoria financeira referente ao exercício de 2020 foi processada nos autos do TC 034.006/2020-6 e resultou no Acórdão nº 1496/2021 - TCU - Plenário, relatado pelo Ministro Bruno Dantas e aprovado na sessão realizada em 23 de junho de 2021, que contém recomendações dirigidas ao Ministério da Economia e ao Ministério da Defesa.</a:t>
            </a:r>
          </a:p>
          <a:p>
            <a:pPr algn="just">
              <a:spcAft>
                <a:spcPts val="600"/>
              </a:spcAft>
            </a:pPr>
            <a:r>
              <a:rPr lang="pt-BR" sz="2000" dirty="0"/>
              <a:t>Demonstrando que o processo de evolução das projeções financeiras e atuariais se dá de forma contínua, tanto o relatório de auditoria como o voto do Relator citam o monitoramento de recomendações da auditoria de 2019 (Acórdão 1463/2020 - TCU - Plenário), muitas delas implementadas e outras em fase de implementação.</a:t>
            </a:r>
          </a:p>
        </p:txBody>
      </p:sp>
    </p:spTree>
    <p:extLst>
      <p:ext uri="{BB962C8B-B14F-4D97-AF65-F5344CB8AC3E}">
        <p14:creationId xmlns:p14="http://schemas.microsoft.com/office/powerpoint/2010/main" val="992134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dirty="0"/>
              <a:t>APONTAMENTOS DE AUDITORIA DO TCU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dirty="0"/>
              <a:t>Foram apontadas as seguintes “distorções” na auditoria financeira de 2020:</a:t>
            </a:r>
          </a:p>
          <a:p>
            <a:pPr marL="360363" indent="0" algn="just">
              <a:buFont typeface="+mj-lt"/>
              <a:buAutoNum type="alphaLcParenR"/>
            </a:pPr>
            <a:r>
              <a:rPr lang="pt-BR" sz="2000" dirty="0"/>
              <a:t> RPPS - superavaliação de R$ 49,2 bilhões (equivalente a </a:t>
            </a:r>
            <a:r>
              <a:rPr lang="pt-BR" sz="2000" b="1" dirty="0"/>
              <a:t>4%</a:t>
            </a:r>
            <a:r>
              <a:rPr lang="pt-BR" sz="2000" dirty="0"/>
              <a:t> de um deficit de </a:t>
            </a:r>
            <a:r>
              <a:rPr lang="pt-BR" sz="2000" b="1" dirty="0"/>
              <a:t>R$ 1.157,5 bilhões </a:t>
            </a:r>
            <a:r>
              <a:rPr lang="pt-BR" sz="2000" dirty="0"/>
              <a:t>projetado para </a:t>
            </a:r>
            <a:r>
              <a:rPr lang="pt-BR" sz="2000" b="1" dirty="0"/>
              <a:t>150 anos</a:t>
            </a:r>
            <a:r>
              <a:rPr lang="pt-BR" sz="2000" dirty="0"/>
              <a:t>).</a:t>
            </a:r>
          </a:p>
          <a:p>
            <a:pPr marL="360363" indent="0" algn="just">
              <a:buFont typeface="+mj-lt"/>
              <a:buAutoNum type="alphaLcParenR"/>
            </a:pPr>
            <a:r>
              <a:rPr lang="pt-BR" sz="2000" dirty="0"/>
              <a:t> SPSMFA (inativos) - subavaliação de R$ 45,5 bilhões (equivalente a </a:t>
            </a:r>
            <a:r>
              <a:rPr lang="pt-BR" sz="2000" b="1" dirty="0"/>
              <a:t>11%</a:t>
            </a:r>
            <a:r>
              <a:rPr lang="pt-BR" sz="2000" dirty="0"/>
              <a:t> de um deficit de </a:t>
            </a:r>
            <a:r>
              <a:rPr lang="pt-BR" sz="2000" b="1" dirty="0"/>
              <a:t>R$ 405,8 bilhões </a:t>
            </a:r>
            <a:r>
              <a:rPr lang="pt-BR" sz="2000" dirty="0"/>
              <a:t>projetado para </a:t>
            </a:r>
            <a:r>
              <a:rPr lang="pt-BR" sz="2000" b="1" dirty="0"/>
              <a:t>150 anos</a:t>
            </a:r>
            <a:r>
              <a:rPr lang="pt-BR" sz="2000" dirty="0"/>
              <a:t>).</a:t>
            </a:r>
          </a:p>
          <a:p>
            <a:pPr marL="360363" indent="0" algn="just">
              <a:buFont typeface="+mj-lt"/>
              <a:buAutoNum type="alphaLcParenR"/>
            </a:pPr>
            <a:r>
              <a:rPr lang="pt-BR" sz="2000" dirty="0"/>
              <a:t> SPSMFA (pensões) - subavaliação de R$ 7,2 bilhões (equivalente a </a:t>
            </a:r>
            <a:r>
              <a:rPr lang="pt-BR" sz="2000" b="1" dirty="0"/>
              <a:t>2,4%</a:t>
            </a:r>
            <a:r>
              <a:rPr lang="pt-BR" sz="2000" dirty="0"/>
              <a:t> de um deficit de </a:t>
            </a:r>
            <a:r>
              <a:rPr lang="pt-BR" sz="2000" b="1" dirty="0"/>
              <a:t>R$ 298 bilhões </a:t>
            </a:r>
            <a:r>
              <a:rPr lang="pt-BR" sz="2000" dirty="0"/>
              <a:t>projetado para </a:t>
            </a:r>
            <a:r>
              <a:rPr lang="pt-BR" sz="2000" b="1" dirty="0"/>
              <a:t>75 anos</a:t>
            </a:r>
            <a:r>
              <a:rPr lang="pt-BR" sz="2000" dirty="0"/>
              <a:t>).</a:t>
            </a:r>
          </a:p>
          <a:p>
            <a:pPr marL="360363" indent="0" algn="just">
              <a:buNone/>
            </a:pPr>
            <a:endParaRPr lang="pt-BR" sz="1800" dirty="0"/>
          </a:p>
          <a:p>
            <a:pPr marL="360363" indent="0" algn="just">
              <a:buNone/>
            </a:pPr>
            <a:r>
              <a:rPr lang="pt-BR" sz="1800" dirty="0"/>
              <a:t>(*) </a:t>
            </a:r>
            <a:r>
              <a:rPr lang="pt-BR" sz="1800" i="1" dirty="0"/>
              <a:t>“Em auditoria financeira, </a:t>
            </a:r>
            <a:r>
              <a:rPr lang="pt-BR" sz="1800" b="1" i="1" dirty="0"/>
              <a:t>distorção</a:t>
            </a:r>
            <a:r>
              <a:rPr lang="pt-BR" sz="1800" i="1" dirty="0"/>
              <a:t> é a diferença entre o valor, a classificação, a apresentação ou a divulgação de um item informado nas demonstrações financeiras e o valor, a classificação, apresentação ou divulgação requerido para que o item esteja de acordo com a estrutura de relatório financeiro aplicável.”</a:t>
            </a:r>
            <a:r>
              <a:rPr lang="pt-BR" sz="1800" dirty="0"/>
              <a:t> (Manual de Auditoria Financeira - TCU - edição 2015 - pág. 12)</a:t>
            </a:r>
          </a:p>
        </p:txBody>
      </p:sp>
    </p:spTree>
    <p:extLst>
      <p:ext uri="{BB962C8B-B14F-4D97-AF65-F5344CB8AC3E}">
        <p14:creationId xmlns:p14="http://schemas.microsoft.com/office/powerpoint/2010/main" val="1672791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dirty="0"/>
              <a:t>APONTAMENTOS DE AUDITORIA DO TCU - RPPS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19C74E4B-1420-4ACF-8069-CEAAE484B6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176417"/>
              </p:ext>
            </p:extLst>
          </p:nvPr>
        </p:nvGraphicFramePr>
        <p:xfrm>
          <a:off x="457200" y="1688808"/>
          <a:ext cx="8229601" cy="450357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173901">
                  <a:extLst>
                    <a:ext uri="{9D8B030D-6E8A-4147-A177-3AD203B41FA5}">
                      <a16:colId xmlns:a16="http://schemas.microsoft.com/office/drawing/2014/main" val="2320259873"/>
                    </a:ext>
                  </a:extLst>
                </a:gridCol>
                <a:gridCol w="1198223">
                  <a:extLst>
                    <a:ext uri="{9D8B030D-6E8A-4147-A177-3AD203B41FA5}">
                      <a16:colId xmlns:a16="http://schemas.microsoft.com/office/drawing/2014/main" val="1779521116"/>
                    </a:ext>
                  </a:extLst>
                </a:gridCol>
                <a:gridCol w="3857477">
                  <a:extLst>
                    <a:ext uri="{9D8B030D-6E8A-4147-A177-3AD203B41FA5}">
                      <a16:colId xmlns:a16="http://schemas.microsoft.com/office/drawing/2014/main" val="3191003790"/>
                    </a:ext>
                  </a:extLst>
                </a:gridCol>
              </a:tblGrid>
              <a:tr h="3642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APONTAMENTO TCU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“FALHA” NA ESTIMATIVA CONTÁBIL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2" marR="263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93800" algn="l"/>
                          <a:tab pos="2935605" algn="ctr"/>
                        </a:tabLst>
                      </a:pPr>
                      <a:r>
                        <a:rPr lang="pt-BR" sz="1200" dirty="0">
                          <a:effectLst/>
                        </a:rPr>
                        <a:t>VALOR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93800" algn="l"/>
                          <a:tab pos="2935605" algn="ctr"/>
                        </a:tabLst>
                      </a:pPr>
                      <a:r>
                        <a:rPr lang="pt-BR" sz="1200" dirty="0">
                          <a:effectLst/>
                        </a:rPr>
                        <a:t>(R$ bilhões)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2" marR="263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193800" algn="l"/>
                          <a:tab pos="2935605" algn="ctr"/>
                        </a:tabLst>
                      </a:pPr>
                      <a:r>
                        <a:rPr lang="pt-BR" sz="1200" dirty="0">
                          <a:effectLst/>
                        </a:rPr>
                        <a:t>ESCLARECIMENTOS SEPRT/ME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2" marR="26312" marT="0" marB="0" anchor="ctr"/>
                </a:tc>
                <a:extLst>
                  <a:ext uri="{0D108BD9-81ED-4DB2-BD59-A6C34878D82A}">
                    <a16:rowId xmlns:a16="http://schemas.microsoft.com/office/drawing/2014/main" val="1509751309"/>
                  </a:ext>
                </a:extLst>
              </a:tr>
              <a:tr h="181259"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26312" marR="26312" marT="0" marB="0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35082" marR="35082" marT="17540" marB="17540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35082" marR="35082" marT="17540" marB="17540"/>
                </a:tc>
                <a:extLst>
                  <a:ext uri="{0D108BD9-81ED-4DB2-BD59-A6C34878D82A}">
                    <a16:rowId xmlns:a16="http://schemas.microsoft.com/office/drawing/2014/main" val="422167648"/>
                  </a:ext>
                </a:extLst>
              </a:tr>
              <a:tr h="731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Desconsideração da despesa com bônus de eficiência e produtividade.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2" marR="26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2,046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(“subavaliação”)</a:t>
                      </a:r>
                    </a:p>
                  </a:txBody>
                  <a:tcPr marL="26312" marR="26312" marT="0" marB="0" anchor="ctr"/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dirty="0">
                          <a:effectLst/>
                        </a:rPr>
                        <a:t>A avaliação atuarial não considera rubricas remuneratórias individualizadas.</a:t>
                      </a: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dirty="0">
                          <a:effectLst/>
                        </a:rPr>
                        <a:t>Existem rubricas sobre as quais há controvérsia jurídica sobre terem ou não natureza que repercuta nos benefícios previdenciários.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2" marR="26312" marT="0" marB="0"/>
                </a:tc>
                <a:extLst>
                  <a:ext uri="{0D108BD9-81ED-4DB2-BD59-A6C34878D82A}">
                    <a16:rowId xmlns:a16="http://schemas.microsoft.com/office/drawing/2014/main" val="3159403337"/>
                  </a:ext>
                </a:extLst>
              </a:tr>
              <a:tr h="699433">
                <a:tc>
                  <a:txBody>
                    <a:bodyPr/>
                    <a:lstStyle/>
                    <a:p>
                      <a:pPr algn="l"/>
                      <a:r>
                        <a:rPr lang="pt-BR" sz="1200" dirty="0">
                          <a:effectLst/>
                        </a:rPr>
                        <a:t>Desconsideração da despesa com benefício especial.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2" marR="26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12,530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(“subavaliação”)</a:t>
                      </a:r>
                    </a:p>
                  </a:txBody>
                  <a:tcPr marL="26312" marR="26312" marT="0" marB="0" anchor="ctr"/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dirty="0">
                          <a:effectLst/>
                        </a:rPr>
                        <a:t>Conforme Parecer AGU JL 03/2020, vinculante para a Administração Federal, o benefício especial não tem natureza jurídica previdenciária.</a:t>
                      </a: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dirty="0">
                          <a:effectLst/>
                        </a:rPr>
                        <a:t>Projeções devem ser apuradas a partir da próxima avaliação, porém contabilizadas fora das provisões matemáticas do RPPS.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2" marR="26312" marT="0" marB="0"/>
                </a:tc>
                <a:extLst>
                  <a:ext uri="{0D108BD9-81ED-4DB2-BD59-A6C34878D82A}">
                    <a16:rowId xmlns:a16="http://schemas.microsoft.com/office/drawing/2014/main" val="2900094297"/>
                  </a:ext>
                </a:extLst>
              </a:tr>
              <a:tr h="1258535">
                <a:tc>
                  <a:txBody>
                    <a:bodyPr/>
                    <a:lstStyle/>
                    <a:p>
                      <a:pPr algn="l"/>
                      <a:r>
                        <a:rPr lang="pt-BR" sz="1200" dirty="0">
                          <a:effectLst/>
                        </a:rPr>
                        <a:t>Coeficientes de correção dos resultado.</a:t>
                      </a:r>
                    </a:p>
                    <a:p>
                      <a:pPr algn="l">
                        <a:spcBef>
                          <a:spcPts val="300"/>
                        </a:spcBef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spcBef>
                          <a:spcPts val="300"/>
                        </a:spcBef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spcBef>
                          <a:spcPts val="300"/>
                        </a:spcBef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spcBef>
                          <a:spcPts val="300"/>
                        </a:spcBef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spcBef>
                          <a:spcPts val="300"/>
                        </a:spcBef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spcBef>
                          <a:spcPts val="300"/>
                        </a:spcBef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spcBef>
                          <a:spcPts val="300"/>
                        </a:spcBef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2" marR="26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63,774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(“superavaliação”)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2" marR="26312" marT="0" marB="0" anchor="ctr"/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dirty="0">
                          <a:effectLst/>
                        </a:rPr>
                        <a:t>Os coeficientes de ajuste são extrapolações aplicadas com o objetivo de corrigir possíveis deficiências nas bases de dados fornecidas pelos diversos órgãos e poderes para realização da avaliação atuarial.</a:t>
                      </a: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dirty="0">
                          <a:effectLst/>
                        </a:rPr>
                        <a:t>Não são aplicados diretamente ao resultado, mas podem alterar o valor das receitas e despesas futuras.</a:t>
                      </a: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dirty="0">
                          <a:effectLst/>
                        </a:rPr>
                        <a:t>Metodologia de aplicação dos coeficientes de ajuste será revista na próxima avaliação, podendo ainda deixar de ser utilizados, tendo em vista melhoria no processo de obtenção das bases.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2" marR="26312" marT="0" marB="0"/>
                </a:tc>
                <a:extLst>
                  <a:ext uri="{0D108BD9-81ED-4DB2-BD59-A6C34878D82A}">
                    <a16:rowId xmlns:a16="http://schemas.microsoft.com/office/drawing/2014/main" val="3269877615"/>
                  </a:ext>
                </a:extLst>
              </a:tr>
              <a:tr h="196687">
                <a:tc>
                  <a:txBody>
                    <a:bodyPr/>
                    <a:lstStyle/>
                    <a:p>
                      <a:pPr algn="l"/>
                      <a:r>
                        <a:rPr lang="pt-BR" sz="1000" dirty="0">
                          <a:effectLst/>
                        </a:rPr>
                        <a:t>TOTAL</a:t>
                      </a:r>
                      <a:endParaRPr lang="pt-BR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2" marR="26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49,2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(“superavaliação”)</a:t>
                      </a:r>
                    </a:p>
                  </a:txBody>
                  <a:tcPr marL="26312" marR="2631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2" marR="26312" marT="0" marB="0"/>
                </a:tc>
                <a:extLst>
                  <a:ext uri="{0D108BD9-81ED-4DB2-BD59-A6C34878D82A}">
                    <a16:rowId xmlns:a16="http://schemas.microsoft.com/office/drawing/2014/main" val="3077271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261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dirty="0"/>
              <a:t>APONTAMENTOS DE AUDITORIA DO TCU - SPSMFA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19C74E4B-1420-4ACF-8069-CEAAE484B6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196529"/>
              </p:ext>
            </p:extLst>
          </p:nvPr>
        </p:nvGraphicFramePr>
        <p:xfrm>
          <a:off x="457200" y="1568735"/>
          <a:ext cx="8229601" cy="291322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320473">
                  <a:extLst>
                    <a:ext uri="{9D8B030D-6E8A-4147-A177-3AD203B41FA5}">
                      <a16:colId xmlns:a16="http://schemas.microsoft.com/office/drawing/2014/main" val="2320259873"/>
                    </a:ext>
                  </a:extLst>
                </a:gridCol>
                <a:gridCol w="1071418">
                  <a:extLst>
                    <a:ext uri="{9D8B030D-6E8A-4147-A177-3AD203B41FA5}">
                      <a16:colId xmlns:a16="http://schemas.microsoft.com/office/drawing/2014/main" val="1779521116"/>
                    </a:ext>
                  </a:extLst>
                </a:gridCol>
                <a:gridCol w="3837710">
                  <a:extLst>
                    <a:ext uri="{9D8B030D-6E8A-4147-A177-3AD203B41FA5}">
                      <a16:colId xmlns:a16="http://schemas.microsoft.com/office/drawing/2014/main" val="3191003790"/>
                    </a:ext>
                  </a:extLst>
                </a:gridCol>
              </a:tblGrid>
              <a:tr h="3642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APONTAMENTO TCU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“FALHA” NA ESTIMATIVA CONTÁBIL </a:t>
                      </a:r>
                      <a:r>
                        <a:rPr lang="pt-BR" sz="1600" dirty="0">
                          <a:effectLst/>
                        </a:rPr>
                        <a:t>(INATIVOS)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2" marR="263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93800" algn="l"/>
                          <a:tab pos="2935605" algn="ctr"/>
                        </a:tabLst>
                      </a:pPr>
                      <a:r>
                        <a:rPr lang="pt-BR" sz="1200" dirty="0">
                          <a:effectLst/>
                        </a:rPr>
                        <a:t>VALOR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93800" algn="l"/>
                          <a:tab pos="2935605" algn="ctr"/>
                        </a:tabLst>
                      </a:pPr>
                      <a:r>
                        <a:rPr lang="pt-BR" sz="1200" dirty="0">
                          <a:effectLst/>
                        </a:rPr>
                        <a:t>(R$ bilhões)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2" marR="263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193800" algn="l"/>
                          <a:tab pos="2935605" algn="ctr"/>
                        </a:tabLst>
                      </a:pPr>
                      <a:r>
                        <a:rPr lang="pt-BR" sz="1200" dirty="0">
                          <a:effectLst/>
                        </a:rPr>
                        <a:t>ESCLARECIMENTOS SEPRT/ME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2" marR="26312" marT="0" marB="0" anchor="ctr"/>
                </a:tc>
                <a:extLst>
                  <a:ext uri="{0D108BD9-81ED-4DB2-BD59-A6C34878D82A}">
                    <a16:rowId xmlns:a16="http://schemas.microsoft.com/office/drawing/2014/main" val="1509751309"/>
                  </a:ext>
                </a:extLst>
              </a:tr>
              <a:tr h="181259"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26312" marR="26312" marT="0" marB="0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35082" marR="35082" marT="17540" marB="17540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35082" marR="35082" marT="17540" marB="17540"/>
                </a:tc>
                <a:extLst>
                  <a:ext uri="{0D108BD9-81ED-4DB2-BD59-A6C34878D82A}">
                    <a16:rowId xmlns:a16="http://schemas.microsoft.com/office/drawing/2014/main" val="422167648"/>
                  </a:ext>
                </a:extLst>
              </a:tr>
              <a:tr h="731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Tábuas de sobrevivência não aderentes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2" marR="26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23,586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(“subavaliação”)</a:t>
                      </a:r>
                    </a:p>
                  </a:txBody>
                  <a:tcPr marL="26312" marR="26312" marT="0" marB="0" anchor="ctr"/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dirty="0">
                          <a:effectLst/>
                        </a:rPr>
                        <a:t>Primeira avaliação atuarial do SPSMFA (inativos).</a:t>
                      </a: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dirty="0">
                          <a:effectLst/>
                        </a:rPr>
                        <a:t>Não existem estudos de longevidade específicos dessa massa.</a:t>
                      </a: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dirty="0">
                          <a:effectLst/>
                        </a:rPr>
                        <a:t>Adotada tábua mínima prudencial do RPPS, prevista na Portaria MF n° 464/2018.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2" marR="26312" marT="0" marB="0"/>
                </a:tc>
                <a:extLst>
                  <a:ext uri="{0D108BD9-81ED-4DB2-BD59-A6C34878D82A}">
                    <a16:rowId xmlns:a16="http://schemas.microsoft.com/office/drawing/2014/main" val="3159403337"/>
                  </a:ext>
                </a:extLst>
              </a:tr>
              <a:tr h="699433">
                <a:tc>
                  <a:txBody>
                    <a:bodyPr/>
                    <a:lstStyle/>
                    <a:p>
                      <a:pPr algn="l"/>
                      <a:r>
                        <a:rPr lang="pt-BR" sz="1200" dirty="0">
                          <a:effectLst/>
                        </a:rPr>
                        <a:t>Desconsideração das promoções e dos reajustes futuros concedidos pela Lei 13.954/2019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2" marR="26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20,434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(“subavaliação”)</a:t>
                      </a:r>
                    </a:p>
                  </a:txBody>
                  <a:tcPr marL="26312" marR="26312" marT="0" marB="0" anchor="ctr"/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dirty="0">
                          <a:effectLst/>
                        </a:rPr>
                        <a:t>Primeira avaliação atuarial do SPSMFA (inativos).</a:t>
                      </a: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dirty="0">
                          <a:effectLst/>
                        </a:rPr>
                        <a:t>Adotado crescimento mínimo prudencial de 1% do RPPS, previsto na Portaria MF nº 464/2018.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2" marR="26312" marT="0" marB="0"/>
                </a:tc>
                <a:extLst>
                  <a:ext uri="{0D108BD9-81ED-4DB2-BD59-A6C34878D82A}">
                    <a16:rowId xmlns:a16="http://schemas.microsoft.com/office/drawing/2014/main" val="29000942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BR" sz="1200" dirty="0">
                          <a:effectLst/>
                        </a:rPr>
                        <a:t>Desconsideração da despesa com o auxílio-invalidez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2" marR="26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1,451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(“subavaliação”) 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2" marR="26312" marT="0" marB="0" anchor="ctr"/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dirty="0">
                          <a:effectLst/>
                        </a:rPr>
                        <a:t>Primeira avaliação atuarial do SPSMFA (inativos).</a:t>
                      </a: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dirty="0">
                          <a:effectLst/>
                        </a:rPr>
                        <a:t>Necessário aprofundar estudo sobre a legislação dos militares, para avaliar reflexo do auxílio-invalidez na inatividade.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2" marR="26312" marT="0" marB="0"/>
                </a:tc>
                <a:extLst>
                  <a:ext uri="{0D108BD9-81ED-4DB2-BD59-A6C34878D82A}">
                    <a16:rowId xmlns:a16="http://schemas.microsoft.com/office/drawing/2014/main" val="3269877615"/>
                  </a:ext>
                </a:extLst>
              </a:tr>
              <a:tr h="196687">
                <a:tc>
                  <a:txBody>
                    <a:bodyPr/>
                    <a:lstStyle/>
                    <a:p>
                      <a:pPr algn="l"/>
                      <a:r>
                        <a:rPr lang="pt-BR" sz="1200" dirty="0">
                          <a:effectLst/>
                        </a:rPr>
                        <a:t>TOTAL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2" marR="26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45,5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2" marR="2631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2" marR="26312" marT="0" marB="0"/>
                </a:tc>
                <a:extLst>
                  <a:ext uri="{0D108BD9-81ED-4DB2-BD59-A6C34878D82A}">
                    <a16:rowId xmlns:a16="http://schemas.microsoft.com/office/drawing/2014/main" val="3077271458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1BEFF9D5-AA9C-486E-B496-06FD08494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962432"/>
              </p:ext>
            </p:extLst>
          </p:nvPr>
        </p:nvGraphicFramePr>
        <p:xfrm>
          <a:off x="457200" y="4633058"/>
          <a:ext cx="8229601" cy="153974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338945">
                  <a:extLst>
                    <a:ext uri="{9D8B030D-6E8A-4147-A177-3AD203B41FA5}">
                      <a16:colId xmlns:a16="http://schemas.microsoft.com/office/drawing/2014/main" val="2320259873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779521116"/>
                    </a:ext>
                  </a:extLst>
                </a:gridCol>
                <a:gridCol w="3773056">
                  <a:extLst>
                    <a:ext uri="{9D8B030D-6E8A-4147-A177-3AD203B41FA5}">
                      <a16:colId xmlns:a16="http://schemas.microsoft.com/office/drawing/2014/main" val="3191003790"/>
                    </a:ext>
                  </a:extLst>
                </a:gridCol>
              </a:tblGrid>
              <a:tr h="3642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APONTAMENTO TCU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“FALHA” NA ESTIMATIVA CONTÁBIL </a:t>
                      </a:r>
                      <a:r>
                        <a:rPr lang="pt-BR" sz="1600" dirty="0">
                          <a:effectLst/>
                        </a:rPr>
                        <a:t>(PENSÕES)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2" marR="263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93800" algn="l"/>
                          <a:tab pos="2935605" algn="ctr"/>
                        </a:tabLst>
                      </a:pPr>
                      <a:r>
                        <a:rPr lang="pt-BR" sz="1200" dirty="0">
                          <a:effectLst/>
                        </a:rPr>
                        <a:t>VALOR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93800" algn="l"/>
                          <a:tab pos="2935605" algn="ctr"/>
                        </a:tabLst>
                      </a:pPr>
                      <a:r>
                        <a:rPr lang="pt-BR" sz="1200" dirty="0">
                          <a:effectLst/>
                        </a:rPr>
                        <a:t>(R$ bilhões)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2" marR="263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193800" algn="l"/>
                          <a:tab pos="2935605" algn="ctr"/>
                        </a:tabLst>
                      </a:pPr>
                      <a:r>
                        <a:rPr lang="pt-BR" sz="1200" dirty="0">
                          <a:effectLst/>
                        </a:rPr>
                        <a:t>ESCLARECIMENTOS SEPRT/ME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2" marR="26312" marT="0" marB="0" anchor="ctr"/>
                </a:tc>
                <a:extLst>
                  <a:ext uri="{0D108BD9-81ED-4DB2-BD59-A6C34878D82A}">
                    <a16:rowId xmlns:a16="http://schemas.microsoft.com/office/drawing/2014/main" val="1509751309"/>
                  </a:ext>
                </a:extLst>
              </a:tr>
              <a:tr h="181259"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26312" marR="26312" marT="0" marB="0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35082" marR="35082" marT="17540" marB="17540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35082" marR="35082" marT="17540" marB="17540"/>
                </a:tc>
                <a:extLst>
                  <a:ext uri="{0D108BD9-81ED-4DB2-BD59-A6C34878D82A}">
                    <a16:rowId xmlns:a16="http://schemas.microsoft.com/office/drawing/2014/main" val="422167648"/>
                  </a:ext>
                </a:extLst>
              </a:tr>
              <a:tr h="4486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Subavaliação do passivo relativos às pensões militares em razão de erros nas bases de dados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2" marR="26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7,2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(“subavaliação”)</a:t>
                      </a:r>
                    </a:p>
                  </a:txBody>
                  <a:tcPr marL="26312" marR="26312" marT="0" marB="0" anchor="ctr"/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dirty="0">
                          <a:effectLst/>
                        </a:rPr>
                        <a:t>Cálculo sob a responsabilidade do Ministério da Defesa.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2" marR="26312" marT="0" marB="0"/>
                </a:tc>
                <a:extLst>
                  <a:ext uri="{0D108BD9-81ED-4DB2-BD59-A6C34878D82A}">
                    <a16:rowId xmlns:a16="http://schemas.microsoft.com/office/drawing/2014/main" val="3159403337"/>
                  </a:ext>
                </a:extLst>
              </a:tr>
              <a:tr h="196687">
                <a:tc>
                  <a:txBody>
                    <a:bodyPr/>
                    <a:lstStyle/>
                    <a:p>
                      <a:pPr algn="l"/>
                      <a:r>
                        <a:rPr lang="pt-BR" sz="1200" dirty="0">
                          <a:effectLst/>
                        </a:rPr>
                        <a:t>TOTAL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2" marR="26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7,2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2" marR="2631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2" marR="26312" marT="0" marB="0"/>
                </a:tc>
                <a:extLst>
                  <a:ext uri="{0D108BD9-81ED-4DB2-BD59-A6C34878D82A}">
                    <a16:rowId xmlns:a16="http://schemas.microsoft.com/office/drawing/2014/main" val="3077271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9420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930236"/>
            <a:ext cx="8229600" cy="9975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6000" dirty="0"/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2418384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1582</TotalTime>
  <Words>1069</Words>
  <Application>Microsoft Office PowerPoint</Application>
  <PresentationFormat>Apresentação na tela (4:3)</PresentationFormat>
  <Paragraphs>99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Calibri</vt:lpstr>
      <vt:lpstr>Segoe UI</vt:lpstr>
      <vt:lpstr>Times New Roman</vt:lpstr>
      <vt:lpstr>Office Theme</vt:lpstr>
      <vt:lpstr>PROJEÇÕES FINANCEIRAS E ATUARIAIS DA UNIÃO</vt:lpstr>
      <vt:lpstr>PROJEÇÕES FINANCEIRAS E ATUARIAIS DA UNIÃO</vt:lpstr>
      <vt:lpstr>PROJEÇÕES FINANCEIRAS E ATUARIAIS DA UNIÃO</vt:lpstr>
      <vt:lpstr>APONTAMENTOS DE AUDITORIA DO TCU</vt:lpstr>
      <vt:lpstr>APONTAMENTOS DE AUDITORIA DO TCU</vt:lpstr>
      <vt:lpstr>APONTAMENTOS DE AUDITORIA DO TCU - RPPS</vt:lpstr>
      <vt:lpstr>APONTAMENTOS DE AUDITORIA DO TCU - SPSMFA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</dc:creator>
  <cp:lastModifiedBy>Narlon Gutierre Nogueira - SPREV</cp:lastModifiedBy>
  <cp:revision>94</cp:revision>
  <dcterms:created xsi:type="dcterms:W3CDTF">2019-04-16T21:42:30Z</dcterms:created>
  <dcterms:modified xsi:type="dcterms:W3CDTF">2021-07-07T10:26:14Z</dcterms:modified>
</cp:coreProperties>
</file>