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74" r:id="rId3"/>
    <p:sldId id="293" r:id="rId4"/>
    <p:sldId id="292" r:id="rId5"/>
    <p:sldId id="275" r:id="rId6"/>
    <p:sldId id="276" r:id="rId7"/>
    <p:sldId id="277" r:id="rId8"/>
    <p:sldId id="294" r:id="rId9"/>
    <p:sldId id="256" r:id="rId10"/>
    <p:sldId id="257" r:id="rId11"/>
    <p:sldId id="259" r:id="rId12"/>
    <p:sldId id="263" r:id="rId13"/>
    <p:sldId id="272" r:id="rId14"/>
    <p:sldId id="260" r:id="rId15"/>
    <p:sldId id="273" r:id="rId16"/>
    <p:sldId id="261" r:id="rId17"/>
    <p:sldId id="267" r:id="rId18"/>
    <p:sldId id="264" r:id="rId19"/>
    <p:sldId id="271" r:id="rId20"/>
    <p:sldId id="266" r:id="rId21"/>
    <p:sldId id="265" r:id="rId22"/>
    <p:sldId id="291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68" r:id="rId35"/>
    <p:sldId id="296" r:id="rId36"/>
    <p:sldId id="297" r:id="rId37"/>
    <p:sldId id="298" r:id="rId38"/>
    <p:sldId id="299" r:id="rId39"/>
    <p:sldId id="269" r:id="rId40"/>
    <p:sldId id="270" r:id="rId41"/>
    <p:sldId id="278" r:id="rId42"/>
    <p:sldId id="295" r:id="rId43"/>
    <p:sldId id="258" r:id="rId4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54D650-7430-4537-B38B-D6CAE2A645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C1DEA87-4A82-465E-AD91-DA0E9F2F85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3223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08417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376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7E1A4C-E9FF-4F94-93A5-41333CDD5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5E1C59-88B7-442A-8D20-11F69E9BF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1315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98535A6-F06A-44BC-A137-E545A25FF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40C2-5848-44C0-821D-3C910543FF2E}" type="datetimeFigureOut">
              <a:rPr lang="pt-BR" smtClean="0"/>
              <a:t>21/05/2019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C2F3745-754C-479F-B857-0F661D91C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C14857-FD34-4FF3-A93E-EB930A14E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25862-C7D5-426F-80B1-97148109F0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4009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E633BF-AC2C-4619-A655-2426EBF9B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85850"/>
            <a:ext cx="10515600" cy="26908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E9F606-1590-463D-9BF3-E5408B247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52875"/>
            <a:ext cx="10515600" cy="15906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77981F-CC14-404F-A4CC-C3DC56742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40C2-5848-44C0-821D-3C910543FF2E}" type="datetimeFigureOut">
              <a:rPr lang="pt-BR" smtClean="0"/>
              <a:t>21/05/2019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B27D6BA-0730-4A57-B611-9585B2FE9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03C288-925B-40DB-8BFD-2C65CF7D6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25862-C7D5-426F-80B1-97148109F0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9339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BBA6CB-C04C-4F09-ACC8-CDD6DBE10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0325CA-301C-4AA5-9FB7-D0029BF6AD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EAE00DB-15F6-4DC5-9DE2-E3FAD711EB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5C3B0B9-DBAB-449F-84E0-4A3DA755C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40C2-5848-44C0-821D-3C910543FF2E}" type="datetimeFigureOut">
              <a:rPr lang="pt-BR" smtClean="0"/>
              <a:t>21/05/2019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D9961C-243A-4C4F-A18D-84F98885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5A77A8B-D9CB-4CE8-8BA6-104B195B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25862-C7D5-426F-80B1-97148109F0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1495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B5CC8B-A18F-4CDD-9F1F-DB9BC6A3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BC2555B-277C-460B-9874-553DAED04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284E0D0-4272-46E5-B583-33D40E068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31D2CA2-AD42-47BF-9C45-AE722D4111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2C746D2-2381-4F89-8DEA-2BFC0D03F7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2B61DCD-7823-42C5-9951-59A118155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40C2-5848-44C0-821D-3C910543FF2E}" type="datetimeFigureOut">
              <a:rPr lang="pt-BR" smtClean="0"/>
              <a:t>21/05/2019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493B2A5-ABF4-40DA-98EC-768EF01F2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C496527-71F6-41F8-ABB5-A918D4C8B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25862-C7D5-426F-80B1-97148109F0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836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0B36ED-85CD-4C39-A10C-6488AE143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63239DA-CF5C-4102-86F0-0C18360D8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40C2-5848-44C0-821D-3C910543FF2E}" type="datetimeFigureOut">
              <a:rPr lang="pt-BR" smtClean="0"/>
              <a:t>21/05/2019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A5AC068-08A6-4C04-ABAD-BA785313F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1817DDB-E061-403C-83F7-A829311E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25862-C7D5-426F-80B1-97148109F0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0632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7C3697A-4E55-4564-B346-B7DB6D7BD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40C2-5848-44C0-821D-3C910543FF2E}" type="datetimeFigureOut">
              <a:rPr lang="pt-BR" smtClean="0"/>
              <a:t>21/05/2019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BACB623-601D-4967-8A3E-CB907C296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5815DB5-F4D1-4E0E-814E-2C7779C6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25862-C7D5-426F-80B1-97148109F0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1728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3EAA4C-CC1F-4B13-AF35-076FDEF76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1CB6C7-18CF-4537-A1B0-FBEAB1951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470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7498AB2-5803-4CA3-8FAA-69063E836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3D0F49F-D54E-4D87-9AF4-3D4C5E6B3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40C2-5848-44C0-821D-3C910543FF2E}" type="datetimeFigureOut">
              <a:rPr lang="pt-BR" smtClean="0"/>
              <a:t>21/05/2019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9C12F7F-3E4B-4B92-8B4B-31B0C1D62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9A921AC-57A0-4E1A-A65C-E44B9C2B6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25862-C7D5-426F-80B1-97148109F0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6388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EA9700-A4B9-48CB-80E8-6DF0AB870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00A080D-AB9B-4F8A-8A8C-44C1E33382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4513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5D92DE2-BB19-450C-BEB7-E1CEC1661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0B0C49C-CEE8-4EED-8ACB-72937B5D4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440C2-5848-44C0-821D-3C910543FF2E}" type="datetimeFigureOut">
              <a:rPr lang="pt-BR" smtClean="0"/>
              <a:t>21/05/2019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7A9BD7D-BB3E-4638-BB08-7C6DB0683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808A44F-D0FD-4898-BA5F-25024934C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25862-C7D5-426F-80B1-97148109F0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4622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0C5C914-D22C-474F-A12F-9BF9D1825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74748D3-D19E-47D4-BFD1-74F788C1F0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986647B-3DAA-4655-BB43-C05168989F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440C2-5848-44C0-821D-3C910543FF2E}" type="datetimeFigureOut">
              <a:rPr lang="pt-BR" smtClean="0"/>
              <a:t>21/05/2019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614A7B8-3AC8-48F9-B1BB-CCC708E10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CEBCBD-A8FE-4BF9-8CB7-376F53A6A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0516" y="1150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25862-C7D5-426F-80B1-97148109F0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893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 cap="all" baseline="0">
          <a:solidFill>
            <a:schemeClr val="accent6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5116DF-7D6B-4D88-A88B-BF99594D3F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COMISSÃO  da anistia</a:t>
            </a:r>
          </a:p>
        </p:txBody>
      </p:sp>
    </p:spTree>
    <p:extLst>
      <p:ext uri="{BB962C8B-B14F-4D97-AF65-F5344CB8AC3E}">
        <p14:creationId xmlns:p14="http://schemas.microsoft.com/office/powerpoint/2010/main" val="3789343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m relacionada">
            <a:extLst>
              <a:ext uri="{FF2B5EF4-FFF2-40B4-BE49-F238E27FC236}">
                <a16:creationId xmlns:a16="http://schemas.microsoft.com/office/drawing/2014/main" id="{5CE7CAD6-293B-4B28-921E-0CD43A60E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6" y="238125"/>
            <a:ext cx="8667750" cy="577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21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45F32E-07AF-478D-9413-3983BD284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memorial de anistia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091C22E-22DB-4911-8ADC-A9B17C4597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67853"/>
            <a:ext cx="10515600" cy="470911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pt-BR" dirty="0"/>
              <a:t>Com o objetivo de preservar a memória da Anistia, a Comissão de Anistia firmou o Termo de Cooperação - TC 001/2009 com a Universidade Federal de Minas Gerais – UFMG para a construção de um espaço de memória e reparação coletiva.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O Objeto do termo inicialmente  era a realização de reforma, adaptação ao uso e construção das instalações do Memorial no terreno e nas respectivas edificações do </a:t>
            </a:r>
            <a:r>
              <a:rPr lang="pt-BR" dirty="0" err="1"/>
              <a:t>Coleginho</a:t>
            </a:r>
            <a:r>
              <a:rPr lang="pt-BR" dirty="0"/>
              <a:t> da FAFICH, situado à rua Carangola, nº 288 em Belo Horizonte, Minas Gerais.</a:t>
            </a:r>
          </a:p>
          <a:p>
            <a:pPr marL="0" indent="0" algn="just">
              <a:buNone/>
            </a:pPr>
            <a:endParaRPr lang="pt-BR" dirty="0"/>
          </a:p>
          <a:p>
            <a:pPr algn="just"/>
            <a:r>
              <a:rPr lang="pt-BR" dirty="0"/>
              <a:t>O prazo para conclusão do projeto era de 20 meses a partir  da disponibilização dos recursos financeiros para a Universidade.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O escopo do projeto estava dividido em obras e </a:t>
            </a:r>
            <a:r>
              <a:rPr lang="pt-BR" dirty="0" err="1"/>
              <a:t>museografia</a:t>
            </a:r>
            <a:r>
              <a:rPr lang="pt-BR" dirty="0"/>
              <a:t>.</a:t>
            </a:r>
          </a:p>
          <a:p>
            <a:pPr algn="just"/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88839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7FD8BCB-56A3-44E0-863B-155EFF7AF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3249" y="387838"/>
            <a:ext cx="10889610" cy="55012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BR" sz="3200" dirty="0"/>
          </a:p>
          <a:p>
            <a:pPr marL="0" indent="0" algn="ctr">
              <a:buNone/>
            </a:pPr>
            <a:r>
              <a:rPr lang="pt-BR" sz="3200" b="1" dirty="0">
                <a:solidFill>
                  <a:schemeClr val="accent6">
                    <a:lumMod val="75000"/>
                  </a:schemeClr>
                </a:solidFill>
              </a:rPr>
              <a:t>Obras: recuperação, reforma e a nova edificação</a:t>
            </a:r>
          </a:p>
          <a:p>
            <a:pPr marL="0" indent="0" algn="ctr">
              <a:buNone/>
            </a:pPr>
            <a:endParaRPr lang="pt-BR" sz="3200" dirty="0">
              <a:solidFill>
                <a:srgbClr val="FF0000"/>
              </a:solidFill>
            </a:endParaRPr>
          </a:p>
          <a:p>
            <a:pPr algn="just"/>
            <a:r>
              <a:rPr lang="pt-BR" dirty="0"/>
              <a:t>prédio de exposição – </a:t>
            </a:r>
            <a:r>
              <a:rPr lang="pt-BR" dirty="0" err="1"/>
              <a:t>coleginho</a:t>
            </a:r>
            <a:endParaRPr lang="pt-BR" dirty="0"/>
          </a:p>
          <a:p>
            <a:pPr algn="just"/>
            <a:r>
              <a:rPr lang="pt-BR" dirty="0"/>
              <a:t>construção de praça e entorno</a:t>
            </a:r>
          </a:p>
          <a:p>
            <a:pPr algn="just"/>
            <a:r>
              <a:rPr lang="pt-BR" dirty="0"/>
              <a:t>construção de bosque da recordação para homenagear os mortos e desaparecidos</a:t>
            </a:r>
          </a:p>
          <a:p>
            <a:pPr algn="just"/>
            <a:r>
              <a:rPr lang="pt-BR" dirty="0"/>
              <a:t>construção de um espaço de acolhimento</a:t>
            </a:r>
          </a:p>
          <a:p>
            <a:pPr algn="just"/>
            <a:r>
              <a:rPr lang="pt-BR" dirty="0"/>
              <a:t>construção de um edifício administrativo – prédio com 5 pavimentos para o funcionamento administrativo do Memorial.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3229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FAF414-D1B0-4515-AF90-DE14762D6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26502"/>
            <a:ext cx="10363200" cy="582195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4300" b="1" dirty="0" err="1">
                <a:solidFill>
                  <a:schemeClr val="accent6">
                    <a:lumMod val="75000"/>
                  </a:schemeClr>
                </a:solidFill>
              </a:rPr>
              <a:t>Museografia</a:t>
            </a:r>
            <a:endParaRPr lang="pt-BR" sz="43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pt-BR" sz="43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pt-BR" dirty="0"/>
              <a:t>criação e geração de conteúdo</a:t>
            </a:r>
          </a:p>
          <a:p>
            <a:pPr algn="just"/>
            <a:r>
              <a:rPr lang="pt-BR" dirty="0"/>
              <a:t>pesquisa de conteúdo</a:t>
            </a:r>
          </a:p>
          <a:p>
            <a:pPr algn="just"/>
            <a:r>
              <a:rPr lang="pt-BR" dirty="0" err="1"/>
              <a:t>videografia</a:t>
            </a:r>
            <a:r>
              <a:rPr lang="pt-BR" dirty="0"/>
              <a:t> e audiovisual</a:t>
            </a:r>
          </a:p>
          <a:p>
            <a:pPr algn="just"/>
            <a:r>
              <a:rPr lang="pt-BR" dirty="0"/>
              <a:t>multimidia</a:t>
            </a:r>
          </a:p>
          <a:p>
            <a:pPr algn="just"/>
            <a:r>
              <a:rPr lang="pt-BR" dirty="0"/>
              <a:t>programação visual geral</a:t>
            </a:r>
          </a:p>
          <a:p>
            <a:pPr algn="just"/>
            <a:r>
              <a:rPr lang="pt-BR" dirty="0"/>
              <a:t>plano de comunicação</a:t>
            </a:r>
          </a:p>
          <a:p>
            <a:pPr algn="just"/>
            <a:r>
              <a:rPr lang="pt-BR" dirty="0"/>
              <a:t>exposição de longa duração de alta interação com os visitantes</a:t>
            </a:r>
          </a:p>
          <a:p>
            <a:pPr algn="just"/>
            <a:r>
              <a:rPr lang="pt-BR" dirty="0"/>
              <a:t>aquisição  de equipamentos eletrônicos necessários a </a:t>
            </a:r>
            <a:r>
              <a:rPr lang="pt-BR" dirty="0" err="1"/>
              <a:t>expografia</a:t>
            </a:r>
            <a:r>
              <a:rPr lang="pt-BR" dirty="0"/>
              <a:t> das salas da exposição.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5218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26F51C-713C-459E-B165-D3F77BD88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918" y="112548"/>
            <a:ext cx="10344325" cy="562552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pt-BR" dirty="0"/>
              <a:t>O Memorial foi inicialmente orçado em </a:t>
            </a:r>
            <a:r>
              <a:rPr lang="pt-BR" b="1" dirty="0">
                <a:solidFill>
                  <a:srgbClr val="C00000"/>
                </a:solidFill>
              </a:rPr>
              <a:t>R$ 5.150.000,00.</a:t>
            </a:r>
          </a:p>
          <a:p>
            <a:pPr marL="0" indent="0">
              <a:spcBef>
                <a:spcPts val="0"/>
              </a:spcBef>
              <a:buNone/>
            </a:pPr>
            <a:endParaRPr lang="pt-BR" dirty="0"/>
          </a:p>
          <a:p>
            <a:pPr>
              <a:spcBef>
                <a:spcPts val="0"/>
              </a:spcBef>
            </a:pPr>
            <a:r>
              <a:rPr lang="pt-BR" dirty="0"/>
              <a:t>O TC foi aditivado 6 vezes com significativas alterações no valor do empreendimento: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46B96B06-F3B1-4010-A5B2-08D05318F8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66028"/>
              </p:ext>
            </p:extLst>
          </p:nvPr>
        </p:nvGraphicFramePr>
        <p:xfrm>
          <a:off x="1157796" y="1795244"/>
          <a:ext cx="8128000" cy="4950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44474562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1212473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8470605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72475852"/>
                    </a:ext>
                  </a:extLst>
                </a:gridCol>
              </a:tblGrid>
              <a:tr h="400627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Especificações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Vigência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Valor em Reais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Diferença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457273"/>
                  </a:ext>
                </a:extLst>
              </a:tr>
              <a:tr h="400627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TC 001/2009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5.150.000,00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762051"/>
                  </a:ext>
                </a:extLst>
              </a:tr>
              <a:tr h="691492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1° Termo Aditivo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10/11/2010 a 15/12/2010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14.318.231,00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036817"/>
                  </a:ext>
                </a:extLst>
              </a:tr>
              <a:tr h="6914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2° Termo Aditivo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15/12/2010 a 09/10/2011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22.166.496,19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54,81%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694877"/>
                  </a:ext>
                </a:extLst>
              </a:tr>
              <a:tr h="6914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3° Termo Aditivo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09/10/2011 a 09/10/2013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22.166.496,19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54,81%</a:t>
                      </a:r>
                    </a:p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148423"/>
                  </a:ext>
                </a:extLst>
              </a:tr>
              <a:tr h="6914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4° Termo Aditivo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09/10/2013 a 09/10/2014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25.432.382,44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77,62%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947426"/>
                  </a:ext>
                </a:extLst>
              </a:tr>
              <a:tr h="6914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5° Termo Aditivo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09/10/2014 a 31/12/2015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25.432.382,44</a:t>
                      </a:r>
                    </a:p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77,62%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128934"/>
                  </a:ext>
                </a:extLst>
              </a:tr>
              <a:tr h="6914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6° Termo Aditivo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31/12/2015 a 31/12/2018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C00000"/>
                          </a:solidFill>
                        </a:rPr>
                        <a:t>28.817.864,48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C00000"/>
                          </a:solidFill>
                        </a:rPr>
                        <a:t>101,27%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041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9626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C496F26-AC59-48C1-A1D1-F2544F348B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1362" y="142613"/>
            <a:ext cx="10113335" cy="5704741"/>
          </a:xfrm>
        </p:spPr>
        <p:txBody>
          <a:bodyPr/>
          <a:lstStyle/>
          <a:p>
            <a:endParaRPr lang="pt-BR" dirty="0"/>
          </a:p>
          <a:p>
            <a:endParaRPr lang="pt-BR" dirty="0"/>
          </a:p>
          <a:p>
            <a:pPr marL="0" indent="0">
              <a:buNone/>
            </a:pPr>
            <a:r>
              <a:rPr lang="pt-BR" dirty="0"/>
              <a:t>					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VALORES</a:t>
            </a:r>
          </a:p>
          <a:p>
            <a:pPr marL="0" indent="0">
              <a:buNone/>
            </a:pPr>
            <a:endParaRPr lang="pt-BR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dirty="0"/>
              <a:t>O saldo de valores orçamentários encaminhados para a UFMG foi de:  </a:t>
            </a:r>
            <a:r>
              <a:rPr lang="pt-BR" b="1" dirty="0">
                <a:solidFill>
                  <a:srgbClr val="C00000"/>
                </a:solidFill>
              </a:rPr>
              <a:t>R$ 21.529.946,70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O saldo de valores financeiros encaminhados para a UFMG foi de: </a:t>
            </a:r>
            <a:r>
              <a:rPr lang="pt-BR" b="1" dirty="0">
                <a:solidFill>
                  <a:srgbClr val="C00000"/>
                </a:solidFill>
              </a:rPr>
              <a:t>R$ 14.437.457,93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6289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98F761-DABB-429C-81E6-D7113D1D1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Principais problemas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EBC3148-6DEF-48F2-BB10-52CAA35415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746996" cy="4351338"/>
          </a:xfrm>
        </p:spPr>
        <p:txBody>
          <a:bodyPr>
            <a:normAutofit/>
          </a:bodyPr>
          <a:lstStyle/>
          <a:p>
            <a:r>
              <a:rPr lang="pt-BR" dirty="0"/>
              <a:t>Falta de pressupostos que justifiquem a escolha da Universidade para execução do TC 001/2009.</a:t>
            </a:r>
          </a:p>
          <a:p>
            <a:endParaRPr lang="pt-BR" dirty="0"/>
          </a:p>
          <a:p>
            <a:r>
              <a:rPr lang="pt-BR" dirty="0"/>
              <a:t>Plano de Trabalho incompleto, extemporâneo e impreciso, ocasionando excessivas alterações no projeto executivo e, consequentemente, no custo previsto.</a:t>
            </a:r>
          </a:p>
          <a:p>
            <a:endParaRPr lang="pt-BR" dirty="0"/>
          </a:p>
          <a:p>
            <a:r>
              <a:rPr lang="pt-BR" dirty="0"/>
              <a:t>Não há discriminação, na formalização do termo, dos valores que seriam gastos e nem planilha dos custos do empreendimento.</a:t>
            </a:r>
          </a:p>
        </p:txBody>
      </p:sp>
    </p:spTree>
    <p:extLst>
      <p:ext uri="{BB962C8B-B14F-4D97-AF65-F5344CB8AC3E}">
        <p14:creationId xmlns:p14="http://schemas.microsoft.com/office/powerpoint/2010/main" val="2580152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CFB8EF-21DA-40BC-B332-1707CFF9E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57682"/>
          </a:xfrm>
        </p:spPr>
        <p:txBody>
          <a:bodyPr/>
          <a:lstStyle/>
          <a:p>
            <a:pPr algn="ctr"/>
            <a:r>
              <a:rPr lang="pt-BR" dirty="0"/>
              <a:t>Situação atual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F3CD600-15A1-49AD-85F6-EF7B11928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4583" y="1573955"/>
            <a:ext cx="10579217" cy="4717788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pt-BR" sz="7400" dirty="0"/>
              <a:t>Após o inicio das obras de reforma do </a:t>
            </a:r>
            <a:r>
              <a:rPr lang="pt-BR" sz="7400" dirty="0" err="1"/>
              <a:t>coleginho</a:t>
            </a:r>
            <a:r>
              <a:rPr lang="pt-BR" sz="7400" dirty="0"/>
              <a:t> (prédio onde estaria localizado o museu) o prédio começou a ruir.</a:t>
            </a:r>
          </a:p>
          <a:p>
            <a:pPr marL="0" indent="0" algn="just">
              <a:buNone/>
            </a:pPr>
            <a:endParaRPr lang="pt-BR" sz="6000" dirty="0"/>
          </a:p>
          <a:p>
            <a:pPr algn="just"/>
            <a:r>
              <a:rPr lang="pt-BR" sz="7400" dirty="0"/>
              <a:t>Não foi aberto procedimento para verificação de quem deu causa a ruina do prédio histórico, e buscou-se resolver a situação por meio de um novo financiamento, junto ao BNDES, no valor de </a:t>
            </a:r>
            <a:r>
              <a:rPr lang="pt-BR" sz="7400" b="1" dirty="0">
                <a:solidFill>
                  <a:srgbClr val="C00000"/>
                </a:solidFill>
              </a:rPr>
              <a:t>R$ 9.940.441,11</a:t>
            </a:r>
            <a:r>
              <a:rPr lang="pt-BR" sz="7400" dirty="0"/>
              <a:t>. A operação foi cancelada pois não houve assinatura </a:t>
            </a:r>
            <a:r>
              <a:rPr lang="pt-BR" sz="6000" dirty="0"/>
              <a:t>do contrato</a:t>
            </a:r>
            <a:r>
              <a:rPr lang="pt-BR" sz="4400" dirty="0"/>
              <a:t>.</a:t>
            </a:r>
          </a:p>
          <a:p>
            <a:pPr marL="0" indent="0" algn="just">
              <a:buNone/>
            </a:pPr>
            <a:endParaRPr lang="pt-BR" sz="4400" dirty="0"/>
          </a:p>
          <a:p>
            <a:pPr algn="just"/>
            <a:r>
              <a:rPr lang="pt-BR" sz="7400" dirty="0"/>
              <a:t>Atualmente o prédio histórico encontra-se escorado e a única reforma realizada foi a troca do telhado.</a:t>
            </a:r>
          </a:p>
          <a:p>
            <a:pPr marL="0" indent="0" algn="just">
              <a:buNone/>
            </a:pPr>
            <a:endParaRPr lang="pt-BR" sz="7400" dirty="0"/>
          </a:p>
          <a:p>
            <a:pPr algn="just"/>
            <a:r>
              <a:rPr lang="pt-BR" sz="7400" dirty="0"/>
              <a:t>O prédio administrativo encontra-se 70% concluído.</a:t>
            </a:r>
          </a:p>
          <a:p>
            <a:pPr algn="just"/>
            <a:endParaRPr lang="pt-BR" sz="4400" dirty="0"/>
          </a:p>
          <a:p>
            <a:pPr algn="just"/>
            <a:r>
              <a:rPr lang="pt-BR" sz="7400" dirty="0"/>
              <a:t>As demais áreas inicialmente pensadas não foram implementadas.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9558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memorial da anistia politica">
            <a:extLst>
              <a:ext uri="{FF2B5EF4-FFF2-40B4-BE49-F238E27FC236}">
                <a16:creationId xmlns:a16="http://schemas.microsoft.com/office/drawing/2014/main" id="{D6BC5C9B-2A75-4AC9-A0BB-E92E692D9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24" y="962025"/>
            <a:ext cx="870585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503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m relacionada">
            <a:extLst>
              <a:ext uri="{FF2B5EF4-FFF2-40B4-BE49-F238E27FC236}">
                <a16:creationId xmlns:a16="http://schemas.microsoft.com/office/drawing/2014/main" id="{3ED55271-3E51-49E4-8E28-5793C528E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14" y="751050"/>
            <a:ext cx="8124093" cy="536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160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D1A6C-A4AB-4952-BC8C-CA1721297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439" y="415459"/>
            <a:ext cx="10515600" cy="1325563"/>
          </a:xfrm>
        </p:spPr>
        <p:txBody>
          <a:bodyPr/>
          <a:lstStyle/>
          <a:p>
            <a:r>
              <a:rPr lang="pt-BR" dirty="0"/>
              <a:t>           A Anistia política no brasil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3D63CE-ABD6-4636-A95C-737E226F9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41022"/>
            <a:ext cx="10515599" cy="4435941"/>
          </a:xfrm>
        </p:spPr>
        <p:txBody>
          <a:bodyPr>
            <a:normAutofit/>
          </a:bodyPr>
          <a:lstStyle/>
          <a:p>
            <a:pPr algn="just"/>
            <a:r>
              <a:rPr lang="pt-BR" dirty="0"/>
              <a:t>A Anistia Política no Brasil completará 40 anos em 2019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Foi implementada pelo Exmo. Sr. Presidente da República João Figueiredo em 28 de agosto de 1979, por meio  da Lei nº 6.683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A Comissão de Anistia foi criada pela 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Lei nº 10.559, de 13 de novembro de 2002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69493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1EB169-400B-4532-A7E0-F8652B331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528506"/>
            <a:ext cx="10428215" cy="5648457"/>
          </a:xfrm>
        </p:spPr>
        <p:txBody>
          <a:bodyPr/>
          <a:lstStyle/>
          <a:p>
            <a:pPr marL="0" indent="0">
              <a:buNone/>
            </a:pP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EXPOSIÇÃO DE LONGA DURAÇÃO OU MUSEOGRAFIA E EXPOGRAFIA</a:t>
            </a:r>
          </a:p>
          <a:p>
            <a:pPr marL="0" indent="0">
              <a:buNone/>
            </a:pPr>
            <a:endParaRPr lang="pt-BR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pt-BR" b="1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pt-BR" dirty="0"/>
              <a:t>Foi encaminhado à Comissão de Anistia um HD com o material produzido no âmbito do Termo de Cooperação pela Universidade Federal de Minas Gerais</a:t>
            </a:r>
          </a:p>
          <a:p>
            <a:endParaRPr lang="pt-BR" dirty="0"/>
          </a:p>
          <a:p>
            <a:pPr algn="just"/>
            <a:r>
              <a:rPr lang="pt-BR" dirty="0"/>
              <a:t>Foi inaugurada pela UFMG em 28 de junho de 2017 a exposição “Desconstrução do Esquecimento” como parte da entrega da </a:t>
            </a:r>
            <a:r>
              <a:rPr lang="pt-BR" dirty="0" err="1"/>
              <a:t>museografia</a:t>
            </a:r>
            <a:r>
              <a:rPr lang="pt-BR" dirty="0"/>
              <a:t> contratada no TC 001/2009.</a:t>
            </a:r>
          </a:p>
          <a:p>
            <a:pPr marL="0" indent="0" algn="just">
              <a:buNone/>
            </a:pPr>
            <a:r>
              <a:rPr lang="pt-BR" dirty="0">
                <a:solidFill>
                  <a:srgbClr val="FF0000"/>
                </a:solidFill>
              </a:rPr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9449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3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BCEA18FD-CB37-4F93-A5F9-FF7DF9B932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t="21961" r="8739" b="30680"/>
          <a:stretch/>
        </p:blipFill>
        <p:spPr>
          <a:xfrm>
            <a:off x="716947" y="756474"/>
            <a:ext cx="5400675" cy="5215700"/>
          </a:xfrm>
          <a:prstGeom prst="rect">
            <a:avLst/>
          </a:prstGeom>
        </p:spPr>
      </p:pic>
      <p:sp>
        <p:nvSpPr>
          <p:cNvPr id="3" name="AutoShape 4" descr="blob:https://web.whatsapp.com/b1982f09-26b6-41a6-96a0-1b6e7255ef0f">
            <a:extLst>
              <a:ext uri="{FF2B5EF4-FFF2-40B4-BE49-F238E27FC236}">
                <a16:creationId xmlns:a16="http://schemas.microsoft.com/office/drawing/2014/main" id="{BE53882C-52CA-422D-AEFB-0528D216F9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13726C3-CEA3-44FD-B130-E9F5F88436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" r="11660" b="15139"/>
          <a:stretch/>
        </p:blipFill>
        <p:spPr>
          <a:xfrm>
            <a:off x="6357557" y="756474"/>
            <a:ext cx="4376357" cy="521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03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DEBD84-BC8E-4002-98FD-EDD882887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6358"/>
            <a:ext cx="10515600" cy="970547"/>
          </a:xfrm>
        </p:spPr>
        <p:txBody>
          <a:bodyPr>
            <a:normAutofit/>
          </a:bodyPr>
          <a:lstStyle/>
          <a:p>
            <a:pPr algn="ctr"/>
            <a:r>
              <a:rPr lang="pt-BR" sz="4400" dirty="0"/>
              <a:t>Conteúdo do </a:t>
            </a:r>
            <a:r>
              <a:rPr lang="pt-BR" sz="4400" dirty="0" err="1"/>
              <a:t>hd</a:t>
            </a:r>
            <a:endParaRPr lang="pt-BR" sz="4400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C6D0317-2BFD-4A0F-BD96-10930063F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211179"/>
            <a:ext cx="10515600" cy="4728227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pt-BR" dirty="0">
                <a:solidFill>
                  <a:schemeClr val="tx1"/>
                </a:solidFill>
              </a:rPr>
              <a:t>De acordo com o Relatório Final de Pesquisa os resultados finais da pesquisa executada pela equipe do Projeto República: núcleo de pesquisa, documentação e memória/UFMG, e entregues à UFMG para serem encaminhados ao Ministério da Justiça/Comissão de Anistia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pt-BR" dirty="0">
              <a:solidFill>
                <a:schemeClr val="tx1"/>
              </a:solidFill>
            </a:endParaRPr>
          </a:p>
          <a:p>
            <a:r>
              <a:rPr lang="pt-BR" b="1" dirty="0">
                <a:solidFill>
                  <a:schemeClr val="tx1"/>
                </a:solidFill>
              </a:rPr>
              <a:t>3.700 </a:t>
            </a:r>
            <a:r>
              <a:rPr lang="pt-BR" dirty="0">
                <a:solidFill>
                  <a:schemeClr val="tx1"/>
                </a:solidFill>
              </a:rPr>
              <a:t>imagens</a:t>
            </a:r>
          </a:p>
          <a:p>
            <a:r>
              <a:rPr lang="pt-BR" b="1" dirty="0">
                <a:solidFill>
                  <a:schemeClr val="tx1"/>
                </a:solidFill>
              </a:rPr>
              <a:t>1.384 </a:t>
            </a:r>
            <a:r>
              <a:rPr lang="pt-BR" dirty="0">
                <a:solidFill>
                  <a:schemeClr val="tx1"/>
                </a:solidFill>
              </a:rPr>
              <a:t>páginas de documentos impressos</a:t>
            </a:r>
          </a:p>
          <a:p>
            <a:r>
              <a:rPr lang="pt-BR" b="1" dirty="0">
                <a:solidFill>
                  <a:schemeClr val="tx1"/>
                </a:solidFill>
              </a:rPr>
              <a:t>514 </a:t>
            </a:r>
            <a:r>
              <a:rPr lang="pt-BR" dirty="0">
                <a:solidFill>
                  <a:schemeClr val="tx1"/>
                </a:solidFill>
              </a:rPr>
              <a:t>documentos sonoros – canções e/ou jingles</a:t>
            </a:r>
          </a:p>
          <a:p>
            <a:r>
              <a:rPr lang="pt-BR" b="1" dirty="0">
                <a:solidFill>
                  <a:schemeClr val="tx1"/>
                </a:solidFill>
              </a:rPr>
              <a:t>658 </a:t>
            </a:r>
            <a:r>
              <a:rPr lang="pt-BR" dirty="0">
                <a:solidFill>
                  <a:schemeClr val="tx1"/>
                </a:solidFill>
              </a:rPr>
              <a:t>minutos de trechos de documentos sonoros</a:t>
            </a:r>
          </a:p>
          <a:p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830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DEBD84-BC8E-4002-98FD-EDD882887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6358"/>
            <a:ext cx="10515600" cy="970547"/>
          </a:xfrm>
        </p:spPr>
        <p:txBody>
          <a:bodyPr>
            <a:normAutofit/>
          </a:bodyPr>
          <a:lstStyle/>
          <a:p>
            <a:pPr algn="ctr"/>
            <a:r>
              <a:rPr lang="pt-BR" sz="4400" dirty="0"/>
              <a:t>Conteúdo do </a:t>
            </a:r>
            <a:r>
              <a:rPr lang="pt-BR" sz="4400" dirty="0" err="1"/>
              <a:t>hd</a:t>
            </a:r>
            <a:endParaRPr lang="pt-BR" sz="4400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C6D0317-2BFD-4A0F-BD96-10930063F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211179"/>
            <a:ext cx="10515600" cy="4332371"/>
          </a:xfrm>
        </p:spPr>
        <p:txBody>
          <a:bodyPr>
            <a:normAutofit lnSpcReduction="10000"/>
          </a:bodyPr>
          <a:lstStyle/>
          <a:p>
            <a:endParaRPr lang="pt-BR" b="1" dirty="0">
              <a:solidFill>
                <a:schemeClr val="tx1"/>
              </a:solidFill>
            </a:endParaRPr>
          </a:p>
          <a:p>
            <a:r>
              <a:rPr lang="pt-BR" b="1" dirty="0">
                <a:solidFill>
                  <a:schemeClr val="tx1"/>
                </a:solidFill>
              </a:rPr>
              <a:t>35 </a:t>
            </a:r>
            <a:r>
              <a:rPr lang="pt-BR" dirty="0">
                <a:solidFill>
                  <a:schemeClr val="tx1"/>
                </a:solidFill>
              </a:rPr>
              <a:t>filmes encenados e/ou documentais em versão integral</a:t>
            </a:r>
          </a:p>
          <a:p>
            <a:endParaRPr lang="pt-BR" dirty="0">
              <a:solidFill>
                <a:schemeClr val="tx1"/>
              </a:solidFill>
            </a:endParaRPr>
          </a:p>
          <a:p>
            <a:r>
              <a:rPr lang="pt-BR" b="1" dirty="0">
                <a:solidFill>
                  <a:schemeClr val="tx1"/>
                </a:solidFill>
              </a:rPr>
              <a:t>1.400 </a:t>
            </a:r>
            <a:r>
              <a:rPr lang="pt-BR" dirty="0">
                <a:solidFill>
                  <a:schemeClr val="tx1"/>
                </a:solidFill>
              </a:rPr>
              <a:t>minutos aproximadamente de trechos de vídeos</a:t>
            </a:r>
          </a:p>
          <a:p>
            <a:endParaRPr lang="pt-BR" dirty="0">
              <a:solidFill>
                <a:schemeClr val="tx1"/>
              </a:solidFill>
            </a:endParaRPr>
          </a:p>
          <a:p>
            <a:r>
              <a:rPr lang="pt-BR" b="1" dirty="0">
                <a:solidFill>
                  <a:schemeClr val="tx1"/>
                </a:solidFill>
              </a:rPr>
              <a:t>84 </a:t>
            </a:r>
            <a:r>
              <a:rPr lang="pt-BR" dirty="0">
                <a:solidFill>
                  <a:schemeClr val="tx1"/>
                </a:solidFill>
              </a:rPr>
              <a:t>verbetes biográficos</a:t>
            </a:r>
          </a:p>
          <a:p>
            <a:endParaRPr lang="pt-BR" dirty="0">
              <a:solidFill>
                <a:schemeClr val="tx1"/>
              </a:solidFill>
            </a:endParaRPr>
          </a:p>
          <a:p>
            <a:r>
              <a:rPr lang="pt-BR" b="1" dirty="0">
                <a:solidFill>
                  <a:schemeClr val="tx1"/>
                </a:solidFill>
              </a:rPr>
              <a:t>08 </a:t>
            </a:r>
            <a:r>
              <a:rPr lang="pt-BR" dirty="0" err="1">
                <a:solidFill>
                  <a:schemeClr val="tx1"/>
                </a:solidFill>
              </a:rPr>
              <a:t>papers</a:t>
            </a:r>
            <a:endParaRPr lang="pt-BR" dirty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  <a:p>
            <a:r>
              <a:rPr lang="pt-BR" b="1" dirty="0">
                <a:solidFill>
                  <a:schemeClr val="tx1"/>
                </a:solidFill>
              </a:rPr>
              <a:t>200 </a:t>
            </a:r>
            <a:r>
              <a:rPr lang="pt-BR" dirty="0">
                <a:solidFill>
                  <a:schemeClr val="tx1"/>
                </a:solidFill>
              </a:rPr>
              <a:t>obras identificadas em pesquisa bibliográfica</a:t>
            </a:r>
          </a:p>
          <a:p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127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A2FA0FB-A205-49E9-86B3-1074F427A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2612"/>
            <a:ext cx="10515600" cy="5302918"/>
          </a:xfrm>
        </p:spPr>
        <p:txBody>
          <a:bodyPr>
            <a:normAutofit/>
          </a:bodyPr>
          <a:lstStyle/>
          <a:p>
            <a:pPr algn="ctr"/>
            <a:r>
              <a:rPr lang="pt-BR" sz="2800" dirty="0">
                <a:solidFill>
                  <a:schemeClr val="tx1"/>
                </a:solidFill>
              </a:rPr>
              <a:t>A totalidade do material produzido refere-se a momentos, publicações e pessoas tidas como ícones da luta contra o Regime Militar</a:t>
            </a:r>
          </a:p>
          <a:p>
            <a:endParaRPr lang="pt-BR" sz="2800" dirty="0">
              <a:solidFill>
                <a:schemeClr val="tx1"/>
              </a:solidFill>
            </a:endParaRPr>
          </a:p>
          <a:p>
            <a:endParaRPr lang="pt-BR" sz="2800" dirty="0">
              <a:solidFill>
                <a:schemeClr val="tx1"/>
              </a:solidFill>
            </a:endParaRP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D212582-0F43-4865-BE30-FD47FAB64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1626396"/>
            <a:ext cx="6701750" cy="445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54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4571568-7C5A-4292-9FAF-3CDF642E3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381000"/>
            <a:ext cx="916838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12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B5B5691-67E0-4794-A09A-55FBF3ED7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88" y="442905"/>
            <a:ext cx="4202884" cy="546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53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EF19D61-3D9A-4887-B637-3D0D6EABC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338" y="66675"/>
            <a:ext cx="446554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31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C29B116-C6B5-46FE-894D-3DEEF3CCE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319" y="0"/>
            <a:ext cx="4624782" cy="639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62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D2B9C19-D830-4CE7-B7DA-EB9833861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"/>
            <a:ext cx="10515600" cy="5543550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82C5A30-587D-4F70-9183-184B52B3F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495" y="-1"/>
            <a:ext cx="3621785" cy="554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79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D1A6C-A4AB-4952-BC8C-CA1721297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781"/>
            <a:ext cx="10515600" cy="1082180"/>
          </a:xfrm>
        </p:spPr>
        <p:txBody>
          <a:bodyPr/>
          <a:lstStyle/>
          <a:p>
            <a:pPr algn="ctr"/>
            <a:r>
              <a:rPr lang="pt-BR" dirty="0"/>
              <a:t>Finalidade da comissão de anistia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3D63CE-ABD6-4636-A95C-737E226F9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149292"/>
            <a:ext cx="11158058" cy="507533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endParaRPr lang="pt-BR" dirty="0"/>
          </a:p>
          <a:p>
            <a:pPr algn="just"/>
            <a:r>
              <a:rPr lang="pt-BR" dirty="0"/>
              <a:t>Art. 2</a:t>
            </a:r>
            <a:r>
              <a:rPr lang="pt-BR" u="sng" baseline="30000" dirty="0"/>
              <a:t>o</a:t>
            </a:r>
            <a:r>
              <a:rPr lang="pt-BR" dirty="0"/>
              <a:t>   São declarados anistiados políticos aqueles que, </a:t>
            </a:r>
            <a:r>
              <a:rPr lang="pt-BR" b="1" dirty="0">
                <a:solidFill>
                  <a:srgbClr val="C00000"/>
                </a:solidFill>
              </a:rPr>
              <a:t>no período de 18 de setembro de 1946 até 5 de outubro de 1988</a:t>
            </a:r>
            <a:r>
              <a:rPr lang="pt-BR" dirty="0"/>
              <a:t>, por motivação exclusivamente política, foram: </a:t>
            </a:r>
          </a:p>
          <a:p>
            <a:endParaRPr lang="pt-BR" dirty="0"/>
          </a:p>
          <a:p>
            <a:pPr algn="just"/>
            <a:r>
              <a:rPr lang="pt-BR" dirty="0"/>
              <a:t>I - atingidos por atos institucionais ou complementares, ou de exceção na plena abrangência do termo;</a:t>
            </a:r>
          </a:p>
          <a:p>
            <a:pPr algn="just"/>
            <a:r>
              <a:rPr lang="pt-BR" dirty="0"/>
              <a:t>II - punidos com transferência para localidade diversa daquela onde exerciam suas atividades profissionais, impondo-se mudanças de local de residência;</a:t>
            </a:r>
          </a:p>
          <a:p>
            <a:r>
              <a:rPr lang="pt-BR" dirty="0"/>
              <a:t>.....</a:t>
            </a:r>
          </a:p>
          <a:p>
            <a:pPr algn="just"/>
            <a:r>
              <a:rPr lang="pt-BR" dirty="0"/>
              <a:t>XVII - impedidos de tomar posse ou de entrar em exercício de cargo público, nos Poderes Judiciário, Legislativo ou Executivo, em todos os níveis, tendo sido válido o concurso.</a:t>
            </a:r>
          </a:p>
        </p:txBody>
      </p:sp>
    </p:spTree>
    <p:extLst>
      <p:ext uri="{BB962C8B-B14F-4D97-AF65-F5344CB8AC3E}">
        <p14:creationId xmlns:p14="http://schemas.microsoft.com/office/powerpoint/2010/main" val="860386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2B494EF-CC4C-4D1A-9A86-D2101ABE8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605" y="-1"/>
            <a:ext cx="4303552" cy="676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74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01E432A-7C95-4876-82D4-329D96150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7226" y="5934075"/>
            <a:ext cx="5588000" cy="514350"/>
          </a:xfrm>
        </p:spPr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Carlos Lamarca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386ED15-5F5A-4EE3-A9CC-A57447AAB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94" y="0"/>
            <a:ext cx="7918061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944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C6C66F8-0A3D-42C8-A54E-30F126BAF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198" y="6096000"/>
            <a:ext cx="4857751" cy="495300"/>
          </a:xfrm>
        </p:spPr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Fidel Castro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FA5DCE5-9083-4DBB-AFF3-F7C8EF57A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0"/>
            <a:ext cx="7835623" cy="59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348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41B1B73-BCF5-4CEA-A377-830981391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58723" y="6305549"/>
            <a:ext cx="10008065" cy="447676"/>
          </a:xfrm>
        </p:spPr>
        <p:txBody>
          <a:bodyPr>
            <a:noAutofit/>
          </a:bodyPr>
          <a:lstStyle/>
          <a:p>
            <a:r>
              <a:rPr lang="pt-BR" sz="2000" dirty="0">
                <a:solidFill>
                  <a:schemeClr val="tx1"/>
                </a:solidFill>
              </a:rPr>
              <a:t>Título: Recepção aos líderes da Revolução Cubana em Havana. Na foto, Camilo </a:t>
            </a:r>
            <a:r>
              <a:rPr lang="pt-BR" sz="2000" dirty="0" err="1">
                <a:solidFill>
                  <a:schemeClr val="tx1"/>
                </a:solidFill>
              </a:rPr>
              <a:t>Cienfuegos</a:t>
            </a:r>
            <a:r>
              <a:rPr lang="pt-BR" sz="2000" dirty="0">
                <a:solidFill>
                  <a:schemeClr val="tx1"/>
                </a:solidFill>
              </a:rPr>
              <a:t>, chefe do estado maior do exército rebelde e Fidel Castro comandante da revolução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39F7349-2D0D-4A59-A045-1691EC496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157" y="0"/>
            <a:ext cx="3745718" cy="617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25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9AAF3433-CE26-4612-8524-67AF5F79C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2300" y="494950"/>
            <a:ext cx="10515600" cy="5679347"/>
          </a:xfrm>
        </p:spPr>
        <p:txBody>
          <a:bodyPr/>
          <a:lstStyle/>
          <a:p>
            <a:endParaRPr lang="pt-BR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+mj-lt"/>
              </a:rPr>
              <a:t>A Controladoria Geral da União – CGU, no ano 2017, auditou o termo de cooperação – TC 001/2009, com o objetivo de analisar os atos e fatos, de gestão. Irregularidades foram constatadas, o que gerou o relatório CGU nº 201603520, além de recomendações e um processo administrativo</a:t>
            </a:r>
          </a:p>
          <a:p>
            <a:pPr algn="just"/>
            <a:endParaRPr lang="pt-BR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+mj-lt"/>
              </a:rPr>
              <a:t>Em 06 de dezembro de 2017 a Controladoria-Geral da União (CGU) em parceria com Polícia Federal (PF) e o Tribunal de Contas da União (TCU) instauram a </a:t>
            </a:r>
            <a:r>
              <a:rPr lang="pt-BR" b="1" dirty="0">
                <a:solidFill>
                  <a:srgbClr val="C00000"/>
                </a:solidFill>
                <a:latin typeface="+mj-lt"/>
              </a:rPr>
              <a:t>Operação Esperança Equilibrista</a:t>
            </a:r>
            <a:r>
              <a:rPr lang="pt-BR" dirty="0">
                <a:solidFill>
                  <a:schemeClr val="tx1"/>
                </a:solidFill>
                <a:latin typeface="+mj-lt"/>
              </a:rPr>
              <a:t>, em Minas Gerais</a:t>
            </a:r>
          </a:p>
          <a:p>
            <a:pPr algn="just"/>
            <a:endParaRPr lang="pt-BR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+mj-lt"/>
              </a:rPr>
              <a:t>A ação apurou desvios de recursos públicos, na Universidade Federal de Minas Gerais (UFMG), para implantação do Memorial da Anistia Política do Brasil </a:t>
            </a:r>
          </a:p>
        </p:txBody>
      </p:sp>
    </p:spTree>
    <p:extLst>
      <p:ext uri="{BB962C8B-B14F-4D97-AF65-F5344CB8AC3E}">
        <p14:creationId xmlns:p14="http://schemas.microsoft.com/office/powerpoint/2010/main" val="7668722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B518DAF-7836-4DB2-914D-02B28FC02CCD}"/>
              </a:ext>
            </a:extLst>
          </p:cNvPr>
          <p:cNvPicPr/>
          <p:nvPr/>
        </p:nvPicPr>
        <p:blipFill rotWithShape="1">
          <a:blip r:embed="rId2"/>
          <a:srcRect l="19242" t="9281" r="20534" b="5708"/>
          <a:stretch/>
        </p:blipFill>
        <p:spPr bwMode="auto">
          <a:xfrm>
            <a:off x="857250" y="333376"/>
            <a:ext cx="9601200" cy="56864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535196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BA10DED-CBEA-48D5-853E-77FD9ED385F2}"/>
              </a:ext>
            </a:extLst>
          </p:cNvPr>
          <p:cNvPicPr/>
          <p:nvPr/>
        </p:nvPicPr>
        <p:blipFill rotWithShape="1">
          <a:blip r:embed="rId2"/>
          <a:srcRect l="20722" t="4703" r="28027" b="4703"/>
          <a:stretch/>
        </p:blipFill>
        <p:spPr bwMode="auto">
          <a:xfrm>
            <a:off x="1447801" y="190500"/>
            <a:ext cx="8953500" cy="61340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00709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2FB67C8-48D7-489F-ADCA-4E971FE371A9}"/>
              </a:ext>
            </a:extLst>
          </p:cNvPr>
          <p:cNvPicPr/>
          <p:nvPr/>
        </p:nvPicPr>
        <p:blipFill rotWithShape="1">
          <a:blip r:embed="rId2"/>
          <a:srcRect l="16404" t="6855" r="35795"/>
          <a:stretch/>
        </p:blipFill>
        <p:spPr bwMode="auto">
          <a:xfrm>
            <a:off x="581025" y="219075"/>
            <a:ext cx="10201275" cy="6105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686246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0394427-2840-4642-A7BE-17D2CDA0606F}"/>
              </a:ext>
            </a:extLst>
          </p:cNvPr>
          <p:cNvPicPr/>
          <p:nvPr/>
        </p:nvPicPr>
        <p:blipFill rotWithShape="1">
          <a:blip r:embed="rId2"/>
          <a:srcRect l="34925" t="6270" r="13041" b="3115"/>
          <a:stretch/>
        </p:blipFill>
        <p:spPr bwMode="auto">
          <a:xfrm>
            <a:off x="228600" y="0"/>
            <a:ext cx="11620499" cy="660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815568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476364-A9BE-4E64-A415-A4FEFC7FB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4200" y="184558"/>
            <a:ext cx="10515600" cy="5197067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Recentemente a UFMG encaminhou prestação de contas, que ainda não foi analisada pelo MMFDH e o seguinte relatório de execução físico-financeira relacionado a </a:t>
            </a:r>
            <a:r>
              <a:rPr lang="pt-BR" dirty="0" err="1">
                <a:solidFill>
                  <a:schemeClr val="tx1"/>
                </a:solidFill>
              </a:rPr>
              <a:t>museografia</a:t>
            </a:r>
            <a:r>
              <a:rPr lang="pt-BR" dirty="0">
                <a:solidFill>
                  <a:schemeClr val="tx1"/>
                </a:solidFill>
              </a:rPr>
              <a:t>. Valor da UFMG: </a:t>
            </a:r>
            <a:r>
              <a:rPr lang="pt-BR" b="1" dirty="0">
                <a:solidFill>
                  <a:srgbClr val="C00000"/>
                </a:solidFill>
              </a:rPr>
              <a:t>R$ 3.113.168,01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65658E1-5431-4A48-97A5-4F1C5E5AE8BC}"/>
              </a:ext>
            </a:extLst>
          </p:cNvPr>
          <p:cNvPicPr/>
          <p:nvPr/>
        </p:nvPicPr>
        <p:blipFill rotWithShape="1">
          <a:blip r:embed="rId2"/>
          <a:srcRect l="6703" t="12648" r="61195" b="37333"/>
          <a:stretch/>
        </p:blipFill>
        <p:spPr bwMode="auto">
          <a:xfrm>
            <a:off x="816441" y="1743075"/>
            <a:ext cx="9537234" cy="46535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7501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D1A6C-A4AB-4952-BC8C-CA1721297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Finalidade da comissão de anistia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3D63CE-ABD6-4636-A95C-737E226F9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547371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Art. 10.  Caberá ao Ministro de Estado da Mulher, da Família e dos Direitos Humanos decidir a respeito dos requerimentos fundados no disposto nesta Lei.  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Art. 12.  Fica criada, no âmbito do Ministério da Mulher, da Família e dos Direitos Humanos, a Comissão de Anistia, com a finalidade de </a:t>
            </a:r>
            <a:r>
              <a:rPr lang="pt-BR" b="1" dirty="0">
                <a:solidFill>
                  <a:srgbClr val="FF0000"/>
                </a:solidFill>
              </a:rPr>
              <a:t>EXAMINAR</a:t>
            </a:r>
            <a:r>
              <a:rPr lang="pt-BR" dirty="0"/>
              <a:t> os requerimentos referidos no art. 10 e assessorar o Ministro de Estado em suas decisões.  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97183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DCE499E-8B41-45E4-9679-081C06453FD8}"/>
              </a:ext>
            </a:extLst>
          </p:cNvPr>
          <p:cNvPicPr/>
          <p:nvPr/>
        </p:nvPicPr>
        <p:blipFill rotWithShape="1">
          <a:blip r:embed="rId2"/>
          <a:srcRect l="11641" t="12648" r="66663" b="22959"/>
          <a:stretch/>
        </p:blipFill>
        <p:spPr bwMode="auto">
          <a:xfrm>
            <a:off x="203874" y="931178"/>
            <a:ext cx="9762247" cy="55535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FD40812-3A0B-4B8D-B95B-EC611760DBCE}"/>
              </a:ext>
            </a:extLst>
          </p:cNvPr>
          <p:cNvSpPr/>
          <p:nvPr/>
        </p:nvSpPr>
        <p:spPr>
          <a:xfrm>
            <a:off x="1238249" y="0"/>
            <a:ext cx="96926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No entanto, a Fundação contratada pela UFMG apresentou uma prestação de contas no Valor de </a:t>
            </a:r>
            <a:r>
              <a:rPr lang="pt-BR" sz="2400" b="1" dirty="0">
                <a:solidFill>
                  <a:srgbClr val="C00000"/>
                </a:solidFill>
              </a:rPr>
              <a:t>R$ 5.112.483,10</a:t>
            </a:r>
          </a:p>
        </p:txBody>
      </p:sp>
    </p:spTree>
    <p:extLst>
      <p:ext uri="{BB962C8B-B14F-4D97-AF65-F5344CB8AC3E}">
        <p14:creationId xmlns:p14="http://schemas.microsoft.com/office/powerpoint/2010/main" val="18524018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4C5DE2-1252-49EE-8F9A-7D532FE7E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Produção literária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B48C9D-1469-4058-A931-AD4EAE578B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1090946" cy="4351338"/>
          </a:xfrm>
        </p:spPr>
        <p:txBody>
          <a:bodyPr/>
          <a:lstStyle/>
          <a:p>
            <a:endParaRPr lang="pt-BR" dirty="0"/>
          </a:p>
          <a:p>
            <a:r>
              <a:rPr lang="pt-BR" dirty="0"/>
              <a:t>Além do projeto do Memorial, a Comissão de Anistia também dedicou-se à produção literária</a:t>
            </a:r>
          </a:p>
          <a:p>
            <a:endParaRPr lang="pt-BR" dirty="0"/>
          </a:p>
          <a:p>
            <a:r>
              <a:rPr lang="pt-BR" dirty="0"/>
              <a:t>Foram investidos milhões de reais para a produção de obras literárias e audiovisuais.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095219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4C5DE2-1252-49EE-8F9A-7D532FE7E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PROCESSO EM ANÁLISE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B48C9D-1469-4058-A931-AD4EAE578B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1090946" cy="4351338"/>
          </a:xfrm>
        </p:spPr>
        <p:txBody>
          <a:bodyPr/>
          <a:lstStyle/>
          <a:p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HD e documentos  entregues à Controladoria Geral da União em 27 de março de 2019 para auditoria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81914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980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D6C6BF9-9DA5-4D01-8F1A-2CF34B5E2DA3}"/>
              </a:ext>
            </a:extLst>
          </p:cNvPr>
          <p:cNvSpPr/>
          <p:nvPr/>
        </p:nvSpPr>
        <p:spPr>
          <a:xfrm>
            <a:off x="1656522" y="368612"/>
            <a:ext cx="83621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solidFill>
                  <a:schemeClr val="accent6"/>
                </a:solidFill>
              </a:rPr>
              <a:t>Os Números da Anistia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6356146-4D7C-45E1-9385-98269D21C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8053"/>
            <a:ext cx="9395791" cy="483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01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D7C360A-1955-41BA-B1D2-60EB7484C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05" y="463826"/>
            <a:ext cx="11919793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23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9001185-8128-4B4E-9C24-30607841D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244" y="81151"/>
            <a:ext cx="8017565" cy="582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42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DD04CD-AA5B-43B9-B511-E34C562BD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>
            <a:normAutofit fontScale="90000"/>
          </a:bodyPr>
          <a:lstStyle/>
          <a:p>
            <a:r>
              <a:rPr lang="pt-BR"/>
              <a:t>		   COMISSÃO DE ANISITIA EM 2019 </a:t>
            </a:r>
            <a:br>
              <a:rPr lang="pt-BR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A22016F-18E1-4182-948B-3A37AAF8B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71600"/>
            <a:ext cx="11229975" cy="4781549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Pedidos  indeferidos e publicados : 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849</a:t>
            </a:r>
            <a:r>
              <a:rPr lang="pt-BR" dirty="0"/>
              <a:t>				(analisado em 2018)</a:t>
            </a:r>
          </a:p>
          <a:p>
            <a:endParaRPr lang="pt-BR" dirty="0"/>
          </a:p>
          <a:p>
            <a:r>
              <a:rPr lang="pt-BR" dirty="0"/>
              <a:t>Pedidos indeferidos a serem publicados: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200				</a:t>
            </a:r>
            <a:r>
              <a:rPr lang="pt-BR" dirty="0"/>
              <a:t>(analisados em 2018</a:t>
            </a:r>
          </a:p>
          <a:p>
            <a:endParaRPr lang="pt-BR" dirty="0"/>
          </a:p>
          <a:p>
            <a:r>
              <a:rPr lang="pt-BR" dirty="0"/>
              <a:t>Pedidos deferidos e publicados: 	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  11</a:t>
            </a:r>
            <a:r>
              <a:rPr lang="pt-BR" dirty="0"/>
              <a:t>	   	                           (analisados em 2018)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Reuniões da Comissão em 2019  - 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</a:rPr>
              <a:t>15/05/2019</a:t>
            </a:r>
          </a:p>
          <a:p>
            <a:endParaRPr lang="pt-BR" dirty="0"/>
          </a:p>
          <a:p>
            <a:r>
              <a:rPr lang="pt-BR" dirty="0"/>
              <a:t>Publicação do Regimento Interno -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28/03/2019</a:t>
            </a:r>
          </a:p>
          <a:p>
            <a:endParaRPr lang="pt-BR" dirty="0"/>
          </a:p>
          <a:p>
            <a:r>
              <a:rPr lang="pt-BR" dirty="0"/>
              <a:t>Nomeação dos  novos membros  -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28/03/2019</a:t>
            </a:r>
          </a:p>
          <a:p>
            <a:endParaRPr lang="pt-BR" dirty="0"/>
          </a:p>
          <a:p>
            <a:r>
              <a:rPr lang="pt-BR" dirty="0"/>
              <a:t>Total de membros  nomeados –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29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07214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5116DF-7D6B-4D88-A88B-BF99594D3F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Memorial da anistia política do brasil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6C0973-B85B-4595-AD4E-D3F6796933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Termo de Cooperação - TC 001/2009 firmado entre a Comissão de Anistia e a Universidade Federal de Minas Gerais - UFMG</a:t>
            </a:r>
          </a:p>
        </p:txBody>
      </p:sp>
    </p:spTree>
    <p:extLst>
      <p:ext uri="{BB962C8B-B14F-4D97-AF65-F5344CB8AC3E}">
        <p14:creationId xmlns:p14="http://schemas.microsoft.com/office/powerpoint/2010/main" val="7677884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1034</Words>
  <Application>Microsoft Office PowerPoint</Application>
  <PresentationFormat>Widescreen</PresentationFormat>
  <Paragraphs>168</Paragraphs>
  <Slides>43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47" baseType="lpstr">
      <vt:lpstr>Arial</vt:lpstr>
      <vt:lpstr>Calibri</vt:lpstr>
      <vt:lpstr>Wingdings</vt:lpstr>
      <vt:lpstr>Tema do Office</vt:lpstr>
      <vt:lpstr>COMISSÃO  da anistia</vt:lpstr>
      <vt:lpstr>           A Anistia política no brasil</vt:lpstr>
      <vt:lpstr>Finalidade da comissão de anistia</vt:lpstr>
      <vt:lpstr>Finalidade da comissão de anistia</vt:lpstr>
      <vt:lpstr>Apresentação do PowerPoint</vt:lpstr>
      <vt:lpstr>Apresentação do PowerPoint</vt:lpstr>
      <vt:lpstr>Apresentação do PowerPoint</vt:lpstr>
      <vt:lpstr>     COMISSÃO DE ANISITIA EM 2019  </vt:lpstr>
      <vt:lpstr>Memorial da anistia política do brasil</vt:lpstr>
      <vt:lpstr>Apresentação do PowerPoint</vt:lpstr>
      <vt:lpstr>O memorial de anistia</vt:lpstr>
      <vt:lpstr>Apresentação do PowerPoint</vt:lpstr>
      <vt:lpstr>Apresentação do PowerPoint</vt:lpstr>
      <vt:lpstr>Apresentação do PowerPoint</vt:lpstr>
      <vt:lpstr>Apresentação do PowerPoint</vt:lpstr>
      <vt:lpstr>Principais problemas</vt:lpstr>
      <vt:lpstr>Situação atual</vt:lpstr>
      <vt:lpstr>Apresentação do PowerPoint</vt:lpstr>
      <vt:lpstr>Apresentação do PowerPoint</vt:lpstr>
      <vt:lpstr>Apresentação do PowerPoint</vt:lpstr>
      <vt:lpstr>Apresentação do PowerPoint</vt:lpstr>
      <vt:lpstr>Conteúdo do hd</vt:lpstr>
      <vt:lpstr>Conteúdo do hd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Produção literária</vt:lpstr>
      <vt:lpstr>PROCESSO EM ANÁLISE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Gustavo Facundo Arantes</dc:creator>
  <cp:lastModifiedBy>Damares Regina Alves</cp:lastModifiedBy>
  <cp:revision>54</cp:revision>
  <dcterms:created xsi:type="dcterms:W3CDTF">2019-02-06T21:37:11Z</dcterms:created>
  <dcterms:modified xsi:type="dcterms:W3CDTF">2019-05-22T02:33:28Z</dcterms:modified>
</cp:coreProperties>
</file>