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97" r:id="rId4"/>
    <p:sldId id="303" r:id="rId5"/>
    <p:sldId id="298" r:id="rId6"/>
    <p:sldId id="304" r:id="rId7"/>
    <p:sldId id="299" r:id="rId8"/>
    <p:sldId id="305" r:id="rId9"/>
    <p:sldId id="300" r:id="rId10"/>
    <p:sldId id="301" r:id="rId11"/>
    <p:sldId id="302" r:id="rId12"/>
    <p:sldId id="306" r:id="rId13"/>
    <p:sldId id="307" r:id="rId14"/>
    <p:sldId id="29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A73B"/>
    <a:srgbClr val="373736"/>
    <a:srgbClr val="E8483F"/>
    <a:srgbClr val="135176"/>
    <a:srgbClr val="CC0000"/>
    <a:srgbClr val="A89F88"/>
    <a:srgbClr val="878272"/>
    <a:srgbClr val="7E796C"/>
    <a:srgbClr val="A13D41"/>
    <a:srgbClr val="7E1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68585" autoAdjust="0"/>
  </p:normalViewPr>
  <p:slideViewPr>
    <p:cSldViewPr snapToGrid="0" showGuides="1">
      <p:cViewPr varScale="1">
        <p:scale>
          <a:sx n="80" d="100"/>
          <a:sy n="80" d="100"/>
        </p:scale>
        <p:origin x="179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139E9-2959-4F05-BE9A-DB7B5DF5F48D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D025D-5AB7-435C-B8A2-56F9395BD8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40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025D-5AB7-435C-B8A2-56F9395BD8E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552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025D-5AB7-435C-B8A2-56F9395BD8E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750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025D-5AB7-435C-B8A2-56F9395BD8E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79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025D-5AB7-435C-B8A2-56F9395BD8E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381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025D-5AB7-435C-B8A2-56F9395BD8E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26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025D-5AB7-435C-B8A2-56F9395BD8E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80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025D-5AB7-435C-B8A2-56F9395BD8E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54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025D-5AB7-435C-B8A2-56F9395BD8E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01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025D-5AB7-435C-B8A2-56F9395BD8E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84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025D-5AB7-435C-B8A2-56F9395BD8E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79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025D-5AB7-435C-B8A2-56F9395BD8E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98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025D-5AB7-435C-B8A2-56F9395BD8E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155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D025D-5AB7-435C-B8A2-56F9395BD8E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84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"/>
            <a:ext cx="12192000" cy="68514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678193"/>
            <a:ext cx="9829800" cy="18317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4894729"/>
            <a:ext cx="9937376" cy="1325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17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0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1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6"/>
            <a:ext cx="12274475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7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46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69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36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4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24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0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"/>
            <a:ext cx="12192000" cy="685144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0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03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204395"/>
            <a:ext cx="9209442" cy="1136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FE88-8AFA-4CAB-8D9E-C2EDA41CC309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4A019-E8B9-43C2-B82B-7CC0C2616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63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4" r:id="rId7"/>
    <p:sldLayoutId id="2147483660" r:id="rId8"/>
    <p:sldLayoutId id="2147483655" r:id="rId9"/>
    <p:sldLayoutId id="2147483661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20000"/>
              <a:lumOff val="8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49.svg"/><Relationship Id="rId4" Type="http://schemas.openxmlformats.org/officeDocument/2006/relationships/image" Target="../media/image39.sv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svg"/><Relationship Id="rId5" Type="http://schemas.openxmlformats.org/officeDocument/2006/relationships/image" Target="../media/image22.png"/><Relationship Id="rId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svg"/><Relationship Id="rId5" Type="http://schemas.openxmlformats.org/officeDocument/2006/relationships/image" Target="../media/image24.png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8688" y="1205949"/>
            <a:ext cx="9829800" cy="2974934"/>
          </a:xfrm>
        </p:spPr>
        <p:txBody>
          <a:bodyPr>
            <a:normAutofit fontScale="90000"/>
          </a:bodyPr>
          <a:lstStyle/>
          <a:p>
            <a:r>
              <a:rPr lang="pt-BR" dirty="0"/>
              <a:t>PIUBS</a:t>
            </a:r>
            <a:br>
              <a:rPr lang="pt-BR" dirty="0"/>
            </a:br>
            <a:r>
              <a:rPr lang="pt-BR" sz="3600" dirty="0"/>
              <a:t>Programa de Informatização das</a:t>
            </a:r>
            <a:br>
              <a:rPr lang="pt-BR" sz="3600" dirty="0"/>
            </a:br>
            <a:r>
              <a:rPr lang="pt-BR" sz="3600" dirty="0"/>
              <a:t>Unidades Básicas de </a:t>
            </a:r>
            <a:r>
              <a:rPr lang="pt-BR" sz="3600" dirty="0" smtClean="0"/>
              <a:t>Saúde</a:t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Atuação do TCU</a:t>
            </a:r>
            <a:br>
              <a:rPr lang="pt-BR" sz="3600" dirty="0" smtClean="0"/>
            </a:br>
            <a:r>
              <a:rPr lang="pt-BR" sz="3600" dirty="0" smtClean="0"/>
              <a:t>Acórdãos 1.097/2018-P e 1.961/2018-P)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965405"/>
            <a:ext cx="12192000" cy="1786047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373736"/>
                </a:solidFill>
              </a:rPr>
              <a:t>Audiência ordinária da </a:t>
            </a:r>
            <a:br>
              <a:rPr lang="pt-BR" sz="2800" b="1" dirty="0">
                <a:solidFill>
                  <a:srgbClr val="373736"/>
                </a:solidFill>
              </a:rPr>
            </a:br>
            <a:r>
              <a:rPr lang="pt-BR" sz="2800" b="1" dirty="0">
                <a:solidFill>
                  <a:srgbClr val="373736"/>
                </a:solidFill>
              </a:rPr>
              <a:t>Comissão de Fiscalização Financeira e Controle da Câmara dos Deputados</a:t>
            </a:r>
          </a:p>
          <a:p>
            <a:endParaRPr lang="pt-BR" sz="1000" b="1" dirty="0">
              <a:solidFill>
                <a:srgbClr val="373736"/>
              </a:solidFill>
            </a:endParaRPr>
          </a:p>
          <a:p>
            <a:r>
              <a:rPr lang="pt-BR" sz="2800" b="1" dirty="0">
                <a:solidFill>
                  <a:srgbClr val="373736"/>
                </a:solidFill>
              </a:rPr>
              <a:t>Anexo II, Plenário 9, </a:t>
            </a:r>
            <a:r>
              <a:rPr lang="pt-BR" sz="2800" b="1" dirty="0" smtClean="0">
                <a:solidFill>
                  <a:srgbClr val="373736"/>
                </a:solidFill>
              </a:rPr>
              <a:t>7/5/2019</a:t>
            </a:r>
            <a:endParaRPr lang="pt-BR" sz="2800" b="1" dirty="0">
              <a:solidFill>
                <a:srgbClr val="373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CC8FD31-71AD-4882-BA15-C658BD0B9227}"/>
              </a:ext>
            </a:extLst>
          </p:cNvPr>
          <p:cNvSpPr txBox="1"/>
          <p:nvPr/>
        </p:nvSpPr>
        <p:spPr>
          <a:xfrm>
            <a:off x="95694" y="319341"/>
            <a:ext cx="12096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E8483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INDÍCIOS DE SOBREPREÇO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187E12F-89FF-44C3-9218-6B73E194A983}"/>
              </a:ext>
            </a:extLst>
          </p:cNvPr>
          <p:cNvSpPr txBox="1"/>
          <p:nvPr/>
        </p:nvSpPr>
        <p:spPr>
          <a:xfrm>
            <a:off x="274121" y="1345516"/>
            <a:ext cx="6084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Falhas na pesquisa de preços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8A62467C-4029-4A22-9151-2491474233AE}"/>
              </a:ext>
            </a:extLst>
          </p:cNvPr>
          <p:cNvSpPr txBox="1"/>
          <p:nvPr/>
        </p:nvSpPr>
        <p:spPr>
          <a:xfrm>
            <a:off x="274121" y="2250048"/>
            <a:ext cx="8758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Falhas conceituais na estimativa de preços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1505068-07D0-4CED-B669-F5B530B083BE}"/>
              </a:ext>
            </a:extLst>
          </p:cNvPr>
          <p:cNvSpPr txBox="1"/>
          <p:nvPr/>
        </p:nvSpPr>
        <p:spPr>
          <a:xfrm>
            <a:off x="274121" y="3153113"/>
            <a:ext cx="8504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Erros de cálculos na estimativa de preços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533C236-4163-459D-8091-EF71433035B0}"/>
              </a:ext>
            </a:extLst>
          </p:cNvPr>
          <p:cNvSpPr txBox="1"/>
          <p:nvPr/>
        </p:nvSpPr>
        <p:spPr>
          <a:xfrm>
            <a:off x="274121" y="4056178"/>
            <a:ext cx="8113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Sobrepreço estimado de </a:t>
            </a:r>
            <a:r>
              <a:rPr lang="pt-BR" sz="3600" dirty="0">
                <a:solidFill>
                  <a:srgbClr val="E8483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36% (R$ 6 bi)</a:t>
            </a:r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59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1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CC8FD31-71AD-4882-BA15-C658BD0B9227}"/>
              </a:ext>
            </a:extLst>
          </p:cNvPr>
          <p:cNvSpPr txBox="1"/>
          <p:nvPr/>
        </p:nvSpPr>
        <p:spPr>
          <a:xfrm>
            <a:off x="95694" y="319341"/>
            <a:ext cx="12096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E8483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OUTRAS FALHAS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187E12F-89FF-44C3-9218-6B73E194A983}"/>
              </a:ext>
            </a:extLst>
          </p:cNvPr>
          <p:cNvSpPr txBox="1"/>
          <p:nvPr/>
        </p:nvSpPr>
        <p:spPr>
          <a:xfrm>
            <a:off x="274121" y="1345516"/>
            <a:ext cx="8806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Falta de previsão orçamentária (LRF e PPA)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8A62467C-4029-4A22-9151-2491474233AE}"/>
              </a:ext>
            </a:extLst>
          </p:cNvPr>
          <p:cNvSpPr txBox="1"/>
          <p:nvPr/>
        </p:nvSpPr>
        <p:spPr>
          <a:xfrm>
            <a:off x="274121" y="2250048"/>
            <a:ext cx="11702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Falta de análise de impacto nos anos subsequentes (LRF)</a:t>
            </a:r>
            <a:endParaRPr lang="pt-BR" sz="3600" dirty="0">
              <a:solidFill>
                <a:srgbClr val="878272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1505068-07D0-4CED-B669-F5B530B083BE}"/>
              </a:ext>
            </a:extLst>
          </p:cNvPr>
          <p:cNvSpPr txBox="1"/>
          <p:nvPr/>
        </p:nvSpPr>
        <p:spPr>
          <a:xfrm>
            <a:off x="274121" y="4056178"/>
            <a:ext cx="9624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Falhas no estabelecimento de gestão de riscos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A62467C-4029-4A22-9151-2491474233AE}"/>
              </a:ext>
            </a:extLst>
          </p:cNvPr>
          <p:cNvSpPr txBox="1"/>
          <p:nvPr/>
        </p:nvSpPr>
        <p:spPr>
          <a:xfrm>
            <a:off x="274121" y="3153113"/>
            <a:ext cx="10355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Recursos orçamentários apenas para primeiro ano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1505068-07D0-4CED-B669-F5B530B083BE}"/>
              </a:ext>
            </a:extLst>
          </p:cNvPr>
          <p:cNvSpPr txBox="1"/>
          <p:nvPr/>
        </p:nvSpPr>
        <p:spPr>
          <a:xfrm>
            <a:off x="274121" y="4959243"/>
            <a:ext cx="943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Não reversão dos ativos para a administração</a:t>
            </a:r>
            <a:endParaRPr lang="pt-BR" sz="3600" dirty="0">
              <a:solidFill>
                <a:srgbClr val="878272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1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6E92454-2459-425F-8F66-3670940DD2E7}"/>
              </a:ext>
            </a:extLst>
          </p:cNvPr>
          <p:cNvSpPr txBox="1"/>
          <p:nvPr/>
        </p:nvSpPr>
        <p:spPr>
          <a:xfrm>
            <a:off x="95694" y="319341"/>
            <a:ext cx="12096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13517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 QUE O MS DISSE A RESPEITO (NOV/2018)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C4ED74A-CBAB-4461-90EE-4B7162789A27}"/>
              </a:ext>
            </a:extLst>
          </p:cNvPr>
          <p:cNvSpPr txBox="1"/>
          <p:nvPr/>
        </p:nvSpPr>
        <p:spPr>
          <a:xfrm>
            <a:off x="1238031" y="2285166"/>
            <a:ext cx="10366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Realização de </a:t>
            </a:r>
            <a:r>
              <a:rPr lang="pt-BR" sz="3600" dirty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projeto piloto </a:t>
            </a:r>
            <a:r>
              <a:rPr lang="pt-BR" sz="3600" dirty="0" smtClean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com 130 municípios</a:t>
            </a:r>
            <a:endParaRPr lang="pt-BR" sz="3600" dirty="0">
              <a:solidFill>
                <a:srgbClr val="135176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A08C520-FC8A-4263-BC9E-C890BAA97192}"/>
              </a:ext>
            </a:extLst>
          </p:cNvPr>
          <p:cNvSpPr txBox="1"/>
          <p:nvPr/>
        </p:nvSpPr>
        <p:spPr>
          <a:xfrm>
            <a:off x="1238031" y="3253158"/>
            <a:ext cx="8537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555 municípios atendidos ainda em 2019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BF434B7-774C-44B8-8F38-F93D5C4A837C}"/>
              </a:ext>
            </a:extLst>
          </p:cNvPr>
          <p:cNvSpPr txBox="1"/>
          <p:nvPr/>
        </p:nvSpPr>
        <p:spPr>
          <a:xfrm>
            <a:off x="1238031" y="4221150"/>
            <a:ext cx="961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Estimativa de redução de 15% no valor orçado</a:t>
            </a:r>
          </a:p>
        </p:txBody>
      </p:sp>
      <p:pic>
        <p:nvPicPr>
          <p:cNvPr id="5" name="Gráfico 4" descr="América do Sul">
            <a:extLst>
              <a:ext uri="{FF2B5EF4-FFF2-40B4-BE49-F238E27FC236}">
                <a16:creationId xmlns:a16="http://schemas.microsoft.com/office/drawing/2014/main" xmlns="" id="{B91DB487-8556-46C9-9A57-D3947A3CD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8794" y="3119123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DB72567-754C-4440-9B97-2A3E52EECE1B}"/>
              </a:ext>
            </a:extLst>
          </p:cNvPr>
          <p:cNvSpPr txBox="1"/>
          <p:nvPr/>
        </p:nvSpPr>
        <p:spPr>
          <a:xfrm>
            <a:off x="1238031" y="5097378"/>
            <a:ext cx="948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Créditos orçamentários para 2019 (R$ 540 mi)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8EB63C4-03DA-44AA-A9DA-C1EF03E40560}"/>
              </a:ext>
            </a:extLst>
          </p:cNvPr>
          <p:cNvSpPr txBox="1"/>
          <p:nvPr/>
        </p:nvSpPr>
        <p:spPr>
          <a:xfrm>
            <a:off x="1238031" y="1317174"/>
            <a:ext cx="1113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Estimativa de benefícios </a:t>
            </a:r>
            <a:r>
              <a:rPr lang="pt-BR" sz="3600" dirty="0" smtClean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apenas após </a:t>
            </a:r>
            <a:r>
              <a:rPr lang="pt-BR" sz="3600" dirty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 primeiro </a:t>
            </a:r>
            <a:r>
              <a:rPr lang="pt-BR" sz="3600" dirty="0" smtClean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ano</a:t>
            </a:r>
            <a:endParaRPr lang="pt-BR" sz="3600" dirty="0">
              <a:solidFill>
                <a:srgbClr val="135176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Gráfico 5" descr="Dólar">
            <a:extLst>
              <a:ext uri="{FF2B5EF4-FFF2-40B4-BE49-F238E27FC236}">
                <a16:creationId xmlns:a16="http://schemas.microsoft.com/office/drawing/2014/main" xmlns="" id="{BF31B327-567C-4021-856B-05E0BB6C55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48794" y="1183139"/>
            <a:ext cx="914400" cy="914400"/>
          </a:xfrm>
          <a:prstGeom prst="rect">
            <a:avLst/>
          </a:prstGeom>
        </p:spPr>
      </p:pic>
      <p:pic>
        <p:nvPicPr>
          <p:cNvPr id="13" name="Gráfico 12" descr="Bússola de mapa">
            <a:extLst>
              <a:ext uri="{FF2B5EF4-FFF2-40B4-BE49-F238E27FC236}">
                <a16:creationId xmlns:a16="http://schemas.microsoft.com/office/drawing/2014/main" xmlns="" id="{0A6E7254-FA3E-4B80-9263-11A7A2485F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8794" y="2151131"/>
            <a:ext cx="914400" cy="914400"/>
          </a:xfrm>
          <a:prstGeom prst="rect">
            <a:avLst/>
          </a:prstGeom>
        </p:spPr>
      </p:pic>
      <p:pic>
        <p:nvPicPr>
          <p:cNvPr id="18" name="Gráfico 17" descr="Seguro">
            <a:extLst>
              <a:ext uri="{FF2B5EF4-FFF2-40B4-BE49-F238E27FC236}">
                <a16:creationId xmlns:a16="http://schemas.microsoft.com/office/drawing/2014/main" xmlns="" id="{80F55274-EBB7-4BCF-A012-559CD2E51C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48794" y="4087115"/>
            <a:ext cx="914400" cy="914400"/>
          </a:xfrm>
          <a:prstGeom prst="rect">
            <a:avLst/>
          </a:prstGeom>
        </p:spPr>
      </p:pic>
      <p:pic>
        <p:nvPicPr>
          <p:cNvPr id="20" name="Gráfico 19" descr="Peças de quebra-cabeça">
            <a:extLst>
              <a:ext uri="{FF2B5EF4-FFF2-40B4-BE49-F238E27FC236}">
                <a16:creationId xmlns:a16="http://schemas.microsoft.com/office/drawing/2014/main" xmlns="" id="{E722FD92-DCED-475A-909F-3DA8654F02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48794" y="49633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CC8FD31-71AD-4882-BA15-C658BD0B9227}"/>
              </a:ext>
            </a:extLst>
          </p:cNvPr>
          <p:cNvSpPr txBox="1"/>
          <p:nvPr/>
        </p:nvSpPr>
        <p:spPr>
          <a:xfrm>
            <a:off x="95694" y="319341"/>
            <a:ext cx="12096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E8483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SITUAÇÃO ATUAL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187E12F-89FF-44C3-9218-6B73E194A983}"/>
              </a:ext>
            </a:extLst>
          </p:cNvPr>
          <p:cNvSpPr txBox="1"/>
          <p:nvPr/>
        </p:nvSpPr>
        <p:spPr>
          <a:xfrm>
            <a:off x="274121" y="1345516"/>
            <a:ext cx="9121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Respostas insuficientes do MS em </a:t>
            </a:r>
            <a:r>
              <a:rPr lang="pt-BR" sz="3600" dirty="0" err="1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nov</a:t>
            </a:r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/2018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C95F617-9D18-472F-B0D2-763B083D44D4}"/>
              </a:ext>
            </a:extLst>
          </p:cNvPr>
          <p:cNvSpPr txBox="1"/>
          <p:nvPr/>
        </p:nvSpPr>
        <p:spPr>
          <a:xfrm>
            <a:off x="274121" y="2248581"/>
            <a:ext cx="10044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Gestão atual do MS sinalizou com reformulação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351902C-8808-435F-A5E1-EEB398F706B7}"/>
              </a:ext>
            </a:extLst>
          </p:cNvPr>
          <p:cNvSpPr txBox="1"/>
          <p:nvPr/>
        </p:nvSpPr>
        <p:spPr>
          <a:xfrm>
            <a:off x="274121" y="3151646"/>
            <a:ext cx="1098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 TCU depende de ações do MS para voltar à análise</a:t>
            </a:r>
          </a:p>
        </p:txBody>
      </p:sp>
    </p:spTree>
    <p:extLst>
      <p:ext uri="{BB962C8B-B14F-4D97-AF65-F5344CB8AC3E}">
        <p14:creationId xmlns:p14="http://schemas.microsoft.com/office/powerpoint/2010/main" val="9794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03582" y="952616"/>
            <a:ext cx="11410121" cy="1989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Missão do TCU: </a:t>
            </a:r>
            <a:br>
              <a:rPr lang="pt-BR" dirty="0" smtClean="0"/>
            </a:br>
            <a:r>
              <a:rPr lang="pt-BR" dirty="0" smtClean="0"/>
              <a:t>aprimorar a Administração </a:t>
            </a:r>
            <a:r>
              <a:rPr lang="pt-BR" dirty="0"/>
              <a:t>P</a:t>
            </a:r>
            <a:r>
              <a:rPr lang="pt-BR" dirty="0" smtClean="0"/>
              <a:t>ública em benefício da sociedade por meio do controle externo</a:t>
            </a:r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0" y="6051368"/>
            <a:ext cx="12191999" cy="493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>
                <a:solidFill>
                  <a:schemeClr val="bg2"/>
                </a:solidFill>
              </a:rPr>
              <a:t>Anexo II, Plenário 9, </a:t>
            </a:r>
            <a:r>
              <a:rPr lang="pt-BR" b="1" dirty="0" smtClean="0">
                <a:solidFill>
                  <a:schemeClr val="bg2"/>
                </a:solidFill>
              </a:rPr>
              <a:t>7/5/2019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03583" y="4411434"/>
            <a:ext cx="10672984" cy="1154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3200" b="0" dirty="0"/>
              <a:t>Audiência ordinária da </a:t>
            </a:r>
            <a:r>
              <a:rPr lang="pt-BR" sz="3200" b="0" dirty="0" smtClean="0"/>
              <a:t>Comissão </a:t>
            </a:r>
            <a:r>
              <a:rPr lang="pt-BR" sz="3200" b="0" dirty="0"/>
              <a:t>de Fiscalização Financeira e Controle da Câmara dos Deputados</a:t>
            </a:r>
          </a:p>
        </p:txBody>
      </p:sp>
    </p:spTree>
    <p:extLst>
      <p:ext uri="{BB962C8B-B14F-4D97-AF65-F5344CB8AC3E}">
        <p14:creationId xmlns:p14="http://schemas.microsoft.com/office/powerpoint/2010/main" val="33414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CC8FD31-71AD-4882-BA15-C658BD0B9227}"/>
              </a:ext>
            </a:extLst>
          </p:cNvPr>
          <p:cNvSpPr txBox="1"/>
          <p:nvPr/>
        </p:nvSpPr>
        <p:spPr>
          <a:xfrm>
            <a:off x="95694" y="319341"/>
            <a:ext cx="5542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D1A73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 QUE É O PIUBS?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187E12F-89FF-44C3-9218-6B73E194A983}"/>
              </a:ext>
            </a:extLst>
          </p:cNvPr>
          <p:cNvSpPr txBox="1"/>
          <p:nvPr/>
        </p:nvSpPr>
        <p:spPr>
          <a:xfrm>
            <a:off x="1269929" y="1366781"/>
            <a:ext cx="436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Hardware e software</a:t>
            </a:r>
          </a:p>
        </p:txBody>
      </p:sp>
      <p:pic>
        <p:nvPicPr>
          <p:cNvPr id="3" name="Gráfico 2" descr="Computador">
            <a:extLst>
              <a:ext uri="{FF2B5EF4-FFF2-40B4-BE49-F238E27FC236}">
                <a16:creationId xmlns:a16="http://schemas.microsoft.com/office/drawing/2014/main" xmlns="" id="{8A9D2B17-50CA-4943-833A-540A86C78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0770" y="1193927"/>
            <a:ext cx="914400" cy="914400"/>
          </a:xfrm>
          <a:prstGeom prst="rect">
            <a:avLst/>
          </a:prstGeom>
        </p:spPr>
      </p:pic>
      <p:pic>
        <p:nvPicPr>
          <p:cNvPr id="7" name="Gráfico 6" descr="Sala de aula">
            <a:extLst>
              <a:ext uri="{FF2B5EF4-FFF2-40B4-BE49-F238E27FC236}">
                <a16:creationId xmlns:a16="http://schemas.microsoft.com/office/drawing/2014/main" xmlns="" id="{C8CFF72A-E180-4141-A73B-A453A2A8E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9245" y="3219545"/>
            <a:ext cx="914400" cy="914400"/>
          </a:xfrm>
          <a:prstGeom prst="rect">
            <a:avLst/>
          </a:prstGeom>
        </p:spPr>
      </p:pic>
      <p:pic>
        <p:nvPicPr>
          <p:cNvPr id="23" name="Gráfico 22" descr="Antena parabólica">
            <a:extLst>
              <a:ext uri="{FF2B5EF4-FFF2-40B4-BE49-F238E27FC236}">
                <a16:creationId xmlns:a16="http://schemas.microsoft.com/office/drawing/2014/main" xmlns="" id="{15902B5B-439B-4377-A0D6-2F08DDAA1C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9245" y="2206736"/>
            <a:ext cx="914400" cy="91440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28D95B6C-BBF4-49BE-8B4D-0C7B10B5A9FC}"/>
              </a:ext>
            </a:extLst>
          </p:cNvPr>
          <p:cNvSpPr txBox="1"/>
          <p:nvPr/>
        </p:nvSpPr>
        <p:spPr>
          <a:xfrm>
            <a:off x="1240358" y="2350275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Conectividade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8A62467C-4029-4A22-9151-2491474233AE}"/>
              </a:ext>
            </a:extLst>
          </p:cNvPr>
          <p:cNvSpPr txBox="1"/>
          <p:nvPr/>
        </p:nvSpPr>
        <p:spPr>
          <a:xfrm>
            <a:off x="1269928" y="3353579"/>
            <a:ext cx="2717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Treinamento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9C916DC6-FDB6-41B1-83E0-676BD92F0742}"/>
              </a:ext>
            </a:extLst>
          </p:cNvPr>
          <p:cNvSpPr txBox="1"/>
          <p:nvPr/>
        </p:nvSpPr>
        <p:spPr>
          <a:xfrm>
            <a:off x="1269928" y="4366388"/>
            <a:ext cx="3395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Suporte técnico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xmlns="" id="{A72ADC83-6F97-4BFB-9B8E-78818F3B7CCF}"/>
              </a:ext>
            </a:extLst>
          </p:cNvPr>
          <p:cNvSpPr/>
          <p:nvPr/>
        </p:nvSpPr>
        <p:spPr>
          <a:xfrm>
            <a:off x="5637791" y="1"/>
            <a:ext cx="6554209" cy="6858000"/>
          </a:xfrm>
          <a:prstGeom prst="rect">
            <a:avLst/>
          </a:prstGeom>
          <a:solidFill>
            <a:srgbClr val="A8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90A05D1F-C69C-4BA3-B9DD-4A46B5F83A4F}"/>
              </a:ext>
            </a:extLst>
          </p:cNvPr>
          <p:cNvSpPr txBox="1"/>
          <p:nvPr/>
        </p:nvSpPr>
        <p:spPr>
          <a:xfrm>
            <a:off x="5973834" y="2896379"/>
            <a:ext cx="592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37373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29 mil a 42 mil UBS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88AE8580-6E09-4391-8FB3-5B8920CB3359}"/>
              </a:ext>
            </a:extLst>
          </p:cNvPr>
          <p:cNvSpPr txBox="1"/>
          <p:nvPr/>
        </p:nvSpPr>
        <p:spPr>
          <a:xfrm>
            <a:off x="5973834" y="3879874"/>
            <a:ext cx="518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37373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 todos os municípios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8A1369E4-C94F-4A29-9F6F-69EE1C1E704D}"/>
              </a:ext>
            </a:extLst>
          </p:cNvPr>
          <p:cNvSpPr txBox="1"/>
          <p:nvPr/>
        </p:nvSpPr>
        <p:spPr>
          <a:xfrm>
            <a:off x="5973834" y="4883178"/>
            <a:ext cx="504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E8483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R$ 17 bi</a:t>
            </a:r>
            <a:r>
              <a:rPr lang="pt-BR" sz="3600" dirty="0">
                <a:solidFill>
                  <a:srgbClr val="FF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dirty="0">
                <a:solidFill>
                  <a:srgbClr val="37373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 cinco anos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5AECA790-AF85-41CC-8790-8F5C45E1D4A6}"/>
              </a:ext>
            </a:extLst>
          </p:cNvPr>
          <p:cNvSpPr txBox="1"/>
          <p:nvPr/>
        </p:nvSpPr>
        <p:spPr>
          <a:xfrm>
            <a:off x="5973835" y="5895987"/>
            <a:ext cx="621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R$ 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 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bi </a:t>
            </a:r>
            <a:r>
              <a:rPr lang="pt-BR" sz="3600" dirty="0">
                <a:solidFill>
                  <a:srgbClr val="37373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 economia anual </a:t>
            </a:r>
            <a:r>
              <a:rPr lang="pt-BR" sz="2800" b="1" baseline="30000" dirty="0">
                <a:solidFill>
                  <a:srgbClr val="37373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(*)</a:t>
            </a:r>
          </a:p>
        </p:txBody>
      </p:sp>
      <p:pic>
        <p:nvPicPr>
          <p:cNvPr id="38" name="Gráfico 37" descr="Call center">
            <a:extLst>
              <a:ext uri="{FF2B5EF4-FFF2-40B4-BE49-F238E27FC236}">
                <a16:creationId xmlns:a16="http://schemas.microsoft.com/office/drawing/2014/main" xmlns="" id="{59D60358-BA43-4E61-8CE1-5DBAD7B75E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9245" y="4239090"/>
            <a:ext cx="914400" cy="9144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6CC8FD31-71AD-4882-BA15-C658BD0B9227}"/>
              </a:ext>
            </a:extLst>
          </p:cNvPr>
          <p:cNvSpPr txBox="1"/>
          <p:nvPr/>
        </p:nvSpPr>
        <p:spPr>
          <a:xfrm>
            <a:off x="5795083" y="1903999"/>
            <a:ext cx="6396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37373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GRANDES NÚMEROS</a:t>
            </a:r>
            <a:endParaRPr lang="pt-BR" sz="4400" dirty="0">
              <a:solidFill>
                <a:srgbClr val="37373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9C916DC6-FDB6-41B1-83E0-676BD92F0742}"/>
              </a:ext>
            </a:extLst>
          </p:cNvPr>
          <p:cNvSpPr txBox="1"/>
          <p:nvPr/>
        </p:nvSpPr>
        <p:spPr>
          <a:xfrm>
            <a:off x="42217" y="5379197"/>
            <a:ext cx="569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D1A73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Contratados como serviços</a:t>
            </a:r>
            <a:endParaRPr lang="pt-BR" sz="3600" dirty="0">
              <a:solidFill>
                <a:srgbClr val="D1A73B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8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1" grpId="0"/>
      <p:bldP spid="32" grpId="0"/>
      <p:bldP spid="33" grpId="0" animBg="1"/>
      <p:bldP spid="34" grpId="0"/>
      <p:bldP spid="35" grpId="0"/>
      <p:bldP spid="36" grpId="0"/>
      <p:bldP spid="3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CC8FD31-71AD-4882-BA15-C658BD0B9227}"/>
              </a:ext>
            </a:extLst>
          </p:cNvPr>
          <p:cNvSpPr txBox="1"/>
          <p:nvPr/>
        </p:nvSpPr>
        <p:spPr>
          <a:xfrm>
            <a:off x="95694" y="319341"/>
            <a:ext cx="12096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D1A73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QUAIS OS GANHOS ESPERADOS?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187E12F-89FF-44C3-9218-6B73E194A983}"/>
              </a:ext>
            </a:extLst>
          </p:cNvPr>
          <p:cNvSpPr txBox="1"/>
          <p:nvPr/>
        </p:nvSpPr>
        <p:spPr>
          <a:xfrm>
            <a:off x="1269929" y="1366781"/>
            <a:ext cx="718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Melhor qualidade no atendimento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28D95B6C-BBF4-49BE-8B4D-0C7B10B5A9FC}"/>
              </a:ext>
            </a:extLst>
          </p:cNvPr>
          <p:cNvSpPr txBox="1"/>
          <p:nvPr/>
        </p:nvSpPr>
        <p:spPr>
          <a:xfrm>
            <a:off x="1240358" y="2350275"/>
            <a:ext cx="7101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Redução da demanda por exames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8A62467C-4029-4A22-9151-2491474233AE}"/>
              </a:ext>
            </a:extLst>
          </p:cNvPr>
          <p:cNvSpPr txBox="1"/>
          <p:nvPr/>
        </p:nvSpPr>
        <p:spPr>
          <a:xfrm>
            <a:off x="1269928" y="3353579"/>
            <a:ext cx="787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Melhoria na gestão da atenção básica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9C916DC6-FDB6-41B1-83E0-676BD92F0742}"/>
              </a:ext>
            </a:extLst>
          </p:cNvPr>
          <p:cNvSpPr txBox="1"/>
          <p:nvPr/>
        </p:nvSpPr>
        <p:spPr>
          <a:xfrm>
            <a:off x="1269928" y="4366388"/>
            <a:ext cx="8656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Integração dos dados de saúde (e-Saúde)</a:t>
            </a:r>
          </a:p>
        </p:txBody>
      </p:sp>
      <p:pic>
        <p:nvPicPr>
          <p:cNvPr id="4" name="Gráfico 3" descr="Rosto sorridente sem preenchimento ">
            <a:extLst>
              <a:ext uri="{FF2B5EF4-FFF2-40B4-BE49-F238E27FC236}">
                <a16:creationId xmlns:a16="http://schemas.microsoft.com/office/drawing/2014/main" xmlns="" id="{4A28013B-E659-4C4E-8344-44F2BF0E2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8998" y="1232746"/>
            <a:ext cx="914400" cy="914400"/>
          </a:xfrm>
          <a:prstGeom prst="rect">
            <a:avLst/>
          </a:prstGeom>
        </p:spPr>
      </p:pic>
      <p:pic>
        <p:nvPicPr>
          <p:cNvPr id="6" name="Gráfico 5" descr="Taça">
            <a:extLst>
              <a:ext uri="{FF2B5EF4-FFF2-40B4-BE49-F238E27FC236}">
                <a16:creationId xmlns:a16="http://schemas.microsoft.com/office/drawing/2014/main" xmlns="" id="{738E396B-A3DF-479C-8E5A-EC3CCA0296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8998" y="2216240"/>
            <a:ext cx="914400" cy="914400"/>
          </a:xfrm>
          <a:prstGeom prst="rect">
            <a:avLst/>
          </a:prstGeom>
        </p:spPr>
      </p:pic>
      <p:pic>
        <p:nvPicPr>
          <p:cNvPr id="11" name="Gráfico 10" descr="Gráfico de barras com tendência ascendente">
            <a:extLst>
              <a:ext uri="{FF2B5EF4-FFF2-40B4-BE49-F238E27FC236}">
                <a16:creationId xmlns:a16="http://schemas.microsoft.com/office/drawing/2014/main" xmlns="" id="{8B3D531C-D630-4623-97E0-1FC95C2D0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8998" y="3219544"/>
            <a:ext cx="914400" cy="914400"/>
          </a:xfrm>
          <a:prstGeom prst="rect">
            <a:avLst/>
          </a:prstGeom>
        </p:spPr>
      </p:pic>
      <p:pic>
        <p:nvPicPr>
          <p:cNvPr id="13" name="Gráfico 12" descr="Conexões">
            <a:extLst>
              <a:ext uri="{FF2B5EF4-FFF2-40B4-BE49-F238E27FC236}">
                <a16:creationId xmlns:a16="http://schemas.microsoft.com/office/drawing/2014/main" xmlns="" id="{8A3DF846-5736-48EC-B024-C2D815D9B7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18998" y="43030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CC8FD31-71AD-4882-BA15-C658BD0B9227}"/>
              </a:ext>
            </a:extLst>
          </p:cNvPr>
          <p:cNvSpPr txBox="1"/>
          <p:nvPr/>
        </p:nvSpPr>
        <p:spPr>
          <a:xfrm>
            <a:off x="95694" y="319341"/>
            <a:ext cx="12096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COMO O TCU </a:t>
            </a:r>
            <a:r>
              <a:rPr lang="pt-BR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FISCALIZOU (DEZ/2017)?</a:t>
            </a:r>
            <a:endParaRPr lang="pt-BR" sz="4400" dirty="0">
              <a:solidFill>
                <a:schemeClr val="accent6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187E12F-89FF-44C3-9218-6B73E194A983}"/>
              </a:ext>
            </a:extLst>
          </p:cNvPr>
          <p:cNvSpPr txBox="1"/>
          <p:nvPr/>
        </p:nvSpPr>
        <p:spPr>
          <a:xfrm>
            <a:off x="1492049" y="1292353"/>
            <a:ext cx="8153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Acompanhamento de grandes projetos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28D95B6C-BBF4-49BE-8B4D-0C7B10B5A9FC}"/>
              </a:ext>
            </a:extLst>
          </p:cNvPr>
          <p:cNvSpPr txBox="1"/>
          <p:nvPr/>
        </p:nvSpPr>
        <p:spPr>
          <a:xfrm>
            <a:off x="1462478" y="2275847"/>
            <a:ext cx="10814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Análise </a:t>
            </a:r>
            <a:r>
              <a:rPr lang="pt-BR" sz="3600" dirty="0" smtClean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por áreas especializadas do TCU (Saúde e TI)</a:t>
            </a:r>
            <a:endParaRPr lang="pt-BR" sz="3600" dirty="0">
              <a:solidFill>
                <a:srgbClr val="878272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8A62467C-4029-4A22-9151-2491474233AE}"/>
              </a:ext>
            </a:extLst>
          </p:cNvPr>
          <p:cNvSpPr txBox="1"/>
          <p:nvPr/>
        </p:nvSpPr>
        <p:spPr>
          <a:xfrm>
            <a:off x="1492048" y="3279151"/>
            <a:ext cx="10377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Objetivo é avaliar riscos de forma concomitante e </a:t>
            </a:r>
            <a:r>
              <a:rPr lang="pt-BR" sz="3600" dirty="0" smtClean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/>
            </a:r>
            <a:br>
              <a:rPr lang="pt-BR" sz="3600" dirty="0" smtClean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 smtClean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         promover </a:t>
            </a:r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melhorias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9C916DC6-FDB6-41B1-83E0-676BD92F0742}"/>
              </a:ext>
            </a:extLst>
          </p:cNvPr>
          <p:cNvSpPr txBox="1"/>
          <p:nvPr/>
        </p:nvSpPr>
        <p:spPr>
          <a:xfrm>
            <a:off x="1492048" y="4836453"/>
            <a:ext cx="968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Foram identificados indícios de irregularidades</a:t>
            </a:r>
          </a:p>
        </p:txBody>
      </p:sp>
      <p:pic>
        <p:nvPicPr>
          <p:cNvPr id="3" name="Gráfico 2" descr="Lista de verificação">
            <a:extLst>
              <a:ext uri="{FF2B5EF4-FFF2-40B4-BE49-F238E27FC236}">
                <a16:creationId xmlns:a16="http://schemas.microsoft.com/office/drawing/2014/main" xmlns="" id="{3CA7FD8B-F226-4946-80FB-E7A9FC1A5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8998" y="1161737"/>
            <a:ext cx="914400" cy="914400"/>
          </a:xfrm>
          <a:prstGeom prst="rect">
            <a:avLst/>
          </a:prstGeom>
        </p:spPr>
      </p:pic>
      <p:pic>
        <p:nvPicPr>
          <p:cNvPr id="9" name="Gráfico 8" descr="Programador">
            <a:extLst>
              <a:ext uri="{FF2B5EF4-FFF2-40B4-BE49-F238E27FC236}">
                <a16:creationId xmlns:a16="http://schemas.microsoft.com/office/drawing/2014/main" xmlns="" id="{519F8491-4C46-46B5-A299-63CC8BDCC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7649" y="2097799"/>
            <a:ext cx="914400" cy="914400"/>
          </a:xfrm>
          <a:prstGeom prst="rect">
            <a:avLst/>
          </a:prstGeom>
        </p:spPr>
      </p:pic>
      <p:pic>
        <p:nvPicPr>
          <p:cNvPr id="15" name="Gráfico 14" descr="Médico">
            <a:extLst>
              <a:ext uri="{FF2B5EF4-FFF2-40B4-BE49-F238E27FC236}">
                <a16:creationId xmlns:a16="http://schemas.microsoft.com/office/drawing/2014/main" xmlns="" id="{3CBC30A1-575F-44BB-B4B5-5134551772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-85060" y="2101381"/>
            <a:ext cx="914400" cy="914400"/>
          </a:xfrm>
          <a:prstGeom prst="rect">
            <a:avLst/>
          </a:prstGeom>
        </p:spPr>
      </p:pic>
      <p:pic>
        <p:nvPicPr>
          <p:cNvPr id="19" name="Gráfico 18" descr="Pesquisa">
            <a:extLst>
              <a:ext uri="{FF2B5EF4-FFF2-40B4-BE49-F238E27FC236}">
                <a16:creationId xmlns:a16="http://schemas.microsoft.com/office/drawing/2014/main" xmlns="" id="{CD2FDF2C-1A52-49BE-90D4-4A42371ECC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18998" y="4776846"/>
            <a:ext cx="914400" cy="914400"/>
          </a:xfrm>
          <a:prstGeom prst="rect">
            <a:avLst/>
          </a:prstGeom>
        </p:spPr>
      </p:pic>
      <p:pic>
        <p:nvPicPr>
          <p:cNvPr id="21" name="Gráfico 20" descr="Escorregadio">
            <a:extLst>
              <a:ext uri="{FF2B5EF4-FFF2-40B4-BE49-F238E27FC236}">
                <a16:creationId xmlns:a16="http://schemas.microsoft.com/office/drawing/2014/main" xmlns="" id="{3F36AAAD-6A10-4D40-9AFE-A1839F8F12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18998" y="32195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CC8FD31-71AD-4882-BA15-C658BD0B9227}"/>
              </a:ext>
            </a:extLst>
          </p:cNvPr>
          <p:cNvSpPr txBox="1"/>
          <p:nvPr/>
        </p:nvSpPr>
        <p:spPr>
          <a:xfrm>
            <a:off x="95694" y="319341"/>
            <a:ext cx="12096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E8483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MODELO JURÍDICO DE CREDENCIAMENTO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187E12F-89FF-44C3-9218-6B73E194A983}"/>
              </a:ext>
            </a:extLst>
          </p:cNvPr>
          <p:cNvSpPr txBox="1"/>
          <p:nvPr/>
        </p:nvSpPr>
        <p:spPr>
          <a:xfrm>
            <a:off x="274121" y="1345516"/>
            <a:ext cx="7085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Escolha discricionária pelo gestor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28D95B6C-BBF4-49BE-8B4D-0C7B10B5A9FC}"/>
              </a:ext>
            </a:extLst>
          </p:cNvPr>
          <p:cNvSpPr txBox="1"/>
          <p:nvPr/>
        </p:nvSpPr>
        <p:spPr>
          <a:xfrm>
            <a:off x="244550" y="2329010"/>
            <a:ext cx="7799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Fere princípio da impessoalidade (CF)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8A62467C-4029-4A22-9151-2491474233AE}"/>
              </a:ext>
            </a:extLst>
          </p:cNvPr>
          <p:cNvSpPr txBox="1"/>
          <p:nvPr/>
        </p:nvSpPr>
        <p:spPr>
          <a:xfrm>
            <a:off x="274120" y="3332314"/>
            <a:ext cx="8566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Ausência de critérios objetivos (Lei 8.666)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9C916DC6-FDB6-41B1-83E0-676BD92F0742}"/>
              </a:ext>
            </a:extLst>
          </p:cNvPr>
          <p:cNvSpPr txBox="1"/>
          <p:nvPr/>
        </p:nvSpPr>
        <p:spPr>
          <a:xfrm>
            <a:off x="274120" y="4345123"/>
            <a:ext cx="9631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Fere princípio da não exclusão (jurisprudência)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1505068-07D0-4CED-B669-F5B530B083BE}"/>
              </a:ext>
            </a:extLst>
          </p:cNvPr>
          <p:cNvSpPr txBox="1"/>
          <p:nvPr/>
        </p:nvSpPr>
        <p:spPr>
          <a:xfrm>
            <a:off x="244550" y="5319112"/>
            <a:ext cx="9284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Risco de </a:t>
            </a:r>
            <a:r>
              <a:rPr lang="pt-BR" sz="3600" dirty="0" smtClean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cartelização e conluio com gestores</a:t>
            </a:r>
            <a:endParaRPr lang="pt-BR" sz="3600" dirty="0">
              <a:solidFill>
                <a:srgbClr val="878272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6E92454-2459-425F-8F66-3670940DD2E7}"/>
              </a:ext>
            </a:extLst>
          </p:cNvPr>
          <p:cNvSpPr txBox="1"/>
          <p:nvPr/>
        </p:nvSpPr>
        <p:spPr>
          <a:xfrm>
            <a:off x="95694" y="319341"/>
            <a:ext cx="12096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13517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 QUE O MS DISSE A RESPEITO (NOV/2018)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C4ED74A-CBAB-4461-90EE-4B7162789A27}"/>
              </a:ext>
            </a:extLst>
          </p:cNvPr>
          <p:cNvSpPr txBox="1"/>
          <p:nvPr/>
        </p:nvSpPr>
        <p:spPr>
          <a:xfrm>
            <a:off x="1269929" y="1366781"/>
            <a:ext cx="8702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Escolha dos fornecedores será por sorteio</a:t>
            </a:r>
          </a:p>
        </p:txBody>
      </p:sp>
      <p:pic>
        <p:nvPicPr>
          <p:cNvPr id="6" name="Gráfico 5" descr="Dados ">
            <a:extLst>
              <a:ext uri="{FF2B5EF4-FFF2-40B4-BE49-F238E27FC236}">
                <a16:creationId xmlns:a16="http://schemas.microsoft.com/office/drawing/2014/main" xmlns="" id="{D530CEB1-B002-44EE-98A6-E4F98B4EB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0263" y="1232746"/>
            <a:ext cx="914400" cy="9144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A08C520-FC8A-4263-BC9E-C890BAA97192}"/>
              </a:ext>
            </a:extLst>
          </p:cNvPr>
          <p:cNvSpPr txBox="1"/>
          <p:nvPr/>
        </p:nvSpPr>
        <p:spPr>
          <a:xfrm>
            <a:off x="1269929" y="2422949"/>
            <a:ext cx="9063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Escolha aleatória, mitigaria os demais riscos</a:t>
            </a:r>
          </a:p>
        </p:txBody>
      </p:sp>
      <p:pic>
        <p:nvPicPr>
          <p:cNvPr id="9" name="Gráfico 8" descr="Lista de verificação">
            <a:extLst>
              <a:ext uri="{FF2B5EF4-FFF2-40B4-BE49-F238E27FC236}">
                <a16:creationId xmlns:a16="http://schemas.microsoft.com/office/drawing/2014/main" xmlns="" id="{00D994D0-E0E1-4794-AFFA-DC20B2355D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40263" y="22911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CC8FD31-71AD-4882-BA15-C658BD0B9227}"/>
              </a:ext>
            </a:extLst>
          </p:cNvPr>
          <p:cNvSpPr txBox="1"/>
          <p:nvPr/>
        </p:nvSpPr>
        <p:spPr>
          <a:xfrm>
            <a:off x="95694" y="319341"/>
            <a:ext cx="12096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E8483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FALTA DE CAPACIDADE DE FISCALIZAÇÃO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187E12F-89FF-44C3-9218-6B73E194A983}"/>
              </a:ext>
            </a:extLst>
          </p:cNvPr>
          <p:cNvSpPr txBox="1"/>
          <p:nvPr/>
        </p:nvSpPr>
        <p:spPr>
          <a:xfrm>
            <a:off x="274121" y="1345516"/>
            <a:ext cx="8742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Verificação física de apenas 10% das UBS, </a:t>
            </a:r>
            <a:b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 smtClean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         por </a:t>
            </a:r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meio de duas universidades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8A62467C-4029-4A22-9151-2491474233AE}"/>
              </a:ext>
            </a:extLst>
          </p:cNvPr>
          <p:cNvSpPr txBox="1"/>
          <p:nvPr/>
        </p:nvSpPr>
        <p:spPr>
          <a:xfrm>
            <a:off x="274121" y="2828835"/>
            <a:ext cx="10229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Incapacidade técnica / operacional de fiscalizar a </a:t>
            </a:r>
            <a:b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        </a:t>
            </a:r>
            <a:r>
              <a:rPr lang="pt-BR" sz="3600" dirty="0" smtClean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qualidade </a:t>
            </a:r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dos serviços (SLA) prestados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1505068-07D0-4CED-B669-F5B530B083BE}"/>
              </a:ext>
            </a:extLst>
          </p:cNvPr>
          <p:cNvSpPr txBox="1"/>
          <p:nvPr/>
        </p:nvSpPr>
        <p:spPr>
          <a:xfrm>
            <a:off x="274121" y="4447242"/>
            <a:ext cx="9847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Incapacidade de aferir elevado volume de </a:t>
            </a:r>
            <a:b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        </a:t>
            </a:r>
            <a:r>
              <a:rPr lang="pt-BR" sz="3600" dirty="0" smtClean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informações </a:t>
            </a:r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para ateste dos pagamentos</a:t>
            </a:r>
          </a:p>
        </p:txBody>
      </p:sp>
    </p:spTree>
    <p:extLst>
      <p:ext uri="{BB962C8B-B14F-4D97-AF65-F5344CB8AC3E}">
        <p14:creationId xmlns:p14="http://schemas.microsoft.com/office/powerpoint/2010/main" val="42022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6E92454-2459-425F-8F66-3670940DD2E7}"/>
              </a:ext>
            </a:extLst>
          </p:cNvPr>
          <p:cNvSpPr txBox="1"/>
          <p:nvPr/>
        </p:nvSpPr>
        <p:spPr>
          <a:xfrm>
            <a:off x="95694" y="319341"/>
            <a:ext cx="12096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13517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 QUE O MS DISSE A RESPEITO (NOV/2018)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C4ED74A-CBAB-4461-90EE-4B7162789A27}"/>
              </a:ext>
            </a:extLst>
          </p:cNvPr>
          <p:cNvSpPr txBox="1"/>
          <p:nvPr/>
        </p:nvSpPr>
        <p:spPr>
          <a:xfrm>
            <a:off x="1269929" y="1366781"/>
            <a:ext cx="948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Usaria equipes regionais do MS para fiscalizar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A08C520-FC8A-4263-BC9E-C890BAA97192}"/>
              </a:ext>
            </a:extLst>
          </p:cNvPr>
          <p:cNvSpPr txBox="1"/>
          <p:nvPr/>
        </p:nvSpPr>
        <p:spPr>
          <a:xfrm>
            <a:off x="1269929" y="2491063"/>
            <a:ext cx="1043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Ferramenta para avaliar SLA, ainda não contratada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BF434B7-774C-44B8-8F38-F93D5C4A837C}"/>
              </a:ext>
            </a:extLst>
          </p:cNvPr>
          <p:cNvSpPr txBox="1"/>
          <p:nvPr/>
        </p:nvSpPr>
        <p:spPr>
          <a:xfrm>
            <a:off x="1269929" y="3615347"/>
            <a:ext cx="896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13517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Contratar empresa para auxiliar nos atestes</a:t>
            </a:r>
          </a:p>
        </p:txBody>
      </p:sp>
      <p:pic>
        <p:nvPicPr>
          <p:cNvPr id="5" name="Gráfico 4" descr="América do Sul">
            <a:extLst>
              <a:ext uri="{FF2B5EF4-FFF2-40B4-BE49-F238E27FC236}">
                <a16:creationId xmlns:a16="http://schemas.microsoft.com/office/drawing/2014/main" xmlns="" id="{B91DB487-8556-46C9-9A57-D3947A3CD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0263" y="1232746"/>
            <a:ext cx="914400" cy="914400"/>
          </a:xfrm>
          <a:prstGeom prst="rect">
            <a:avLst/>
          </a:prstGeom>
        </p:spPr>
      </p:pic>
      <p:pic>
        <p:nvPicPr>
          <p:cNvPr id="12" name="Gráfico 11" descr="Gráfico de barras com tendência descendente">
            <a:extLst>
              <a:ext uri="{FF2B5EF4-FFF2-40B4-BE49-F238E27FC236}">
                <a16:creationId xmlns:a16="http://schemas.microsoft.com/office/drawing/2014/main" xmlns="" id="{46F3AC10-D957-4E07-9165-FB2B7D9197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40263" y="2359224"/>
            <a:ext cx="914400" cy="914400"/>
          </a:xfrm>
          <a:prstGeom prst="rect">
            <a:avLst/>
          </a:prstGeom>
        </p:spPr>
      </p:pic>
      <p:pic>
        <p:nvPicPr>
          <p:cNvPr id="14" name="Gráfico 13" descr="Aperto de mão">
            <a:extLst>
              <a:ext uri="{FF2B5EF4-FFF2-40B4-BE49-F238E27FC236}">
                <a16:creationId xmlns:a16="http://schemas.microsoft.com/office/drawing/2014/main" xmlns="" id="{3B368A1E-3ADF-4FCF-92AA-A3C70A1ABF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0263" y="34813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6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CC8FD31-71AD-4882-BA15-C658BD0B9227}"/>
              </a:ext>
            </a:extLst>
          </p:cNvPr>
          <p:cNvSpPr txBox="1"/>
          <p:nvPr/>
        </p:nvSpPr>
        <p:spPr>
          <a:xfrm>
            <a:off x="95694" y="319341"/>
            <a:ext cx="12096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E8483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FALTA DE PLANEJAMENTO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187E12F-89FF-44C3-9218-6B73E194A983}"/>
              </a:ext>
            </a:extLst>
          </p:cNvPr>
          <p:cNvSpPr txBox="1"/>
          <p:nvPr/>
        </p:nvSpPr>
        <p:spPr>
          <a:xfrm>
            <a:off x="274121" y="1345516"/>
            <a:ext cx="730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Não foi estabelecido projeto piloto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8A62467C-4029-4A22-9151-2491474233AE}"/>
              </a:ext>
            </a:extLst>
          </p:cNvPr>
          <p:cNvSpPr txBox="1"/>
          <p:nvPr/>
        </p:nvSpPr>
        <p:spPr>
          <a:xfrm>
            <a:off x="274121" y="2250048"/>
            <a:ext cx="969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Cronograma estabelecido sem fundamentação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1505068-07D0-4CED-B669-F5B530B083BE}"/>
              </a:ext>
            </a:extLst>
          </p:cNvPr>
          <p:cNvSpPr txBox="1"/>
          <p:nvPr/>
        </p:nvSpPr>
        <p:spPr>
          <a:xfrm>
            <a:off x="274121" y="3153113"/>
            <a:ext cx="780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Inexistência de comitê gestor atuante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A008172-AA2F-418F-8EEF-AF866064E9A6}"/>
              </a:ext>
            </a:extLst>
          </p:cNvPr>
          <p:cNvSpPr txBox="1"/>
          <p:nvPr/>
        </p:nvSpPr>
        <p:spPr>
          <a:xfrm>
            <a:off x="274121" y="5503442"/>
            <a:ext cx="10425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E8483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Há </a:t>
            </a:r>
            <a:r>
              <a:rPr lang="pt-BR" sz="3600" dirty="0">
                <a:solidFill>
                  <a:srgbClr val="E8483F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processos mal planejados que se tornaram TCE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1505068-07D0-4CED-B669-F5B530B083BE}"/>
              </a:ext>
            </a:extLst>
          </p:cNvPr>
          <p:cNvSpPr txBox="1"/>
          <p:nvPr/>
        </p:nvSpPr>
        <p:spPr>
          <a:xfrm>
            <a:off x="274121" y="4056178"/>
            <a:ext cx="10488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Alterações </a:t>
            </a:r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repetidas no edital e requisitos </a:t>
            </a:r>
            <a:r>
              <a:rPr lang="pt-BR" sz="3600" dirty="0" smtClean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técnicos</a:t>
            </a:r>
            <a:br>
              <a:rPr lang="pt-BR" sz="3600" dirty="0" smtClean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3600" dirty="0" smtClean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        a </a:t>
            </a:r>
            <a:r>
              <a:rPr lang="pt-BR" sz="3600" dirty="0">
                <a:solidFill>
                  <a:srgbClr val="87827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definir posteriormente</a:t>
            </a:r>
          </a:p>
        </p:txBody>
      </p:sp>
    </p:spTree>
    <p:extLst>
      <p:ext uri="{BB962C8B-B14F-4D97-AF65-F5344CB8AC3E}">
        <p14:creationId xmlns:p14="http://schemas.microsoft.com/office/powerpoint/2010/main" val="302628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1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448</Words>
  <Application>Microsoft Office PowerPoint</Application>
  <PresentationFormat>Widescreen</PresentationFormat>
  <Paragraphs>85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Segoe UI</vt:lpstr>
      <vt:lpstr>Segoe UI Black</vt:lpstr>
      <vt:lpstr>Tema do Office</vt:lpstr>
      <vt:lpstr>PIUBS Programa de Informatização das Unidades Básicas de Saúde  Atuação do TCU Acórdãos 1.097/2018-P e 1.961/2018-P)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rui.ribeiro@tcu.gov.br</dc:creator>
  <cp:lastModifiedBy>Rui Ribeiro</cp:lastModifiedBy>
  <cp:revision>112</cp:revision>
  <dcterms:created xsi:type="dcterms:W3CDTF">2017-08-17T18:26:50Z</dcterms:created>
  <dcterms:modified xsi:type="dcterms:W3CDTF">2019-05-07T15:56:18Z</dcterms:modified>
</cp:coreProperties>
</file>