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25" r:id="rId3"/>
    <p:sldId id="336" r:id="rId4"/>
    <p:sldId id="333" r:id="rId5"/>
    <p:sldId id="335" r:id="rId6"/>
    <p:sldId id="334" r:id="rId7"/>
    <p:sldId id="331" r:id="rId8"/>
    <p:sldId id="316" r:id="rId9"/>
  </p:sldIdLst>
  <p:sldSz cx="9144000" cy="6858000" type="screen4x3"/>
  <p:notesSz cx="6888163" cy="100187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660"/>
  </p:normalViewPr>
  <p:slideViewPr>
    <p:cSldViewPr>
      <p:cViewPr varScale="1">
        <p:scale>
          <a:sx n="60" d="100"/>
          <a:sy n="60" d="100"/>
        </p:scale>
        <p:origin x="1260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5621" cy="5014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00933" y="1"/>
            <a:ext cx="2985621" cy="5014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5BB80D-095B-4656-87AD-103E262A37A7}" type="datetimeFigureOut">
              <a:rPr lang="pt-BR" smtClean="0"/>
              <a:t>14/06/2018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517216"/>
            <a:ext cx="2985621" cy="5014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00933" y="9517216"/>
            <a:ext cx="2985621" cy="5014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4A4F5-A7F3-4E69-9FF0-2E705BAD6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1600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BE3B8-8DEE-4BF1-9569-F9EBAE79140F}" type="datetimeFigureOut">
              <a:rPr lang="pt-BR" smtClean="0"/>
              <a:t>14/06/2018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4871" cy="5009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01698" y="9516038"/>
            <a:ext cx="2984871" cy="5009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FCC04-197F-4C9C-80F5-CB301786DA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2317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1494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45249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4203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161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2568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>
            <a:spLocks noChangeArrowheads="1"/>
          </p:cNvSpPr>
          <p:nvPr userDrawn="1"/>
        </p:nvSpPr>
        <p:spPr bwMode="auto">
          <a:xfrm>
            <a:off x="323850" y="115888"/>
            <a:ext cx="5256213" cy="4318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200" smtClean="0">
              <a:solidFill>
                <a:srgbClr val="4F6228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329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3"/>
            <a:ext cx="9144000" cy="6857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572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diversidade@mec.gov.br" TargetMode="External"/><Relationship Id="rId2" Type="http://schemas.openxmlformats.org/officeDocument/2006/relationships/hyperlink" Target="mailto:secadi@mec.gov.b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campo@mec.gov.b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95536" y="1556792"/>
            <a:ext cx="7786017" cy="327099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200" b="1" dirty="0" smtClean="0">
                <a:latin typeface="Arial" pitchFamily="34" charset="0"/>
                <a:cs typeface="Arial" pitchFamily="34" charset="0"/>
              </a:rPr>
            </a:br>
            <a:endParaRPr lang="pt-BR" sz="2400" b="1" dirty="0" smtClean="0">
              <a:cs typeface="Arial" pitchFamily="34" charset="0"/>
            </a:endParaRPr>
          </a:p>
          <a:p>
            <a:r>
              <a:rPr lang="pt-BR" sz="2400" b="1" dirty="0" smtClean="0">
                <a:solidFill>
                  <a:schemeClr val="accent3">
                    <a:lumMod val="50000"/>
                  </a:schemeClr>
                </a:solidFill>
                <a:cs typeface="Arial" pitchFamily="34" charset="0"/>
              </a:rPr>
              <a:t>Ministério da Educação</a:t>
            </a:r>
          </a:p>
          <a:p>
            <a:endParaRPr lang="pt-BR" sz="2400" b="1" dirty="0" smtClean="0">
              <a:cs typeface="Arial" pitchFamily="34" charset="0"/>
            </a:endParaRPr>
          </a:p>
          <a:p>
            <a:r>
              <a:rPr lang="pt-BR" sz="1400" b="1" dirty="0"/>
              <a:t>SECRETARIA DE EDUCAÇÃO CONTINUADA, ALFABETIZAÇÃO, DIVERSIDADE E </a:t>
            </a:r>
            <a:r>
              <a:rPr lang="pt-BR" sz="1400" b="1" dirty="0" smtClean="0"/>
              <a:t>INCLUSÃO</a:t>
            </a:r>
          </a:p>
          <a:p>
            <a:endParaRPr lang="pt-BR" sz="1400" dirty="0"/>
          </a:p>
          <a:p>
            <a:r>
              <a:rPr lang="pt-BR" sz="1400" b="1" dirty="0"/>
              <a:t>DIRETORIA DE POLÍTICAS DE EDUCAÇÃO DO CAMPO, INDÍGENA E PARA AS RELAÇÕES </a:t>
            </a:r>
            <a:r>
              <a:rPr lang="pt-BR" sz="1400" b="1" dirty="0" smtClean="0"/>
              <a:t>ÉTNICO-RACIAIS</a:t>
            </a:r>
          </a:p>
          <a:p>
            <a:endParaRPr lang="pt-BR" sz="1400" dirty="0"/>
          </a:p>
          <a:p>
            <a:r>
              <a:rPr lang="pt-BR" sz="1400" b="1" dirty="0"/>
              <a:t>COORDENAÇÃO-GERAL DE POLÍTICAS DE EDUCAÇÃO DO CAMPO</a:t>
            </a:r>
            <a:r>
              <a:rPr lang="pt-BR" sz="1400" b="1" dirty="0" smtClean="0"/>
              <a:t/>
            </a:r>
            <a:br>
              <a:rPr lang="pt-BR" sz="1400" b="1" dirty="0" smtClean="0"/>
            </a:br>
            <a:endParaRPr lang="pt-BR" sz="1400" b="1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1476375" y="5403850"/>
            <a:ext cx="6264275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400" b="1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</a:rPr>
              <a:t>Brasília, 13 de junho de 2018</a:t>
            </a:r>
            <a:endParaRPr lang="pt-BR" sz="14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09320"/>
            <a:ext cx="1145107" cy="46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69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31639" y="332656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Garamond" pitchFamily="18" charset="0"/>
              </a:rPr>
              <a:t>PRONACAMPO</a:t>
            </a:r>
            <a:endParaRPr lang="pt-BR" sz="3200" b="1" dirty="0">
              <a:solidFill>
                <a:schemeClr val="bg1"/>
              </a:solidFill>
              <a:latin typeface="Garamond" pitchFamily="18" charset="0"/>
            </a:endParaRPr>
          </a:p>
        </p:txBody>
      </p:sp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191925" y="994070"/>
            <a:ext cx="86764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000000"/>
                </a:solidFill>
                <a:latin typeface="+mj-lt"/>
              </a:rPr>
              <a:t>Informações gerais sobre as Escolas no Campo</a:t>
            </a:r>
            <a:endParaRPr lang="pt-BR" sz="32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39552" y="2388721"/>
            <a:ext cx="7488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 smtClean="0">
                <a:solidFill>
                  <a:srgbClr val="000000"/>
                </a:solidFill>
                <a:latin typeface="+mn-lt"/>
                <a:cs typeface="Arial" pitchFamily="34" charset="0"/>
              </a:rPr>
              <a:t>   </a:t>
            </a:r>
            <a:endParaRPr lang="pt-BR" sz="2000" b="1" dirty="0">
              <a:latin typeface="+mn-lt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400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9" name="Retângulo 5"/>
          <p:cNvSpPr>
            <a:spLocks noChangeArrowheads="1"/>
          </p:cNvSpPr>
          <p:nvPr/>
        </p:nvSpPr>
        <p:spPr bwMode="auto">
          <a:xfrm>
            <a:off x="233771" y="2164619"/>
            <a:ext cx="867645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Total de Escolas do Campo: 60.047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000000"/>
                </a:solidFill>
                <a:latin typeface="+mj-lt"/>
              </a:rPr>
              <a:t>Total de Professores do Campo: </a:t>
            </a: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345.103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Total de professores sem graduação: 112.374</a:t>
            </a:r>
            <a:endParaRPr lang="pt-BR" sz="2000" dirty="0">
              <a:solidFill>
                <a:srgbClr val="000000"/>
              </a:solidFill>
              <a:latin typeface="+mj-lt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Total de Matrículas na Educação Básica do Campo: 5.491.695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Total de Matrículas na Educação Infantil: 686.100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Total de Matrículas no Ensino Fundamental: 3.784.701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Total de Matrículas no Ensino Médio: 345.690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Total de Matrículas na Educação de Jovens e Adultos EF: 386.430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Total de Matrículas na Educação de Jovens e Adultos Médio: 39.339</a:t>
            </a:r>
            <a:endParaRPr lang="pt-BR" sz="20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24281" y="5730498"/>
            <a:ext cx="22156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t-BR" sz="1200" dirty="0">
                <a:solidFill>
                  <a:prstClr val="black"/>
                </a:solidFill>
              </a:rPr>
              <a:t>Fonte : Censo Escolar/INEP 2017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4368" y="6309320"/>
            <a:ext cx="1146147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18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31639" y="332656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Garamond" pitchFamily="18" charset="0"/>
              </a:rPr>
              <a:t>PRONACAMPO</a:t>
            </a:r>
            <a:endParaRPr lang="pt-BR" sz="3200" b="1" dirty="0">
              <a:solidFill>
                <a:schemeClr val="bg1"/>
              </a:solidFill>
              <a:latin typeface="Garamond" pitchFamily="18" charset="0"/>
            </a:endParaRPr>
          </a:p>
        </p:txBody>
      </p:sp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191925" y="994070"/>
            <a:ext cx="86764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000000"/>
                </a:solidFill>
                <a:latin typeface="+mj-lt"/>
              </a:rPr>
              <a:t>Informações gerais sobre as Escolas no Campo</a:t>
            </a:r>
            <a:endParaRPr lang="pt-BR" sz="32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39552" y="2388721"/>
            <a:ext cx="7488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 smtClean="0">
                <a:solidFill>
                  <a:srgbClr val="000000"/>
                </a:solidFill>
                <a:latin typeface="+mn-lt"/>
                <a:cs typeface="Arial" pitchFamily="34" charset="0"/>
              </a:rPr>
              <a:t>   </a:t>
            </a:r>
            <a:endParaRPr lang="pt-BR" sz="2000" b="1" dirty="0">
              <a:latin typeface="+mn-lt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400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9" name="Retângulo 5"/>
          <p:cNvSpPr>
            <a:spLocks noChangeArrowheads="1"/>
          </p:cNvSpPr>
          <p:nvPr/>
        </p:nvSpPr>
        <p:spPr bwMode="auto">
          <a:xfrm>
            <a:off x="233771" y="2164619"/>
            <a:ext cx="867645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000000"/>
                </a:solidFill>
              </a:rPr>
              <a:t>Total de Escolas sem </a:t>
            </a:r>
            <a:r>
              <a:rPr lang="pt-BR" sz="2000" dirty="0" smtClean="0">
                <a:solidFill>
                  <a:srgbClr val="000000"/>
                </a:solidFill>
              </a:rPr>
              <a:t>computadores - 29.056</a:t>
            </a:r>
            <a:endParaRPr lang="pt-BR" sz="2000" dirty="0">
              <a:solidFill>
                <a:srgbClr val="000000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000000"/>
                </a:solidFill>
              </a:rPr>
              <a:t>Total de Escolas sem </a:t>
            </a:r>
            <a:r>
              <a:rPr lang="pt-BR" sz="2000" dirty="0" smtClean="0">
                <a:solidFill>
                  <a:srgbClr val="000000"/>
                </a:solidFill>
              </a:rPr>
              <a:t>Internet - 41.076</a:t>
            </a:r>
            <a:endParaRPr lang="pt-BR" sz="2000" dirty="0">
              <a:solidFill>
                <a:srgbClr val="000000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000000"/>
                </a:solidFill>
              </a:rPr>
              <a:t>Total de Escolas </a:t>
            </a:r>
            <a:r>
              <a:rPr lang="pt-BR" sz="2000" dirty="0" smtClean="0">
                <a:solidFill>
                  <a:srgbClr val="000000"/>
                </a:solidFill>
              </a:rPr>
              <a:t>com Banda Larga - 48.646</a:t>
            </a:r>
            <a:endParaRPr lang="pt-BR" sz="2000" dirty="0">
              <a:solidFill>
                <a:srgbClr val="000000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000000"/>
                </a:solidFill>
              </a:rPr>
              <a:t>Total de Escolas </a:t>
            </a:r>
            <a:r>
              <a:rPr lang="pt-BR" sz="2000" dirty="0" smtClean="0">
                <a:solidFill>
                  <a:srgbClr val="000000"/>
                </a:solidFill>
              </a:rPr>
              <a:t>sem </a:t>
            </a:r>
            <a:r>
              <a:rPr lang="pt-BR" sz="2000" dirty="0">
                <a:solidFill>
                  <a:srgbClr val="000000"/>
                </a:solidFill>
              </a:rPr>
              <a:t>energia </a:t>
            </a:r>
            <a:r>
              <a:rPr lang="pt-BR" sz="2000" dirty="0" smtClean="0">
                <a:solidFill>
                  <a:srgbClr val="000000"/>
                </a:solidFill>
              </a:rPr>
              <a:t>elétrica - 4.936 (Escolas </a:t>
            </a:r>
            <a:r>
              <a:rPr lang="pt-BR" sz="2000" dirty="0">
                <a:solidFill>
                  <a:srgbClr val="000000"/>
                </a:solidFill>
              </a:rPr>
              <a:t>serão atendidas pelo Programa Luz  para Todos)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000000"/>
                </a:solidFill>
              </a:rPr>
              <a:t>Total de Escolas sem água </a:t>
            </a:r>
            <a:r>
              <a:rPr lang="pt-BR" sz="2000" dirty="0" smtClean="0">
                <a:solidFill>
                  <a:srgbClr val="000000"/>
                </a:solidFill>
              </a:rPr>
              <a:t>potável - 5.589</a:t>
            </a:r>
            <a:endParaRPr lang="pt-BR" sz="2000" dirty="0">
              <a:solidFill>
                <a:srgbClr val="000000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000000"/>
                </a:solidFill>
              </a:rPr>
              <a:t>Total de Escolas sem esgotamento </a:t>
            </a:r>
            <a:r>
              <a:rPr lang="pt-BR" sz="2000" dirty="0" smtClean="0">
                <a:solidFill>
                  <a:srgbClr val="000000"/>
                </a:solidFill>
              </a:rPr>
              <a:t>sanitário - 8.087</a:t>
            </a:r>
            <a:endParaRPr lang="pt-BR" sz="20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24281" y="5730498"/>
            <a:ext cx="22156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t-BR" sz="1200" dirty="0">
                <a:solidFill>
                  <a:prstClr val="black"/>
                </a:solidFill>
              </a:rPr>
              <a:t>Fonte : Censo Escolar/INEP 2017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4368" y="6309320"/>
            <a:ext cx="1146147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28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31639" y="332656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Garamond" pitchFamily="18" charset="0"/>
              </a:rPr>
              <a:t>PRONACAMPO</a:t>
            </a:r>
            <a:endParaRPr lang="pt-BR" sz="3200" b="1" dirty="0">
              <a:solidFill>
                <a:schemeClr val="bg1"/>
              </a:solidFill>
              <a:latin typeface="Garamond" pitchFamily="18" charset="0"/>
            </a:endParaRPr>
          </a:p>
        </p:txBody>
      </p:sp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191925" y="994070"/>
            <a:ext cx="867645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000000"/>
                </a:solidFill>
                <a:latin typeface="+mj-lt"/>
              </a:rPr>
              <a:t>FORMAÇÃO INICIAL DE PROFESSORES DAS ESCOLAS DO CAMPO – LICENCIATURAS EM EDUCAÇÃO DO CAMPO  </a:t>
            </a:r>
            <a:endParaRPr lang="pt-BR" sz="32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67544" y="2563729"/>
            <a:ext cx="741682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b="1" dirty="0" smtClean="0">
              <a:solidFill>
                <a:srgbClr val="000000"/>
              </a:solidFill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b="1" dirty="0">
              <a:solidFill>
                <a:srgbClr val="000000"/>
              </a:solidFill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b="1" dirty="0" smtClean="0">
                <a:solidFill>
                  <a:srgbClr val="000000"/>
                </a:solidFill>
                <a:cs typeface="Arial" pitchFamily="34" charset="0"/>
              </a:rPr>
              <a:t>Atendimento </a:t>
            </a:r>
            <a:r>
              <a:rPr lang="pt-BR" sz="2000" b="1" dirty="0">
                <a:solidFill>
                  <a:srgbClr val="000000"/>
                </a:solidFill>
                <a:cs typeface="Arial" pitchFamily="34" charset="0"/>
              </a:rPr>
              <a:t>2017</a:t>
            </a:r>
          </a:p>
          <a:p>
            <a:r>
              <a:rPr lang="pt-BR" sz="2000" dirty="0" smtClean="0"/>
              <a:t>28 Instituições de Federais </a:t>
            </a:r>
            <a:endParaRPr lang="pt-BR" sz="2000" dirty="0"/>
          </a:p>
          <a:p>
            <a:r>
              <a:rPr lang="pt-BR" sz="2000" dirty="0" smtClean="0"/>
              <a:t>43 cursos </a:t>
            </a:r>
            <a:endParaRPr lang="pt-BR" sz="2000" dirty="0"/>
          </a:p>
          <a:p>
            <a:r>
              <a:rPr lang="pt-BR" sz="2000" dirty="0" smtClean="0"/>
              <a:t>1.224 vagas </a:t>
            </a:r>
            <a:r>
              <a:rPr lang="pt-BR" sz="2000" dirty="0"/>
              <a:t>novas  </a:t>
            </a:r>
            <a:r>
              <a:rPr lang="pt-BR" sz="2000" dirty="0" smtClean="0"/>
              <a:t>em 2015 </a:t>
            </a:r>
            <a:endParaRPr lang="pt-BR" sz="2000" dirty="0"/>
          </a:p>
          <a:p>
            <a:r>
              <a:rPr lang="pt-BR" sz="2000" dirty="0" smtClean="0"/>
              <a:t>6.588 matrículas em 2015 </a:t>
            </a:r>
            <a:endParaRPr lang="pt-BR" sz="2000" dirty="0"/>
          </a:p>
          <a:p>
            <a:endParaRPr lang="pt-BR" sz="2000" dirty="0"/>
          </a:p>
          <a:p>
            <a:r>
              <a:rPr lang="pt-BR" sz="2000" dirty="0" smtClean="0"/>
              <a:t>Apoio às Instituições Federais com códigos </a:t>
            </a:r>
            <a:r>
              <a:rPr lang="pt-BR" sz="2000" dirty="0"/>
              <a:t>de vagas docentes </a:t>
            </a:r>
            <a:r>
              <a:rPr lang="pt-BR" sz="2000" dirty="0" smtClean="0"/>
              <a:t>(585)</a:t>
            </a:r>
            <a:endParaRPr lang="pt-BR" sz="2000" dirty="0"/>
          </a:p>
          <a:p>
            <a:r>
              <a:rPr lang="pt-BR" sz="2000" dirty="0" smtClean="0"/>
              <a:t>e códigos </a:t>
            </a:r>
            <a:r>
              <a:rPr lang="pt-BR" sz="2000" dirty="0"/>
              <a:t>de vagas técnicos </a:t>
            </a:r>
            <a:r>
              <a:rPr lang="pt-BR" sz="2000" dirty="0" smtClean="0"/>
              <a:t>(117) a partir da criação de novas vagas  </a:t>
            </a:r>
            <a:endParaRPr lang="pt-BR" sz="2000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>
              <a:solidFill>
                <a:srgbClr val="000000"/>
              </a:solidFill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" name="Retângulo 5"/>
          <p:cNvSpPr>
            <a:spLocks noChangeArrowheads="1"/>
          </p:cNvSpPr>
          <p:nvPr/>
        </p:nvSpPr>
        <p:spPr bwMode="auto">
          <a:xfrm>
            <a:off x="191925" y="1655484"/>
            <a:ext cx="8718302" cy="909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09320"/>
            <a:ext cx="1145107" cy="46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59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31639" y="332656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Garamond" pitchFamily="18" charset="0"/>
              </a:rPr>
              <a:t>PRONACAMPO</a:t>
            </a:r>
            <a:endParaRPr lang="pt-BR" sz="3200" b="1" dirty="0">
              <a:solidFill>
                <a:schemeClr val="bg1"/>
              </a:solidFill>
              <a:latin typeface="Garamond" pitchFamily="18" charset="0"/>
            </a:endParaRPr>
          </a:p>
        </p:txBody>
      </p:sp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191925" y="994070"/>
            <a:ext cx="867645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000000"/>
                </a:solidFill>
                <a:latin typeface="+mj-lt"/>
              </a:rPr>
              <a:t>FORMAÇÃO CONTINUADA  DE PROFESSORES DAS ESCOLAS DO CAMPO</a:t>
            </a:r>
            <a:endParaRPr lang="pt-BR" sz="32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95536" y="2361085"/>
            <a:ext cx="799288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Atendimento 2017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Escola da Terra - 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15 Universidades Federais, 3.500 vagas apoiadas. Total de recursos - R$ 2.858.880,00 de custeio e R$ 1.462.200,00 de bolsas (cursos com encerramento previsto para 2018). 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Aperfeiçoamento em Educação do Campo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: 08 Universidades Federais, 360 vagas apoiadas.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>
                <a:solidFill>
                  <a:srgbClr val="000000"/>
                </a:solidFill>
                <a:latin typeface="+mj-lt"/>
                <a:cs typeface="Arial" pitchFamily="34" charset="0"/>
              </a:rPr>
              <a:t> 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    Total de recursos - </a:t>
            </a:r>
            <a:r>
              <a:rPr lang="pt-BR" sz="2000" dirty="0">
                <a:solidFill>
                  <a:srgbClr val="000000"/>
                </a:solidFill>
                <a:cs typeface="Arial" pitchFamily="34" charset="0"/>
              </a:rPr>
              <a:t>R$ 519.840,00 </a:t>
            </a:r>
            <a:r>
              <a:rPr lang="pt-BR" sz="2000" dirty="0" smtClean="0">
                <a:solidFill>
                  <a:srgbClr val="000000"/>
                </a:solidFill>
                <a:cs typeface="Arial" pitchFamily="34" charset="0"/>
              </a:rPr>
              <a:t>de custeio e 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R$ 174.492,57 de bolsas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b="1" dirty="0" smtClean="0">
              <a:solidFill>
                <a:srgbClr val="000000"/>
              </a:solidFill>
              <a:latin typeface="+mj-lt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Atendimento 2018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Escola da Terra: 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05 Universidades Federais,</a:t>
            </a:r>
            <a:r>
              <a:rPr lang="pt-BR" sz="20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1.000 vagas apoiadas, Total de recursos - R$ 822.000,00 de custeio e 238.055,00 de bolsas. </a:t>
            </a:r>
            <a:endParaRPr lang="pt-BR" sz="2000" dirty="0">
              <a:solidFill>
                <a:srgbClr val="000000"/>
              </a:solidFill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>
              <a:solidFill>
                <a:srgbClr val="000000"/>
              </a:solidFill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>
              <a:solidFill>
                <a:srgbClr val="000000"/>
              </a:solidFill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" name="Retângulo 5"/>
          <p:cNvSpPr>
            <a:spLocks noChangeArrowheads="1"/>
          </p:cNvSpPr>
          <p:nvPr/>
        </p:nvSpPr>
        <p:spPr bwMode="auto">
          <a:xfrm>
            <a:off x="191925" y="1655484"/>
            <a:ext cx="8718302" cy="909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09320"/>
            <a:ext cx="1145107" cy="46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98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31639" y="332656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Garamond" pitchFamily="18" charset="0"/>
              </a:rPr>
              <a:t>PRONACAMPO</a:t>
            </a:r>
            <a:endParaRPr lang="pt-BR" sz="3200" b="1" dirty="0">
              <a:solidFill>
                <a:schemeClr val="bg1"/>
              </a:solidFill>
              <a:latin typeface="Garamond" pitchFamily="18" charset="0"/>
            </a:endParaRPr>
          </a:p>
        </p:txBody>
      </p:sp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191925" y="994070"/>
            <a:ext cx="86764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000000"/>
                </a:solidFill>
                <a:latin typeface="+mj-lt"/>
              </a:rPr>
              <a:t>PROGRAMA DINHEIRO DIRETO NA ESCOLA</a:t>
            </a:r>
            <a:endParaRPr lang="pt-BR" sz="32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9" name="Retângulo 5"/>
          <p:cNvSpPr>
            <a:spLocks noChangeArrowheads="1"/>
          </p:cNvSpPr>
          <p:nvPr/>
        </p:nvSpPr>
        <p:spPr bwMode="auto">
          <a:xfrm>
            <a:off x="233771" y="2164619"/>
            <a:ext cx="8676456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000000"/>
                </a:solidFill>
                <a:latin typeface="+mj-lt"/>
              </a:rPr>
              <a:t>Atendimento 2018</a:t>
            </a:r>
          </a:p>
          <a:p>
            <a:pPr algn="just"/>
            <a:endParaRPr lang="pt-BR" sz="2000" b="1" dirty="0">
              <a:solidFill>
                <a:srgbClr val="000000"/>
              </a:solidFill>
              <a:latin typeface="+mj-lt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</a:rPr>
              <a:t>PDDE Campo - </a:t>
            </a: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1.679 Escolas, 295.021 estudantes beneficiados.</a:t>
            </a:r>
          </a:p>
          <a:p>
            <a:pPr algn="just"/>
            <a:r>
              <a:rPr lang="pt-BR" sz="2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       Total de recursos de custeio e capital - R$ 22.846.400,00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>
              <a:solidFill>
                <a:srgbClr val="000000"/>
              </a:solidFill>
              <a:latin typeface="+mj-lt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</a:rPr>
              <a:t>PDDE Água e Esgotamento Sanitário - </a:t>
            </a: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290 escolas, 28.256 estudantes beneficiados. </a:t>
            </a:r>
          </a:p>
          <a:p>
            <a:pPr algn="just"/>
            <a:r>
              <a:rPr lang="pt-BR" sz="2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       Total de recursos R$ 7.961.000,00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>
              <a:solidFill>
                <a:srgbClr val="000000"/>
              </a:solidFill>
              <a:latin typeface="+mj-lt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4368" y="6309320"/>
            <a:ext cx="1146147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63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31639" y="332656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Garamond" pitchFamily="18" charset="0"/>
              </a:rPr>
              <a:t>PRONACAMPO</a:t>
            </a:r>
            <a:endParaRPr lang="pt-BR" sz="3200" b="1" dirty="0">
              <a:solidFill>
                <a:schemeClr val="bg1"/>
              </a:solidFill>
              <a:latin typeface="Garamond" pitchFamily="18" charset="0"/>
            </a:endParaRPr>
          </a:p>
        </p:txBody>
      </p:sp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191925" y="994070"/>
            <a:ext cx="86764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000000"/>
                </a:solidFill>
                <a:latin typeface="+mj-lt"/>
              </a:rPr>
              <a:t>CONSTRUÇÃO DE ESCOLAS</a:t>
            </a:r>
            <a:endParaRPr lang="pt-BR" sz="32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9" name="Retângulo 5"/>
          <p:cNvSpPr>
            <a:spLocks noChangeArrowheads="1"/>
          </p:cNvSpPr>
          <p:nvPr/>
        </p:nvSpPr>
        <p:spPr bwMode="auto">
          <a:xfrm>
            <a:off x="323527" y="1772817"/>
            <a:ext cx="8586699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2000" b="1" dirty="0" smtClean="0">
                <a:solidFill>
                  <a:srgbClr val="000000"/>
                </a:solidFill>
                <a:latin typeface="+mj-lt"/>
              </a:rPr>
              <a:t>Atendimento 2008 a 2016 </a:t>
            </a:r>
          </a:p>
          <a:p>
            <a:endParaRPr lang="pt-BR" sz="2000" b="1" dirty="0" smtClean="0">
              <a:solidFill>
                <a:srgbClr val="000000"/>
              </a:solidFill>
              <a:latin typeface="+mj-lt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690 escolas concluídas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1.268 escolas em execução</a:t>
            </a:r>
          </a:p>
          <a:p>
            <a:endParaRPr lang="pt-BR" sz="2000" b="1" dirty="0" smtClean="0">
              <a:solidFill>
                <a:srgbClr val="000000"/>
              </a:solidFill>
              <a:latin typeface="+mj-lt"/>
            </a:endParaRPr>
          </a:p>
          <a:p>
            <a:r>
              <a:rPr lang="pt-BR" sz="2000" b="1" dirty="0" smtClean="0">
                <a:solidFill>
                  <a:srgbClr val="000000"/>
                </a:solidFill>
                <a:latin typeface="+mj-lt"/>
              </a:rPr>
              <a:t>Atendimento PAR 2016-2020</a:t>
            </a:r>
          </a:p>
          <a:p>
            <a:endParaRPr lang="pt-BR" sz="2000" b="1" dirty="0">
              <a:solidFill>
                <a:srgbClr val="000000"/>
              </a:solidFill>
              <a:latin typeface="+mj-lt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rgbClr val="000000"/>
                </a:solidFill>
                <a:latin typeface="+mj-lt"/>
              </a:rPr>
              <a:t>Sistema aberto para inserção das demandas das secretarias de educação   </a:t>
            </a:r>
          </a:p>
          <a:p>
            <a:endParaRPr lang="pt-BR" sz="2000" dirty="0">
              <a:solidFill>
                <a:srgbClr val="000000"/>
              </a:solidFill>
              <a:latin typeface="+mj-lt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 smtClean="0">
              <a:solidFill>
                <a:srgbClr val="000000"/>
              </a:solidFill>
              <a:latin typeface="+mj-lt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000" b="1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09320"/>
            <a:ext cx="1145107" cy="46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58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899592" y="1412776"/>
            <a:ext cx="7474967" cy="352839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000" b="1" dirty="0" smtClean="0">
                <a:cs typeface="Arial" pitchFamily="34" charset="0"/>
              </a:rPr>
              <a:t>MINISTÉRIO </a:t>
            </a:r>
            <a:r>
              <a:rPr lang="pt-BR" sz="2000" b="1" smtClean="0">
                <a:cs typeface="Arial" pitchFamily="34" charset="0"/>
              </a:rPr>
              <a:t>DA EDUCAÇÃO </a:t>
            </a:r>
            <a:endParaRPr lang="pt-BR" sz="2000" b="1" dirty="0">
              <a:cs typeface="Arial" pitchFamily="34" charset="0"/>
            </a:endParaRPr>
          </a:p>
          <a:p>
            <a:r>
              <a:rPr lang="pt-BR" sz="2000" b="1" dirty="0"/>
              <a:t>SECRETARIA DE EDUCAÇÃO CONTINUADA, ALFABETIZAÇÃO, DIVERSIDADE E </a:t>
            </a:r>
            <a:r>
              <a:rPr lang="pt-BR" sz="2000" b="1" dirty="0" smtClean="0"/>
              <a:t>INCLUSÃO</a:t>
            </a:r>
          </a:p>
          <a:p>
            <a:pPr algn="l"/>
            <a:r>
              <a:rPr lang="pt-BR" sz="2000" dirty="0" smtClean="0"/>
              <a:t>Secretária – Ivana de Siqueira (</a:t>
            </a:r>
            <a:r>
              <a:rPr lang="pt-BR" sz="2000" dirty="0" smtClean="0">
                <a:hlinkClick r:id="rId2"/>
              </a:rPr>
              <a:t>secadi@mec.gov.br</a:t>
            </a:r>
            <a:endParaRPr lang="pt-BR" sz="2000" dirty="0" smtClean="0"/>
          </a:p>
          <a:p>
            <a:pPr algn="l"/>
            <a:r>
              <a:rPr lang="pt-BR" sz="2000" dirty="0" smtClean="0"/>
              <a:t> </a:t>
            </a:r>
            <a:endParaRPr lang="pt-BR" sz="2000" dirty="0"/>
          </a:p>
          <a:p>
            <a:r>
              <a:rPr lang="pt-BR" sz="2000" b="1" dirty="0"/>
              <a:t>DIRETORIA DE POLÍTICAS DE EDUCAÇÃO DO CAMPO, INDÍGENA E PARA AS RELAÇÕES </a:t>
            </a:r>
            <a:r>
              <a:rPr lang="pt-BR" sz="2000" b="1" dirty="0" smtClean="0"/>
              <a:t>ÉTNICO-RACIAIS</a:t>
            </a:r>
          </a:p>
          <a:p>
            <a:pPr algn="l"/>
            <a:r>
              <a:rPr lang="pt-BR" sz="2000" dirty="0" smtClean="0"/>
              <a:t>Diretora Rita </a:t>
            </a:r>
            <a:r>
              <a:rPr lang="pt-BR" sz="2000" dirty="0" err="1" smtClean="0"/>
              <a:t>Potyguara</a:t>
            </a:r>
            <a:r>
              <a:rPr lang="pt-BR" sz="2000" dirty="0" smtClean="0"/>
              <a:t> (</a:t>
            </a:r>
            <a:r>
              <a:rPr lang="pt-BR" sz="2000" dirty="0" smtClean="0">
                <a:hlinkClick r:id="rId3"/>
              </a:rPr>
              <a:t>diversidade@mec.gov.br</a:t>
            </a:r>
            <a:r>
              <a:rPr lang="pt-BR" sz="2000" dirty="0" smtClean="0"/>
              <a:t>)  </a:t>
            </a:r>
          </a:p>
          <a:p>
            <a:pPr algn="l"/>
            <a:r>
              <a:rPr lang="pt-BR" sz="2000" dirty="0" smtClean="0"/>
              <a:t> Assessoria Susana Grillo (</a:t>
            </a:r>
            <a:r>
              <a:rPr lang="pt-BR" sz="2000" dirty="0" smtClean="0">
                <a:hlinkClick r:id="rId3"/>
              </a:rPr>
              <a:t>diversidade@mec.gov.br</a:t>
            </a:r>
            <a:r>
              <a:rPr lang="pt-BR" sz="2000" dirty="0" smtClean="0"/>
              <a:t>) </a:t>
            </a:r>
          </a:p>
          <a:p>
            <a:pPr algn="l"/>
            <a:endParaRPr lang="pt-BR" sz="2000" b="1" dirty="0" smtClean="0"/>
          </a:p>
          <a:p>
            <a:pPr algn="l"/>
            <a:r>
              <a:rPr lang="pt-BR" sz="2000" b="1" dirty="0" smtClean="0"/>
              <a:t>COORDENAÇÃO-GERAL </a:t>
            </a:r>
            <a:r>
              <a:rPr lang="pt-BR" sz="2000" b="1" dirty="0"/>
              <a:t>DE POLÍTICAS DE EDUCAÇÃO DO </a:t>
            </a:r>
            <a:r>
              <a:rPr lang="pt-BR" sz="2000" b="1" dirty="0" smtClean="0"/>
              <a:t>CAMPO</a:t>
            </a:r>
            <a:r>
              <a:rPr lang="pt-BR" sz="1600" b="1" dirty="0"/>
              <a:t/>
            </a:r>
            <a:br>
              <a:rPr lang="pt-BR" sz="1600" b="1" dirty="0"/>
            </a:br>
            <a:r>
              <a:rPr lang="pt-BR" sz="2000" dirty="0" smtClean="0"/>
              <a:t>Coordenadora Geral Divina Bastos (</a:t>
            </a:r>
            <a:r>
              <a:rPr lang="pt-BR" sz="2000" dirty="0" smtClean="0">
                <a:hlinkClick r:id="rId4"/>
              </a:rPr>
              <a:t>campo@mec.gov.br</a:t>
            </a:r>
            <a:r>
              <a:rPr lang="pt-BR" sz="2000" dirty="0" smtClean="0"/>
              <a:t>) </a:t>
            </a:r>
            <a:endParaRPr lang="pt-BR" sz="20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09320"/>
            <a:ext cx="1145107" cy="46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626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2181</TotalTime>
  <Words>466</Words>
  <Application>Microsoft Office PowerPoint</Application>
  <PresentationFormat>Apresentação na tela (4:3)</PresentationFormat>
  <Paragraphs>85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Arial</vt:lpstr>
      <vt:lpstr>Calibri</vt:lpstr>
      <vt:lpstr>Garamond</vt:lpstr>
      <vt:lpstr>Georgia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Ministério da Educação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Luciano Lucas do Nascimento</dc:creator>
  <cp:lastModifiedBy>Susana Martelleti Grillo Guimaraes</cp:lastModifiedBy>
  <cp:revision>190</cp:revision>
  <cp:lastPrinted>2018-06-13T20:03:04Z</cp:lastPrinted>
  <dcterms:created xsi:type="dcterms:W3CDTF">2012-12-04T16:21:34Z</dcterms:created>
  <dcterms:modified xsi:type="dcterms:W3CDTF">2018-06-14T11:42:51Z</dcterms:modified>
</cp:coreProperties>
</file>