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93.xml" ContentType="application/vnd.openxmlformats-officedocument.presentationml.tags+xml"/>
  <Override PartName="/ppt/notesSlides/notesSlide1.xml" ContentType="application/vnd.openxmlformats-officedocument.presentationml.notesSlide+xml"/>
  <Override PartName="/ppt/tags/tag19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  <p:sldMasterId id="2147483715" r:id="rId2"/>
  </p:sldMasterIdLst>
  <p:notesMasterIdLst>
    <p:notesMasterId r:id="rId14"/>
  </p:notesMasterIdLst>
  <p:handoutMasterIdLst>
    <p:handoutMasterId r:id="rId15"/>
  </p:handoutMasterIdLst>
  <p:sldIdLst>
    <p:sldId id="402" r:id="rId3"/>
    <p:sldId id="403" r:id="rId4"/>
    <p:sldId id="404" r:id="rId5"/>
    <p:sldId id="406" r:id="rId6"/>
    <p:sldId id="407" r:id="rId7"/>
    <p:sldId id="410" r:id="rId8"/>
    <p:sldId id="414" r:id="rId9"/>
    <p:sldId id="413" r:id="rId10"/>
    <p:sldId id="415" r:id="rId11"/>
    <p:sldId id="416" r:id="rId12"/>
    <p:sldId id="417" r:id="rId13"/>
  </p:sldIdLst>
  <p:sldSz cx="10058400" cy="7772400"/>
  <p:notesSz cx="6858000" cy="9926638"/>
  <p:custDataLst>
    <p:tags r:id="rId16"/>
  </p:custDataLst>
  <p:defaultTextStyle>
    <a:defPPr>
      <a:defRPr lang="pt-BR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141E"/>
    <a:srgbClr val="000000"/>
    <a:srgbClr val="821A1A"/>
    <a:srgbClr val="A32020"/>
    <a:srgbClr val="AA5000"/>
    <a:srgbClr val="EB8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09" autoAdjust="0"/>
    <p:restoredTop sz="95110" autoAdjust="0"/>
  </p:normalViewPr>
  <p:slideViewPr>
    <p:cSldViewPr snapToGrid="0">
      <p:cViewPr varScale="1">
        <p:scale>
          <a:sx n="52" d="100"/>
          <a:sy n="52" d="100"/>
        </p:scale>
        <p:origin x="16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A1561-B576-42E5-B877-0F05718C0083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519CE-F45B-4BFB-959A-24AAAF8DF7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380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91B10-1C06-48F0-84DD-40AA358FEC7B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62063" y="1241425"/>
            <a:ext cx="43338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5663E-32E8-49A4-9E3E-5D9853C403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9219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6200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578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109.xml"/><Relationship Id="rId3" Type="http://schemas.openxmlformats.org/officeDocument/2006/relationships/tags" Target="../tags/tag104.xml"/><Relationship Id="rId7" Type="http://schemas.openxmlformats.org/officeDocument/2006/relationships/tags" Target="../tags/tag108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05.xml"/><Relationship Id="rId9" Type="http://schemas.openxmlformats.org/officeDocument/2006/relationships/tags" Target="../tags/tag110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18.xml"/><Relationship Id="rId9" Type="http://schemas.openxmlformats.org/officeDocument/2006/relationships/tags" Target="../tags/tag123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9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3" Type="http://schemas.openxmlformats.org/officeDocument/2006/relationships/tags" Target="../tags/tag134.xml"/><Relationship Id="rId7" Type="http://schemas.openxmlformats.org/officeDocument/2006/relationships/tags" Target="../tags/tag138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5" Type="http://schemas.openxmlformats.org/officeDocument/2006/relationships/tags" Target="../tags/tag136.xml"/><Relationship Id="rId10" Type="http://schemas.openxmlformats.org/officeDocument/2006/relationships/tags" Target="../tags/tag141.xml"/><Relationship Id="rId4" Type="http://schemas.openxmlformats.org/officeDocument/2006/relationships/tags" Target="../tags/tag135.xml"/><Relationship Id="rId9" Type="http://schemas.openxmlformats.org/officeDocument/2006/relationships/tags" Target="../tags/tag140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11" Type="http://schemas.openxmlformats.org/officeDocument/2006/relationships/tags" Target="../tags/tag153.xml"/><Relationship Id="rId5" Type="http://schemas.openxmlformats.org/officeDocument/2006/relationships/tags" Target="../tags/tag147.xml"/><Relationship Id="rId10" Type="http://schemas.openxmlformats.org/officeDocument/2006/relationships/tags" Target="../tags/tag152.xml"/><Relationship Id="rId4" Type="http://schemas.openxmlformats.org/officeDocument/2006/relationships/tags" Target="../tags/tag146.xml"/><Relationship Id="rId9" Type="http://schemas.openxmlformats.org/officeDocument/2006/relationships/tags" Target="../tags/tag15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161.xml"/><Relationship Id="rId3" Type="http://schemas.openxmlformats.org/officeDocument/2006/relationships/tags" Target="../tags/tag156.xml"/><Relationship Id="rId7" Type="http://schemas.openxmlformats.org/officeDocument/2006/relationships/tags" Target="../tags/tag160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4" Type="http://schemas.openxmlformats.org/officeDocument/2006/relationships/tags" Target="../tags/tag157.xml"/><Relationship Id="rId9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4" Type="http://schemas.openxmlformats.org/officeDocument/2006/relationships/tags" Target="../tags/tag173.xml"/><Relationship Id="rId9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10" Type="http://schemas.openxmlformats.org/officeDocument/2006/relationships/tags" Target="../tags/tag25.xml"/><Relationship Id="rId4" Type="http://schemas.openxmlformats.org/officeDocument/2006/relationships/tags" Target="../tags/tag19.xml"/><Relationship Id="rId9" Type="http://schemas.openxmlformats.org/officeDocument/2006/relationships/tags" Target="../tags/tag2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185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Relationship Id="rId9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5" Type="http://schemas.openxmlformats.org/officeDocument/2006/relationships/tags" Target="../tags/tag190.xml"/><Relationship Id="rId4" Type="http://schemas.openxmlformats.org/officeDocument/2006/relationships/tags" Target="../tags/tag18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11" Type="http://schemas.openxmlformats.org/officeDocument/2006/relationships/tags" Target="../tags/tag36.xml"/><Relationship Id="rId5" Type="http://schemas.openxmlformats.org/officeDocument/2006/relationships/tags" Target="../tags/tag30.xml"/><Relationship Id="rId10" Type="http://schemas.openxmlformats.org/officeDocument/2006/relationships/tags" Target="../tags/tag35.xml"/><Relationship Id="rId4" Type="http://schemas.openxmlformats.org/officeDocument/2006/relationships/tags" Target="../tags/tag29.xml"/><Relationship Id="rId9" Type="http://schemas.openxmlformats.org/officeDocument/2006/relationships/tags" Target="../tags/tag34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40.xml"/><Relationship Id="rId9" Type="http://schemas.openxmlformats.org/officeDocument/2006/relationships/tags" Target="../tags/tag4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50.xml"/><Relationship Id="rId10" Type="http://schemas.openxmlformats.org/officeDocument/2006/relationships/tags" Target="../tags/tag55.xml"/><Relationship Id="rId4" Type="http://schemas.openxmlformats.org/officeDocument/2006/relationships/tags" Target="../tags/tag49.xml"/><Relationship Id="rId9" Type="http://schemas.openxmlformats.org/officeDocument/2006/relationships/tags" Target="../tags/tag54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3" Type="http://schemas.openxmlformats.org/officeDocument/2006/relationships/tags" Target="../tags/tag69.xml"/><Relationship Id="rId7" Type="http://schemas.openxmlformats.org/officeDocument/2006/relationships/tags" Target="../tags/tag73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tags" Target="../tags/tag72.xml"/><Relationship Id="rId11" Type="http://schemas.openxmlformats.org/officeDocument/2006/relationships/tags" Target="../tags/tag77.xml"/><Relationship Id="rId5" Type="http://schemas.openxmlformats.org/officeDocument/2006/relationships/tags" Target="../tags/tag71.xml"/><Relationship Id="rId10" Type="http://schemas.openxmlformats.org/officeDocument/2006/relationships/tags" Target="../tags/tag76.xml"/><Relationship Id="rId4" Type="http://schemas.openxmlformats.org/officeDocument/2006/relationships/tags" Target="../tags/tag70.xml"/><Relationship Id="rId9" Type="http://schemas.openxmlformats.org/officeDocument/2006/relationships/tags" Target="../tags/tag75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80.xml"/><Relationship Id="rId7" Type="http://schemas.openxmlformats.org/officeDocument/2006/relationships/tags" Target="../tags/tag84.xml"/><Relationship Id="rId12" Type="http://schemas.openxmlformats.org/officeDocument/2006/relationships/tags" Target="../tags/tag89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11" Type="http://schemas.openxmlformats.org/officeDocument/2006/relationships/tags" Target="../tags/tag88.xml"/><Relationship Id="rId5" Type="http://schemas.openxmlformats.org/officeDocument/2006/relationships/tags" Target="../tags/tag82.xml"/><Relationship Id="rId10" Type="http://schemas.openxmlformats.org/officeDocument/2006/relationships/tags" Target="../tags/tag87.xml"/><Relationship Id="rId4" Type="http://schemas.openxmlformats.org/officeDocument/2006/relationships/tags" Target="../tags/tag81.xml"/><Relationship Id="rId9" Type="http://schemas.openxmlformats.org/officeDocument/2006/relationships/tags" Target="../tags/tag86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12" Type="http://schemas.openxmlformats.org/officeDocument/2006/relationships/tags" Target="../tags/tag101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tags" Target="../tags/tag100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Logo with Panels"/>
          <p:cNvGrpSpPr/>
          <p:nvPr/>
        </p:nvGrpSpPr>
        <p:grpSpPr>
          <a:xfrm>
            <a:off x="1130368" y="0"/>
            <a:ext cx="8928031" cy="7318210"/>
            <a:chOff x="1130368" y="0"/>
            <a:chExt cx="8928031" cy="7318210"/>
          </a:xfrm>
        </p:grpSpPr>
        <p:grpSp>
          <p:nvGrpSpPr>
            <p:cNvPr id="4" name="Logo Shapes"/>
            <p:cNvGrpSpPr/>
            <p:nvPr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/>
            </p:nvSpPr>
            <p:spPr bwMode="gray">
              <a:xfrm>
                <a:off x="1828800" y="3583783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/>
            </p:nvSpPr>
            <p:spPr bwMode="gray">
              <a:xfrm>
                <a:off x="1828800" y="1057864"/>
                <a:ext cx="6492240" cy="5707715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/>
            </p:nvSpPr>
            <p:spPr bwMode="gray">
              <a:xfrm>
                <a:off x="1828800" y="3583783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/>
            </p:nvSpPr>
            <p:spPr bwMode="gray">
              <a:xfrm>
                <a:off x="1828800" y="1057864"/>
                <a:ext cx="6248400" cy="5707715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7" name="Rectangle 9"/>
              <p:cNvSpPr/>
              <p:nvPr/>
            </p:nvSpPr>
            <p:spPr bwMode="gray">
              <a:xfrm>
                <a:off x="1828800" y="3583783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1018824" rtl="0" eaLnBrk="1" latinLnBrk="0" hangingPunct="1"/>
                <a:endParaRPr lang="en-GB" sz="2000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</p:grpSp>
        <p:grpSp>
          <p:nvGrpSpPr>
            <p:cNvPr id="36" name="Logo"/>
            <p:cNvGrpSpPr/>
            <p:nvPr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43" name="Descriptor"/>
          <p:cNvSpPr txBox="1"/>
          <p:nvPr>
            <p:custDataLst>
              <p:tags r:id="rId1"/>
            </p:custDataLst>
          </p:nvPr>
        </p:nvSpPr>
        <p:spPr bwMode="white">
          <a:xfrm>
            <a:off x="2057400" y="678216"/>
            <a:ext cx="35266" cy="1538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GB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2" name="Report Title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 bwMode="white">
          <a:xfrm>
            <a:off x="2056818" y="1261037"/>
            <a:ext cx="5943600" cy="507831"/>
          </a:xfrm>
        </p:spPr>
        <p:txBody>
          <a:bodyPr vert="horz" lIns="0" tIns="0" rIns="0" bIns="64008" rtlCol="0" anchor="t" anchorCtr="0">
            <a:spAutoFit/>
          </a:bodyPr>
          <a:lstStyle>
            <a:lvl1pPr algn="l" defTabSz="10188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 dirty="0" smtClean="0"/>
              <a:t>Report Title</a:t>
            </a:r>
            <a:endParaRPr lang="en-GB" noProof="0" dirty="0"/>
          </a:p>
        </p:txBody>
      </p:sp>
      <p:sp>
        <p:nvSpPr>
          <p:cNvPr id="41" name="Report Subtitle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 bwMode="white">
          <a:xfrm>
            <a:off x="2056818" y="1780172"/>
            <a:ext cx="5943600" cy="443198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Subtitle</a:t>
            </a:r>
          </a:p>
        </p:txBody>
      </p:sp>
      <p:sp>
        <p:nvSpPr>
          <p:cNvPr id="45" name="Confidentiality Stamp"/>
          <p:cNvSpPr txBox="1"/>
          <p:nvPr>
            <p:custDataLst>
              <p:tags r:id="rId4"/>
            </p:custDataLst>
          </p:nvPr>
        </p:nvSpPr>
        <p:spPr>
          <a:xfrm>
            <a:off x="530352" y="3730752"/>
            <a:ext cx="1225296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000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32" name="Draft Stamp"/>
          <p:cNvSpPr txBox="1"/>
          <p:nvPr>
            <p:custDataLst>
              <p:tags r:id="rId5"/>
            </p:custDataLst>
          </p:nvPr>
        </p:nvSpPr>
        <p:spPr bwMode="black">
          <a:xfrm>
            <a:off x="530352" y="4041648"/>
            <a:ext cx="1371600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en-GB" sz="10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3" name="Report Date"/>
          <p:cNvSpPr txBox="1"/>
          <p:nvPr>
            <p:custDataLst>
              <p:tags r:id="rId6"/>
            </p:custDataLst>
          </p:nvPr>
        </p:nvSpPr>
        <p:spPr bwMode="black">
          <a:xfrm>
            <a:off x="530352" y="4343400"/>
            <a:ext cx="1225296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en-GB" sz="1000" i="1" dirty="0">
              <a:latin typeface="Georgia" pitchFamily="18" charset="0"/>
            </a:endParaRPr>
          </a:p>
        </p:txBody>
      </p:sp>
      <p:cxnSp>
        <p:nvCxnSpPr>
          <p:cNvPr id="25" name="Frame Line"/>
          <p:cNvCxnSpPr/>
          <p:nvPr/>
        </p:nvCxnSpPr>
        <p:spPr>
          <a:xfrm flipV="1">
            <a:off x="381000" y="3594352"/>
            <a:ext cx="1371600" cy="144000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ver image"/>
          <p:cNvSpPr txBox="1">
            <a:spLocks noChangeAspect="1"/>
          </p:cNvSpPr>
          <p:nvPr>
            <p:custDataLst>
              <p:tags r:id="rId7"/>
            </p:custDataLst>
          </p:nvPr>
        </p:nvSpPr>
        <p:spPr>
          <a:xfrm>
            <a:off x="1904334" y="3589973"/>
            <a:ext cx="6719929" cy="3200400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endParaRPr lang="en-GB" sz="2200" dirty="0" smtClean="0">
              <a:latin typeface="Georgia" pitchFamily="18" charset="0"/>
            </a:endParaRPr>
          </a:p>
        </p:txBody>
      </p:sp>
      <p:grpSp>
        <p:nvGrpSpPr>
          <p:cNvPr id="31" name="Logo with Panels"/>
          <p:cNvGrpSpPr/>
          <p:nvPr userDrawn="1"/>
        </p:nvGrpSpPr>
        <p:grpSpPr>
          <a:xfrm>
            <a:off x="1130368" y="0"/>
            <a:ext cx="8928031" cy="7318210"/>
            <a:chOff x="1130368" y="0"/>
            <a:chExt cx="8928031" cy="7318210"/>
          </a:xfrm>
        </p:grpSpPr>
        <p:grpSp>
          <p:nvGrpSpPr>
            <p:cNvPr id="35" name="Logo Shapes"/>
            <p:cNvGrpSpPr/>
            <p:nvPr userDrawn="1"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47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48" name="Rectangle 2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49" name="Rectangle 3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0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1" name="Rectangle 5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492240" cy="5707715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2" name="Rectangle 6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3" name="Rectangle 7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248400" cy="5707715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4" name="Rectangle 8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5" name="Rectangle 9"/>
              <p:cNvSpPr/>
              <p:nvPr userDrawn="1"/>
            </p:nvSpPr>
            <p:spPr bwMode="gray">
              <a:xfrm>
                <a:off x="1828800" y="3583783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1018824" rtl="0" eaLnBrk="1" latinLnBrk="0" hangingPunct="1"/>
                <a:endParaRPr lang="pt-BR" sz="2000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6" name="Rectangle 10"/>
              <p:cNvSpPr>
                <a:spLocks noChangeArrowheads="1"/>
              </p:cNvSpPr>
              <p:nvPr userDrawn="1"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57" name="Rectangle 11"/>
              <p:cNvSpPr>
                <a:spLocks noChangeArrowheads="1"/>
              </p:cNvSpPr>
              <p:nvPr userDrawn="1"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</p:grpSp>
        <p:grpSp>
          <p:nvGrpSpPr>
            <p:cNvPr id="37" name="Logo"/>
            <p:cNvGrpSpPr/>
            <p:nvPr userDrawn="1"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44" name="Rectangle 0"/>
              <p:cNvSpPr>
                <a:spLocks noChangeArrowheads="1"/>
              </p:cNvSpPr>
              <p:nvPr userDrawn="1"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6" name="Freeform 45"/>
              <p:cNvSpPr>
                <a:spLocks noEditPoints="1"/>
              </p:cNvSpPr>
              <p:nvPr userDrawn="1"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58" name="Descriptor"/>
          <p:cNvSpPr>
            <a:spLocks noGrp="1"/>
          </p:cNvSpPr>
          <p:nvPr userDrawn="1">
            <p:custDataLst>
              <p:tags r:id="rId8"/>
            </p:custDataLst>
          </p:nvPr>
        </p:nvSpPr>
        <p:spPr bwMode="white">
          <a:xfrm>
            <a:off x="2059200" y="611644"/>
            <a:ext cx="65" cy="215444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pt-BR" sz="1400" b="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Frame Line"/>
          <p:cNvCxnSpPr/>
          <p:nvPr userDrawn="1"/>
        </p:nvCxnSpPr>
        <p:spPr>
          <a:xfrm flipV="1">
            <a:off x="381000" y="3594352"/>
            <a:ext cx="1371600" cy="144000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raft Stamp"/>
          <p:cNvSpPr txBox="1"/>
          <p:nvPr userDrawn="1">
            <p:custDataLst>
              <p:tags r:id="rId9"/>
            </p:custDataLst>
          </p:nvPr>
        </p:nvSpPr>
        <p:spPr bwMode="black">
          <a:xfrm>
            <a:off x="530352" y="4041648"/>
            <a:ext cx="1371600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pt-BR" sz="10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1" name="Confidentiality Stamp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530351" y="3729600"/>
            <a:ext cx="12240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pt-BR" sz="1000" b="0" i="1" dirty="0">
              <a:solidFill>
                <a:schemeClr val="tx1"/>
              </a:solidFill>
            </a:endParaRPr>
          </a:p>
        </p:txBody>
      </p:sp>
      <p:sp>
        <p:nvSpPr>
          <p:cNvPr id="62" name="Report Date"/>
          <p:cNvSpPr txBox="1"/>
          <p:nvPr userDrawn="1">
            <p:custDataLst>
              <p:tags r:id="rId11"/>
            </p:custDataLst>
          </p:nvPr>
        </p:nvSpPr>
        <p:spPr bwMode="black">
          <a:xfrm>
            <a:off x="530352" y="4343400"/>
            <a:ext cx="1225296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pt-BR" sz="1000" i="1" dirty="0">
              <a:latin typeface="Georgia" pitchFamily="18" charset="0"/>
            </a:endParaRPr>
          </a:p>
        </p:txBody>
      </p:sp>
      <p:sp>
        <p:nvSpPr>
          <p:cNvPr id="63" name="Cover image"/>
          <p:cNvSpPr txBox="1">
            <a:spLocks noChangeAspect="1"/>
          </p:cNvSpPr>
          <p:nvPr userDrawn="1">
            <p:custDataLst>
              <p:tags r:id="rId12"/>
            </p:custDataLst>
          </p:nvPr>
        </p:nvSpPr>
        <p:spPr>
          <a:xfrm>
            <a:off x="1904334" y="3589973"/>
            <a:ext cx="6719929" cy="3200400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endParaRPr lang="pt-BR" sz="2200" dirty="0" smtClean="0">
              <a:latin typeface="Georgia" pitchFamily="18" charset="0"/>
            </a:endParaRP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50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</p:nvPr>
        </p:nvSpPr>
        <p:spPr>
          <a:xfrm>
            <a:off x="530352" y="2057400"/>
            <a:ext cx="4425696" cy="2359152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</p:nvPr>
        </p:nvSpPr>
        <p:spPr>
          <a:xfrm>
            <a:off x="5102352" y="2057400"/>
            <a:ext cx="4425696" cy="2359152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8" name="Content Placeholder 4"/>
          <p:cNvSpPr>
            <a:spLocks noGrp="1"/>
          </p:cNvSpPr>
          <p:nvPr>
            <p:ph sz="quarter" idx="26"/>
          </p:nvPr>
        </p:nvSpPr>
        <p:spPr>
          <a:xfrm>
            <a:off x="530352" y="4572000"/>
            <a:ext cx="4425696" cy="2359152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0" name="Content Placeholder 5"/>
          <p:cNvSpPr>
            <a:spLocks noGrp="1"/>
          </p:cNvSpPr>
          <p:nvPr>
            <p:ph sz="quarter" idx="27"/>
          </p:nvPr>
        </p:nvSpPr>
        <p:spPr>
          <a:xfrm>
            <a:off x="5102352" y="4572000"/>
            <a:ext cx="4425696" cy="2359152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1" name="HeaderTOCPlaceholder"/>
          <p:cNvSpPr txBox="1"/>
          <p:nvPr>
            <p:custDataLst>
              <p:tags r:id="rId1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7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21" name="Slide Tags" hidden="1"/>
          <p:cNvSpPr txBox="1"/>
          <p:nvPr>
            <p:custDataLst>
              <p:tags r:id="rId4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3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9" name="Report Date"/>
          <p:cNvSpPr txBox="1"/>
          <p:nvPr>
            <p:custDataLst>
              <p:tags r:id="rId5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31" name="Page Number"/>
          <p:cNvSpPr txBox="1"/>
          <p:nvPr>
            <p:custDataLst>
              <p:tags r:id="rId6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33" name="Presentation Disclaimer"/>
          <p:cNvSpPr txBox="1"/>
          <p:nvPr>
            <p:custDataLst>
              <p:tags r:id="rId7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ection Footer"/>
          <p:cNvSpPr txBox="1"/>
          <p:nvPr>
            <p:custDataLst>
              <p:tags r:id="rId8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41" name="Draft stamp"/>
          <p:cNvSpPr txBox="1"/>
          <p:nvPr>
            <p:custDataLst>
              <p:tags r:id="rId9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6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/Filepath" hidden="1"/>
          <p:cNvSpPr txBox="1"/>
          <p:nvPr>
            <p:custDataLst>
              <p:tags r:id="rId1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5" name="Slide Tags" hidden="1"/>
          <p:cNvSpPr txBox="1"/>
          <p:nvPr>
            <p:custDataLst>
              <p:tags r:id="rId2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626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itle Only No Heade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12" name="HeaderTOCPlaceholder"/>
          <p:cNvSpPr txBox="1"/>
          <p:nvPr>
            <p:custDataLst>
              <p:tags r:id="rId1"/>
            </p:custDataLst>
          </p:nvPr>
        </p:nvSpPr>
        <p:spPr>
          <a:xfrm>
            <a:off x="3581399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Tags" hidden="1"/>
          <p:cNvSpPr txBox="1"/>
          <p:nvPr>
            <p:custDataLst>
              <p:tags r:id="rId2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13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287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Header 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TOCPlaceholder"/>
          <p:cNvSpPr txBox="1"/>
          <p:nvPr>
            <p:custDataLst>
              <p:tags r:id="rId1"/>
            </p:custDataLst>
          </p:nvPr>
        </p:nvSpPr>
        <p:spPr>
          <a:xfrm>
            <a:off x="3581399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8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6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7" name="Slide Tags" hidden="1"/>
          <p:cNvSpPr txBox="1"/>
          <p:nvPr>
            <p:custDataLst>
              <p:tags r:id="rId4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1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0" name="Report Date"/>
          <p:cNvSpPr txBox="1"/>
          <p:nvPr>
            <p:custDataLst>
              <p:tags r:id="rId5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2" name="Page Number"/>
          <p:cNvSpPr txBox="1"/>
          <p:nvPr>
            <p:custDataLst>
              <p:tags r:id="rId6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7" name="Presentation Disclaimer"/>
          <p:cNvSpPr txBox="1"/>
          <p:nvPr>
            <p:custDataLst>
              <p:tags r:id="rId7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ction Footer"/>
          <p:cNvSpPr txBox="1"/>
          <p:nvPr>
            <p:custDataLst>
              <p:tags r:id="rId8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0" name="Draft stamp"/>
          <p:cNvSpPr txBox="1"/>
          <p:nvPr>
            <p:custDataLst>
              <p:tags r:id="rId9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14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TOCPlaceholder"/>
          <p:cNvSpPr txBox="1"/>
          <p:nvPr>
            <p:custDataLst>
              <p:tags r:id="rId1"/>
            </p:custDataLst>
          </p:nvPr>
        </p:nvSpPr>
        <p:spPr>
          <a:xfrm>
            <a:off x="3581399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Date/Filepath" hidden="1"/>
          <p:cNvSpPr txBox="1"/>
          <p:nvPr>
            <p:custDataLst>
              <p:tags r:id="rId2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7" name="Slide Tags" hidden="1"/>
          <p:cNvSpPr txBox="1"/>
          <p:nvPr>
            <p:custDataLst>
              <p:tags r:id="rId3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15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0" name="Report Date"/>
          <p:cNvSpPr txBox="1"/>
          <p:nvPr>
            <p:custDataLst>
              <p:tags r:id="rId4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2" name="Page Number"/>
          <p:cNvSpPr txBox="1"/>
          <p:nvPr>
            <p:custDataLst>
              <p:tags r:id="rId5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6" name="Presentation Disclaimer"/>
          <p:cNvSpPr txBox="1"/>
          <p:nvPr>
            <p:custDataLst>
              <p:tags r:id="rId6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Footer"/>
          <p:cNvSpPr txBox="1"/>
          <p:nvPr>
            <p:custDataLst>
              <p:tags r:id="rId7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9" name="Draft stamp"/>
          <p:cNvSpPr txBox="1"/>
          <p:nvPr>
            <p:custDataLst>
              <p:tags r:id="rId8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85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ction Divider 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529200" y="1004400"/>
            <a:ext cx="2891125" cy="1477328"/>
          </a:xfrm>
        </p:spPr>
        <p:txBody>
          <a:bodyPr wrap="square" tIns="0" bIns="0" anchor="t">
            <a:spAutoFit/>
          </a:bodyPr>
          <a:lstStyle>
            <a:lvl1pPr algn="l">
              <a:defRPr sz="3200" b="1" i="1" cap="none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Click to add Section Divider Title</a:t>
            </a:r>
            <a:endParaRPr lang="en-GB" noProof="0" dirty="0"/>
          </a:p>
        </p:txBody>
      </p:sp>
      <p:sp>
        <p:nvSpPr>
          <p:cNvPr id="25" name="DividerTOCPlaceholder"/>
          <p:cNvSpPr txBox="1"/>
          <p:nvPr>
            <p:custDataLst>
              <p:tags r:id="rId2"/>
            </p:custDataLst>
          </p:nvPr>
        </p:nvSpPr>
        <p:spPr>
          <a:xfrm>
            <a:off x="3589200" y="1029600"/>
            <a:ext cx="5943600" cy="5904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endParaRPr lang="en-GB" noProof="1" smtClean="0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4" name="HeaderTOCPlaceholder"/>
          <p:cNvSpPr txBox="1"/>
          <p:nvPr>
            <p:custDataLst>
              <p:tags r:id="rId3"/>
            </p:custDataLst>
          </p:nvPr>
        </p:nvSpPr>
        <p:spPr>
          <a:xfrm>
            <a:off x="3581399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Section Header"/>
          <p:cNvSpPr txBox="1"/>
          <p:nvPr>
            <p:custDataLst>
              <p:tags r:id="rId4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14" name="Date/Filepath" hidden="1"/>
          <p:cNvSpPr txBox="1"/>
          <p:nvPr>
            <p:custDataLst>
              <p:tags r:id="rId5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1" name="Slide Tags" hidden="1"/>
          <p:cNvSpPr txBox="1"/>
          <p:nvPr>
            <p:custDataLst>
              <p:tags r:id="rId6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0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18" name="Report Date"/>
          <p:cNvSpPr txBox="1"/>
          <p:nvPr>
            <p:custDataLst>
              <p:tags r:id="rId7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19" name="Page Number"/>
          <p:cNvSpPr txBox="1"/>
          <p:nvPr>
            <p:custDataLst>
              <p:tags r:id="rId8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1" name="Presentation Disclaimer"/>
          <p:cNvSpPr txBox="1"/>
          <p:nvPr>
            <p:custDataLst>
              <p:tags r:id="rId9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ction Footer"/>
          <p:cNvSpPr txBox="1"/>
          <p:nvPr>
            <p:custDataLst>
              <p:tags r:id="rId10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8" name="Draft stamp"/>
          <p:cNvSpPr txBox="1"/>
          <p:nvPr>
            <p:custDataLst>
              <p:tags r:id="rId11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52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ppendix Divider 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530351" y="1004400"/>
            <a:ext cx="2898649" cy="1477328"/>
          </a:xfrm>
        </p:spPr>
        <p:txBody>
          <a:bodyPr wrap="square" tIns="0" bIns="0" anchor="t">
            <a:spAutoFit/>
          </a:bodyPr>
          <a:lstStyle>
            <a:lvl1pPr algn="l">
              <a:defRPr sz="3200" b="1" i="1" cap="none" baseline="0">
                <a:latin typeface="+mj-lt"/>
              </a:defRPr>
            </a:lvl1pPr>
          </a:lstStyle>
          <a:p>
            <a:r>
              <a:rPr lang="en-GB" noProof="0" dirty="0" smtClean="0"/>
              <a:t>Click to add Appendix Divider Title</a:t>
            </a:r>
            <a:endParaRPr lang="en-GB" noProof="0" dirty="0"/>
          </a:p>
        </p:txBody>
      </p:sp>
      <p:sp>
        <p:nvSpPr>
          <p:cNvPr id="18" name="DividerTOCPlaceholder"/>
          <p:cNvSpPr txBox="1"/>
          <p:nvPr>
            <p:custDataLst>
              <p:tags r:id="rId2"/>
            </p:custDataLst>
          </p:nvPr>
        </p:nvSpPr>
        <p:spPr>
          <a:xfrm>
            <a:off x="3589200" y="1029600"/>
            <a:ext cx="5943600" cy="590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endParaRPr lang="en-GB" noProof="1" smtClean="0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6" name="HeaderTOCPlaceholder"/>
          <p:cNvSpPr txBox="1"/>
          <p:nvPr>
            <p:custDataLst>
              <p:tags r:id="rId3"/>
            </p:custDataLst>
          </p:nvPr>
        </p:nvSpPr>
        <p:spPr>
          <a:xfrm>
            <a:off x="3581399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Section Header"/>
          <p:cNvSpPr txBox="1"/>
          <p:nvPr>
            <p:custDataLst>
              <p:tags r:id="rId4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17" name="Date/Filepath" hidden="1"/>
          <p:cNvSpPr txBox="1"/>
          <p:nvPr>
            <p:custDataLst>
              <p:tags r:id="rId5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6" name="Slide Tags" hidden="1"/>
          <p:cNvSpPr txBox="1"/>
          <p:nvPr>
            <p:custDataLst>
              <p:tags r:id="rId6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8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1" name="Report Date"/>
          <p:cNvSpPr txBox="1"/>
          <p:nvPr>
            <p:custDataLst>
              <p:tags r:id="rId7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3" name="Page Number"/>
          <p:cNvSpPr txBox="1"/>
          <p:nvPr>
            <p:custDataLst>
              <p:tags r:id="rId8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5" name="Presentation Disclaimer"/>
          <p:cNvSpPr txBox="1"/>
          <p:nvPr>
            <p:custDataLst>
              <p:tags r:id="rId9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ction Footer"/>
          <p:cNvSpPr txBox="1"/>
          <p:nvPr>
            <p:custDataLst>
              <p:tags r:id="rId10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0" name="Draft stamp"/>
          <p:cNvSpPr txBox="1"/>
          <p:nvPr>
            <p:custDataLst>
              <p:tags r:id="rId11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3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953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 a gl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nner"/>
          <p:cNvSpPr>
            <a:spLocks noGrp="1"/>
          </p:cNvSpPr>
          <p:nvPr>
            <p:ph type="title" hasCustomPrompt="1"/>
          </p:nvPr>
        </p:nvSpPr>
        <p:spPr>
          <a:xfrm>
            <a:off x="530352" y="1066800"/>
            <a:ext cx="2898648" cy="841248"/>
          </a:xfrm>
        </p:spPr>
        <p:txBody>
          <a:bodyPr wrap="square" tIns="0" bIns="0" anchor="t">
            <a:noAutofit/>
          </a:bodyPr>
          <a:lstStyle>
            <a:lvl1pPr algn="l">
              <a:defRPr sz="1500" b="1" i="0" cap="none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At a glance</a:t>
            </a:r>
            <a:endParaRPr lang="en-GB" noProof="0" dirty="0"/>
          </a:p>
        </p:txBody>
      </p:sp>
      <p:sp>
        <p:nvSpPr>
          <p:cNvPr id="17" name="Text Placeholder"/>
          <p:cNvSpPr>
            <a:spLocks noGrp="1"/>
          </p:cNvSpPr>
          <p:nvPr>
            <p:ph type="body" sz="quarter" idx="30" hasCustomPrompt="1"/>
          </p:nvPr>
        </p:nvSpPr>
        <p:spPr>
          <a:xfrm>
            <a:off x="3585600" y="1066799"/>
            <a:ext cx="5942448" cy="84124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101882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lang="en-GB" sz="1100" b="0" i="1" kern="120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dirty="0" smtClean="0"/>
              <a:t>PwC view – Insert text here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HeaderTOCPlaceholder"/>
          <p:cNvSpPr txBox="1"/>
          <p:nvPr>
            <p:custDataLst>
              <p:tags r:id="rId1"/>
            </p:custDataLst>
          </p:nvPr>
        </p:nvSpPr>
        <p:spPr>
          <a:xfrm>
            <a:off x="3584448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14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1" name="Slide Tags" hidden="1"/>
          <p:cNvSpPr txBox="1"/>
          <p:nvPr/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2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19" name="Report Date"/>
          <p:cNvSpPr txBox="1"/>
          <p:nvPr>
            <p:custDataLst>
              <p:tags r:id="rId4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1" name="Page Number"/>
          <p:cNvSpPr txBox="1"/>
          <p:nvPr>
            <p:custDataLst>
              <p:tags r:id="rId5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3" name="Presentation Disclaimer"/>
          <p:cNvSpPr txBox="1"/>
          <p:nvPr>
            <p:custDataLst>
              <p:tags r:id="rId6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ction Footer"/>
          <p:cNvSpPr txBox="1"/>
          <p:nvPr>
            <p:custDataLst>
              <p:tags r:id="rId7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8" name="Draft stamp"/>
          <p:cNvSpPr txBox="1"/>
          <p:nvPr>
            <p:custDataLst>
              <p:tags r:id="rId8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726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 a glance Content: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nner"/>
          <p:cNvSpPr>
            <a:spLocks noGrp="1"/>
          </p:cNvSpPr>
          <p:nvPr>
            <p:ph type="title" hasCustomPrompt="1"/>
          </p:nvPr>
        </p:nvSpPr>
        <p:spPr>
          <a:xfrm>
            <a:off x="530352" y="1066800"/>
            <a:ext cx="2898648" cy="841248"/>
          </a:xfrm>
        </p:spPr>
        <p:txBody>
          <a:bodyPr wrap="square" tIns="0" bIns="0" anchor="t">
            <a:noAutofit/>
          </a:bodyPr>
          <a:lstStyle>
            <a:lvl1pPr algn="l">
              <a:defRPr sz="1500" b="1" i="0" cap="none">
                <a:solidFill>
                  <a:schemeClr val="tx2"/>
                </a:solidFill>
                <a:latin typeface="+mj-lt"/>
                <a:cs typeface="Arial"/>
              </a:defRPr>
            </a:lvl1pPr>
          </a:lstStyle>
          <a:p>
            <a:r>
              <a:rPr lang="en-GB" noProof="0" dirty="0" smtClean="0"/>
              <a:t>At a glance – our views</a:t>
            </a:r>
            <a:endParaRPr lang="en-GB" noProof="0" dirty="0"/>
          </a:p>
        </p:txBody>
      </p:sp>
      <p:sp>
        <p:nvSpPr>
          <p:cNvPr id="17" name="Text Placeholder"/>
          <p:cNvSpPr>
            <a:spLocks noGrp="1"/>
          </p:cNvSpPr>
          <p:nvPr>
            <p:ph type="body" sz="quarter" idx="30" hasCustomPrompt="1"/>
          </p:nvPr>
        </p:nvSpPr>
        <p:spPr>
          <a:xfrm>
            <a:off x="3585600" y="1066799"/>
            <a:ext cx="5943600" cy="84124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101882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lang="en-GB" sz="1100" b="0" i="1" kern="120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dirty="0" smtClean="0"/>
              <a:t>Insert text here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sz="quarter" idx="31"/>
          </p:nvPr>
        </p:nvSpPr>
        <p:spPr>
          <a:xfrm>
            <a:off x="530352" y="2057400"/>
            <a:ext cx="2898648" cy="488289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1" name="Content Placeholder 3"/>
          <p:cNvSpPr>
            <a:spLocks noGrp="1"/>
          </p:cNvSpPr>
          <p:nvPr>
            <p:ph sz="quarter" idx="32"/>
          </p:nvPr>
        </p:nvSpPr>
        <p:spPr>
          <a:xfrm>
            <a:off x="3584448" y="2057400"/>
            <a:ext cx="2898648" cy="488289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3" name="Content Placeholder 4"/>
          <p:cNvSpPr>
            <a:spLocks noGrp="1"/>
          </p:cNvSpPr>
          <p:nvPr>
            <p:ph sz="quarter" idx="33"/>
          </p:nvPr>
        </p:nvSpPr>
        <p:spPr>
          <a:xfrm>
            <a:off x="6629400" y="2057400"/>
            <a:ext cx="2898648" cy="488289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HeaderTOCPlaceholder"/>
          <p:cNvSpPr txBox="1"/>
          <p:nvPr>
            <p:custDataLst>
              <p:tags r:id="rId1"/>
            </p:custDataLst>
          </p:nvPr>
        </p:nvSpPr>
        <p:spPr>
          <a:xfrm>
            <a:off x="3584448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14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1" name="Slide Tags" hidden="1"/>
          <p:cNvSpPr txBox="1"/>
          <p:nvPr/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7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3" name="Report Date"/>
          <p:cNvSpPr txBox="1"/>
          <p:nvPr>
            <p:custDataLst>
              <p:tags r:id="rId4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4" name="Page Number"/>
          <p:cNvSpPr txBox="1"/>
          <p:nvPr>
            <p:custDataLst>
              <p:tags r:id="rId5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6" name="Presentation Disclaimer"/>
          <p:cNvSpPr txBox="1"/>
          <p:nvPr>
            <p:custDataLst>
              <p:tags r:id="rId6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ection Footer"/>
          <p:cNvSpPr txBox="1"/>
          <p:nvPr>
            <p:custDataLst>
              <p:tags r:id="rId7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40" name="Draft stamp"/>
          <p:cNvSpPr txBox="1"/>
          <p:nvPr>
            <p:custDataLst>
              <p:tags r:id="rId8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420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 a glance Content: S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nner"/>
          <p:cNvSpPr>
            <a:spLocks noGrp="1"/>
          </p:cNvSpPr>
          <p:nvPr>
            <p:ph type="title" hasCustomPrompt="1"/>
          </p:nvPr>
        </p:nvSpPr>
        <p:spPr>
          <a:xfrm>
            <a:off x="530352" y="1066800"/>
            <a:ext cx="2898648" cy="841248"/>
          </a:xfrm>
        </p:spPr>
        <p:txBody>
          <a:bodyPr wrap="square" tIns="0" bIns="0" anchor="t">
            <a:noAutofit/>
          </a:bodyPr>
          <a:lstStyle>
            <a:lvl1pPr algn="l">
              <a:defRPr sz="1500" b="1" i="0" cap="none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At a glance – our views</a:t>
            </a:r>
            <a:endParaRPr lang="en-GB" noProof="0" dirty="0"/>
          </a:p>
        </p:txBody>
      </p:sp>
      <p:sp>
        <p:nvSpPr>
          <p:cNvPr id="17" name="Text Placeholder"/>
          <p:cNvSpPr>
            <a:spLocks noGrp="1"/>
          </p:cNvSpPr>
          <p:nvPr>
            <p:ph type="body" sz="quarter" idx="30" hasCustomPrompt="1"/>
          </p:nvPr>
        </p:nvSpPr>
        <p:spPr>
          <a:xfrm>
            <a:off x="3585600" y="1066799"/>
            <a:ext cx="5943600" cy="84124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101882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lang="en-GB" sz="1100" b="0" i="1" kern="120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dirty="0" smtClean="0"/>
              <a:t>Insert text here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sz="quarter" idx="31"/>
          </p:nvPr>
        </p:nvSpPr>
        <p:spPr>
          <a:xfrm>
            <a:off x="530352" y="2057400"/>
            <a:ext cx="2898648" cy="2359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1" name="Content Placeholder 3"/>
          <p:cNvSpPr>
            <a:spLocks noGrp="1"/>
          </p:cNvSpPr>
          <p:nvPr>
            <p:ph sz="quarter" idx="32"/>
          </p:nvPr>
        </p:nvSpPr>
        <p:spPr>
          <a:xfrm>
            <a:off x="3584447" y="2057400"/>
            <a:ext cx="2898648" cy="2359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3" name="Content Placeholder 4"/>
          <p:cNvSpPr>
            <a:spLocks noGrp="1"/>
          </p:cNvSpPr>
          <p:nvPr>
            <p:ph sz="quarter" idx="33"/>
          </p:nvPr>
        </p:nvSpPr>
        <p:spPr>
          <a:xfrm>
            <a:off x="6629399" y="2057400"/>
            <a:ext cx="2898648" cy="2359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6" name="Content Placeholder 5"/>
          <p:cNvSpPr>
            <a:spLocks noGrp="1"/>
          </p:cNvSpPr>
          <p:nvPr>
            <p:ph sz="quarter" idx="34"/>
          </p:nvPr>
        </p:nvSpPr>
        <p:spPr>
          <a:xfrm>
            <a:off x="530352" y="4572000"/>
            <a:ext cx="2898648" cy="2359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8" name="Content Placeholder 6"/>
          <p:cNvSpPr>
            <a:spLocks noGrp="1"/>
          </p:cNvSpPr>
          <p:nvPr>
            <p:ph sz="quarter" idx="35"/>
          </p:nvPr>
        </p:nvSpPr>
        <p:spPr>
          <a:xfrm>
            <a:off x="3584447" y="4572000"/>
            <a:ext cx="2898648" cy="2359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0" name="Content Placeholder 7"/>
          <p:cNvSpPr>
            <a:spLocks noGrp="1"/>
          </p:cNvSpPr>
          <p:nvPr>
            <p:ph sz="quarter" idx="36"/>
          </p:nvPr>
        </p:nvSpPr>
        <p:spPr>
          <a:xfrm>
            <a:off x="6629399" y="4572000"/>
            <a:ext cx="2898648" cy="2359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HeaderTOCPlaceholder"/>
          <p:cNvSpPr txBox="1"/>
          <p:nvPr>
            <p:custDataLst>
              <p:tags r:id="rId1"/>
            </p:custDataLst>
          </p:nvPr>
        </p:nvSpPr>
        <p:spPr>
          <a:xfrm>
            <a:off x="3584448" y="704088"/>
            <a:ext cx="5943600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14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1" name="Slide Tags" hidden="1"/>
          <p:cNvSpPr txBox="1"/>
          <p:nvPr/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7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4" name="Report Date"/>
          <p:cNvSpPr txBox="1"/>
          <p:nvPr>
            <p:custDataLst>
              <p:tags r:id="rId4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6" name="Page Number"/>
          <p:cNvSpPr txBox="1"/>
          <p:nvPr>
            <p:custDataLst>
              <p:tags r:id="rId5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8" name="Presentation Disclaimer"/>
          <p:cNvSpPr txBox="1"/>
          <p:nvPr>
            <p:custDataLst>
              <p:tags r:id="rId6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ection Footer"/>
          <p:cNvSpPr txBox="1"/>
          <p:nvPr>
            <p:custDataLst>
              <p:tags r:id="rId7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45" name="Draft stamp"/>
          <p:cNvSpPr txBox="1"/>
          <p:nvPr>
            <p:custDataLst>
              <p:tags r:id="rId8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17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R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4422648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100" b="1" i="0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heading here</a:t>
            </a:r>
            <a:r>
              <a:rPr lang="en-GB" dirty="0" smtClean="0"/>
              <a:t> – Insert text here</a:t>
            </a:r>
            <a:endParaRPr lang="en-GB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7" hasCustomPrompt="1"/>
          </p:nvPr>
        </p:nvSpPr>
        <p:spPr>
          <a:xfrm>
            <a:off x="5105399" y="1069975"/>
            <a:ext cx="4425696" cy="841375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100" b="1" i="1" kern="1200" baseline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dirty="0" smtClean="0"/>
              <a:t>PwC view – Inserted text here should not be bold.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530352" y="2057400"/>
            <a:ext cx="8997696" cy="4882896"/>
          </a:xfrm>
        </p:spPr>
        <p:txBody>
          <a:bodyPr tIns="0" bIns="0"/>
          <a:lstStyle>
            <a:lvl5pPr>
              <a:defRPr/>
            </a:lvl5pPr>
            <a:lvl6pPr>
              <a:buAutoNum type="arabicPeriod"/>
              <a:defRPr/>
            </a:lvl6pPr>
            <a:lvl7pPr>
              <a:buAutoNum type="alphaLcPeriod"/>
              <a:defRPr/>
            </a:lvl7pPr>
            <a:lvl8pPr>
              <a:buAutoNum type="romanLcPeriod"/>
              <a:defRPr/>
            </a:lvl8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17" name="Report Date"/>
          <p:cNvSpPr txBox="1"/>
          <p:nvPr>
            <p:custDataLst>
              <p:tags r:id="rId2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15" name="Page Number"/>
          <p:cNvSpPr txBox="1"/>
          <p:nvPr>
            <p:custDataLst>
              <p:tags r:id="rId3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30" name="HeaderTOCPlaceholder"/>
          <p:cNvSpPr txBox="1"/>
          <p:nvPr>
            <p:custDataLst>
              <p:tags r:id="rId4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Presentation Disclaimer"/>
          <p:cNvSpPr txBox="1"/>
          <p:nvPr>
            <p:custDataLst>
              <p:tags r:id="rId5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35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ection Footer"/>
          <p:cNvSpPr txBox="1"/>
          <p:nvPr>
            <p:custDataLst>
              <p:tags r:id="rId6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5" name="Section Header"/>
          <p:cNvSpPr txBox="1"/>
          <p:nvPr>
            <p:custDataLst>
              <p:tags r:id="rId7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1" name="Draft stamp"/>
          <p:cNvSpPr txBox="1"/>
          <p:nvPr>
            <p:custDataLst>
              <p:tags r:id="rId8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3" name="Date/Filepath" hidden="1"/>
          <p:cNvSpPr txBox="1"/>
          <p:nvPr>
            <p:custDataLst>
              <p:tags r:id="rId9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24" name="Slide Tags" hidden="1"/>
          <p:cNvSpPr txBox="1"/>
          <p:nvPr>
            <p:custDataLst>
              <p:tags r:id="rId10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9185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Logo with Panels"/>
          <p:cNvGrpSpPr/>
          <p:nvPr/>
        </p:nvGrpSpPr>
        <p:grpSpPr>
          <a:xfrm>
            <a:off x="1130368" y="0"/>
            <a:ext cx="8928031" cy="7318210"/>
            <a:chOff x="1130368" y="0"/>
            <a:chExt cx="8928031" cy="7318210"/>
          </a:xfrm>
        </p:grpSpPr>
        <p:grpSp>
          <p:nvGrpSpPr>
            <p:cNvPr id="5" name="Logo Shapes"/>
            <p:cNvGrpSpPr/>
            <p:nvPr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/>
            </p:nvSpPr>
            <p:spPr bwMode="gray">
              <a:xfrm>
                <a:off x="1828800" y="3583782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/>
            </p:nvSpPr>
            <p:spPr bwMode="gray">
              <a:xfrm>
                <a:off x="1828800" y="1057382"/>
                <a:ext cx="6492240" cy="5708197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/>
            </p:nvSpPr>
            <p:spPr bwMode="gray">
              <a:xfrm>
                <a:off x="1828800" y="3583782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/>
            </p:nvSpPr>
            <p:spPr bwMode="gray">
              <a:xfrm>
                <a:off x="1828800" y="1057382"/>
                <a:ext cx="6248400" cy="5708197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27" name="Rectangle 9"/>
              <p:cNvSpPr/>
              <p:nvPr/>
            </p:nvSpPr>
            <p:spPr bwMode="gray">
              <a:xfrm>
                <a:off x="1828800" y="3583782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1018824" rtl="0" eaLnBrk="1" latinLnBrk="0" hangingPunct="1"/>
                <a:endParaRPr lang="en-GB" sz="2000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</p:grpSp>
        <p:grpSp>
          <p:nvGrpSpPr>
            <p:cNvPr id="6" name="Logo"/>
            <p:cNvGrpSpPr/>
            <p:nvPr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41" name="Descriptor"/>
          <p:cNvSpPr txBox="1"/>
          <p:nvPr>
            <p:custDataLst>
              <p:tags r:id="rId1"/>
            </p:custDataLst>
          </p:nvPr>
        </p:nvSpPr>
        <p:spPr bwMode="white">
          <a:xfrm>
            <a:off x="2057400" y="673200"/>
            <a:ext cx="35266" cy="1538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GB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2" name="Confidentiality Stamp"/>
          <p:cNvSpPr txBox="1"/>
          <p:nvPr>
            <p:custDataLst>
              <p:tags r:id="rId2"/>
            </p:custDataLst>
          </p:nvPr>
        </p:nvSpPr>
        <p:spPr>
          <a:xfrm>
            <a:off x="530352" y="3730752"/>
            <a:ext cx="1225296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GB" sz="1000" i="1" noProof="0" dirty="0" smtClean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34" name="Draft Stamp"/>
          <p:cNvSpPr txBox="1"/>
          <p:nvPr>
            <p:custDataLst>
              <p:tags r:id="rId3"/>
            </p:custDataLst>
          </p:nvPr>
        </p:nvSpPr>
        <p:spPr bwMode="black">
          <a:xfrm>
            <a:off x="530352" y="4041648"/>
            <a:ext cx="1371600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en-GB" sz="10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0" name="Report Date"/>
          <p:cNvSpPr txBox="1"/>
          <p:nvPr>
            <p:custDataLst>
              <p:tags r:id="rId4"/>
            </p:custDataLst>
          </p:nvPr>
        </p:nvSpPr>
        <p:spPr bwMode="black">
          <a:xfrm>
            <a:off x="530352" y="4343400"/>
            <a:ext cx="1225296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en-GB" sz="1000" i="1" dirty="0">
              <a:latin typeface="Georgia" pitchFamily="18" charset="0"/>
            </a:endParaRPr>
          </a:p>
        </p:txBody>
      </p:sp>
      <p:cxnSp>
        <p:nvCxnSpPr>
          <p:cNvPr id="25" name="Frame Line"/>
          <p:cNvCxnSpPr/>
          <p:nvPr/>
        </p:nvCxnSpPr>
        <p:spPr>
          <a:xfrm flipV="1">
            <a:off x="381000" y="3593592"/>
            <a:ext cx="1371600" cy="144000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34"/>
          <p:cNvSpPr>
            <a:spLocks noGrp="1"/>
          </p:cNvSpPr>
          <p:nvPr>
            <p:ph sz="quarter" idx="10" hasCustomPrompt="1"/>
            <p:custDataLst>
              <p:tags r:id="rId5"/>
            </p:custDataLst>
          </p:nvPr>
        </p:nvSpPr>
        <p:spPr>
          <a:xfrm>
            <a:off x="530352" y="4645152"/>
            <a:ext cx="1225296" cy="1298448"/>
          </a:xfrm>
        </p:spPr>
        <p:txBody>
          <a:bodyPr/>
          <a:lstStyle>
            <a:lvl1pPr>
              <a:defRPr sz="1000" i="1"/>
            </a:lvl1pPr>
          </a:lstStyle>
          <a:p>
            <a:pPr lvl="0"/>
            <a:r>
              <a:rPr lang="en-GB" dirty="0" smtClean="0"/>
              <a:t>Click to enter text</a:t>
            </a:r>
            <a:endParaRPr lang="en-GB" dirty="0"/>
          </a:p>
        </p:txBody>
      </p:sp>
      <p:sp>
        <p:nvSpPr>
          <p:cNvPr id="36" name="Cover image"/>
          <p:cNvSpPr txBox="1">
            <a:spLocks noChangeAspect="1"/>
          </p:cNvSpPr>
          <p:nvPr>
            <p:custDataLst>
              <p:tags r:id="rId6"/>
            </p:custDataLst>
          </p:nvPr>
        </p:nvSpPr>
        <p:spPr>
          <a:xfrm>
            <a:off x="1904334" y="3589973"/>
            <a:ext cx="6719929" cy="3200400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endParaRPr lang="en-GB" sz="2200" dirty="0" smtClean="0">
              <a:latin typeface="Georgia" pitchFamily="18" charset="0"/>
            </a:endParaRPr>
          </a:p>
        </p:txBody>
      </p:sp>
      <p:sp>
        <p:nvSpPr>
          <p:cNvPr id="33" name="Report Title"/>
          <p:cNvSpPr>
            <a:spLocks noGrp="1"/>
          </p:cNvSpPr>
          <p:nvPr>
            <p:ph type="ctrTitle" hasCustomPrompt="1"/>
            <p:custDataLst>
              <p:tags r:id="rId7"/>
            </p:custDataLst>
          </p:nvPr>
        </p:nvSpPr>
        <p:spPr bwMode="white">
          <a:xfrm>
            <a:off x="2056818" y="1261037"/>
            <a:ext cx="5943600" cy="507831"/>
          </a:xfrm>
        </p:spPr>
        <p:txBody>
          <a:bodyPr vert="horz" lIns="0" tIns="0" rIns="0" bIns="64008" rtlCol="0" anchor="t" anchorCtr="0">
            <a:spAutoFit/>
          </a:bodyPr>
          <a:lstStyle>
            <a:lvl1pPr algn="l" defTabSz="10188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 dirty="0" smtClean="0"/>
              <a:t>Report Title</a:t>
            </a:r>
            <a:endParaRPr lang="en-GB" noProof="0" dirty="0"/>
          </a:p>
        </p:txBody>
      </p:sp>
      <p:sp>
        <p:nvSpPr>
          <p:cNvPr id="37" name="Report Subtitle"/>
          <p:cNvSpPr>
            <a:spLocks noGrp="1"/>
          </p:cNvSpPr>
          <p:nvPr>
            <p:ph type="subTitle" idx="1" hasCustomPrompt="1"/>
            <p:custDataLst>
              <p:tags r:id="rId8"/>
            </p:custDataLst>
          </p:nvPr>
        </p:nvSpPr>
        <p:spPr bwMode="white">
          <a:xfrm>
            <a:off x="2056818" y="1780172"/>
            <a:ext cx="5943600" cy="443198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Subtitle</a:t>
            </a: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587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Logo with Panels"/>
          <p:cNvGrpSpPr/>
          <p:nvPr userDrawn="1"/>
        </p:nvGrpSpPr>
        <p:grpSpPr>
          <a:xfrm>
            <a:off x="1130368" y="0"/>
            <a:ext cx="8928031" cy="7318210"/>
            <a:chOff x="1130368" y="0"/>
            <a:chExt cx="8928031" cy="7318210"/>
          </a:xfrm>
        </p:grpSpPr>
        <p:grpSp>
          <p:nvGrpSpPr>
            <p:cNvPr id="4" name="Logo Shapes"/>
            <p:cNvGrpSpPr/>
            <p:nvPr userDrawn="1"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492240" cy="5707715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248400" cy="5707715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27" name="Rectangle 9"/>
              <p:cNvSpPr/>
              <p:nvPr userDrawn="1"/>
            </p:nvSpPr>
            <p:spPr bwMode="gray">
              <a:xfrm>
                <a:off x="1828800" y="3583783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1018824" rtl="0" eaLnBrk="1" latinLnBrk="0" hangingPunct="1"/>
                <a:endParaRPr lang="pt-BR" sz="2000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 userDrawn="1"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 userDrawn="1"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noProof="0" dirty="0"/>
              </a:p>
            </p:txBody>
          </p:sp>
        </p:grpSp>
        <p:grpSp>
          <p:nvGrpSpPr>
            <p:cNvPr id="36" name="Logo"/>
            <p:cNvGrpSpPr/>
            <p:nvPr userDrawn="1"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 userDrawn="1"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 userDrawn="1"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48" name="Descriptor"/>
          <p:cNvSpPr>
            <a:spLocks noGrp="1"/>
          </p:cNvSpPr>
          <p:nvPr userDrawn="1">
            <p:custDataLst>
              <p:tags r:id="rId1"/>
            </p:custDataLst>
          </p:nvPr>
        </p:nvSpPr>
        <p:spPr bwMode="white">
          <a:xfrm>
            <a:off x="2059200" y="611644"/>
            <a:ext cx="65" cy="215444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pt-BR" sz="1400" b="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port Title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 bwMode="white">
          <a:xfrm>
            <a:off x="2056818" y="1261037"/>
            <a:ext cx="5943600" cy="534077"/>
          </a:xfrm>
        </p:spPr>
        <p:txBody>
          <a:bodyPr vert="horz" lIns="0" tIns="0" rIns="0" bIns="90000" rtlCol="0" anchor="t" anchorCtr="0">
            <a:spAutoFit/>
          </a:bodyPr>
          <a:lstStyle>
            <a:lvl1pPr algn="l" defTabSz="10188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noProof="0" dirty="0" err="1" smtClean="0"/>
              <a:t>Report</a:t>
            </a:r>
            <a:r>
              <a:rPr lang="pt-BR" noProof="0" dirty="0" smtClean="0"/>
              <a:t> </a:t>
            </a:r>
            <a:r>
              <a:rPr lang="pt-BR" noProof="0" dirty="0" err="1" smtClean="0"/>
              <a:t>Title</a:t>
            </a:r>
            <a:endParaRPr lang="pt-BR" noProof="0" dirty="0"/>
          </a:p>
        </p:txBody>
      </p:sp>
      <p:sp>
        <p:nvSpPr>
          <p:cNvPr id="41" name="Report Subtitle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 bwMode="white">
          <a:xfrm>
            <a:off x="2056818" y="1828800"/>
            <a:ext cx="5943600" cy="443198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dirty="0" err="1" smtClean="0"/>
              <a:t>Subtitle</a:t>
            </a:r>
            <a:endParaRPr lang="pt-BR" noProof="0" dirty="0" smtClean="0"/>
          </a:p>
        </p:txBody>
      </p:sp>
      <p:cxnSp>
        <p:nvCxnSpPr>
          <p:cNvPr id="25" name="Frame Line"/>
          <p:cNvCxnSpPr/>
          <p:nvPr userDrawn="1"/>
        </p:nvCxnSpPr>
        <p:spPr>
          <a:xfrm flipV="1">
            <a:off x="381000" y="3594352"/>
            <a:ext cx="1371600" cy="144000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raft Stamp"/>
          <p:cNvSpPr txBox="1"/>
          <p:nvPr userDrawn="1">
            <p:custDataLst>
              <p:tags r:id="rId4"/>
            </p:custDataLst>
          </p:nvPr>
        </p:nvSpPr>
        <p:spPr bwMode="black">
          <a:xfrm>
            <a:off x="530352" y="4041648"/>
            <a:ext cx="1371600" cy="2923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37160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pt-BR" sz="10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1" name="Confidentiality Stamp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530351" y="3729600"/>
            <a:ext cx="12240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pt-BR" sz="1000" b="0" i="1" dirty="0">
              <a:solidFill>
                <a:schemeClr val="tx1"/>
              </a:solidFill>
            </a:endParaRPr>
          </a:p>
        </p:txBody>
      </p:sp>
      <p:sp>
        <p:nvSpPr>
          <p:cNvPr id="33" name="Report Date"/>
          <p:cNvSpPr txBox="1"/>
          <p:nvPr userDrawn="1">
            <p:custDataLst>
              <p:tags r:id="rId6"/>
            </p:custDataLst>
          </p:nvPr>
        </p:nvSpPr>
        <p:spPr bwMode="black">
          <a:xfrm>
            <a:off x="530352" y="4343400"/>
            <a:ext cx="1225296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pt-BR" sz="1000" i="1" dirty="0">
              <a:latin typeface="Georgia" pitchFamily="18" charset="0"/>
            </a:endParaRPr>
          </a:p>
        </p:txBody>
      </p:sp>
      <p:sp>
        <p:nvSpPr>
          <p:cNvPr id="34" name="Cover image"/>
          <p:cNvSpPr txBox="1">
            <a:spLocks noChangeAspect="1"/>
          </p:cNvSpPr>
          <p:nvPr userDrawn="1">
            <p:custDataLst>
              <p:tags r:id="rId7"/>
            </p:custDataLst>
          </p:nvPr>
        </p:nvSpPr>
        <p:spPr>
          <a:xfrm>
            <a:off x="1904334" y="3589973"/>
            <a:ext cx="6719929" cy="3200400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305647">
              <a:spcAft>
                <a:spcPts val="1003"/>
              </a:spcAft>
            </a:pPr>
            <a:endParaRPr lang="pt-BR" sz="2200" dirty="0" smtClean="0">
              <a:latin typeface="Georgia" pitchFamily="18" charset="0"/>
            </a:endParaRPr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8597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vider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53562" y="1847745"/>
            <a:ext cx="8949531" cy="2180084"/>
          </a:xfrm>
        </p:spPr>
        <p:txBody>
          <a:bodyPr wrap="square">
            <a:spAutoFit/>
          </a:bodyPr>
          <a:lstStyle>
            <a:lvl1pPr marL="0" indent="0">
              <a:lnSpc>
                <a:spcPts val="3410"/>
              </a:lnSpc>
              <a:spcAft>
                <a:spcPts val="0"/>
              </a:spcAft>
              <a:buNone/>
              <a:defRPr sz="2200" b="1" i="1" baseline="0">
                <a:solidFill>
                  <a:srgbClr val="5F5F5F"/>
                </a:solidFill>
                <a:latin typeface="+mj-lt"/>
              </a:defRPr>
            </a:lvl1pPr>
            <a:lvl2pPr marL="488950" indent="0">
              <a:lnSpc>
                <a:spcPts val="3410"/>
              </a:lnSpc>
              <a:spcAft>
                <a:spcPts val="0"/>
              </a:spcAft>
              <a:buNone/>
              <a:defRPr sz="2200" b="1" i="1">
                <a:solidFill>
                  <a:srgbClr val="5F5F5F"/>
                </a:solidFill>
                <a:latin typeface="+mj-lt"/>
              </a:defRPr>
            </a:lvl2pPr>
            <a:lvl3pPr marL="394653" indent="-394653">
              <a:buNone/>
              <a:tabLst>
                <a:tab pos="394653" algn="l"/>
              </a:tabLst>
              <a:defRPr sz="1980" b="1" i="1">
                <a:latin typeface="+mj-lt"/>
              </a:defRPr>
            </a:lvl3pPr>
            <a:lvl4pPr marL="789305" indent="0">
              <a:lnSpc>
                <a:spcPts val="3410"/>
              </a:lnSpc>
              <a:spcAft>
                <a:spcPts val="660"/>
              </a:spcAft>
              <a:buNone/>
              <a:defRPr sz="2200" b="1" i="1">
                <a:solidFill>
                  <a:srgbClr val="7F7F7F"/>
                </a:solidFill>
                <a:latin typeface="+mj-lt"/>
              </a:defRPr>
            </a:lvl4pPr>
            <a:lvl5pPr>
              <a:defRPr sz="1980" b="1" i="1">
                <a:latin typeface="+mj-lt"/>
              </a:defRPr>
            </a:lvl5pPr>
          </a:lstStyle>
          <a:p>
            <a:pPr lvl="0"/>
            <a:r>
              <a:rPr lang="pt-BR" dirty="0" smtClean="0"/>
              <a:t>Click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add</a:t>
            </a:r>
            <a:r>
              <a:rPr lang="pt-BR" dirty="0" smtClean="0"/>
              <a:t> </a:t>
            </a:r>
            <a:r>
              <a:rPr lang="pt-BR" dirty="0" err="1" smtClean="0"/>
              <a:t>divider</a:t>
            </a:r>
            <a:r>
              <a:rPr lang="pt-BR" dirty="0" smtClean="0"/>
              <a:t> </a:t>
            </a:r>
            <a:r>
              <a:rPr lang="pt-BR" dirty="0" err="1" smtClean="0"/>
              <a:t>information</a:t>
            </a:r>
            <a:r>
              <a:rPr lang="pt-BR" dirty="0" smtClean="0"/>
              <a:t> for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r>
              <a:rPr lang="pt-BR" dirty="0" smtClean="0"/>
              <a:t> </a:t>
            </a:r>
            <a:r>
              <a:rPr lang="pt-BR" dirty="0" err="1" smtClean="0"/>
              <a:t>press</a:t>
            </a:r>
            <a:r>
              <a:rPr lang="pt-BR" dirty="0" smtClean="0"/>
              <a:t> ENTER </a:t>
            </a:r>
            <a:r>
              <a:rPr lang="pt-BR" dirty="0" err="1" smtClean="0"/>
              <a:t>then</a:t>
            </a:r>
            <a:r>
              <a:rPr lang="pt-BR" dirty="0" smtClean="0"/>
              <a:t> hit </a:t>
            </a:r>
            <a:r>
              <a:rPr lang="pt-BR" dirty="0" err="1" smtClean="0"/>
              <a:t>Increase</a:t>
            </a:r>
            <a:r>
              <a:rPr lang="pt-BR" dirty="0" smtClean="0"/>
              <a:t> </a:t>
            </a:r>
            <a:r>
              <a:rPr lang="pt-BR" dirty="0" err="1" smtClean="0"/>
              <a:t>list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r>
              <a:rPr lang="pt-BR" dirty="0" smtClean="0"/>
              <a:t> </a:t>
            </a:r>
            <a:r>
              <a:rPr lang="pt-BR" dirty="0" err="1" smtClean="0"/>
              <a:t>button</a:t>
            </a:r>
            <a:r>
              <a:rPr lang="pt-BR" dirty="0" smtClean="0"/>
              <a:t> </a:t>
            </a:r>
            <a:r>
              <a:rPr lang="pt-BR" dirty="0" err="1" smtClean="0"/>
              <a:t>or</a:t>
            </a:r>
            <a:r>
              <a:rPr lang="pt-BR" dirty="0" smtClean="0"/>
              <a:t> (</a:t>
            </a:r>
            <a:r>
              <a:rPr lang="pt-BR" dirty="0" err="1" smtClean="0"/>
              <a:t>Shift+Alt+Arrow</a:t>
            </a:r>
            <a:r>
              <a:rPr lang="pt-BR" dirty="0" smtClean="0"/>
              <a:t> </a:t>
            </a:r>
            <a:r>
              <a:rPr lang="pt-BR" dirty="0" err="1" smtClean="0"/>
              <a:t>key</a:t>
            </a:r>
            <a:r>
              <a:rPr lang="pt-BR" dirty="0" smtClean="0"/>
              <a:t> </a:t>
            </a:r>
            <a:r>
              <a:rPr lang="pt-BR" dirty="0" err="1" smtClean="0"/>
              <a:t>right</a:t>
            </a:r>
            <a:r>
              <a:rPr lang="pt-BR" dirty="0" smtClean="0"/>
              <a:t>); </a:t>
            </a:r>
            <a:r>
              <a:rPr lang="pt-BR" dirty="0" err="1" smtClean="0"/>
              <a:t>highlight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relevant</a:t>
            </a:r>
            <a:r>
              <a:rPr lang="pt-BR" dirty="0" smtClean="0"/>
              <a:t> </a:t>
            </a:r>
            <a:r>
              <a:rPr lang="pt-BR" dirty="0" err="1" smtClean="0"/>
              <a:t>section</a:t>
            </a:r>
            <a:r>
              <a:rPr lang="pt-BR" dirty="0" smtClean="0"/>
              <a:t> in White </a:t>
            </a:r>
            <a:r>
              <a:rPr lang="pt-BR" dirty="0" err="1" smtClean="0"/>
              <a:t>with</a:t>
            </a:r>
            <a:r>
              <a:rPr lang="pt-BR" dirty="0" smtClean="0"/>
              <a:t> a </a:t>
            </a:r>
            <a:r>
              <a:rPr lang="pt-BR" dirty="0" err="1" smtClean="0"/>
              <a:t>Maroon</a:t>
            </a:r>
            <a:r>
              <a:rPr lang="pt-BR" dirty="0" smtClean="0"/>
              <a:t> </a:t>
            </a:r>
            <a:r>
              <a:rPr lang="pt-BR" dirty="0" err="1" smtClean="0"/>
              <a:t>shading</a:t>
            </a:r>
            <a:endParaRPr lang="pt-BR" dirty="0" smtClean="0"/>
          </a:p>
          <a:p>
            <a:pPr lvl="1"/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>
          <a:xfrm>
            <a:off x="5620097" y="7244047"/>
            <a:ext cx="571310" cy="139526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170157" y="7244047"/>
            <a:ext cx="624209" cy="139526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D5773E5-EC42-4FD9-92B0-CAC05096A2A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077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2CFC-4E23-4FE5-A102-8F79F89FDFBD}" type="datetime1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945704" y="7203863"/>
            <a:ext cx="3394710" cy="41380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3318610" y="7203863"/>
            <a:ext cx="2263140" cy="413808"/>
          </a:xfrm>
        </p:spPr>
        <p:txBody>
          <a:bodyPr/>
          <a:lstStyle/>
          <a:p>
            <a:fld id="{278F875E-36F8-41D7-AFE3-F6B7398BF3E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0" y="0"/>
            <a:ext cx="10058400" cy="127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55"/>
          </a:p>
        </p:txBody>
      </p:sp>
    </p:spTree>
    <p:extLst>
      <p:ext uri="{BB962C8B-B14F-4D97-AF65-F5344CB8AC3E}">
        <p14:creationId xmlns:p14="http://schemas.microsoft.com/office/powerpoint/2010/main" val="1434622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7300" y="1272011"/>
            <a:ext cx="7543800" cy="2705947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4380"/>
            <a:fld id="{C43B4609-4004-49EF-AF65-1A3B1C1431E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754380"/>
              <a:t>12/06/2018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54380"/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754380"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264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54380"/>
            <a:fld id="{EFD79922-3810-4DD5-A1F1-AFB4BFDE969E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754380"/>
              <a:t>12/06/2018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248381" y="7203864"/>
            <a:ext cx="2263140" cy="413808"/>
          </a:xfrm>
        </p:spPr>
        <p:txBody>
          <a:bodyPr/>
          <a:lstStyle/>
          <a:p>
            <a:pPr defTabSz="754380"/>
            <a:fld id="{278F875E-36F8-41D7-AFE3-F6B7398BF3E7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754380"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47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R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4422648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100" b="1" i="0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heading here</a:t>
            </a:r>
            <a:r>
              <a:rPr lang="en-GB" dirty="0" smtClean="0"/>
              <a:t> – Insert text here</a:t>
            </a:r>
            <a:endParaRPr lang="en-GB" dirty="0"/>
          </a:p>
        </p:txBody>
      </p:sp>
      <p:sp>
        <p:nvSpPr>
          <p:cNvPr id="35" name="Text Placeholder 27"/>
          <p:cNvSpPr>
            <a:spLocks noGrp="1"/>
          </p:cNvSpPr>
          <p:nvPr>
            <p:ph type="body" sz="quarter" idx="37" hasCustomPrompt="1"/>
          </p:nvPr>
        </p:nvSpPr>
        <p:spPr>
          <a:xfrm>
            <a:off x="5105399" y="1069975"/>
            <a:ext cx="4425696" cy="841375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100" b="1" i="1" kern="1200" baseline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dirty="0" smtClean="0"/>
              <a:t>PwC view – Inserted text here should not be bold.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530352" y="2057400"/>
            <a:ext cx="4421981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5106195" y="2057400"/>
            <a:ext cx="4425696" cy="4882896"/>
          </a:xfrm>
        </p:spPr>
        <p:txBody>
          <a:bodyPr tIns="0" bIns="0"/>
          <a:lstStyle>
            <a:lvl5pPr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HeaderTOCPlaceholder"/>
          <p:cNvSpPr txBox="1"/>
          <p:nvPr>
            <p:custDataLst>
              <p:tags r:id="rId3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Section Header"/>
          <p:cNvSpPr txBox="1"/>
          <p:nvPr>
            <p:custDataLst>
              <p:tags r:id="rId4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>
            <p:custDataLst>
              <p:tags r:id="rId5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9" name="Slide Tags" hidden="1"/>
          <p:cNvSpPr txBox="1"/>
          <p:nvPr>
            <p:custDataLst>
              <p:tags r:id="rId6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6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3" name="Report Date"/>
          <p:cNvSpPr txBox="1"/>
          <p:nvPr>
            <p:custDataLst>
              <p:tags r:id="rId7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5" name="Page Number"/>
          <p:cNvSpPr txBox="1"/>
          <p:nvPr>
            <p:custDataLst>
              <p:tags r:id="rId8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7" name="Presentation Disclaimer"/>
          <p:cNvSpPr txBox="1"/>
          <p:nvPr>
            <p:custDataLst>
              <p:tags r:id="rId9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ection Footer"/>
          <p:cNvSpPr txBox="1"/>
          <p:nvPr>
            <p:custDataLst>
              <p:tags r:id="rId10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9" name="Draft stamp"/>
          <p:cNvSpPr txBox="1"/>
          <p:nvPr>
            <p:custDataLst>
              <p:tags r:id="rId11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45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R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4422648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100" b="1" i="0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heading here</a:t>
            </a:r>
            <a:r>
              <a:rPr lang="en-GB" dirty="0" smtClean="0"/>
              <a:t> – Insert text here</a:t>
            </a:r>
            <a:endParaRPr lang="en-GB" dirty="0"/>
          </a:p>
        </p:txBody>
      </p:sp>
      <p:sp>
        <p:nvSpPr>
          <p:cNvPr id="53" name="Text Placeholder 27"/>
          <p:cNvSpPr>
            <a:spLocks noGrp="1"/>
          </p:cNvSpPr>
          <p:nvPr>
            <p:ph type="body" sz="quarter" idx="37" hasCustomPrompt="1"/>
          </p:nvPr>
        </p:nvSpPr>
        <p:spPr>
          <a:xfrm>
            <a:off x="5105399" y="1069975"/>
            <a:ext cx="4425696" cy="841375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100" b="1" i="1" kern="1200" baseline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dirty="0" smtClean="0"/>
              <a:t>PwC view – Inserted text here should not be bold.</a:t>
            </a:r>
          </a:p>
        </p:txBody>
      </p:sp>
      <p:sp>
        <p:nvSpPr>
          <p:cNvPr id="47" name="HeaderTOCPlaceholder"/>
          <p:cNvSpPr txBox="1"/>
          <p:nvPr>
            <p:custDataLst>
              <p:tags r:id="rId1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0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7" name="Slide Tags" hidden="1"/>
          <p:cNvSpPr txBox="1"/>
          <p:nvPr>
            <p:custDataLst>
              <p:tags r:id="rId4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1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8" name="Report Date"/>
          <p:cNvSpPr txBox="1"/>
          <p:nvPr>
            <p:custDataLst>
              <p:tags r:id="rId5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9" name="Page Number"/>
          <p:cNvSpPr txBox="1"/>
          <p:nvPr>
            <p:custDataLst>
              <p:tags r:id="rId6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31" name="Presentation Disclaimer"/>
          <p:cNvSpPr txBox="1"/>
          <p:nvPr>
            <p:custDataLst>
              <p:tags r:id="rId7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ection Footer"/>
          <p:cNvSpPr txBox="1"/>
          <p:nvPr>
            <p:custDataLst>
              <p:tags r:id="rId8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4" name="Draft stamp"/>
          <p:cNvSpPr txBox="1"/>
          <p:nvPr>
            <p:custDataLst>
              <p:tags r:id="rId9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43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530352" y="2057400"/>
            <a:ext cx="8997696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5" name="HeaderTOCPlaceholder"/>
          <p:cNvSpPr txBox="1"/>
          <p:nvPr>
            <p:custDataLst>
              <p:tags r:id="rId2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>
            <p:custDataLst>
              <p:tags r:id="rId3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>
            <p:custDataLst>
              <p:tags r:id="rId4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9" name="Slide Tags" hidden="1"/>
          <p:cNvSpPr txBox="1"/>
          <p:nvPr>
            <p:custDataLst>
              <p:tags r:id="rId5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6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4" name="Report Date"/>
          <p:cNvSpPr txBox="1"/>
          <p:nvPr>
            <p:custDataLst>
              <p:tags r:id="rId6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5" name="Page Number"/>
          <p:cNvSpPr txBox="1"/>
          <p:nvPr>
            <p:custDataLst>
              <p:tags r:id="rId7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27" name="Presentation Disclaimer"/>
          <p:cNvSpPr txBox="1"/>
          <p:nvPr>
            <p:custDataLst>
              <p:tags r:id="rId8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ection Footer"/>
          <p:cNvSpPr txBox="1"/>
          <p:nvPr>
            <p:custDataLst>
              <p:tags r:id="rId9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5" name="Draft stamp"/>
          <p:cNvSpPr txBox="1"/>
          <p:nvPr>
            <p:custDataLst>
              <p:tags r:id="rId10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38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530352" y="2057400"/>
            <a:ext cx="4425696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5102352" y="2057400"/>
            <a:ext cx="4425696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5" name="HeaderTOCPlaceholder"/>
          <p:cNvSpPr txBox="1"/>
          <p:nvPr>
            <p:custDataLst>
              <p:tags r:id="rId3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>
            <p:custDataLst>
              <p:tags r:id="rId4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>
            <p:custDataLst>
              <p:tags r:id="rId5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9" name="Slide Tags" hidden="1"/>
          <p:cNvSpPr txBox="1"/>
          <p:nvPr>
            <p:custDataLst>
              <p:tags r:id="rId6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2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39" name="Report Date"/>
          <p:cNvSpPr txBox="1"/>
          <p:nvPr>
            <p:custDataLst>
              <p:tags r:id="rId7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40" name="Page Number"/>
          <p:cNvSpPr txBox="1"/>
          <p:nvPr>
            <p:custDataLst>
              <p:tags r:id="rId8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41" name="Presentation Disclaimer"/>
          <p:cNvSpPr txBox="1"/>
          <p:nvPr>
            <p:custDataLst>
              <p:tags r:id="rId9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ection Footer"/>
          <p:cNvSpPr txBox="1"/>
          <p:nvPr>
            <p:custDataLst>
              <p:tags r:id="rId10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44" name="Draft stamp"/>
          <p:cNvSpPr txBox="1"/>
          <p:nvPr>
            <p:custDataLst>
              <p:tags r:id="rId11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20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Lar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530352" y="2057400"/>
            <a:ext cx="5956300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6629401" y="2057400"/>
            <a:ext cx="2892552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5" name="HeaderTOCPlaceholder"/>
          <p:cNvSpPr txBox="1"/>
          <p:nvPr>
            <p:custDataLst>
              <p:tags r:id="rId3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>
            <p:custDataLst>
              <p:tags r:id="rId4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>
            <p:custDataLst>
              <p:tags r:id="rId5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19" name="Slide Tags" hidden="1"/>
          <p:cNvSpPr txBox="1"/>
          <p:nvPr>
            <p:custDataLst>
              <p:tags r:id="rId6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2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39" name="Report Date"/>
          <p:cNvSpPr txBox="1"/>
          <p:nvPr>
            <p:custDataLst>
              <p:tags r:id="rId7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40" name="Page Number"/>
          <p:cNvSpPr txBox="1"/>
          <p:nvPr>
            <p:custDataLst>
              <p:tags r:id="rId8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41" name="Presentation Disclaimer"/>
          <p:cNvSpPr txBox="1"/>
          <p:nvPr>
            <p:custDataLst>
              <p:tags r:id="rId9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ection Footer"/>
          <p:cNvSpPr txBox="1"/>
          <p:nvPr>
            <p:custDataLst>
              <p:tags r:id="rId10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44" name="Draft stamp"/>
          <p:cNvSpPr txBox="1"/>
          <p:nvPr>
            <p:custDataLst>
              <p:tags r:id="rId11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8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530351" y="2057400"/>
            <a:ext cx="4422649" cy="2362200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530351" y="4572000"/>
            <a:ext cx="4422649" cy="2359152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8" name="Content Placeholder 4"/>
          <p:cNvSpPr>
            <a:spLocks noGrp="1"/>
          </p:cNvSpPr>
          <p:nvPr>
            <p:ph sz="quarter" idx="26"/>
            <p:custDataLst>
              <p:tags r:id="rId3"/>
            </p:custDataLst>
          </p:nvPr>
        </p:nvSpPr>
        <p:spPr>
          <a:xfrm>
            <a:off x="5105400" y="2057400"/>
            <a:ext cx="4425696" cy="4882896"/>
          </a:xfrm>
        </p:spPr>
        <p:txBody>
          <a:bodyPr tIns="0" bIns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4" name="HeaderTOCPlaceholder"/>
          <p:cNvSpPr txBox="1"/>
          <p:nvPr>
            <p:custDataLst>
              <p:tags r:id="rId4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364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>
            <p:custDataLst>
              <p:tags r:id="rId5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5" name="Date/Filepath" hidden="1"/>
          <p:cNvSpPr txBox="1"/>
          <p:nvPr>
            <p:custDataLst>
              <p:tags r:id="rId6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20" name="Slide Tags" hidden="1"/>
          <p:cNvSpPr txBox="1"/>
          <p:nvPr>
            <p:custDataLst>
              <p:tags r:id="rId7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2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41" name="Report Date"/>
          <p:cNvSpPr txBox="1"/>
          <p:nvPr>
            <p:custDataLst>
              <p:tags r:id="rId8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42" name="Page Number"/>
          <p:cNvSpPr txBox="1"/>
          <p:nvPr>
            <p:custDataLst>
              <p:tags r:id="rId9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43" name="Presentation Disclaimer"/>
          <p:cNvSpPr txBox="1"/>
          <p:nvPr>
            <p:custDataLst>
              <p:tags r:id="rId10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Section Footer"/>
          <p:cNvSpPr txBox="1"/>
          <p:nvPr>
            <p:custDataLst>
              <p:tags r:id="rId11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48" name="Draft stamp"/>
          <p:cNvSpPr txBox="1"/>
          <p:nvPr>
            <p:custDataLst>
              <p:tags r:id="rId12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07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hree Larg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nner Statement"/>
          <p:cNvSpPr>
            <a:spLocks noGrp="1"/>
          </p:cNvSpPr>
          <p:nvPr>
            <p:ph type="title" hasCustomPrompt="1"/>
          </p:nvPr>
        </p:nvSpPr>
        <p:spPr>
          <a:xfrm>
            <a:off x="530352" y="1069848"/>
            <a:ext cx="8997696" cy="841248"/>
          </a:xfr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18824" rtl="0" eaLnBrk="1" latinLnBrk="0" hangingPunct="1">
              <a:spcBef>
                <a:spcPct val="0"/>
              </a:spcBef>
              <a:buNone/>
            </a:pPr>
            <a:r>
              <a:rPr lang="en-GB" noProof="0" dirty="0" smtClean="0"/>
              <a:t>Insert banner statement here</a:t>
            </a:r>
            <a:endParaRPr lang="en-GB" dirty="0"/>
          </a:p>
        </p:txBody>
      </p:sp>
      <p:sp>
        <p:nvSpPr>
          <p:cNvPr id="46" name="HeaderTOCPlaceholder"/>
          <p:cNvSpPr txBox="1"/>
          <p:nvPr>
            <p:custDataLst>
              <p:tags r:id="rId1"/>
            </p:custDataLst>
          </p:nvPr>
        </p:nvSpPr>
        <p:spPr>
          <a:xfrm>
            <a:off x="3581400" y="704088"/>
            <a:ext cx="5939414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900" noProof="1" smtClean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29200" y="1981200"/>
            <a:ext cx="8996400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ection Header"/>
          <p:cNvSpPr txBox="1"/>
          <p:nvPr>
            <p:custDataLst>
              <p:tags r:id="rId2"/>
            </p:custDataLst>
          </p:nvPr>
        </p:nvSpPr>
        <p:spPr>
          <a:xfrm>
            <a:off x="530351" y="704088"/>
            <a:ext cx="3034379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22" name="Date/Filepath" hidden="1"/>
          <p:cNvSpPr txBox="1"/>
          <p:nvPr>
            <p:custDataLst>
              <p:tags r:id="rId3"/>
            </p:custDataLst>
          </p:nvPr>
        </p:nvSpPr>
        <p:spPr>
          <a:xfrm>
            <a:off x="3299464" y="303092"/>
            <a:ext cx="6217920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noProof="1" smtClean="0"/>
              <a:t>4/19/2016 Presentation2</a:t>
            </a:r>
            <a:endParaRPr lang="en-GB" sz="900" noProof="1"/>
          </a:p>
        </p:txBody>
      </p:sp>
      <p:sp>
        <p:nvSpPr>
          <p:cNvPr id="21" name="Slide Tags" hidden="1"/>
          <p:cNvSpPr txBox="1"/>
          <p:nvPr>
            <p:custDataLst>
              <p:tags r:id="rId4"/>
            </p:custDataLst>
          </p:nvPr>
        </p:nvSpPr>
        <p:spPr>
          <a:xfrm>
            <a:off x="0" y="228600"/>
            <a:ext cx="16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 smtClean="0"/>
              <a:t>Slide Tags</a:t>
            </a:r>
            <a:endParaRPr lang="en-GB" noProof="1"/>
          </a:p>
        </p:txBody>
      </p:sp>
      <p:cxnSp>
        <p:nvCxnSpPr>
          <p:cNvPr id="28" name="Frame Line"/>
          <p:cNvCxnSpPr/>
          <p:nvPr/>
        </p:nvCxnSpPr>
        <p:spPr>
          <a:xfrm flipV="1">
            <a:off x="381000" y="933196"/>
            <a:ext cx="9144002" cy="144000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sz="quarter" idx="10"/>
            <p:custDataLst>
              <p:tags r:id="rId5"/>
            </p:custDataLst>
          </p:nvPr>
        </p:nvSpPr>
        <p:spPr>
          <a:xfrm>
            <a:off x="530352" y="2057400"/>
            <a:ext cx="4425696" cy="235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4" name="Content Placeholder 3"/>
          <p:cNvSpPr>
            <a:spLocks noGrp="1"/>
          </p:cNvSpPr>
          <p:nvPr>
            <p:ph sz="quarter" idx="11"/>
            <p:custDataLst>
              <p:tags r:id="rId6"/>
            </p:custDataLst>
          </p:nvPr>
        </p:nvSpPr>
        <p:spPr>
          <a:xfrm>
            <a:off x="5102352" y="2057400"/>
            <a:ext cx="4425696" cy="235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6" name="Content Placeholder 4"/>
          <p:cNvSpPr>
            <a:spLocks noGrp="1"/>
          </p:cNvSpPr>
          <p:nvPr>
            <p:ph sz="quarter" idx="12"/>
            <p:custDataLst>
              <p:tags r:id="rId7"/>
            </p:custDataLst>
          </p:nvPr>
        </p:nvSpPr>
        <p:spPr>
          <a:xfrm>
            <a:off x="530352" y="4573152"/>
            <a:ext cx="8997696" cy="235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PwC Text"/>
          <p:cNvSpPr txBox="1"/>
          <p:nvPr/>
        </p:nvSpPr>
        <p:spPr>
          <a:xfrm>
            <a:off x="530352" y="7315200"/>
            <a:ext cx="274320" cy="13716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>
              <a:lnSpc>
                <a:spcPts val="1000"/>
              </a:lnSpc>
            </a:pPr>
            <a:r>
              <a:rPr lang="en-GB" sz="900" noProof="1" smtClean="0">
                <a:latin typeface="+mn-lt"/>
                <a:cs typeface="Arial" pitchFamily="34" charset="0"/>
              </a:rPr>
              <a:t>PwC</a:t>
            </a:r>
            <a:endParaRPr lang="en-GB" sz="900" noProof="1">
              <a:latin typeface="+mn-lt"/>
              <a:cs typeface="Arial" pitchFamily="34" charset="0"/>
            </a:endParaRPr>
          </a:p>
        </p:txBody>
      </p:sp>
      <p:sp>
        <p:nvSpPr>
          <p:cNvPr id="25" name="Report Date"/>
          <p:cNvSpPr txBox="1"/>
          <p:nvPr>
            <p:custDataLst>
              <p:tags r:id="rId8"/>
            </p:custDataLst>
          </p:nvPr>
        </p:nvSpPr>
        <p:spPr>
          <a:xfrm>
            <a:off x="8848375" y="7159752"/>
            <a:ext cx="679673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en-GB" sz="900" noProof="1" smtClean="0">
                <a:latin typeface="+mn-lt"/>
              </a:rPr>
              <a:t>19 April 2016</a:t>
            </a:r>
          </a:p>
        </p:txBody>
      </p:sp>
      <p:sp>
        <p:nvSpPr>
          <p:cNvPr id="27" name="Page Number"/>
          <p:cNvSpPr txBox="1"/>
          <p:nvPr>
            <p:custDataLst>
              <p:tags r:id="rId9"/>
            </p:custDataLst>
          </p:nvPr>
        </p:nvSpPr>
        <p:spPr>
          <a:xfrm>
            <a:off x="9208008" y="7315200"/>
            <a:ext cx="320040" cy="1371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1000"/>
              </a:lnSpc>
            </a:pPr>
            <a:endParaRPr lang="en-GB" sz="900" noProof="1" smtClean="0"/>
          </a:p>
        </p:txBody>
      </p:sp>
      <p:sp>
        <p:nvSpPr>
          <p:cNvPr id="30" name="Presentation Disclaimer"/>
          <p:cNvSpPr txBox="1"/>
          <p:nvPr>
            <p:custDataLst>
              <p:tags r:id="rId10"/>
            </p:custDataLst>
          </p:nvPr>
        </p:nvSpPr>
        <p:spPr>
          <a:xfrm>
            <a:off x="3584448" y="7159752"/>
            <a:ext cx="1564531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en-GB" sz="900" noProof="1" smtClean="0"/>
              <a:t>Strictly private and confidential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30351" y="7086600"/>
            <a:ext cx="899769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ection Footer"/>
          <p:cNvSpPr txBox="1"/>
          <p:nvPr>
            <p:custDataLst>
              <p:tags r:id="rId11"/>
            </p:custDataLst>
          </p:nvPr>
        </p:nvSpPr>
        <p:spPr>
          <a:xfrm>
            <a:off x="530352" y="7159752"/>
            <a:ext cx="289864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en-GB" sz="900" noProof="1" smtClean="0">
              <a:solidFill>
                <a:schemeClr val="tx1"/>
              </a:solidFill>
            </a:endParaRPr>
          </a:p>
        </p:txBody>
      </p:sp>
      <p:sp>
        <p:nvSpPr>
          <p:cNvPr id="39" name="Draft stamp"/>
          <p:cNvSpPr txBox="1"/>
          <p:nvPr>
            <p:custDataLst>
              <p:tags r:id="rId12"/>
            </p:custDataLst>
          </p:nvPr>
        </p:nvSpPr>
        <p:spPr>
          <a:xfrm>
            <a:off x="3584448" y="7313861"/>
            <a:ext cx="213055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900" noProof="1" smtClean="0"/>
              <a:t>Draft</a:t>
            </a:r>
            <a:endParaRPr lang="en-GB" sz="900" noProof="1"/>
          </a:p>
        </p:txBody>
      </p:sp>
      <p:sp>
        <p:nvSpPr>
          <p:cNvPr id="2" name="DataClassificationLabel"/>
          <p:cNvSpPr txBox="1"/>
          <p:nvPr userDrawn="1"/>
        </p:nvSpPr>
        <p:spPr>
          <a:xfrm>
            <a:off x="7010400" y="7543800"/>
            <a:ext cx="2540000" cy="1231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r"/>
            <a:endParaRPr lang="en-US" sz="800" b="0" noProof="0" dirty="0" smtClean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60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6"/>
            </p:custDataLst>
            <p:extLst>
              <p:ext uri="{D42A27DB-BD31-4B8C-83A1-F6EECF244321}">
                <p14:modId xmlns:p14="http://schemas.microsoft.com/office/powerpoint/2010/main" val="34494730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think-cell Slide" r:id="rId28" imgW="421" imgH="423" progId="TCLayout.ActiveDocument.1">
                  <p:embed/>
                </p:oleObj>
              </mc:Choice>
              <mc:Fallback>
                <p:oleObj name="think-cell Slide" r:id="rId28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0" name="Grid" hidden="1"/>
          <p:cNvGrpSpPr/>
          <p:nvPr>
            <p:custDataLst>
              <p:tags r:id="rId27"/>
            </p:custDataLst>
          </p:nvPr>
        </p:nvGrpSpPr>
        <p:grpSpPr>
          <a:xfrm>
            <a:off x="530352" y="612648"/>
            <a:ext cx="8997696" cy="6848856"/>
            <a:chOff x="530352" y="612648"/>
            <a:chExt cx="8997696" cy="6848856"/>
          </a:xfrm>
        </p:grpSpPr>
        <p:grpSp>
          <p:nvGrpSpPr>
            <p:cNvPr id="108" name="Group 107" hidden="1"/>
            <p:cNvGrpSpPr/>
            <p:nvPr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43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44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grpSp>
          <p:nvGrpSpPr>
            <p:cNvPr id="107" name="Group 106" hidden="1"/>
            <p:cNvGrpSpPr/>
            <p:nvPr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45" name="Title block" hidden="1"/>
              <p:cNvSpPr>
                <a:spLocks noChangeArrowheads="1"/>
              </p:cNvSpPr>
              <p:nvPr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56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sp>
          <p:nvSpPr>
            <p:cNvPr id="57" name="Header block" hidden="1"/>
            <p:cNvSpPr>
              <a:spLocks noChangeArrowheads="1"/>
            </p:cNvSpPr>
            <p:nvPr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801688">
                <a:buSzPct val="90000"/>
                <a:defRPr/>
              </a:pPr>
              <a:endParaRPr lang="en-GB" sz="1400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06" name="Group 600" hidden="1"/>
            <p:cNvGrpSpPr/>
            <p:nvPr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grpSp>
          <p:nvGrpSpPr>
            <p:cNvPr id="105" name="Group 500" hidden="1"/>
            <p:cNvGrpSpPr/>
            <p:nvPr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52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53" name="Content block 505" hidden="1"/>
              <p:cNvSpPr>
                <a:spLocks noChangeArrowheads="1"/>
              </p:cNvSpPr>
              <p:nvPr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9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grpSp>
          <p:nvGrpSpPr>
            <p:cNvPr id="104" name="Group 400" hidden="1"/>
            <p:cNvGrpSpPr/>
            <p:nvPr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54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64" name="Content block 405" hidden="1"/>
              <p:cNvSpPr>
                <a:spLocks noChangeArrowheads="1"/>
              </p:cNvSpPr>
              <p:nvPr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grpSp>
          <p:nvGrpSpPr>
            <p:cNvPr id="103" name="Group 300" hidden="1"/>
            <p:cNvGrpSpPr/>
            <p:nvPr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65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0" name="Content block 305" hidden="1"/>
              <p:cNvSpPr>
                <a:spLocks noChangeArrowheads="1"/>
              </p:cNvSpPr>
              <p:nvPr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grpSp>
          <p:nvGrpSpPr>
            <p:cNvPr id="101" name="Group 200" hidden="1"/>
            <p:cNvGrpSpPr/>
            <p:nvPr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77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82" name="Content block 205" hidden="1"/>
              <p:cNvSpPr>
                <a:spLocks noChangeArrowheads="1"/>
              </p:cNvSpPr>
              <p:nvPr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66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67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68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69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  <p:grpSp>
          <p:nvGrpSpPr>
            <p:cNvPr id="102" name="Group 100" hidden="1"/>
            <p:cNvGrpSpPr/>
            <p:nvPr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71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6" name="Content block 105" hidden="1"/>
              <p:cNvSpPr>
                <a:spLocks noChangeArrowheads="1"/>
              </p:cNvSpPr>
              <p:nvPr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2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3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4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  <p:sp>
            <p:nvSpPr>
              <p:cNvPr id="75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912813">
                  <a:defRPr/>
                </a:pPr>
                <a:endParaRPr lang="en-GB" dirty="0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0352" y="1069848"/>
            <a:ext cx="8997696" cy="84124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57400"/>
            <a:ext cx="8997696" cy="4881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45552" y="7086600"/>
            <a:ext cx="1673352" cy="15544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352" y="7086600"/>
            <a:ext cx="5779008" cy="15544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5552" y="7242048"/>
            <a:ext cx="1673352" cy="15544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BF3B09A-4919-4485-A407-A960994E4F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80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05" r:id="rId20"/>
    <p:sldLayoutId id="2147483684" r:id="rId21"/>
    <p:sldLayoutId id="2147483708" r:id="rId22"/>
    <p:sldLayoutId id="2147483718" r:id="rId23"/>
  </p:sldLayoutIdLst>
  <p:hf sldNum="0" hdr="0" ftr="0" dt="0"/>
  <p:txStyles>
    <p:titleStyle>
      <a:lvl1pPr algn="l" defTabSz="1018824" rtl="0" eaLnBrk="1" latinLnBrk="0" hangingPunct="1">
        <a:spcBef>
          <a:spcPct val="0"/>
        </a:spcBef>
        <a:buNone/>
        <a:defRPr sz="1400" b="1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019175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Tx/>
        <a:buFont typeface="Wingdings" pitchFamily="2" charset="2"/>
        <a:buNone/>
        <a:tabLst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34950" marR="0" indent="-228600" algn="l" defTabSz="1019175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Tx/>
        <a:buFont typeface="Times New Roman" pitchFamily="18" charset="0"/>
        <a:buChar char="•"/>
        <a:tabLst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468000" marR="0" indent="-230400" algn="l" defTabSz="1019175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Tx/>
        <a:buFont typeface="Arial" pitchFamily="34" charset="0"/>
        <a:buChar char="-"/>
        <a:tabLst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694800" marR="0" indent="-230400" algn="l" defTabSz="1019175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Tx/>
        <a:buFont typeface="Georgia" pitchFamily="18" charset="0"/>
        <a:buChar char="◦"/>
        <a:tabLst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914400" marR="0" indent="-228600" algn="l" defTabSz="1019175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Tx/>
        <a:buFont typeface="Georgia" pitchFamily="18" charset="0"/>
        <a:buChar char="›"/>
        <a:tabLst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34000" indent="-230400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lang="en-GB" sz="1100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468000" indent="-228600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lphaLcPeriod"/>
        <a:defRPr lang="en-GB" sz="1100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694800" indent="-228600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romanLcPeriod"/>
        <a:defRPr lang="en-GB" sz="1100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0" algn="l" defTabSz="101882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itchFamily="34" charset="0"/>
        <a:buNone/>
        <a:defRPr lang="en-GB" sz="1100" b="1" kern="1200" baseline="0" noProof="0" dirty="0" smtClean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91515" y="413809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4B3E-D280-4C86-BA66-BBF8DA036478}" type="datetime1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F875E-36F8-41D7-AFE3-F6B7398BF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30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</p:sldLayoutIdLst>
  <p:hf hdr="0" ftr="0" dt="0"/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7300" y="1144239"/>
            <a:ext cx="7543800" cy="2831981"/>
          </a:xfrm>
        </p:spPr>
        <p:txBody>
          <a:bodyPr>
            <a:normAutofit/>
          </a:bodyPr>
          <a:lstStyle/>
          <a:p>
            <a:r>
              <a:rPr lang="pt-B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r>
              <a:rPr lang="pt-B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esestatização das Distribuidoras da </a:t>
            </a:r>
            <a:r>
              <a:rPr lang="pt-B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Eletrobras</a:t>
            </a:r>
            <a:r>
              <a:rPr lang="pt-B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pt-B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5463" y="5027143"/>
            <a:ext cx="7543800" cy="1366004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MINISTÉRIO DE MINAS E ENERGIA - MME</a:t>
            </a:r>
          </a:p>
          <a:p>
            <a:r>
              <a:rPr lang="pt-BR" sz="1485" dirty="0" smtClean="0"/>
              <a:t>13/06/2018</a:t>
            </a:r>
            <a:endParaRPr lang="pt-BR" sz="1485" dirty="0"/>
          </a:p>
        </p:txBody>
      </p:sp>
      <p:sp>
        <p:nvSpPr>
          <p:cNvPr id="4" name="Retângulo 3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4380"/>
            <a:endParaRPr lang="pt-BR" sz="1485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6258" y="6091584"/>
            <a:ext cx="1212142" cy="44763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" y="5927315"/>
            <a:ext cx="1399603" cy="611907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754380"/>
              <a:t>1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7040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55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875E-36F8-41D7-AFE3-F6B7398BF3E7}" type="slidenum">
              <a:rPr lang="pt-BR" smtClean="0"/>
              <a:t>10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133" y="962387"/>
            <a:ext cx="8109442" cy="5419752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860476" y="391887"/>
            <a:ext cx="8675370" cy="522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r" defTabSz="754380">
              <a:lnSpc>
                <a:spcPct val="90000"/>
              </a:lnSpc>
              <a:spcBef>
                <a:spcPct val="0"/>
              </a:spcBef>
              <a:buNone/>
              <a:defRPr sz="3630"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Luz para Todos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03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55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875E-36F8-41D7-AFE3-F6B7398BF3E7}" type="slidenum">
              <a:rPr lang="pt-BR" smtClean="0"/>
              <a:t>11</a:t>
            </a:fld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9001" y="999710"/>
            <a:ext cx="7631738" cy="5539511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691515" y="373225"/>
            <a:ext cx="8675370" cy="578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r" defTabSz="754380">
              <a:lnSpc>
                <a:spcPct val="90000"/>
              </a:lnSpc>
              <a:spcBef>
                <a:spcPct val="0"/>
              </a:spcBef>
              <a:buNone/>
              <a:defRPr sz="3630"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Luz para Todos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797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03269" y="1660849"/>
            <a:ext cx="7032577" cy="44152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/>
              <a:t>Por que </a:t>
            </a:r>
            <a:r>
              <a:rPr lang="pt-BR" sz="2800" dirty="0" err="1"/>
              <a:t>desestatizar</a:t>
            </a:r>
            <a:r>
              <a:rPr lang="pt-BR" sz="2800" dirty="0"/>
              <a:t> </a:t>
            </a:r>
            <a:r>
              <a:rPr lang="pt-BR" sz="2800" dirty="0" smtClean="0"/>
              <a:t>as companhias?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 smtClean="0"/>
              <a:t>Desestatização das companhias num </a:t>
            </a:r>
            <a:r>
              <a:rPr lang="pt-BR" sz="2800" dirty="0"/>
              <a:t>contexto histórico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800" dirty="0" smtClean="0"/>
              <a:t>Histórico das tratativas acompanhadas pelo MME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 smtClean="0"/>
              <a:t>O </a:t>
            </a:r>
            <a:r>
              <a:rPr lang="pt-BR" sz="2800" dirty="0"/>
              <a:t>que acontece </a:t>
            </a:r>
            <a:r>
              <a:rPr lang="pt-BR" sz="2800" dirty="0" smtClean="0"/>
              <a:t>se as companhias não forem </a:t>
            </a:r>
            <a:r>
              <a:rPr lang="pt-BR" sz="2800" dirty="0" err="1" smtClean="0"/>
              <a:t>desestatizadas</a:t>
            </a:r>
            <a:r>
              <a:rPr lang="pt-BR" sz="2800" dirty="0" smtClean="0"/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 smtClean="0"/>
              <a:t>Programa Luz para Todos</a:t>
            </a:r>
            <a:endParaRPr 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4380"/>
            <a:endParaRPr lang="pt-BR" sz="1485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754380"/>
              <a:t>2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543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2351" y="242597"/>
            <a:ext cx="8284534" cy="700501"/>
          </a:xfrm>
        </p:spPr>
        <p:txBody>
          <a:bodyPr/>
          <a:lstStyle/>
          <a:p>
            <a:pPr algn="r"/>
            <a:r>
              <a:rPr lang="pt-BR" dirty="0" smtClean="0"/>
              <a:t>Por que </a:t>
            </a:r>
            <a:r>
              <a:rPr lang="pt-BR" dirty="0" err="1" smtClean="0"/>
              <a:t>desestatizar</a:t>
            </a:r>
            <a:r>
              <a:rPr lang="pt-BR" dirty="0" smtClean="0"/>
              <a:t> as companhias?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1515" y="994001"/>
            <a:ext cx="8675370" cy="5104471"/>
          </a:xfrm>
        </p:spPr>
        <p:txBody>
          <a:bodyPr>
            <a:noAutofit/>
          </a:bodyPr>
          <a:lstStyle/>
          <a:p>
            <a:pPr algn="just"/>
            <a:r>
              <a:rPr lang="pt-BR" sz="2200" dirty="0"/>
              <a:t>A Constituição Federal de 1988 estabelece que </a:t>
            </a:r>
            <a:r>
              <a:rPr lang="pt-BR" sz="2200" dirty="0" smtClean="0"/>
              <a:t>o </a:t>
            </a:r>
            <a:r>
              <a:rPr lang="pt-BR" sz="2200" dirty="0"/>
              <a:t>serviço público </a:t>
            </a:r>
            <a:r>
              <a:rPr lang="pt-BR" sz="2200" dirty="0" smtClean="0"/>
              <a:t>de distribuição de energia pode </a:t>
            </a:r>
            <a:r>
              <a:rPr lang="pt-BR" sz="2200" dirty="0"/>
              <a:t>ser </a:t>
            </a:r>
            <a:r>
              <a:rPr lang="pt-BR" sz="2200" dirty="0" smtClean="0"/>
              <a:t>prestado diretamente pela União </a:t>
            </a:r>
            <a:r>
              <a:rPr lang="pt-BR" sz="2200" dirty="0"/>
              <a:t>o</a:t>
            </a:r>
            <a:r>
              <a:rPr lang="pt-BR" sz="2200" dirty="0" smtClean="0"/>
              <a:t>u concedido, por licitação – Art. 175</a:t>
            </a:r>
          </a:p>
          <a:p>
            <a:pPr lvl="1" algn="just"/>
            <a:r>
              <a:rPr lang="pt-BR" sz="2200" dirty="0"/>
              <a:t>União é titular do serviço público de energia elétrica - art. 21, inciso XII, “b” da Constituição </a:t>
            </a:r>
            <a:r>
              <a:rPr lang="pt-BR" sz="2200" dirty="0" smtClean="0"/>
              <a:t>Federal</a:t>
            </a:r>
          </a:p>
          <a:p>
            <a:pPr lvl="1" algn="just"/>
            <a:r>
              <a:rPr lang="pt-BR" sz="2200" dirty="0" smtClean="0"/>
              <a:t>Constituição não permite prorrogação – </a:t>
            </a:r>
            <a:r>
              <a:rPr lang="pt-BR" sz="2200" dirty="0" err="1" smtClean="0"/>
              <a:t>Eletrobras</a:t>
            </a:r>
            <a:r>
              <a:rPr lang="pt-BR" sz="2200" dirty="0" smtClean="0"/>
              <a:t> recusou em 2016 (165ª AGE)</a:t>
            </a:r>
            <a:endParaRPr lang="pt-BR" sz="2200" dirty="0"/>
          </a:p>
          <a:p>
            <a:pPr algn="just"/>
            <a:r>
              <a:rPr lang="pt-BR" sz="2200" dirty="0" smtClean="0"/>
              <a:t>O contrato de concessão das companhias venceu</a:t>
            </a:r>
            <a:r>
              <a:rPr lang="pt-BR" sz="2200" dirty="0"/>
              <a:t>. Desde 2015, </a:t>
            </a:r>
            <a:r>
              <a:rPr lang="pt-BR" sz="2200" dirty="0" smtClean="0"/>
              <a:t>as empresas não possuem concessão de </a:t>
            </a:r>
            <a:r>
              <a:rPr lang="pt-BR" sz="2200" dirty="0"/>
              <a:t>serviço público de distribuição de energia elétrica.</a:t>
            </a:r>
          </a:p>
          <a:p>
            <a:pPr algn="just"/>
            <a:r>
              <a:rPr lang="pt-BR" sz="2200" dirty="0" smtClean="0"/>
              <a:t>A Lei nº 13.360, de 17 de novembro de 2016, introduziu a possibilidade do controlador – </a:t>
            </a:r>
            <a:r>
              <a:rPr lang="pt-BR" sz="2200" dirty="0" err="1" smtClean="0"/>
              <a:t>Eletrobras</a:t>
            </a:r>
            <a:r>
              <a:rPr lang="pt-BR" sz="2200" dirty="0" smtClean="0"/>
              <a:t> - vender o controle acionário das empresas, sendo ao vencedor dessa licitação auferido um novo contrato de concessão </a:t>
            </a:r>
          </a:p>
          <a:p>
            <a:pPr lvl="1" algn="just"/>
            <a:r>
              <a:rPr lang="pt-BR" sz="2200" dirty="0" smtClean="0"/>
              <a:t>Se houver sucesso no leilão de desestatização, voltarão a ser concessionárias </a:t>
            </a:r>
            <a:r>
              <a:rPr lang="pt-BR" sz="2200" dirty="0"/>
              <a:t>do serviço publico de distribuição de energia </a:t>
            </a:r>
            <a:r>
              <a:rPr lang="pt-BR" sz="2200" dirty="0" smtClean="0"/>
              <a:t>elétrica. </a:t>
            </a:r>
            <a:endParaRPr lang="pt-BR" sz="2200" dirty="0"/>
          </a:p>
        </p:txBody>
      </p:sp>
      <p:sp>
        <p:nvSpPr>
          <p:cNvPr id="13" name="Retângulo 12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4380"/>
            <a:endParaRPr lang="pt-BR" sz="1485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1490"/>
            <a:ext cx="930250" cy="734816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754380"/>
              <a:t>3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553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1515" y="413809"/>
            <a:ext cx="8675370" cy="500591"/>
          </a:xfrm>
        </p:spPr>
        <p:txBody>
          <a:bodyPr>
            <a:normAutofit fontScale="90000"/>
          </a:bodyPr>
          <a:lstStyle/>
          <a:p>
            <a:pPr algn="r"/>
            <a:r>
              <a:rPr lang="pt-BR" dirty="0" smtClean="0"/>
              <a:t>Desestatização das companhias num contexto 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1515" y="765110"/>
            <a:ext cx="8675370" cy="6232849"/>
          </a:xfrm>
        </p:spPr>
        <p:txBody>
          <a:bodyPr>
            <a:noAutofit/>
          </a:bodyPr>
          <a:lstStyle/>
          <a:p>
            <a:pPr algn="just"/>
            <a:r>
              <a:rPr lang="pt-BR" sz="1900" dirty="0" smtClean="0"/>
              <a:t>Década de 90 e 2000: </a:t>
            </a:r>
            <a:endParaRPr lang="pt-BR" sz="1900" dirty="0"/>
          </a:p>
          <a:p>
            <a:pPr lvl="1" algn="just"/>
            <a:r>
              <a:rPr lang="pt-BR" sz="1900" dirty="0" smtClean="0"/>
              <a:t>Decretos incluem as companhias no Programa </a:t>
            </a:r>
            <a:r>
              <a:rPr lang="pt-BR" sz="1900" dirty="0"/>
              <a:t>Nacional de </a:t>
            </a:r>
            <a:r>
              <a:rPr lang="pt-BR" sz="1900" dirty="0" smtClean="0"/>
              <a:t>Desestatização </a:t>
            </a:r>
            <a:r>
              <a:rPr lang="pt-BR" sz="1900" dirty="0"/>
              <a:t>– </a:t>
            </a:r>
            <a:r>
              <a:rPr lang="pt-BR" sz="1900" dirty="0" smtClean="0"/>
              <a:t>PND</a:t>
            </a:r>
            <a:endParaRPr lang="pt-BR" sz="1900" dirty="0"/>
          </a:p>
          <a:p>
            <a:pPr marL="188595" lvl="1" algn="just">
              <a:spcBef>
                <a:spcPts val="825"/>
              </a:spcBef>
            </a:pPr>
            <a:r>
              <a:rPr lang="pt-BR" sz="1900" dirty="0"/>
              <a:t>Entre 1998 e 2016: Eletrobras  destina vultosos recursos para investimento e prestação do serviço. No entanto, </a:t>
            </a:r>
            <a:r>
              <a:rPr lang="pt-BR" sz="1900" dirty="0" smtClean="0"/>
              <a:t>não </a:t>
            </a:r>
            <a:r>
              <a:rPr lang="pt-BR" sz="1900" dirty="0"/>
              <a:t>consegue conter o endividamento nem atingir os níveis de qualidade exigidos. </a:t>
            </a:r>
          </a:p>
          <a:p>
            <a:pPr algn="just"/>
            <a:r>
              <a:rPr lang="pt-BR" sz="1900" dirty="0" smtClean="0"/>
              <a:t>Decreto n° 8.893, de 1° de novembro de 2016</a:t>
            </a:r>
          </a:p>
          <a:p>
            <a:pPr lvl="1" algn="just"/>
            <a:r>
              <a:rPr lang="pt-BR" sz="1900" dirty="0" smtClean="0"/>
              <a:t>BNDES designado como responsável pela execução e pelo acompanhamento do processo de desestatização das companhias concessionárias;</a:t>
            </a:r>
          </a:p>
          <a:p>
            <a:pPr lvl="1" algn="just"/>
            <a:r>
              <a:rPr lang="pt-BR" sz="1900" dirty="0" smtClean="0"/>
              <a:t>MME designado como responsável pela coordenação e pelo monitoramento dos procedimentos e das etapas do processo de desestatização. </a:t>
            </a:r>
          </a:p>
          <a:p>
            <a:pPr algn="just"/>
            <a:r>
              <a:rPr lang="pt-BR" sz="1900" dirty="0" smtClean="0"/>
              <a:t>Decreto n° 9.192, de 6 de novembro de 2017</a:t>
            </a:r>
          </a:p>
          <a:p>
            <a:pPr lvl="1" algn="just"/>
            <a:r>
              <a:rPr lang="pt-BR" sz="1900" dirty="0" smtClean="0"/>
              <a:t>Regulamentou a licitação de concessões de distribuição enquadradas no art. 8º, § 1º-A da Lei n° 12.783, de 2013</a:t>
            </a:r>
          </a:p>
          <a:p>
            <a:pPr algn="just"/>
            <a:r>
              <a:rPr lang="pt-BR" sz="1900" dirty="0" smtClean="0"/>
              <a:t>Resolução CPPI n° 20, de 8 de novembro de 2017</a:t>
            </a:r>
          </a:p>
          <a:p>
            <a:pPr lvl="1" algn="just"/>
            <a:r>
              <a:rPr lang="pt-BR" sz="1900" dirty="0"/>
              <a:t>Estabelece necessidade de ajustes e aportes pela </a:t>
            </a:r>
            <a:r>
              <a:rPr lang="pt-BR" sz="1900" dirty="0" err="1" smtClean="0"/>
              <a:t>Eletrobras</a:t>
            </a:r>
            <a:endParaRPr lang="pt-BR" sz="1900" dirty="0" smtClean="0"/>
          </a:p>
          <a:p>
            <a:pPr lvl="1" algn="just"/>
            <a:r>
              <a:rPr lang="pt-BR" sz="1900" dirty="0" smtClean="0"/>
              <a:t>Valoração a preço simbólico – companhias com grande nível de endividamento</a:t>
            </a:r>
          </a:p>
          <a:p>
            <a:pPr lvl="1" algn="just"/>
            <a:r>
              <a:rPr lang="pt-BR" sz="1900" dirty="0" smtClean="0"/>
              <a:t>Estabelece aporte inicial pelo novo controlador</a:t>
            </a:r>
          </a:p>
          <a:p>
            <a:pPr lvl="1" algn="just"/>
            <a:endParaRPr lang="pt-BR" sz="2400" dirty="0" smtClean="0"/>
          </a:p>
          <a:p>
            <a:pPr lvl="1" algn="just"/>
            <a:endParaRPr lang="pt-BR" sz="2400" dirty="0" smtClean="0"/>
          </a:p>
          <a:p>
            <a:pPr lvl="1" algn="just"/>
            <a:endParaRPr lang="pt-BR" sz="2400" dirty="0"/>
          </a:p>
        </p:txBody>
      </p:sp>
      <p:sp>
        <p:nvSpPr>
          <p:cNvPr id="4" name="Retângulo 3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4380"/>
            <a:endParaRPr lang="pt-BR" sz="1485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754380"/>
              <a:t>4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431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575236"/>
          </a:xfrm>
        </p:spPr>
        <p:txBody>
          <a:bodyPr>
            <a:normAutofit fontScale="90000"/>
          </a:bodyPr>
          <a:lstStyle/>
          <a:p>
            <a:pPr algn="r"/>
            <a:r>
              <a:rPr lang="pt-BR" dirty="0" smtClean="0"/>
              <a:t>Histórico das tratativas acompanhadas pelo MME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0070" y="839755"/>
            <a:ext cx="8876161" cy="5532766"/>
          </a:xfrm>
        </p:spPr>
        <p:txBody>
          <a:bodyPr>
            <a:normAutofit/>
          </a:bodyPr>
          <a:lstStyle/>
          <a:p>
            <a:pPr algn="just"/>
            <a:r>
              <a:rPr lang="pt-BR" sz="1800" dirty="0" smtClean="0">
                <a:solidFill>
                  <a:srgbClr val="000000"/>
                </a:solidFill>
              </a:rPr>
              <a:t>Junho/2015: publicação do </a:t>
            </a:r>
            <a:r>
              <a:rPr lang="pt-BR" sz="1800" dirty="0" smtClean="0"/>
              <a:t>Decreto n° 8.461, que regulamenta a prorrogação das concessões de distribuição, entre elas a da </a:t>
            </a:r>
            <a:r>
              <a:rPr lang="pt-BR" sz="1800" dirty="0" err="1"/>
              <a:t>Eletroacre</a:t>
            </a:r>
            <a:r>
              <a:rPr lang="pt-BR" sz="1800" dirty="0" smtClean="0"/>
              <a:t>.</a:t>
            </a:r>
          </a:p>
          <a:p>
            <a:pPr algn="just"/>
            <a:r>
              <a:rPr lang="pt-BR" sz="1800" dirty="0" smtClean="0"/>
              <a:t>Julho/2016: Em sua 165ª Assembleia Geral de Acionistas, com o vencimento dos contratos de concessão, os acionistas da Eletrobras decidem por não prorrogar as concessões e tomar as providências para a venda da companhia, com base no art. 8º, § 1º-A da Lei n° 12.783, de 2013; </a:t>
            </a:r>
            <a:r>
              <a:rPr lang="pt-BR" sz="1800" u="sng" dirty="0" smtClean="0"/>
              <a:t>e, no caso insucesso dessa venda, adotar as providências para sua liquidação, </a:t>
            </a:r>
            <a:r>
              <a:rPr lang="pt-BR" sz="1800" u="sng" dirty="0"/>
              <a:t>com a consequente licitação apenas da concessão. </a:t>
            </a:r>
            <a:endParaRPr lang="pt-BR" sz="1800" u="sng" dirty="0" smtClean="0"/>
          </a:p>
          <a:p>
            <a:pPr algn="just"/>
            <a:r>
              <a:rPr lang="pt-BR" sz="1800" dirty="0" smtClean="0"/>
              <a:t>Agosto/2016: Portarias MME n° 420 a 425 designaram as antigas concessionárias como Responsáveis pela Prestação do Serviço Público de Distribuição de Energia Elétrica, de forma a dar continuidade à prestação de serviço na região.</a:t>
            </a:r>
          </a:p>
          <a:p>
            <a:pPr algn="just"/>
            <a:r>
              <a:rPr lang="pt-BR" sz="1800" dirty="0" smtClean="0"/>
              <a:t>Novembro/2016: Publicação do Decreto n° 8.893, que estabelece como prioridade nacional a licitação das companhias e das áreas de concessão para as quais foi designada.</a:t>
            </a:r>
          </a:p>
          <a:p>
            <a:pPr algn="just"/>
            <a:r>
              <a:rPr lang="pt-BR" sz="1800" dirty="0" smtClean="0"/>
              <a:t>Setembro/2017: Finalização dos estudos pelo BNDES e consultores contratados.</a:t>
            </a:r>
          </a:p>
          <a:p>
            <a:pPr algn="just"/>
            <a:r>
              <a:rPr lang="pt-BR" sz="1800" dirty="0" smtClean="0"/>
              <a:t>Novembro/2017: Publicação da Resolução CPPI n° 20, que aprova as condições gerais de desestatização das companhias.</a:t>
            </a:r>
          </a:p>
          <a:p>
            <a:pPr algn="just"/>
            <a:r>
              <a:rPr lang="pt-BR" sz="1800" dirty="0" smtClean="0"/>
              <a:t>Fevereiro/2017</a:t>
            </a:r>
            <a:r>
              <a:rPr lang="pt-BR" sz="1800" dirty="0"/>
              <a:t>: Em sua </a:t>
            </a:r>
            <a:r>
              <a:rPr lang="pt-BR" sz="1800" dirty="0" smtClean="0"/>
              <a:t>170ª </a:t>
            </a:r>
            <a:r>
              <a:rPr lang="pt-BR" sz="1800" dirty="0"/>
              <a:t>Assembleia Geral de Acionistas, os acionistas da Eletrobras </a:t>
            </a:r>
            <a:r>
              <a:rPr lang="pt-BR" sz="1800" dirty="0" smtClean="0"/>
              <a:t>aprovaram a venda do controle acionário da </a:t>
            </a:r>
            <a:r>
              <a:rPr lang="pt-BR" sz="1800" dirty="0" err="1"/>
              <a:t>Eletroacre</a:t>
            </a:r>
            <a:r>
              <a:rPr lang="pt-BR" sz="1800" dirty="0"/>
              <a:t> </a:t>
            </a:r>
            <a:r>
              <a:rPr lang="pt-BR" sz="1800" dirty="0" smtClean="0"/>
              <a:t>nos moldes da Resolução CPPI nº 20.</a:t>
            </a:r>
          </a:p>
          <a:p>
            <a:pPr lvl="1" algn="just"/>
            <a:r>
              <a:rPr lang="pt-BR" sz="1800" u="sng" dirty="0" smtClean="0"/>
              <a:t>Prazo para alienação de controle: até 31/07/2018</a:t>
            </a:r>
            <a:endParaRPr lang="pt-BR" sz="1800" dirty="0"/>
          </a:p>
        </p:txBody>
      </p:sp>
      <p:sp>
        <p:nvSpPr>
          <p:cNvPr id="4" name="Retângulo 3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4380"/>
            <a:endParaRPr lang="pt-BR" sz="1485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754380"/>
              <a:t>5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2086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1515" y="1"/>
            <a:ext cx="8675370" cy="951722"/>
          </a:xfrm>
        </p:spPr>
        <p:txBody>
          <a:bodyPr>
            <a:normAutofit fontScale="90000"/>
          </a:bodyPr>
          <a:lstStyle/>
          <a:p>
            <a:pPr algn="r"/>
            <a:r>
              <a:rPr lang="pt-BR" dirty="0" smtClean="0"/>
              <a:t>O que acontece se as companhias não forem </a:t>
            </a:r>
            <a:r>
              <a:rPr lang="pt-BR" dirty="0" err="1" smtClean="0"/>
              <a:t>desestatizadas</a:t>
            </a:r>
            <a:r>
              <a:rPr lang="pt-BR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1515" y="999710"/>
            <a:ext cx="8675370" cy="5307783"/>
          </a:xfrm>
        </p:spPr>
        <p:txBody>
          <a:bodyPr>
            <a:noAutofit/>
          </a:bodyPr>
          <a:lstStyle/>
          <a:p>
            <a:pPr algn="just"/>
            <a:r>
              <a:rPr lang="pt-BR" sz="2800" dirty="0" smtClean="0"/>
              <a:t>As distribuidoras não têm contrato de concessão, são empresas que não podem mais cumprir seu objeto social</a:t>
            </a:r>
          </a:p>
          <a:p>
            <a:pPr lvl="1" algn="just"/>
            <a:r>
              <a:rPr lang="pt-BR" sz="2800" dirty="0"/>
              <a:t>Caso o leilão não seja exitoso, o controlador deve tomar as providências para liquidar a </a:t>
            </a:r>
            <a:r>
              <a:rPr lang="pt-BR" sz="2800" dirty="0" smtClean="0"/>
              <a:t>empresa.</a:t>
            </a:r>
            <a:endParaRPr lang="pt-BR" sz="2800" dirty="0"/>
          </a:p>
          <a:p>
            <a:pPr algn="just"/>
            <a:r>
              <a:rPr lang="pt-BR" sz="2800" dirty="0"/>
              <a:t>A Aneel realizará licitação para conceder contrato de concessão de serviço público de distribuição referente </a:t>
            </a:r>
            <a:r>
              <a:rPr lang="pt-BR" sz="2800" dirty="0" smtClean="0"/>
              <a:t>às antigas áreas </a:t>
            </a:r>
            <a:r>
              <a:rPr lang="pt-BR" sz="2800" dirty="0"/>
              <a:t>de concessão </a:t>
            </a:r>
            <a:r>
              <a:rPr lang="pt-BR" sz="2800" dirty="0" smtClean="0"/>
              <a:t>da outra empresa. </a:t>
            </a:r>
            <a:endParaRPr lang="pt-BR" sz="2800" dirty="0"/>
          </a:p>
          <a:p>
            <a:pPr lvl="1" algn="just"/>
            <a:r>
              <a:rPr lang="pt-BR" sz="2800" dirty="0"/>
              <a:t>Atribuição do regulador conforme a Lei nº 9.427, de 1996, em seu art. 3, inciso II.  </a:t>
            </a:r>
          </a:p>
          <a:p>
            <a:pPr algn="just"/>
            <a:r>
              <a:rPr lang="pt-BR" sz="2800" dirty="0" smtClean="0"/>
              <a:t>De acordo com o art. 5º do Decreto n° 9.192, de 2017:</a:t>
            </a:r>
          </a:p>
          <a:p>
            <a:pPr lvl="1" algn="just"/>
            <a:r>
              <a:rPr lang="pt-BR" sz="2800" dirty="0" smtClean="0"/>
              <a:t>A ANEEL realizará essa licitação</a:t>
            </a:r>
          </a:p>
          <a:p>
            <a:pPr lvl="1"/>
            <a:r>
              <a:rPr lang="pt-BR" sz="2800" dirty="0" smtClean="0"/>
              <a:t>O vencedor deverá adquirir os ativos vinculados à prestação do serviço de distribuição.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4380"/>
            <a:endParaRPr lang="pt-BR" sz="1485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54380"/>
            <a:fld id="{278F875E-36F8-41D7-AFE3-F6B7398BF3E7}" type="slidenum">
              <a:rPr lang="pt-B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754380"/>
              <a:t>6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8542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8968" y="1846663"/>
            <a:ext cx="9472456" cy="412729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530352" y="892164"/>
            <a:ext cx="8997696" cy="900000"/>
          </a:xfrm>
        </p:spPr>
        <p:txBody>
          <a:bodyPr anchor="ctr" anchorCtr="0"/>
          <a:lstStyle/>
          <a:p>
            <a:pPr>
              <a:spcAft>
                <a:spcPts val="1200"/>
              </a:spcAft>
            </a:pPr>
            <a:r>
              <a:rPr lang="pt-BR" sz="2000" dirty="0" smtClean="0">
                <a:solidFill>
                  <a:schemeClr val="tx1"/>
                </a:solidFill>
              </a:rPr>
              <a:t>Os montantes </a:t>
            </a:r>
            <a:r>
              <a:rPr lang="pt-BR" sz="2000" dirty="0">
                <a:solidFill>
                  <a:schemeClr val="tx1"/>
                </a:solidFill>
              </a:rPr>
              <a:t>de dívidas </a:t>
            </a:r>
            <a:r>
              <a:rPr lang="pt-BR" sz="2000" dirty="0" smtClean="0">
                <a:solidFill>
                  <a:schemeClr val="tx1"/>
                </a:solidFill>
              </a:rPr>
              <a:t>e </a:t>
            </a:r>
            <a:r>
              <a:rPr lang="pt-BR" sz="2000" dirty="0">
                <a:solidFill>
                  <a:schemeClr val="tx1"/>
                </a:solidFill>
              </a:rPr>
              <a:t>contingências tornam negativo o valor </a:t>
            </a:r>
            <a:r>
              <a:rPr lang="pt-BR" sz="2000" dirty="0" smtClean="0">
                <a:solidFill>
                  <a:schemeClr val="tx1"/>
                </a:solidFill>
              </a:rPr>
              <a:t>aos </a:t>
            </a:r>
            <a:r>
              <a:rPr lang="pt-BR" sz="2000" dirty="0">
                <a:solidFill>
                  <a:schemeClr val="tx1"/>
                </a:solidFill>
              </a:rPr>
              <a:t>acionistas. 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68968" y="7144670"/>
            <a:ext cx="9336506" cy="507414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26" name="Snip and Round Single Corner Rectangle 25"/>
          <p:cNvSpPr/>
          <p:nvPr/>
        </p:nvSpPr>
        <p:spPr>
          <a:xfrm flipH="1">
            <a:off x="869634" y="1766876"/>
            <a:ext cx="7117667" cy="674868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27" name="Snip and Round Single Corner Rectangle 26"/>
          <p:cNvSpPr/>
          <p:nvPr/>
        </p:nvSpPr>
        <p:spPr>
          <a:xfrm flipH="1">
            <a:off x="830754" y="2514141"/>
            <a:ext cx="7164387" cy="661943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28" name="Snip and Round Single Corner Rectangle 27"/>
          <p:cNvSpPr/>
          <p:nvPr/>
        </p:nvSpPr>
        <p:spPr>
          <a:xfrm flipH="1">
            <a:off x="830754" y="3261403"/>
            <a:ext cx="7178717" cy="710162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1" name="Snip and Round Single Corner Rectangle 30"/>
          <p:cNvSpPr/>
          <p:nvPr/>
        </p:nvSpPr>
        <p:spPr>
          <a:xfrm flipH="1">
            <a:off x="797063" y="4810377"/>
            <a:ext cx="7222866" cy="886882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2" name="Snip and Round Single Corner Rectangle 31"/>
          <p:cNvSpPr/>
          <p:nvPr/>
        </p:nvSpPr>
        <p:spPr>
          <a:xfrm flipH="1">
            <a:off x="807714" y="5785383"/>
            <a:ext cx="7204916" cy="606350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533724" y="5729437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521690" y="4934210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509660" y="3306578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7" name="Oval 36"/>
          <p:cNvSpPr>
            <a:spLocks noChangeAspect="1"/>
          </p:cNvSpPr>
          <p:nvPr/>
        </p:nvSpPr>
        <p:spPr>
          <a:xfrm>
            <a:off x="496960" y="2537895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485596" y="1767927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41" name="Freeform 3018"/>
          <p:cNvSpPr>
            <a:spLocks noEditPoints="1"/>
          </p:cNvSpPr>
          <p:nvPr/>
        </p:nvSpPr>
        <p:spPr bwMode="auto">
          <a:xfrm>
            <a:off x="621873" y="5136440"/>
            <a:ext cx="466725" cy="338138"/>
          </a:xfrm>
          <a:custGeom>
            <a:avLst/>
            <a:gdLst/>
            <a:ahLst/>
            <a:cxnLst>
              <a:cxn ang="0">
                <a:pos x="753" y="238"/>
              </a:cxn>
              <a:cxn ang="0">
                <a:pos x="807" y="181"/>
              </a:cxn>
              <a:cxn ang="0">
                <a:pos x="753" y="111"/>
              </a:cxn>
              <a:cxn ang="0">
                <a:pos x="465" y="150"/>
              </a:cxn>
              <a:cxn ang="0">
                <a:pos x="429" y="111"/>
              </a:cxn>
              <a:cxn ang="0">
                <a:pos x="5" y="308"/>
              </a:cxn>
              <a:cxn ang="0">
                <a:pos x="13" y="367"/>
              </a:cxn>
              <a:cxn ang="0">
                <a:pos x="67" y="417"/>
              </a:cxn>
              <a:cxn ang="0">
                <a:pos x="12" y="475"/>
              </a:cxn>
              <a:cxn ang="0">
                <a:pos x="336" y="582"/>
              </a:cxn>
              <a:cxn ang="0">
                <a:pos x="753" y="531"/>
              </a:cxn>
              <a:cxn ang="0">
                <a:pos x="591" y="560"/>
              </a:cxn>
              <a:cxn ang="0">
                <a:pos x="450" y="529"/>
              </a:cxn>
              <a:cxn ang="0">
                <a:pos x="429" y="501"/>
              </a:cxn>
              <a:cxn ang="0">
                <a:pos x="113" y="433"/>
              </a:cxn>
              <a:cxn ang="0">
                <a:pos x="338" y="506"/>
              </a:cxn>
              <a:cxn ang="0">
                <a:pos x="753" y="453"/>
              </a:cxn>
              <a:cxn ang="0">
                <a:pos x="591" y="482"/>
              </a:cxn>
              <a:cxn ang="0">
                <a:pos x="430" y="426"/>
              </a:cxn>
              <a:cxn ang="0">
                <a:pos x="330" y="472"/>
              </a:cxn>
              <a:cxn ang="0">
                <a:pos x="65" y="381"/>
              </a:cxn>
              <a:cxn ang="0">
                <a:pos x="333" y="431"/>
              </a:cxn>
              <a:cxn ang="0">
                <a:pos x="591" y="437"/>
              </a:cxn>
              <a:cxn ang="0">
                <a:pos x="815" y="348"/>
              </a:cxn>
              <a:cxn ang="0">
                <a:pos x="807" y="288"/>
              </a:cxn>
              <a:cxn ang="0">
                <a:pos x="591" y="205"/>
              </a:cxn>
              <a:cxn ang="0">
                <a:pos x="726" y="222"/>
              </a:cxn>
              <a:cxn ang="0">
                <a:pos x="465" y="227"/>
              </a:cxn>
              <a:cxn ang="0">
                <a:pos x="440" y="166"/>
              </a:cxn>
              <a:cxn ang="0">
                <a:pos x="742" y="243"/>
              </a:cxn>
              <a:cxn ang="0">
                <a:pos x="743" y="286"/>
              </a:cxn>
              <a:cxn ang="0">
                <a:pos x="726" y="300"/>
              </a:cxn>
              <a:cxn ang="0">
                <a:pos x="465" y="305"/>
              </a:cxn>
              <a:cxn ang="0">
                <a:pos x="440" y="243"/>
              </a:cxn>
              <a:cxn ang="0">
                <a:pos x="229" y="312"/>
              </a:cxn>
              <a:cxn ang="0">
                <a:pos x="367" y="297"/>
              </a:cxn>
              <a:cxn ang="0">
                <a:pos x="752" y="351"/>
              </a:cxn>
              <a:cxn ang="0">
                <a:pos x="752" y="351"/>
              </a:cxn>
              <a:cxn ang="0">
                <a:pos x="744" y="363"/>
              </a:cxn>
              <a:cxn ang="0">
                <a:pos x="726" y="377"/>
              </a:cxn>
              <a:cxn ang="0">
                <a:pos x="455" y="377"/>
              </a:cxn>
              <a:cxn ang="0">
                <a:pos x="435" y="360"/>
              </a:cxn>
              <a:cxn ang="0">
                <a:pos x="440" y="321"/>
              </a:cxn>
              <a:cxn ang="0">
                <a:pos x="753" y="343"/>
              </a:cxn>
              <a:cxn ang="0">
                <a:pos x="754" y="275"/>
              </a:cxn>
              <a:cxn ang="0">
                <a:pos x="591" y="122"/>
              </a:cxn>
              <a:cxn ang="0">
                <a:pos x="591" y="0"/>
              </a:cxn>
            </a:cxnLst>
            <a:rect l="0" t="0" r="r" b="b"/>
            <a:pathLst>
              <a:path w="819" h="592">
                <a:moveTo>
                  <a:pt x="817" y="272"/>
                </a:moveTo>
                <a:cubicBezTo>
                  <a:pt x="816" y="265"/>
                  <a:pt x="812" y="259"/>
                  <a:pt x="805" y="256"/>
                </a:cubicBezTo>
                <a:cubicBezTo>
                  <a:pt x="753" y="238"/>
                  <a:pt x="753" y="238"/>
                  <a:pt x="753" y="238"/>
                </a:cubicBezTo>
                <a:cubicBezTo>
                  <a:pt x="809" y="212"/>
                  <a:pt x="809" y="212"/>
                  <a:pt x="809" y="212"/>
                </a:cubicBezTo>
                <a:cubicBezTo>
                  <a:pt x="815" y="209"/>
                  <a:pt x="819" y="203"/>
                  <a:pt x="819" y="196"/>
                </a:cubicBezTo>
                <a:cubicBezTo>
                  <a:pt x="818" y="189"/>
                  <a:pt x="814" y="183"/>
                  <a:pt x="807" y="181"/>
                </a:cubicBezTo>
                <a:cubicBezTo>
                  <a:pt x="747" y="160"/>
                  <a:pt x="747" y="160"/>
                  <a:pt x="747" y="160"/>
                </a:cubicBezTo>
                <a:cubicBezTo>
                  <a:pt x="751" y="154"/>
                  <a:pt x="753" y="149"/>
                  <a:pt x="753" y="143"/>
                </a:cubicBezTo>
                <a:cubicBezTo>
                  <a:pt x="753" y="111"/>
                  <a:pt x="753" y="111"/>
                  <a:pt x="753" y="111"/>
                </a:cubicBezTo>
                <a:cubicBezTo>
                  <a:pt x="753" y="123"/>
                  <a:pt x="743" y="135"/>
                  <a:pt x="726" y="145"/>
                </a:cubicBezTo>
                <a:cubicBezTo>
                  <a:pt x="697" y="161"/>
                  <a:pt x="648" y="172"/>
                  <a:pt x="591" y="172"/>
                </a:cubicBezTo>
                <a:cubicBezTo>
                  <a:pt x="540" y="172"/>
                  <a:pt x="495" y="163"/>
                  <a:pt x="465" y="150"/>
                </a:cubicBezTo>
                <a:cubicBezTo>
                  <a:pt x="465" y="150"/>
                  <a:pt x="465" y="150"/>
                  <a:pt x="465" y="150"/>
                </a:cubicBezTo>
                <a:cubicBezTo>
                  <a:pt x="462" y="148"/>
                  <a:pt x="458" y="146"/>
                  <a:pt x="455" y="145"/>
                </a:cubicBezTo>
                <a:cubicBezTo>
                  <a:pt x="439" y="135"/>
                  <a:pt x="429" y="123"/>
                  <a:pt x="429" y="111"/>
                </a:cubicBezTo>
                <a:cubicBezTo>
                  <a:pt x="429" y="106"/>
                  <a:pt x="430" y="102"/>
                  <a:pt x="433" y="98"/>
                </a:cubicBezTo>
                <a:cubicBezTo>
                  <a:pt x="15" y="292"/>
                  <a:pt x="15" y="292"/>
                  <a:pt x="15" y="292"/>
                </a:cubicBezTo>
                <a:cubicBezTo>
                  <a:pt x="9" y="294"/>
                  <a:pt x="5" y="301"/>
                  <a:pt x="5" y="308"/>
                </a:cubicBezTo>
                <a:cubicBezTo>
                  <a:pt x="5" y="315"/>
                  <a:pt x="10" y="321"/>
                  <a:pt x="16" y="323"/>
                </a:cubicBezTo>
                <a:cubicBezTo>
                  <a:pt x="69" y="341"/>
                  <a:pt x="69" y="341"/>
                  <a:pt x="69" y="341"/>
                </a:cubicBezTo>
                <a:cubicBezTo>
                  <a:pt x="13" y="367"/>
                  <a:pt x="13" y="367"/>
                  <a:pt x="13" y="367"/>
                </a:cubicBezTo>
                <a:cubicBezTo>
                  <a:pt x="6" y="370"/>
                  <a:pt x="3" y="377"/>
                  <a:pt x="3" y="384"/>
                </a:cubicBezTo>
                <a:cubicBezTo>
                  <a:pt x="3" y="391"/>
                  <a:pt x="8" y="397"/>
                  <a:pt x="14" y="399"/>
                </a:cubicBezTo>
                <a:cubicBezTo>
                  <a:pt x="67" y="417"/>
                  <a:pt x="67" y="417"/>
                  <a:pt x="67" y="417"/>
                </a:cubicBezTo>
                <a:cubicBezTo>
                  <a:pt x="11" y="443"/>
                  <a:pt x="11" y="443"/>
                  <a:pt x="11" y="443"/>
                </a:cubicBezTo>
                <a:cubicBezTo>
                  <a:pt x="4" y="446"/>
                  <a:pt x="0" y="453"/>
                  <a:pt x="1" y="460"/>
                </a:cubicBezTo>
                <a:cubicBezTo>
                  <a:pt x="1" y="467"/>
                  <a:pt x="6" y="473"/>
                  <a:pt x="12" y="475"/>
                </a:cubicBezTo>
                <a:cubicBezTo>
                  <a:pt x="323" y="582"/>
                  <a:pt x="323" y="582"/>
                  <a:pt x="323" y="582"/>
                </a:cubicBezTo>
                <a:cubicBezTo>
                  <a:pt x="325" y="583"/>
                  <a:pt x="327" y="583"/>
                  <a:pt x="329" y="583"/>
                </a:cubicBezTo>
                <a:cubicBezTo>
                  <a:pt x="331" y="583"/>
                  <a:pt x="334" y="583"/>
                  <a:pt x="336" y="582"/>
                </a:cubicBezTo>
                <a:cubicBezTo>
                  <a:pt x="430" y="538"/>
                  <a:pt x="430" y="538"/>
                  <a:pt x="430" y="538"/>
                </a:cubicBezTo>
                <a:cubicBezTo>
                  <a:pt x="439" y="568"/>
                  <a:pt x="508" y="592"/>
                  <a:pt x="591" y="592"/>
                </a:cubicBezTo>
                <a:cubicBezTo>
                  <a:pt x="681" y="592"/>
                  <a:pt x="753" y="565"/>
                  <a:pt x="753" y="531"/>
                </a:cubicBezTo>
                <a:cubicBezTo>
                  <a:pt x="753" y="498"/>
                  <a:pt x="753" y="498"/>
                  <a:pt x="753" y="498"/>
                </a:cubicBezTo>
                <a:cubicBezTo>
                  <a:pt x="753" y="511"/>
                  <a:pt x="743" y="522"/>
                  <a:pt x="726" y="532"/>
                </a:cubicBezTo>
                <a:cubicBezTo>
                  <a:pt x="697" y="549"/>
                  <a:pt x="648" y="560"/>
                  <a:pt x="591" y="560"/>
                </a:cubicBezTo>
                <a:cubicBezTo>
                  <a:pt x="534" y="560"/>
                  <a:pt x="484" y="549"/>
                  <a:pt x="455" y="532"/>
                </a:cubicBezTo>
                <a:cubicBezTo>
                  <a:pt x="453" y="531"/>
                  <a:pt x="452" y="530"/>
                  <a:pt x="450" y="529"/>
                </a:cubicBezTo>
                <a:cubicBezTo>
                  <a:pt x="450" y="529"/>
                  <a:pt x="450" y="529"/>
                  <a:pt x="450" y="529"/>
                </a:cubicBezTo>
                <a:cubicBezTo>
                  <a:pt x="438" y="520"/>
                  <a:pt x="430" y="511"/>
                  <a:pt x="429" y="501"/>
                </a:cubicBezTo>
                <a:cubicBezTo>
                  <a:pt x="429" y="500"/>
                  <a:pt x="429" y="499"/>
                  <a:pt x="429" y="498"/>
                </a:cubicBezTo>
                <a:cubicBezTo>
                  <a:pt x="429" y="501"/>
                  <a:pt x="429" y="501"/>
                  <a:pt x="429" y="501"/>
                </a:cubicBezTo>
                <a:cubicBezTo>
                  <a:pt x="328" y="548"/>
                  <a:pt x="328" y="548"/>
                  <a:pt x="328" y="548"/>
                </a:cubicBezTo>
                <a:cubicBezTo>
                  <a:pt x="63" y="456"/>
                  <a:pt x="63" y="456"/>
                  <a:pt x="63" y="456"/>
                </a:cubicBezTo>
                <a:cubicBezTo>
                  <a:pt x="113" y="433"/>
                  <a:pt x="113" y="433"/>
                  <a:pt x="113" y="433"/>
                </a:cubicBezTo>
                <a:cubicBezTo>
                  <a:pt x="325" y="506"/>
                  <a:pt x="325" y="506"/>
                  <a:pt x="325" y="506"/>
                </a:cubicBezTo>
                <a:cubicBezTo>
                  <a:pt x="327" y="507"/>
                  <a:pt x="329" y="507"/>
                  <a:pt x="331" y="507"/>
                </a:cubicBezTo>
                <a:cubicBezTo>
                  <a:pt x="333" y="507"/>
                  <a:pt x="336" y="507"/>
                  <a:pt x="338" y="506"/>
                </a:cubicBezTo>
                <a:cubicBezTo>
                  <a:pt x="431" y="463"/>
                  <a:pt x="431" y="463"/>
                  <a:pt x="431" y="463"/>
                </a:cubicBezTo>
                <a:cubicBezTo>
                  <a:pt x="443" y="492"/>
                  <a:pt x="510" y="515"/>
                  <a:pt x="591" y="515"/>
                </a:cubicBezTo>
                <a:cubicBezTo>
                  <a:pt x="681" y="515"/>
                  <a:pt x="753" y="487"/>
                  <a:pt x="753" y="453"/>
                </a:cubicBezTo>
                <a:cubicBezTo>
                  <a:pt x="753" y="421"/>
                  <a:pt x="753" y="421"/>
                  <a:pt x="753" y="421"/>
                </a:cubicBezTo>
                <a:cubicBezTo>
                  <a:pt x="753" y="433"/>
                  <a:pt x="743" y="445"/>
                  <a:pt x="726" y="455"/>
                </a:cubicBezTo>
                <a:cubicBezTo>
                  <a:pt x="697" y="471"/>
                  <a:pt x="648" y="482"/>
                  <a:pt x="591" y="482"/>
                </a:cubicBezTo>
                <a:cubicBezTo>
                  <a:pt x="534" y="482"/>
                  <a:pt x="484" y="471"/>
                  <a:pt x="455" y="455"/>
                </a:cubicBezTo>
                <a:cubicBezTo>
                  <a:pt x="454" y="454"/>
                  <a:pt x="453" y="453"/>
                  <a:pt x="452" y="453"/>
                </a:cubicBezTo>
                <a:cubicBezTo>
                  <a:pt x="440" y="445"/>
                  <a:pt x="432" y="435"/>
                  <a:pt x="430" y="426"/>
                </a:cubicBezTo>
                <a:cubicBezTo>
                  <a:pt x="429" y="424"/>
                  <a:pt x="429" y="423"/>
                  <a:pt x="429" y="421"/>
                </a:cubicBezTo>
                <a:cubicBezTo>
                  <a:pt x="429" y="426"/>
                  <a:pt x="429" y="426"/>
                  <a:pt x="429" y="426"/>
                </a:cubicBezTo>
                <a:cubicBezTo>
                  <a:pt x="330" y="472"/>
                  <a:pt x="330" y="472"/>
                  <a:pt x="330" y="472"/>
                </a:cubicBezTo>
                <a:cubicBezTo>
                  <a:pt x="158" y="412"/>
                  <a:pt x="158" y="412"/>
                  <a:pt x="158" y="412"/>
                </a:cubicBezTo>
                <a:cubicBezTo>
                  <a:pt x="111" y="396"/>
                  <a:pt x="111" y="396"/>
                  <a:pt x="111" y="396"/>
                </a:cubicBezTo>
                <a:cubicBezTo>
                  <a:pt x="65" y="381"/>
                  <a:pt x="65" y="381"/>
                  <a:pt x="65" y="381"/>
                </a:cubicBezTo>
                <a:cubicBezTo>
                  <a:pt x="115" y="357"/>
                  <a:pt x="115" y="357"/>
                  <a:pt x="115" y="357"/>
                </a:cubicBezTo>
                <a:cubicBezTo>
                  <a:pt x="327" y="430"/>
                  <a:pt x="327" y="430"/>
                  <a:pt x="327" y="430"/>
                </a:cubicBezTo>
                <a:cubicBezTo>
                  <a:pt x="329" y="431"/>
                  <a:pt x="331" y="431"/>
                  <a:pt x="333" y="431"/>
                </a:cubicBezTo>
                <a:cubicBezTo>
                  <a:pt x="335" y="431"/>
                  <a:pt x="338" y="431"/>
                  <a:pt x="340" y="430"/>
                </a:cubicBezTo>
                <a:cubicBezTo>
                  <a:pt x="432" y="387"/>
                  <a:pt x="432" y="387"/>
                  <a:pt x="432" y="387"/>
                </a:cubicBezTo>
                <a:cubicBezTo>
                  <a:pt x="446" y="416"/>
                  <a:pt x="512" y="437"/>
                  <a:pt x="591" y="437"/>
                </a:cubicBezTo>
                <a:cubicBezTo>
                  <a:pt x="668" y="437"/>
                  <a:pt x="732" y="417"/>
                  <a:pt x="749" y="390"/>
                </a:cubicBezTo>
                <a:cubicBezTo>
                  <a:pt x="805" y="364"/>
                  <a:pt x="805" y="364"/>
                  <a:pt x="805" y="364"/>
                </a:cubicBezTo>
                <a:cubicBezTo>
                  <a:pt x="811" y="361"/>
                  <a:pt x="815" y="355"/>
                  <a:pt x="815" y="348"/>
                </a:cubicBezTo>
                <a:cubicBezTo>
                  <a:pt x="814" y="341"/>
                  <a:pt x="810" y="335"/>
                  <a:pt x="803" y="332"/>
                </a:cubicBezTo>
                <a:cubicBezTo>
                  <a:pt x="750" y="314"/>
                  <a:pt x="750" y="314"/>
                  <a:pt x="750" y="314"/>
                </a:cubicBezTo>
                <a:cubicBezTo>
                  <a:pt x="807" y="288"/>
                  <a:pt x="807" y="288"/>
                  <a:pt x="807" y="288"/>
                </a:cubicBezTo>
                <a:cubicBezTo>
                  <a:pt x="813" y="285"/>
                  <a:pt x="817" y="279"/>
                  <a:pt x="817" y="272"/>
                </a:cubicBezTo>
                <a:close/>
                <a:moveTo>
                  <a:pt x="440" y="166"/>
                </a:moveTo>
                <a:cubicBezTo>
                  <a:pt x="464" y="188"/>
                  <a:pt x="522" y="205"/>
                  <a:pt x="591" y="205"/>
                </a:cubicBezTo>
                <a:cubicBezTo>
                  <a:pt x="659" y="205"/>
                  <a:pt x="718" y="188"/>
                  <a:pt x="742" y="166"/>
                </a:cubicBezTo>
                <a:cubicBezTo>
                  <a:pt x="749" y="173"/>
                  <a:pt x="753" y="180"/>
                  <a:pt x="753" y="188"/>
                </a:cubicBezTo>
                <a:cubicBezTo>
                  <a:pt x="753" y="201"/>
                  <a:pt x="743" y="212"/>
                  <a:pt x="726" y="222"/>
                </a:cubicBezTo>
                <a:cubicBezTo>
                  <a:pt x="697" y="239"/>
                  <a:pt x="648" y="250"/>
                  <a:pt x="591" y="250"/>
                </a:cubicBezTo>
                <a:cubicBezTo>
                  <a:pt x="540" y="250"/>
                  <a:pt x="495" y="241"/>
                  <a:pt x="465" y="227"/>
                </a:cubicBezTo>
                <a:cubicBezTo>
                  <a:pt x="465" y="227"/>
                  <a:pt x="465" y="227"/>
                  <a:pt x="465" y="227"/>
                </a:cubicBezTo>
                <a:cubicBezTo>
                  <a:pt x="462" y="225"/>
                  <a:pt x="458" y="224"/>
                  <a:pt x="455" y="222"/>
                </a:cubicBezTo>
                <a:cubicBezTo>
                  <a:pt x="439" y="212"/>
                  <a:pt x="429" y="201"/>
                  <a:pt x="429" y="188"/>
                </a:cubicBezTo>
                <a:cubicBezTo>
                  <a:pt x="429" y="180"/>
                  <a:pt x="433" y="173"/>
                  <a:pt x="440" y="166"/>
                </a:cubicBezTo>
                <a:close/>
                <a:moveTo>
                  <a:pt x="440" y="243"/>
                </a:moveTo>
                <a:cubicBezTo>
                  <a:pt x="464" y="266"/>
                  <a:pt x="522" y="282"/>
                  <a:pt x="591" y="282"/>
                </a:cubicBezTo>
                <a:cubicBezTo>
                  <a:pt x="659" y="282"/>
                  <a:pt x="718" y="266"/>
                  <a:pt x="742" y="243"/>
                </a:cubicBezTo>
                <a:cubicBezTo>
                  <a:pt x="749" y="250"/>
                  <a:pt x="753" y="258"/>
                  <a:pt x="753" y="266"/>
                </a:cubicBezTo>
                <a:cubicBezTo>
                  <a:pt x="753" y="270"/>
                  <a:pt x="752" y="273"/>
                  <a:pt x="750" y="277"/>
                </a:cubicBezTo>
                <a:cubicBezTo>
                  <a:pt x="749" y="280"/>
                  <a:pt x="746" y="283"/>
                  <a:pt x="743" y="286"/>
                </a:cubicBezTo>
                <a:cubicBezTo>
                  <a:pt x="742" y="288"/>
                  <a:pt x="741" y="289"/>
                  <a:pt x="739" y="290"/>
                </a:cubicBezTo>
                <a:cubicBezTo>
                  <a:pt x="738" y="291"/>
                  <a:pt x="737" y="292"/>
                  <a:pt x="736" y="293"/>
                </a:cubicBezTo>
                <a:cubicBezTo>
                  <a:pt x="733" y="295"/>
                  <a:pt x="730" y="298"/>
                  <a:pt x="726" y="300"/>
                </a:cubicBezTo>
                <a:cubicBezTo>
                  <a:pt x="697" y="316"/>
                  <a:pt x="648" y="327"/>
                  <a:pt x="591" y="327"/>
                </a:cubicBezTo>
                <a:cubicBezTo>
                  <a:pt x="540" y="327"/>
                  <a:pt x="495" y="318"/>
                  <a:pt x="465" y="305"/>
                </a:cubicBezTo>
                <a:cubicBezTo>
                  <a:pt x="465" y="305"/>
                  <a:pt x="465" y="305"/>
                  <a:pt x="465" y="305"/>
                </a:cubicBezTo>
                <a:cubicBezTo>
                  <a:pt x="462" y="303"/>
                  <a:pt x="458" y="301"/>
                  <a:pt x="455" y="300"/>
                </a:cubicBezTo>
                <a:cubicBezTo>
                  <a:pt x="439" y="290"/>
                  <a:pt x="429" y="278"/>
                  <a:pt x="429" y="266"/>
                </a:cubicBezTo>
                <a:cubicBezTo>
                  <a:pt x="429" y="258"/>
                  <a:pt x="433" y="250"/>
                  <a:pt x="440" y="243"/>
                </a:cubicBezTo>
                <a:close/>
                <a:moveTo>
                  <a:pt x="354" y="312"/>
                </a:moveTo>
                <a:cubicBezTo>
                  <a:pt x="341" y="320"/>
                  <a:pt x="318" y="325"/>
                  <a:pt x="292" y="325"/>
                </a:cubicBezTo>
                <a:cubicBezTo>
                  <a:pt x="266" y="325"/>
                  <a:pt x="243" y="320"/>
                  <a:pt x="229" y="312"/>
                </a:cubicBezTo>
                <a:cubicBezTo>
                  <a:pt x="221" y="308"/>
                  <a:pt x="217" y="302"/>
                  <a:pt x="217" y="297"/>
                </a:cubicBezTo>
                <a:cubicBezTo>
                  <a:pt x="217" y="281"/>
                  <a:pt x="250" y="268"/>
                  <a:pt x="292" y="268"/>
                </a:cubicBezTo>
                <a:cubicBezTo>
                  <a:pt x="333" y="268"/>
                  <a:pt x="367" y="281"/>
                  <a:pt x="367" y="297"/>
                </a:cubicBezTo>
                <a:cubicBezTo>
                  <a:pt x="367" y="302"/>
                  <a:pt x="362" y="308"/>
                  <a:pt x="354" y="312"/>
                </a:cubicBezTo>
                <a:close/>
                <a:moveTo>
                  <a:pt x="753" y="343"/>
                </a:moveTo>
                <a:cubicBezTo>
                  <a:pt x="753" y="346"/>
                  <a:pt x="753" y="348"/>
                  <a:pt x="752" y="351"/>
                </a:cubicBezTo>
                <a:cubicBezTo>
                  <a:pt x="752" y="351"/>
                  <a:pt x="752" y="351"/>
                  <a:pt x="752" y="351"/>
                </a:cubicBezTo>
                <a:cubicBezTo>
                  <a:pt x="752" y="351"/>
                  <a:pt x="752" y="351"/>
                  <a:pt x="752" y="351"/>
                </a:cubicBezTo>
                <a:cubicBezTo>
                  <a:pt x="752" y="351"/>
                  <a:pt x="752" y="351"/>
                  <a:pt x="752" y="351"/>
                </a:cubicBezTo>
                <a:cubicBezTo>
                  <a:pt x="751" y="353"/>
                  <a:pt x="750" y="355"/>
                  <a:pt x="749" y="356"/>
                </a:cubicBezTo>
                <a:cubicBezTo>
                  <a:pt x="749" y="357"/>
                  <a:pt x="748" y="358"/>
                  <a:pt x="748" y="359"/>
                </a:cubicBezTo>
                <a:cubicBezTo>
                  <a:pt x="746" y="360"/>
                  <a:pt x="745" y="362"/>
                  <a:pt x="744" y="363"/>
                </a:cubicBezTo>
                <a:cubicBezTo>
                  <a:pt x="743" y="365"/>
                  <a:pt x="742" y="366"/>
                  <a:pt x="740" y="367"/>
                </a:cubicBezTo>
                <a:cubicBezTo>
                  <a:pt x="739" y="368"/>
                  <a:pt x="738" y="369"/>
                  <a:pt x="736" y="370"/>
                </a:cubicBezTo>
                <a:cubicBezTo>
                  <a:pt x="733" y="373"/>
                  <a:pt x="730" y="375"/>
                  <a:pt x="726" y="377"/>
                </a:cubicBezTo>
                <a:cubicBezTo>
                  <a:pt x="697" y="394"/>
                  <a:pt x="648" y="405"/>
                  <a:pt x="591" y="405"/>
                </a:cubicBezTo>
                <a:cubicBezTo>
                  <a:pt x="534" y="405"/>
                  <a:pt x="484" y="394"/>
                  <a:pt x="455" y="377"/>
                </a:cubicBezTo>
                <a:cubicBezTo>
                  <a:pt x="455" y="377"/>
                  <a:pt x="455" y="377"/>
                  <a:pt x="455" y="377"/>
                </a:cubicBezTo>
                <a:cubicBezTo>
                  <a:pt x="455" y="377"/>
                  <a:pt x="455" y="377"/>
                  <a:pt x="455" y="377"/>
                </a:cubicBezTo>
                <a:cubicBezTo>
                  <a:pt x="446" y="372"/>
                  <a:pt x="440" y="367"/>
                  <a:pt x="436" y="361"/>
                </a:cubicBezTo>
                <a:cubicBezTo>
                  <a:pt x="435" y="361"/>
                  <a:pt x="435" y="360"/>
                  <a:pt x="435" y="360"/>
                </a:cubicBezTo>
                <a:cubicBezTo>
                  <a:pt x="433" y="357"/>
                  <a:pt x="431" y="355"/>
                  <a:pt x="431" y="352"/>
                </a:cubicBezTo>
                <a:cubicBezTo>
                  <a:pt x="429" y="349"/>
                  <a:pt x="429" y="346"/>
                  <a:pt x="429" y="343"/>
                </a:cubicBezTo>
                <a:cubicBezTo>
                  <a:pt x="429" y="335"/>
                  <a:pt x="433" y="328"/>
                  <a:pt x="440" y="321"/>
                </a:cubicBezTo>
                <a:cubicBezTo>
                  <a:pt x="464" y="344"/>
                  <a:pt x="522" y="360"/>
                  <a:pt x="591" y="360"/>
                </a:cubicBezTo>
                <a:cubicBezTo>
                  <a:pt x="659" y="360"/>
                  <a:pt x="718" y="344"/>
                  <a:pt x="742" y="321"/>
                </a:cubicBezTo>
                <a:cubicBezTo>
                  <a:pt x="749" y="328"/>
                  <a:pt x="753" y="335"/>
                  <a:pt x="753" y="343"/>
                </a:cubicBezTo>
                <a:close/>
                <a:moveTo>
                  <a:pt x="753" y="275"/>
                </a:moveTo>
                <a:cubicBezTo>
                  <a:pt x="753" y="274"/>
                  <a:pt x="753" y="274"/>
                  <a:pt x="753" y="274"/>
                </a:cubicBezTo>
                <a:cubicBezTo>
                  <a:pt x="754" y="275"/>
                  <a:pt x="754" y="275"/>
                  <a:pt x="754" y="275"/>
                </a:cubicBezTo>
                <a:lnTo>
                  <a:pt x="753" y="275"/>
                </a:lnTo>
                <a:close/>
                <a:moveTo>
                  <a:pt x="455" y="95"/>
                </a:moveTo>
                <a:cubicBezTo>
                  <a:pt x="484" y="111"/>
                  <a:pt x="534" y="122"/>
                  <a:pt x="591" y="122"/>
                </a:cubicBezTo>
                <a:cubicBezTo>
                  <a:pt x="648" y="122"/>
                  <a:pt x="697" y="111"/>
                  <a:pt x="726" y="95"/>
                </a:cubicBezTo>
                <a:cubicBezTo>
                  <a:pt x="743" y="85"/>
                  <a:pt x="753" y="74"/>
                  <a:pt x="753" y="61"/>
                </a:cubicBezTo>
                <a:cubicBezTo>
                  <a:pt x="753" y="27"/>
                  <a:pt x="681" y="0"/>
                  <a:pt x="591" y="0"/>
                </a:cubicBezTo>
                <a:cubicBezTo>
                  <a:pt x="501" y="0"/>
                  <a:pt x="429" y="27"/>
                  <a:pt x="429" y="61"/>
                </a:cubicBezTo>
                <a:cubicBezTo>
                  <a:pt x="429" y="74"/>
                  <a:pt x="439" y="85"/>
                  <a:pt x="455" y="95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3041"/>
          <p:cNvSpPr>
            <a:spLocks noEditPoints="1"/>
          </p:cNvSpPr>
          <p:nvPr/>
        </p:nvSpPr>
        <p:spPr bwMode="auto">
          <a:xfrm>
            <a:off x="663285" y="5975503"/>
            <a:ext cx="496888" cy="271463"/>
          </a:xfrm>
          <a:custGeom>
            <a:avLst/>
            <a:gdLst/>
            <a:ahLst/>
            <a:cxnLst>
              <a:cxn ang="0">
                <a:pos x="651" y="360"/>
              </a:cxn>
              <a:cxn ang="0">
                <a:pos x="608" y="393"/>
              </a:cxn>
              <a:cxn ang="0">
                <a:pos x="552" y="379"/>
              </a:cxn>
              <a:cxn ang="0">
                <a:pos x="526" y="403"/>
              </a:cxn>
              <a:cxn ang="0">
                <a:pos x="500" y="409"/>
              </a:cxn>
              <a:cxn ang="0">
                <a:pos x="495" y="409"/>
              </a:cxn>
              <a:cxn ang="0">
                <a:pos x="481" y="407"/>
              </a:cxn>
              <a:cxn ang="0">
                <a:pos x="448" y="345"/>
              </a:cxn>
              <a:cxn ang="0">
                <a:pos x="411" y="336"/>
              </a:cxn>
              <a:cxn ang="0">
                <a:pos x="352" y="299"/>
              </a:cxn>
              <a:cxn ang="0">
                <a:pos x="321" y="271"/>
              </a:cxn>
              <a:cxn ang="0">
                <a:pos x="231" y="295"/>
              </a:cxn>
              <a:cxn ang="0">
                <a:pos x="174" y="288"/>
              </a:cxn>
              <a:cxn ang="0">
                <a:pos x="200" y="103"/>
              </a:cxn>
              <a:cxn ang="0">
                <a:pos x="304" y="74"/>
              </a:cxn>
              <a:cxn ang="0">
                <a:pos x="289" y="145"/>
              </a:cxn>
              <a:cxn ang="0">
                <a:pos x="363" y="202"/>
              </a:cxn>
              <a:cxn ang="0">
                <a:pos x="458" y="115"/>
              </a:cxn>
              <a:cxn ang="0">
                <a:pos x="635" y="213"/>
              </a:cxn>
              <a:cxn ang="0">
                <a:pos x="639" y="219"/>
              </a:cxn>
              <a:cxn ang="0">
                <a:pos x="672" y="354"/>
              </a:cxn>
              <a:cxn ang="0">
                <a:pos x="253" y="308"/>
              </a:cxn>
              <a:cxn ang="0">
                <a:pos x="233" y="424"/>
              </a:cxn>
              <a:cxn ang="0">
                <a:pos x="277" y="421"/>
              </a:cxn>
              <a:cxn ang="0">
                <a:pos x="317" y="466"/>
              </a:cxn>
              <a:cxn ang="0">
                <a:pos x="357" y="436"/>
              </a:cxn>
              <a:cxn ang="0">
                <a:pos x="397" y="474"/>
              </a:cxn>
              <a:cxn ang="0">
                <a:pos x="450" y="422"/>
              </a:cxn>
              <a:cxn ang="0">
                <a:pos x="415" y="362"/>
              </a:cxn>
              <a:cxn ang="0">
                <a:pos x="372" y="330"/>
              </a:cxn>
              <a:cxn ang="0">
                <a:pos x="328" y="333"/>
              </a:cxn>
              <a:cxn ang="0">
                <a:pos x="288" y="288"/>
              </a:cxn>
              <a:cxn ang="0">
                <a:pos x="683" y="41"/>
              </a:cxn>
              <a:cxn ang="0">
                <a:pos x="835" y="389"/>
              </a:cxn>
              <a:cxn ang="0">
                <a:pos x="820" y="0"/>
              </a:cxn>
              <a:cxn ang="0">
                <a:pos x="0" y="210"/>
              </a:cxn>
              <a:cxn ang="0">
                <a:pos x="84" y="402"/>
              </a:cxn>
              <a:cxn ang="0">
                <a:pos x="54" y="0"/>
              </a:cxn>
              <a:cxn ang="0">
                <a:pos x="207" y="337"/>
              </a:cxn>
              <a:cxn ang="0">
                <a:pos x="150" y="302"/>
              </a:cxn>
              <a:cxn ang="0">
                <a:pos x="161" y="370"/>
              </a:cxn>
              <a:cxn ang="0">
                <a:pos x="188" y="376"/>
              </a:cxn>
              <a:cxn ang="0">
                <a:pos x="712" y="230"/>
              </a:cxn>
              <a:cxn ang="0">
                <a:pos x="630" y="50"/>
              </a:cxn>
              <a:cxn ang="0">
                <a:pos x="497" y="21"/>
              </a:cxn>
              <a:cxn ang="0">
                <a:pos x="418" y="4"/>
              </a:cxn>
              <a:cxn ang="0">
                <a:pos x="416" y="4"/>
              </a:cxn>
              <a:cxn ang="0">
                <a:pos x="409" y="3"/>
              </a:cxn>
              <a:cxn ang="0">
                <a:pos x="404" y="3"/>
              </a:cxn>
              <a:cxn ang="0">
                <a:pos x="319" y="99"/>
              </a:cxn>
              <a:cxn ang="0">
                <a:pos x="363" y="176"/>
              </a:cxn>
              <a:cxn ang="0">
                <a:pos x="448" y="80"/>
              </a:cxn>
              <a:cxn ang="0">
                <a:pos x="656" y="198"/>
              </a:cxn>
              <a:cxn ang="0">
                <a:pos x="662" y="207"/>
              </a:cxn>
              <a:cxn ang="0">
                <a:pos x="712" y="230"/>
              </a:cxn>
            </a:cxnLst>
            <a:rect l="0" t="0" r="r" b="b"/>
            <a:pathLst>
              <a:path w="873" h="474">
                <a:moveTo>
                  <a:pt x="672" y="354"/>
                </a:moveTo>
                <a:cubicBezTo>
                  <a:pt x="666" y="358"/>
                  <a:pt x="658" y="360"/>
                  <a:pt x="651" y="360"/>
                </a:cubicBezTo>
                <a:cubicBezTo>
                  <a:pt x="643" y="360"/>
                  <a:pt x="634" y="357"/>
                  <a:pt x="627" y="352"/>
                </a:cubicBezTo>
                <a:cubicBezTo>
                  <a:pt x="630" y="368"/>
                  <a:pt x="623" y="384"/>
                  <a:pt x="608" y="393"/>
                </a:cubicBezTo>
                <a:cubicBezTo>
                  <a:pt x="602" y="397"/>
                  <a:pt x="594" y="399"/>
                  <a:pt x="587" y="399"/>
                </a:cubicBezTo>
                <a:cubicBezTo>
                  <a:pt x="573" y="399"/>
                  <a:pt x="560" y="392"/>
                  <a:pt x="552" y="379"/>
                </a:cubicBezTo>
                <a:cubicBezTo>
                  <a:pt x="546" y="369"/>
                  <a:pt x="546" y="369"/>
                  <a:pt x="546" y="369"/>
                </a:cubicBezTo>
                <a:cubicBezTo>
                  <a:pt x="545" y="383"/>
                  <a:pt x="538" y="396"/>
                  <a:pt x="526" y="403"/>
                </a:cubicBezTo>
                <a:cubicBezTo>
                  <a:pt x="520" y="407"/>
                  <a:pt x="512" y="409"/>
                  <a:pt x="505" y="409"/>
                </a:cubicBezTo>
                <a:cubicBezTo>
                  <a:pt x="503" y="409"/>
                  <a:pt x="501" y="409"/>
                  <a:pt x="500" y="409"/>
                </a:cubicBezTo>
                <a:cubicBezTo>
                  <a:pt x="498" y="409"/>
                  <a:pt x="497" y="409"/>
                  <a:pt x="496" y="409"/>
                </a:cubicBezTo>
                <a:cubicBezTo>
                  <a:pt x="496" y="409"/>
                  <a:pt x="495" y="409"/>
                  <a:pt x="495" y="409"/>
                </a:cubicBezTo>
                <a:cubicBezTo>
                  <a:pt x="492" y="409"/>
                  <a:pt x="490" y="409"/>
                  <a:pt x="487" y="408"/>
                </a:cubicBezTo>
                <a:cubicBezTo>
                  <a:pt x="481" y="407"/>
                  <a:pt x="481" y="407"/>
                  <a:pt x="481" y="407"/>
                </a:cubicBezTo>
                <a:cubicBezTo>
                  <a:pt x="482" y="400"/>
                  <a:pt x="481" y="392"/>
                  <a:pt x="479" y="385"/>
                </a:cubicBezTo>
                <a:cubicBezTo>
                  <a:pt x="475" y="368"/>
                  <a:pt x="464" y="353"/>
                  <a:pt x="448" y="345"/>
                </a:cubicBezTo>
                <a:cubicBezTo>
                  <a:pt x="438" y="339"/>
                  <a:pt x="427" y="336"/>
                  <a:pt x="415" y="336"/>
                </a:cubicBezTo>
                <a:cubicBezTo>
                  <a:pt x="414" y="336"/>
                  <a:pt x="412" y="336"/>
                  <a:pt x="411" y="336"/>
                </a:cubicBezTo>
                <a:cubicBezTo>
                  <a:pt x="405" y="324"/>
                  <a:pt x="396" y="315"/>
                  <a:pt x="385" y="308"/>
                </a:cubicBezTo>
                <a:cubicBezTo>
                  <a:pt x="375" y="302"/>
                  <a:pt x="363" y="299"/>
                  <a:pt x="352" y="299"/>
                </a:cubicBezTo>
                <a:cubicBezTo>
                  <a:pt x="350" y="299"/>
                  <a:pt x="349" y="299"/>
                  <a:pt x="347" y="299"/>
                </a:cubicBezTo>
                <a:cubicBezTo>
                  <a:pt x="342" y="288"/>
                  <a:pt x="332" y="278"/>
                  <a:pt x="321" y="271"/>
                </a:cubicBezTo>
                <a:cubicBezTo>
                  <a:pt x="311" y="265"/>
                  <a:pt x="299" y="262"/>
                  <a:pt x="288" y="262"/>
                </a:cubicBezTo>
                <a:cubicBezTo>
                  <a:pt x="264" y="262"/>
                  <a:pt x="242" y="275"/>
                  <a:pt x="231" y="295"/>
                </a:cubicBezTo>
                <a:cubicBezTo>
                  <a:pt x="220" y="314"/>
                  <a:pt x="220" y="314"/>
                  <a:pt x="220" y="314"/>
                </a:cubicBezTo>
                <a:cubicBezTo>
                  <a:pt x="174" y="288"/>
                  <a:pt x="174" y="288"/>
                  <a:pt x="174" y="288"/>
                </a:cubicBezTo>
                <a:cubicBezTo>
                  <a:pt x="160" y="280"/>
                  <a:pt x="154" y="264"/>
                  <a:pt x="158" y="249"/>
                </a:cubicBezTo>
                <a:cubicBezTo>
                  <a:pt x="200" y="103"/>
                  <a:pt x="200" y="103"/>
                  <a:pt x="200" y="103"/>
                </a:cubicBezTo>
                <a:cubicBezTo>
                  <a:pt x="204" y="89"/>
                  <a:pt x="216" y="79"/>
                  <a:pt x="230" y="78"/>
                </a:cubicBezTo>
                <a:cubicBezTo>
                  <a:pt x="304" y="74"/>
                  <a:pt x="304" y="74"/>
                  <a:pt x="304" y="74"/>
                </a:cubicBezTo>
                <a:cubicBezTo>
                  <a:pt x="297" y="86"/>
                  <a:pt x="297" y="86"/>
                  <a:pt x="297" y="86"/>
                </a:cubicBezTo>
                <a:cubicBezTo>
                  <a:pt x="286" y="104"/>
                  <a:pt x="283" y="125"/>
                  <a:pt x="289" y="145"/>
                </a:cubicBezTo>
                <a:cubicBezTo>
                  <a:pt x="294" y="165"/>
                  <a:pt x="307" y="181"/>
                  <a:pt x="325" y="192"/>
                </a:cubicBezTo>
                <a:cubicBezTo>
                  <a:pt x="337" y="198"/>
                  <a:pt x="350" y="202"/>
                  <a:pt x="363" y="202"/>
                </a:cubicBezTo>
                <a:cubicBezTo>
                  <a:pt x="391" y="202"/>
                  <a:pt x="416" y="187"/>
                  <a:pt x="430" y="163"/>
                </a:cubicBezTo>
                <a:cubicBezTo>
                  <a:pt x="458" y="115"/>
                  <a:pt x="458" y="115"/>
                  <a:pt x="458" y="115"/>
                </a:cubicBezTo>
                <a:cubicBezTo>
                  <a:pt x="621" y="201"/>
                  <a:pt x="621" y="201"/>
                  <a:pt x="621" y="201"/>
                </a:cubicBezTo>
                <a:cubicBezTo>
                  <a:pt x="627" y="204"/>
                  <a:pt x="631" y="208"/>
                  <a:pt x="635" y="213"/>
                </a:cubicBezTo>
                <a:cubicBezTo>
                  <a:pt x="636" y="215"/>
                  <a:pt x="637" y="216"/>
                  <a:pt x="638" y="217"/>
                </a:cubicBezTo>
                <a:cubicBezTo>
                  <a:pt x="638" y="218"/>
                  <a:pt x="638" y="219"/>
                  <a:pt x="639" y="219"/>
                </a:cubicBezTo>
                <a:cubicBezTo>
                  <a:pt x="686" y="297"/>
                  <a:pt x="686" y="297"/>
                  <a:pt x="686" y="297"/>
                </a:cubicBezTo>
                <a:cubicBezTo>
                  <a:pt x="698" y="316"/>
                  <a:pt x="692" y="342"/>
                  <a:pt x="672" y="354"/>
                </a:cubicBezTo>
                <a:close/>
                <a:moveTo>
                  <a:pt x="288" y="288"/>
                </a:moveTo>
                <a:cubicBezTo>
                  <a:pt x="274" y="288"/>
                  <a:pt x="260" y="295"/>
                  <a:pt x="253" y="308"/>
                </a:cubicBezTo>
                <a:cubicBezTo>
                  <a:pt x="218" y="369"/>
                  <a:pt x="218" y="369"/>
                  <a:pt x="218" y="369"/>
                </a:cubicBezTo>
                <a:cubicBezTo>
                  <a:pt x="207" y="388"/>
                  <a:pt x="214" y="412"/>
                  <a:pt x="233" y="424"/>
                </a:cubicBezTo>
                <a:cubicBezTo>
                  <a:pt x="239" y="427"/>
                  <a:pt x="246" y="429"/>
                  <a:pt x="253" y="429"/>
                </a:cubicBezTo>
                <a:cubicBezTo>
                  <a:pt x="261" y="429"/>
                  <a:pt x="270" y="426"/>
                  <a:pt x="277" y="421"/>
                </a:cubicBezTo>
                <a:cubicBezTo>
                  <a:pt x="275" y="436"/>
                  <a:pt x="282" y="452"/>
                  <a:pt x="297" y="460"/>
                </a:cubicBezTo>
                <a:cubicBezTo>
                  <a:pt x="303" y="464"/>
                  <a:pt x="310" y="466"/>
                  <a:pt x="317" y="466"/>
                </a:cubicBezTo>
                <a:cubicBezTo>
                  <a:pt x="330" y="466"/>
                  <a:pt x="344" y="459"/>
                  <a:pt x="351" y="446"/>
                </a:cubicBezTo>
                <a:cubicBezTo>
                  <a:pt x="357" y="436"/>
                  <a:pt x="357" y="436"/>
                  <a:pt x="357" y="436"/>
                </a:cubicBezTo>
                <a:cubicBezTo>
                  <a:pt x="358" y="449"/>
                  <a:pt x="365" y="461"/>
                  <a:pt x="377" y="468"/>
                </a:cubicBezTo>
                <a:cubicBezTo>
                  <a:pt x="383" y="472"/>
                  <a:pt x="390" y="474"/>
                  <a:pt x="397" y="474"/>
                </a:cubicBezTo>
                <a:cubicBezTo>
                  <a:pt x="411" y="474"/>
                  <a:pt x="424" y="467"/>
                  <a:pt x="432" y="454"/>
                </a:cubicBezTo>
                <a:cubicBezTo>
                  <a:pt x="450" y="422"/>
                  <a:pt x="450" y="422"/>
                  <a:pt x="450" y="422"/>
                </a:cubicBezTo>
                <a:cubicBezTo>
                  <a:pt x="461" y="403"/>
                  <a:pt x="455" y="378"/>
                  <a:pt x="435" y="367"/>
                </a:cubicBezTo>
                <a:cubicBezTo>
                  <a:pt x="429" y="364"/>
                  <a:pt x="422" y="362"/>
                  <a:pt x="415" y="362"/>
                </a:cubicBezTo>
                <a:cubicBezTo>
                  <a:pt x="407" y="362"/>
                  <a:pt x="398" y="365"/>
                  <a:pt x="391" y="370"/>
                </a:cubicBezTo>
                <a:cubicBezTo>
                  <a:pt x="393" y="354"/>
                  <a:pt x="386" y="339"/>
                  <a:pt x="372" y="330"/>
                </a:cubicBezTo>
                <a:cubicBezTo>
                  <a:pt x="365" y="327"/>
                  <a:pt x="358" y="325"/>
                  <a:pt x="352" y="325"/>
                </a:cubicBezTo>
                <a:cubicBezTo>
                  <a:pt x="343" y="325"/>
                  <a:pt x="335" y="328"/>
                  <a:pt x="328" y="333"/>
                </a:cubicBezTo>
                <a:cubicBezTo>
                  <a:pt x="329" y="317"/>
                  <a:pt x="322" y="302"/>
                  <a:pt x="308" y="293"/>
                </a:cubicBezTo>
                <a:cubicBezTo>
                  <a:pt x="302" y="290"/>
                  <a:pt x="295" y="288"/>
                  <a:pt x="288" y="288"/>
                </a:cubicBezTo>
                <a:moveTo>
                  <a:pt x="820" y="0"/>
                </a:moveTo>
                <a:cubicBezTo>
                  <a:pt x="683" y="41"/>
                  <a:pt x="683" y="41"/>
                  <a:pt x="683" y="41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835" y="389"/>
                  <a:pt x="835" y="389"/>
                  <a:pt x="835" y="389"/>
                </a:cubicBezTo>
                <a:cubicBezTo>
                  <a:pt x="859" y="334"/>
                  <a:pt x="873" y="274"/>
                  <a:pt x="873" y="210"/>
                </a:cubicBezTo>
                <a:cubicBezTo>
                  <a:pt x="873" y="134"/>
                  <a:pt x="854" y="62"/>
                  <a:pt x="820" y="0"/>
                </a:cubicBezTo>
                <a:close/>
                <a:moveTo>
                  <a:pt x="54" y="0"/>
                </a:moveTo>
                <a:cubicBezTo>
                  <a:pt x="20" y="62"/>
                  <a:pt x="0" y="134"/>
                  <a:pt x="0" y="210"/>
                </a:cubicBezTo>
                <a:cubicBezTo>
                  <a:pt x="0" y="274"/>
                  <a:pt x="14" y="334"/>
                  <a:pt x="39" y="389"/>
                </a:cubicBezTo>
                <a:cubicBezTo>
                  <a:pt x="84" y="402"/>
                  <a:pt x="84" y="402"/>
                  <a:pt x="84" y="402"/>
                </a:cubicBezTo>
                <a:cubicBezTo>
                  <a:pt x="191" y="41"/>
                  <a:pt x="191" y="41"/>
                  <a:pt x="191" y="41"/>
                </a:cubicBezTo>
                <a:lnTo>
                  <a:pt x="54" y="0"/>
                </a:lnTo>
                <a:close/>
                <a:moveTo>
                  <a:pt x="196" y="356"/>
                </a:moveTo>
                <a:cubicBezTo>
                  <a:pt x="207" y="337"/>
                  <a:pt x="207" y="337"/>
                  <a:pt x="207" y="337"/>
                </a:cubicBezTo>
                <a:cubicBezTo>
                  <a:pt x="161" y="311"/>
                  <a:pt x="161" y="311"/>
                  <a:pt x="161" y="311"/>
                </a:cubicBezTo>
                <a:cubicBezTo>
                  <a:pt x="157" y="308"/>
                  <a:pt x="153" y="305"/>
                  <a:pt x="150" y="302"/>
                </a:cubicBezTo>
                <a:cubicBezTo>
                  <a:pt x="145" y="311"/>
                  <a:pt x="145" y="311"/>
                  <a:pt x="145" y="311"/>
                </a:cubicBezTo>
                <a:cubicBezTo>
                  <a:pt x="133" y="332"/>
                  <a:pt x="140" y="358"/>
                  <a:pt x="161" y="370"/>
                </a:cubicBezTo>
                <a:cubicBezTo>
                  <a:pt x="168" y="374"/>
                  <a:pt x="176" y="376"/>
                  <a:pt x="183" y="376"/>
                </a:cubicBezTo>
                <a:cubicBezTo>
                  <a:pt x="185" y="376"/>
                  <a:pt x="187" y="376"/>
                  <a:pt x="188" y="376"/>
                </a:cubicBezTo>
                <a:cubicBezTo>
                  <a:pt x="190" y="369"/>
                  <a:pt x="192" y="362"/>
                  <a:pt x="196" y="356"/>
                </a:cubicBezTo>
                <a:close/>
                <a:moveTo>
                  <a:pt x="712" y="230"/>
                </a:moveTo>
                <a:cubicBezTo>
                  <a:pt x="664" y="75"/>
                  <a:pt x="664" y="75"/>
                  <a:pt x="664" y="75"/>
                </a:cubicBezTo>
                <a:cubicBezTo>
                  <a:pt x="659" y="61"/>
                  <a:pt x="646" y="50"/>
                  <a:pt x="630" y="50"/>
                </a:cubicBezTo>
                <a:cubicBezTo>
                  <a:pt x="497" y="21"/>
                  <a:pt x="497" y="21"/>
                  <a:pt x="497" y="21"/>
                </a:cubicBezTo>
                <a:cubicBezTo>
                  <a:pt x="497" y="21"/>
                  <a:pt x="497" y="21"/>
                  <a:pt x="497" y="21"/>
                </a:cubicBezTo>
                <a:cubicBezTo>
                  <a:pt x="497" y="21"/>
                  <a:pt x="497" y="21"/>
                  <a:pt x="497" y="21"/>
                </a:cubicBezTo>
                <a:cubicBezTo>
                  <a:pt x="418" y="4"/>
                  <a:pt x="418" y="4"/>
                  <a:pt x="418" y="4"/>
                </a:cubicBezTo>
                <a:cubicBezTo>
                  <a:pt x="417" y="4"/>
                  <a:pt x="417" y="4"/>
                  <a:pt x="416" y="4"/>
                </a:cubicBezTo>
                <a:cubicBezTo>
                  <a:pt x="416" y="4"/>
                  <a:pt x="416" y="4"/>
                  <a:pt x="416" y="4"/>
                </a:cubicBezTo>
                <a:cubicBezTo>
                  <a:pt x="415" y="4"/>
                  <a:pt x="414" y="4"/>
                  <a:pt x="414" y="4"/>
                </a:cubicBezTo>
                <a:cubicBezTo>
                  <a:pt x="409" y="3"/>
                  <a:pt x="409" y="3"/>
                  <a:pt x="409" y="3"/>
                </a:cubicBezTo>
                <a:cubicBezTo>
                  <a:pt x="409" y="3"/>
                  <a:pt x="409" y="3"/>
                  <a:pt x="409" y="3"/>
                </a:cubicBezTo>
                <a:cubicBezTo>
                  <a:pt x="408" y="3"/>
                  <a:pt x="406" y="3"/>
                  <a:pt x="404" y="3"/>
                </a:cubicBezTo>
                <a:cubicBezTo>
                  <a:pt x="387" y="3"/>
                  <a:pt x="369" y="12"/>
                  <a:pt x="360" y="28"/>
                </a:cubicBezTo>
                <a:cubicBezTo>
                  <a:pt x="319" y="99"/>
                  <a:pt x="319" y="99"/>
                  <a:pt x="319" y="99"/>
                </a:cubicBezTo>
                <a:cubicBezTo>
                  <a:pt x="305" y="124"/>
                  <a:pt x="313" y="155"/>
                  <a:pt x="338" y="169"/>
                </a:cubicBezTo>
                <a:cubicBezTo>
                  <a:pt x="346" y="174"/>
                  <a:pt x="355" y="176"/>
                  <a:pt x="363" y="176"/>
                </a:cubicBezTo>
                <a:cubicBezTo>
                  <a:pt x="381" y="176"/>
                  <a:pt x="398" y="167"/>
                  <a:pt x="408" y="150"/>
                </a:cubicBezTo>
                <a:cubicBezTo>
                  <a:pt x="448" y="80"/>
                  <a:pt x="448" y="80"/>
                  <a:pt x="448" y="80"/>
                </a:cubicBezTo>
                <a:cubicBezTo>
                  <a:pt x="634" y="178"/>
                  <a:pt x="634" y="178"/>
                  <a:pt x="634" y="178"/>
                </a:cubicBezTo>
                <a:cubicBezTo>
                  <a:pt x="643" y="182"/>
                  <a:pt x="650" y="189"/>
                  <a:pt x="656" y="198"/>
                </a:cubicBezTo>
                <a:cubicBezTo>
                  <a:pt x="657" y="199"/>
                  <a:pt x="658" y="201"/>
                  <a:pt x="660" y="204"/>
                </a:cubicBezTo>
                <a:cubicBezTo>
                  <a:pt x="660" y="205"/>
                  <a:pt x="661" y="206"/>
                  <a:pt x="662" y="207"/>
                </a:cubicBezTo>
                <a:cubicBezTo>
                  <a:pt x="699" y="269"/>
                  <a:pt x="699" y="269"/>
                  <a:pt x="699" y="269"/>
                </a:cubicBezTo>
                <a:cubicBezTo>
                  <a:pt x="711" y="260"/>
                  <a:pt x="716" y="244"/>
                  <a:pt x="712" y="230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1311541" y="1847439"/>
            <a:ext cx="6551763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As avaliações independentes resultaram </a:t>
            </a:r>
            <a:r>
              <a:rPr lang="pt-BR" sz="170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no </a:t>
            </a:r>
            <a:r>
              <a:rPr lang="pt-BR" sz="1700" dirty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valor </a:t>
            </a:r>
            <a:r>
              <a:rPr lang="pt-BR" sz="170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para as </a:t>
            </a:r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empresas de distribuição na data base dos estudos.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347637" y="2597991"/>
            <a:ext cx="6598157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Entretanto, as distribuidoras tem dívidas a serem quitadas no montante de : (valor diligenciado)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67119" y="3499059"/>
            <a:ext cx="6642352" cy="25391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650" dirty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Além disso, foram apuradas contingências no valor de</a:t>
            </a:r>
            <a:r>
              <a:rPr lang="pt-BR" sz="165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 : </a:t>
            </a:r>
            <a:endParaRPr lang="en-US" sz="165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67119" y="4868616"/>
            <a:ext cx="6502836" cy="78483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Assim, para que as distribuidoras apresentem algum valor que viabilize sua venda, a Eletrobrás deve aportar</a:t>
            </a:r>
            <a:r>
              <a:rPr lang="pt-BR" sz="170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, conforme Resolução CPPI nº 20.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355087" y="5834731"/>
            <a:ext cx="6355802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Dessa maneira, a </a:t>
            </a:r>
            <a:r>
              <a:rPr lang="pt-BR" sz="1700" noProof="0" dirty="0" err="1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Eletrobras</a:t>
            </a:r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 venderá a empresa por R$ 50 mil, valor simbólico cabível aos acionistas após a capitalização.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89931" y="6461174"/>
            <a:ext cx="7674962" cy="69249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t-BR" sz="1500" b="1" noProof="0" dirty="0" smtClean="0">
                <a:cs typeface="Arial" pitchFamily="34" charset="0"/>
              </a:rPr>
              <a:t>Nota: </a:t>
            </a:r>
            <a:r>
              <a:rPr lang="pt-BR" sz="1500" noProof="0" dirty="0" smtClean="0">
                <a:cs typeface="Arial" pitchFamily="34" charset="0"/>
              </a:rPr>
              <a:t>Os novos investidores, além de aportar </a:t>
            </a:r>
            <a:r>
              <a:rPr lang="pt-BR" sz="1500" b="1" noProof="0" dirty="0" smtClean="0">
                <a:solidFill>
                  <a:srgbClr val="82141E"/>
                </a:solidFill>
                <a:cs typeface="Arial" pitchFamily="34" charset="0"/>
              </a:rPr>
              <a:t>R$ 2.426 milhões</a:t>
            </a:r>
            <a:r>
              <a:rPr lang="pt-BR" sz="1500" noProof="0" dirty="0" smtClean="0">
                <a:cs typeface="Arial" pitchFamily="34" charset="0"/>
              </a:rPr>
              <a:t>, assumirão a responsabilidade de pagar as dívidas e realizar os investimentos projetados para as empresas.  </a:t>
            </a:r>
            <a:endParaRPr lang="en-US" sz="1500" noProof="0" dirty="0" smtClean="0"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144032" y="1992049"/>
            <a:ext cx="1440000" cy="2462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R$ 9.643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144032" y="2612243"/>
            <a:ext cx="1440000" cy="492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R$ 18.261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142900" y="3481459"/>
            <a:ext cx="1440000" cy="2462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R$ 2.210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142900" y="5005628"/>
            <a:ext cx="1440000" cy="492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R$ 11.200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162974" y="5886477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R$ 50 mil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745075" y="2329024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-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745075" y="3103547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-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745075" y="4664262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+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8745075" y="5518970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=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grpSp>
        <p:nvGrpSpPr>
          <p:cNvPr id="61" name="Group 60"/>
          <p:cNvGrpSpPr>
            <a:grpSpLocks noChangeAspect="1"/>
          </p:cNvGrpSpPr>
          <p:nvPr/>
        </p:nvGrpSpPr>
        <p:grpSpPr>
          <a:xfrm>
            <a:off x="637797" y="1794452"/>
            <a:ext cx="429118" cy="630000"/>
            <a:chOff x="10878779" y="340788"/>
            <a:chExt cx="473075" cy="694535"/>
          </a:xfrm>
          <a:solidFill>
            <a:schemeClr val="tx1"/>
          </a:solidFill>
        </p:grpSpPr>
        <p:sp>
          <p:nvSpPr>
            <p:cNvPr id="80" name="Freeform 5064"/>
            <p:cNvSpPr>
              <a:spLocks/>
            </p:cNvSpPr>
            <p:nvPr/>
          </p:nvSpPr>
          <p:spPr bwMode="auto">
            <a:xfrm>
              <a:off x="10878779" y="698773"/>
              <a:ext cx="60325" cy="130175"/>
            </a:xfrm>
            <a:custGeom>
              <a:avLst/>
              <a:gdLst>
                <a:gd name="T0" fmla="*/ 34 w 38"/>
                <a:gd name="T1" fmla="*/ 36 h 82"/>
                <a:gd name="T2" fmla="*/ 38 w 38"/>
                <a:gd name="T3" fmla="*/ 30 h 82"/>
                <a:gd name="T4" fmla="*/ 38 w 38"/>
                <a:gd name="T5" fmla="*/ 26 h 82"/>
                <a:gd name="T6" fmla="*/ 24 w 38"/>
                <a:gd name="T7" fmla="*/ 24 h 82"/>
                <a:gd name="T8" fmla="*/ 24 w 38"/>
                <a:gd name="T9" fmla="*/ 6 h 82"/>
                <a:gd name="T10" fmla="*/ 20 w 38"/>
                <a:gd name="T11" fmla="*/ 0 h 82"/>
                <a:gd name="T12" fmla="*/ 16 w 38"/>
                <a:gd name="T13" fmla="*/ 2 h 82"/>
                <a:gd name="T14" fmla="*/ 14 w 38"/>
                <a:gd name="T15" fmla="*/ 24 h 82"/>
                <a:gd name="T16" fmla="*/ 4 w 38"/>
                <a:gd name="T17" fmla="*/ 24 h 82"/>
                <a:gd name="T18" fmla="*/ 0 w 38"/>
                <a:gd name="T19" fmla="*/ 30 h 82"/>
                <a:gd name="T20" fmla="*/ 2 w 38"/>
                <a:gd name="T21" fmla="*/ 34 h 82"/>
                <a:gd name="T22" fmla="*/ 14 w 38"/>
                <a:gd name="T23" fmla="*/ 36 h 82"/>
                <a:gd name="T24" fmla="*/ 4 w 38"/>
                <a:gd name="T25" fmla="*/ 46 h 82"/>
                <a:gd name="T26" fmla="*/ 2 w 38"/>
                <a:gd name="T27" fmla="*/ 48 h 82"/>
                <a:gd name="T28" fmla="*/ 0 w 38"/>
                <a:gd name="T29" fmla="*/ 52 h 82"/>
                <a:gd name="T30" fmla="*/ 4 w 38"/>
                <a:gd name="T31" fmla="*/ 56 h 82"/>
                <a:gd name="T32" fmla="*/ 14 w 38"/>
                <a:gd name="T33" fmla="*/ 66 h 82"/>
                <a:gd name="T34" fmla="*/ 4 w 38"/>
                <a:gd name="T35" fmla="*/ 66 h 82"/>
                <a:gd name="T36" fmla="*/ 0 w 38"/>
                <a:gd name="T37" fmla="*/ 72 h 82"/>
                <a:gd name="T38" fmla="*/ 2 w 38"/>
                <a:gd name="T39" fmla="*/ 76 h 82"/>
                <a:gd name="T40" fmla="*/ 14 w 38"/>
                <a:gd name="T41" fmla="*/ 78 h 82"/>
                <a:gd name="T42" fmla="*/ 16 w 38"/>
                <a:gd name="T43" fmla="*/ 82 h 82"/>
                <a:gd name="T44" fmla="*/ 20 w 38"/>
                <a:gd name="T45" fmla="*/ 82 h 82"/>
                <a:gd name="T46" fmla="*/ 24 w 38"/>
                <a:gd name="T47" fmla="*/ 78 h 82"/>
                <a:gd name="T48" fmla="*/ 34 w 38"/>
                <a:gd name="T49" fmla="*/ 78 h 82"/>
                <a:gd name="T50" fmla="*/ 38 w 38"/>
                <a:gd name="T51" fmla="*/ 72 h 82"/>
                <a:gd name="T52" fmla="*/ 38 w 38"/>
                <a:gd name="T53" fmla="*/ 68 h 82"/>
                <a:gd name="T54" fmla="*/ 24 w 38"/>
                <a:gd name="T55" fmla="*/ 66 h 82"/>
                <a:gd name="T56" fmla="*/ 34 w 38"/>
                <a:gd name="T57" fmla="*/ 56 h 82"/>
                <a:gd name="T58" fmla="*/ 38 w 38"/>
                <a:gd name="T59" fmla="*/ 56 h 82"/>
                <a:gd name="T60" fmla="*/ 38 w 38"/>
                <a:gd name="T61" fmla="*/ 52 h 82"/>
                <a:gd name="T62" fmla="*/ 34 w 38"/>
                <a:gd name="T63" fmla="*/ 46 h 82"/>
                <a:gd name="T64" fmla="*/ 24 w 38"/>
                <a:gd name="T65" fmla="*/ 3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8" h="82">
                  <a:moveTo>
                    <a:pt x="34" y="36"/>
                  </a:moveTo>
                  <a:lnTo>
                    <a:pt x="34" y="36"/>
                  </a:lnTo>
                  <a:lnTo>
                    <a:pt x="38" y="34"/>
                  </a:lnTo>
                  <a:lnTo>
                    <a:pt x="38" y="30"/>
                  </a:lnTo>
                  <a:lnTo>
                    <a:pt x="38" y="30"/>
                  </a:lnTo>
                  <a:lnTo>
                    <a:pt x="38" y="26"/>
                  </a:lnTo>
                  <a:lnTo>
                    <a:pt x="34" y="24"/>
                  </a:lnTo>
                  <a:lnTo>
                    <a:pt x="24" y="24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4" y="6"/>
                  </a:lnTo>
                  <a:lnTo>
                    <a:pt x="14" y="24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2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4" y="36"/>
                  </a:lnTo>
                  <a:lnTo>
                    <a:pt x="14" y="36"/>
                  </a:lnTo>
                  <a:lnTo>
                    <a:pt x="1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2" y="4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56"/>
                  </a:lnTo>
                  <a:lnTo>
                    <a:pt x="4" y="56"/>
                  </a:lnTo>
                  <a:lnTo>
                    <a:pt x="14" y="56"/>
                  </a:lnTo>
                  <a:lnTo>
                    <a:pt x="14" y="66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2" y="68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6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22" y="82"/>
                  </a:lnTo>
                  <a:lnTo>
                    <a:pt x="24" y="78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38" y="76"/>
                  </a:lnTo>
                  <a:lnTo>
                    <a:pt x="38" y="72"/>
                  </a:lnTo>
                  <a:lnTo>
                    <a:pt x="38" y="72"/>
                  </a:lnTo>
                  <a:lnTo>
                    <a:pt x="38" y="68"/>
                  </a:lnTo>
                  <a:lnTo>
                    <a:pt x="34" y="66"/>
                  </a:lnTo>
                  <a:lnTo>
                    <a:pt x="24" y="66"/>
                  </a:lnTo>
                  <a:lnTo>
                    <a:pt x="24" y="56"/>
                  </a:lnTo>
                  <a:lnTo>
                    <a:pt x="34" y="56"/>
                  </a:lnTo>
                  <a:lnTo>
                    <a:pt x="34" y="56"/>
                  </a:lnTo>
                  <a:lnTo>
                    <a:pt x="38" y="56"/>
                  </a:lnTo>
                  <a:lnTo>
                    <a:pt x="38" y="52"/>
                  </a:lnTo>
                  <a:lnTo>
                    <a:pt x="38" y="52"/>
                  </a:lnTo>
                  <a:lnTo>
                    <a:pt x="38" y="48"/>
                  </a:lnTo>
                  <a:lnTo>
                    <a:pt x="34" y="46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34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5065"/>
            <p:cNvSpPr>
              <a:spLocks/>
            </p:cNvSpPr>
            <p:nvPr/>
          </p:nvSpPr>
          <p:spPr bwMode="auto">
            <a:xfrm>
              <a:off x="11291529" y="698773"/>
              <a:ext cx="60325" cy="130175"/>
            </a:xfrm>
            <a:custGeom>
              <a:avLst/>
              <a:gdLst>
                <a:gd name="T0" fmla="*/ 34 w 38"/>
                <a:gd name="T1" fmla="*/ 36 h 82"/>
                <a:gd name="T2" fmla="*/ 38 w 38"/>
                <a:gd name="T3" fmla="*/ 30 h 82"/>
                <a:gd name="T4" fmla="*/ 38 w 38"/>
                <a:gd name="T5" fmla="*/ 26 h 82"/>
                <a:gd name="T6" fmla="*/ 24 w 38"/>
                <a:gd name="T7" fmla="*/ 24 h 82"/>
                <a:gd name="T8" fmla="*/ 24 w 38"/>
                <a:gd name="T9" fmla="*/ 6 h 82"/>
                <a:gd name="T10" fmla="*/ 20 w 38"/>
                <a:gd name="T11" fmla="*/ 0 h 82"/>
                <a:gd name="T12" fmla="*/ 16 w 38"/>
                <a:gd name="T13" fmla="*/ 2 h 82"/>
                <a:gd name="T14" fmla="*/ 14 w 38"/>
                <a:gd name="T15" fmla="*/ 24 h 82"/>
                <a:gd name="T16" fmla="*/ 4 w 38"/>
                <a:gd name="T17" fmla="*/ 24 h 82"/>
                <a:gd name="T18" fmla="*/ 0 w 38"/>
                <a:gd name="T19" fmla="*/ 30 h 82"/>
                <a:gd name="T20" fmla="*/ 2 w 38"/>
                <a:gd name="T21" fmla="*/ 34 h 82"/>
                <a:gd name="T22" fmla="*/ 14 w 38"/>
                <a:gd name="T23" fmla="*/ 36 h 82"/>
                <a:gd name="T24" fmla="*/ 4 w 38"/>
                <a:gd name="T25" fmla="*/ 46 h 82"/>
                <a:gd name="T26" fmla="*/ 2 w 38"/>
                <a:gd name="T27" fmla="*/ 48 h 82"/>
                <a:gd name="T28" fmla="*/ 0 w 38"/>
                <a:gd name="T29" fmla="*/ 52 h 82"/>
                <a:gd name="T30" fmla="*/ 4 w 38"/>
                <a:gd name="T31" fmla="*/ 56 h 82"/>
                <a:gd name="T32" fmla="*/ 14 w 38"/>
                <a:gd name="T33" fmla="*/ 66 h 82"/>
                <a:gd name="T34" fmla="*/ 4 w 38"/>
                <a:gd name="T35" fmla="*/ 66 h 82"/>
                <a:gd name="T36" fmla="*/ 0 w 38"/>
                <a:gd name="T37" fmla="*/ 72 h 82"/>
                <a:gd name="T38" fmla="*/ 2 w 38"/>
                <a:gd name="T39" fmla="*/ 76 h 82"/>
                <a:gd name="T40" fmla="*/ 14 w 38"/>
                <a:gd name="T41" fmla="*/ 78 h 82"/>
                <a:gd name="T42" fmla="*/ 16 w 38"/>
                <a:gd name="T43" fmla="*/ 82 h 82"/>
                <a:gd name="T44" fmla="*/ 20 w 38"/>
                <a:gd name="T45" fmla="*/ 82 h 82"/>
                <a:gd name="T46" fmla="*/ 24 w 38"/>
                <a:gd name="T47" fmla="*/ 78 h 82"/>
                <a:gd name="T48" fmla="*/ 34 w 38"/>
                <a:gd name="T49" fmla="*/ 78 h 82"/>
                <a:gd name="T50" fmla="*/ 38 w 38"/>
                <a:gd name="T51" fmla="*/ 72 h 82"/>
                <a:gd name="T52" fmla="*/ 38 w 38"/>
                <a:gd name="T53" fmla="*/ 68 h 82"/>
                <a:gd name="T54" fmla="*/ 24 w 38"/>
                <a:gd name="T55" fmla="*/ 66 h 82"/>
                <a:gd name="T56" fmla="*/ 34 w 38"/>
                <a:gd name="T57" fmla="*/ 56 h 82"/>
                <a:gd name="T58" fmla="*/ 38 w 38"/>
                <a:gd name="T59" fmla="*/ 56 h 82"/>
                <a:gd name="T60" fmla="*/ 38 w 38"/>
                <a:gd name="T61" fmla="*/ 52 h 82"/>
                <a:gd name="T62" fmla="*/ 34 w 38"/>
                <a:gd name="T63" fmla="*/ 46 h 82"/>
                <a:gd name="T64" fmla="*/ 24 w 38"/>
                <a:gd name="T65" fmla="*/ 3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8" h="82">
                  <a:moveTo>
                    <a:pt x="34" y="36"/>
                  </a:moveTo>
                  <a:lnTo>
                    <a:pt x="34" y="36"/>
                  </a:lnTo>
                  <a:lnTo>
                    <a:pt x="38" y="34"/>
                  </a:lnTo>
                  <a:lnTo>
                    <a:pt x="38" y="30"/>
                  </a:lnTo>
                  <a:lnTo>
                    <a:pt x="38" y="30"/>
                  </a:lnTo>
                  <a:lnTo>
                    <a:pt x="38" y="26"/>
                  </a:lnTo>
                  <a:lnTo>
                    <a:pt x="34" y="24"/>
                  </a:lnTo>
                  <a:lnTo>
                    <a:pt x="24" y="24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4" y="6"/>
                  </a:lnTo>
                  <a:lnTo>
                    <a:pt x="14" y="24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2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4" y="36"/>
                  </a:lnTo>
                  <a:lnTo>
                    <a:pt x="14" y="36"/>
                  </a:lnTo>
                  <a:lnTo>
                    <a:pt x="1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2" y="4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56"/>
                  </a:lnTo>
                  <a:lnTo>
                    <a:pt x="4" y="56"/>
                  </a:lnTo>
                  <a:lnTo>
                    <a:pt x="14" y="56"/>
                  </a:lnTo>
                  <a:lnTo>
                    <a:pt x="14" y="66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2" y="68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6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22" y="82"/>
                  </a:lnTo>
                  <a:lnTo>
                    <a:pt x="24" y="78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38" y="76"/>
                  </a:lnTo>
                  <a:lnTo>
                    <a:pt x="38" y="72"/>
                  </a:lnTo>
                  <a:lnTo>
                    <a:pt x="38" y="72"/>
                  </a:lnTo>
                  <a:lnTo>
                    <a:pt x="38" y="68"/>
                  </a:lnTo>
                  <a:lnTo>
                    <a:pt x="34" y="66"/>
                  </a:lnTo>
                  <a:lnTo>
                    <a:pt x="24" y="66"/>
                  </a:lnTo>
                  <a:lnTo>
                    <a:pt x="24" y="56"/>
                  </a:lnTo>
                  <a:lnTo>
                    <a:pt x="34" y="56"/>
                  </a:lnTo>
                  <a:lnTo>
                    <a:pt x="34" y="56"/>
                  </a:lnTo>
                  <a:lnTo>
                    <a:pt x="38" y="56"/>
                  </a:lnTo>
                  <a:lnTo>
                    <a:pt x="38" y="52"/>
                  </a:lnTo>
                  <a:lnTo>
                    <a:pt x="38" y="52"/>
                  </a:lnTo>
                  <a:lnTo>
                    <a:pt x="38" y="48"/>
                  </a:lnTo>
                  <a:lnTo>
                    <a:pt x="34" y="46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34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5066"/>
            <p:cNvSpPr>
              <a:spLocks/>
            </p:cNvSpPr>
            <p:nvPr/>
          </p:nvSpPr>
          <p:spPr bwMode="auto">
            <a:xfrm>
              <a:off x="11038247" y="371748"/>
              <a:ext cx="73025" cy="663575"/>
            </a:xfrm>
            <a:custGeom>
              <a:avLst/>
              <a:gdLst>
                <a:gd name="T0" fmla="*/ 20 w 46"/>
                <a:gd name="T1" fmla="*/ 418 h 418"/>
                <a:gd name="T2" fmla="*/ 0 w 46"/>
                <a:gd name="T3" fmla="*/ 418 h 418"/>
                <a:gd name="T4" fmla="*/ 46 w 46"/>
                <a:gd name="T5" fmla="*/ 0 h 418"/>
                <a:gd name="T6" fmla="*/ 20 w 46"/>
                <a:gd name="T7" fmla="*/ 418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418">
                  <a:moveTo>
                    <a:pt x="20" y="418"/>
                  </a:moveTo>
                  <a:lnTo>
                    <a:pt x="0" y="418"/>
                  </a:lnTo>
                  <a:lnTo>
                    <a:pt x="46" y="0"/>
                  </a:lnTo>
                  <a:lnTo>
                    <a:pt x="20" y="4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5067"/>
            <p:cNvSpPr>
              <a:spLocks/>
            </p:cNvSpPr>
            <p:nvPr/>
          </p:nvSpPr>
          <p:spPr bwMode="auto">
            <a:xfrm>
              <a:off x="11120948" y="371748"/>
              <a:ext cx="73025" cy="663575"/>
            </a:xfrm>
            <a:custGeom>
              <a:avLst/>
              <a:gdLst>
                <a:gd name="T0" fmla="*/ 26 w 46"/>
                <a:gd name="T1" fmla="*/ 418 h 418"/>
                <a:gd name="T2" fmla="*/ 46 w 46"/>
                <a:gd name="T3" fmla="*/ 418 h 418"/>
                <a:gd name="T4" fmla="*/ 0 w 46"/>
                <a:gd name="T5" fmla="*/ 0 h 418"/>
                <a:gd name="T6" fmla="*/ 26 w 46"/>
                <a:gd name="T7" fmla="*/ 418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418">
                  <a:moveTo>
                    <a:pt x="26" y="418"/>
                  </a:moveTo>
                  <a:lnTo>
                    <a:pt x="46" y="418"/>
                  </a:lnTo>
                  <a:lnTo>
                    <a:pt x="0" y="0"/>
                  </a:lnTo>
                  <a:lnTo>
                    <a:pt x="26" y="4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5068"/>
            <p:cNvSpPr>
              <a:spLocks noEditPoints="1"/>
            </p:cNvSpPr>
            <p:nvPr/>
          </p:nvSpPr>
          <p:spPr bwMode="auto">
            <a:xfrm>
              <a:off x="11072454" y="841648"/>
              <a:ext cx="85725" cy="123825"/>
            </a:xfrm>
            <a:custGeom>
              <a:avLst/>
              <a:gdLst>
                <a:gd name="T0" fmla="*/ 26 w 54"/>
                <a:gd name="T1" fmla="*/ 78 h 78"/>
                <a:gd name="T2" fmla="*/ 0 w 54"/>
                <a:gd name="T3" fmla="*/ 40 h 78"/>
                <a:gd name="T4" fmla="*/ 26 w 54"/>
                <a:gd name="T5" fmla="*/ 0 h 78"/>
                <a:gd name="T6" fmla="*/ 54 w 54"/>
                <a:gd name="T7" fmla="*/ 40 h 78"/>
                <a:gd name="T8" fmla="*/ 26 w 54"/>
                <a:gd name="T9" fmla="*/ 78 h 78"/>
                <a:gd name="T10" fmla="*/ 6 w 54"/>
                <a:gd name="T11" fmla="*/ 40 h 78"/>
                <a:gd name="T12" fmla="*/ 26 w 54"/>
                <a:gd name="T13" fmla="*/ 70 h 78"/>
                <a:gd name="T14" fmla="*/ 48 w 54"/>
                <a:gd name="T15" fmla="*/ 40 h 78"/>
                <a:gd name="T16" fmla="*/ 26 w 54"/>
                <a:gd name="T17" fmla="*/ 10 h 78"/>
                <a:gd name="T18" fmla="*/ 6 w 54"/>
                <a:gd name="T19" fmla="*/ 4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78">
                  <a:moveTo>
                    <a:pt x="26" y="78"/>
                  </a:moveTo>
                  <a:lnTo>
                    <a:pt x="0" y="40"/>
                  </a:lnTo>
                  <a:lnTo>
                    <a:pt x="26" y="0"/>
                  </a:lnTo>
                  <a:lnTo>
                    <a:pt x="54" y="40"/>
                  </a:lnTo>
                  <a:lnTo>
                    <a:pt x="26" y="78"/>
                  </a:lnTo>
                  <a:close/>
                  <a:moveTo>
                    <a:pt x="6" y="40"/>
                  </a:moveTo>
                  <a:lnTo>
                    <a:pt x="26" y="70"/>
                  </a:lnTo>
                  <a:lnTo>
                    <a:pt x="48" y="40"/>
                  </a:lnTo>
                  <a:lnTo>
                    <a:pt x="26" y="10"/>
                  </a:lnTo>
                  <a:lnTo>
                    <a:pt x="6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5069"/>
            <p:cNvSpPr>
              <a:spLocks/>
            </p:cNvSpPr>
            <p:nvPr/>
          </p:nvSpPr>
          <p:spPr bwMode="auto">
            <a:xfrm>
              <a:off x="11066104" y="952773"/>
              <a:ext cx="98425" cy="76200"/>
            </a:xfrm>
            <a:custGeom>
              <a:avLst/>
              <a:gdLst>
                <a:gd name="T0" fmla="*/ 4 w 62"/>
                <a:gd name="T1" fmla="*/ 42 h 48"/>
                <a:gd name="T2" fmla="*/ 6 w 62"/>
                <a:gd name="T3" fmla="*/ 42 h 48"/>
                <a:gd name="T4" fmla="*/ 30 w 62"/>
                <a:gd name="T5" fmla="*/ 8 h 48"/>
                <a:gd name="T6" fmla="*/ 56 w 62"/>
                <a:gd name="T7" fmla="*/ 42 h 48"/>
                <a:gd name="T8" fmla="*/ 58 w 62"/>
                <a:gd name="T9" fmla="*/ 42 h 48"/>
                <a:gd name="T10" fmla="*/ 58 w 62"/>
                <a:gd name="T11" fmla="*/ 48 h 48"/>
                <a:gd name="T12" fmla="*/ 62 w 62"/>
                <a:gd name="T13" fmla="*/ 42 h 48"/>
                <a:gd name="T14" fmla="*/ 30 w 62"/>
                <a:gd name="T15" fmla="*/ 0 h 48"/>
                <a:gd name="T16" fmla="*/ 0 w 62"/>
                <a:gd name="T17" fmla="*/ 42 h 48"/>
                <a:gd name="T18" fmla="*/ 4 w 62"/>
                <a:gd name="T19" fmla="*/ 48 h 48"/>
                <a:gd name="T20" fmla="*/ 4 w 62"/>
                <a:gd name="T21" fmla="*/ 4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2" h="48">
                  <a:moveTo>
                    <a:pt x="4" y="42"/>
                  </a:moveTo>
                  <a:lnTo>
                    <a:pt x="6" y="42"/>
                  </a:lnTo>
                  <a:lnTo>
                    <a:pt x="30" y="8"/>
                  </a:lnTo>
                  <a:lnTo>
                    <a:pt x="56" y="42"/>
                  </a:lnTo>
                  <a:lnTo>
                    <a:pt x="58" y="42"/>
                  </a:lnTo>
                  <a:lnTo>
                    <a:pt x="58" y="48"/>
                  </a:lnTo>
                  <a:lnTo>
                    <a:pt x="62" y="42"/>
                  </a:lnTo>
                  <a:lnTo>
                    <a:pt x="30" y="0"/>
                  </a:lnTo>
                  <a:lnTo>
                    <a:pt x="0" y="42"/>
                  </a:lnTo>
                  <a:lnTo>
                    <a:pt x="4" y="48"/>
                  </a:lnTo>
                  <a:lnTo>
                    <a:pt x="4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5070"/>
            <p:cNvSpPr>
              <a:spLocks noEditPoints="1"/>
            </p:cNvSpPr>
            <p:nvPr/>
          </p:nvSpPr>
          <p:spPr bwMode="auto">
            <a:xfrm>
              <a:off x="11080391" y="762273"/>
              <a:ext cx="69850" cy="98425"/>
            </a:xfrm>
            <a:custGeom>
              <a:avLst/>
              <a:gdLst>
                <a:gd name="T0" fmla="*/ 22 w 44"/>
                <a:gd name="T1" fmla="*/ 62 h 62"/>
                <a:gd name="T2" fmla="*/ 0 w 44"/>
                <a:gd name="T3" fmla="*/ 32 h 62"/>
                <a:gd name="T4" fmla="*/ 22 w 44"/>
                <a:gd name="T5" fmla="*/ 0 h 62"/>
                <a:gd name="T6" fmla="*/ 44 w 44"/>
                <a:gd name="T7" fmla="*/ 32 h 62"/>
                <a:gd name="T8" fmla="*/ 22 w 44"/>
                <a:gd name="T9" fmla="*/ 62 h 62"/>
                <a:gd name="T10" fmla="*/ 6 w 44"/>
                <a:gd name="T11" fmla="*/ 32 h 62"/>
                <a:gd name="T12" fmla="*/ 22 w 44"/>
                <a:gd name="T13" fmla="*/ 54 h 62"/>
                <a:gd name="T14" fmla="*/ 38 w 44"/>
                <a:gd name="T15" fmla="*/ 32 h 62"/>
                <a:gd name="T16" fmla="*/ 22 w 44"/>
                <a:gd name="T17" fmla="*/ 8 h 62"/>
                <a:gd name="T18" fmla="*/ 6 w 44"/>
                <a:gd name="T19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62">
                  <a:moveTo>
                    <a:pt x="22" y="62"/>
                  </a:moveTo>
                  <a:lnTo>
                    <a:pt x="0" y="32"/>
                  </a:lnTo>
                  <a:lnTo>
                    <a:pt x="22" y="0"/>
                  </a:lnTo>
                  <a:lnTo>
                    <a:pt x="44" y="32"/>
                  </a:lnTo>
                  <a:lnTo>
                    <a:pt x="22" y="62"/>
                  </a:lnTo>
                  <a:close/>
                  <a:moveTo>
                    <a:pt x="6" y="32"/>
                  </a:moveTo>
                  <a:lnTo>
                    <a:pt x="22" y="54"/>
                  </a:lnTo>
                  <a:lnTo>
                    <a:pt x="38" y="32"/>
                  </a:lnTo>
                  <a:lnTo>
                    <a:pt x="22" y="8"/>
                  </a:lnTo>
                  <a:lnTo>
                    <a:pt x="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5071"/>
            <p:cNvSpPr>
              <a:spLocks noEditPoints="1"/>
            </p:cNvSpPr>
            <p:nvPr/>
          </p:nvSpPr>
          <p:spPr bwMode="auto">
            <a:xfrm>
              <a:off x="11085154" y="689248"/>
              <a:ext cx="60325" cy="85725"/>
            </a:xfrm>
            <a:custGeom>
              <a:avLst/>
              <a:gdLst>
                <a:gd name="T0" fmla="*/ 18 w 38"/>
                <a:gd name="T1" fmla="*/ 54 h 54"/>
                <a:gd name="T2" fmla="*/ 0 w 38"/>
                <a:gd name="T3" fmla="*/ 28 h 54"/>
                <a:gd name="T4" fmla="*/ 18 w 38"/>
                <a:gd name="T5" fmla="*/ 0 h 54"/>
                <a:gd name="T6" fmla="*/ 38 w 38"/>
                <a:gd name="T7" fmla="*/ 28 h 54"/>
                <a:gd name="T8" fmla="*/ 18 w 38"/>
                <a:gd name="T9" fmla="*/ 54 h 54"/>
                <a:gd name="T10" fmla="*/ 6 w 38"/>
                <a:gd name="T11" fmla="*/ 28 h 54"/>
                <a:gd name="T12" fmla="*/ 18 w 38"/>
                <a:gd name="T13" fmla="*/ 46 h 54"/>
                <a:gd name="T14" fmla="*/ 32 w 38"/>
                <a:gd name="T15" fmla="*/ 28 h 54"/>
                <a:gd name="T16" fmla="*/ 18 w 38"/>
                <a:gd name="T17" fmla="*/ 8 h 54"/>
                <a:gd name="T18" fmla="*/ 6 w 38"/>
                <a:gd name="T19" fmla="*/ 2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54">
                  <a:moveTo>
                    <a:pt x="18" y="54"/>
                  </a:moveTo>
                  <a:lnTo>
                    <a:pt x="0" y="28"/>
                  </a:lnTo>
                  <a:lnTo>
                    <a:pt x="18" y="0"/>
                  </a:lnTo>
                  <a:lnTo>
                    <a:pt x="38" y="28"/>
                  </a:lnTo>
                  <a:lnTo>
                    <a:pt x="18" y="54"/>
                  </a:lnTo>
                  <a:close/>
                  <a:moveTo>
                    <a:pt x="6" y="28"/>
                  </a:moveTo>
                  <a:lnTo>
                    <a:pt x="18" y="46"/>
                  </a:lnTo>
                  <a:lnTo>
                    <a:pt x="32" y="28"/>
                  </a:lnTo>
                  <a:lnTo>
                    <a:pt x="18" y="8"/>
                  </a:lnTo>
                  <a:lnTo>
                    <a:pt x="6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5072"/>
            <p:cNvSpPr>
              <a:spLocks noEditPoints="1"/>
            </p:cNvSpPr>
            <p:nvPr/>
          </p:nvSpPr>
          <p:spPr bwMode="auto">
            <a:xfrm>
              <a:off x="11091504" y="632098"/>
              <a:ext cx="47625" cy="69850"/>
            </a:xfrm>
            <a:custGeom>
              <a:avLst/>
              <a:gdLst>
                <a:gd name="T0" fmla="*/ 14 w 30"/>
                <a:gd name="T1" fmla="*/ 44 h 44"/>
                <a:gd name="T2" fmla="*/ 0 w 30"/>
                <a:gd name="T3" fmla="*/ 22 h 44"/>
                <a:gd name="T4" fmla="*/ 14 w 30"/>
                <a:gd name="T5" fmla="*/ 0 h 44"/>
                <a:gd name="T6" fmla="*/ 30 w 30"/>
                <a:gd name="T7" fmla="*/ 22 h 44"/>
                <a:gd name="T8" fmla="*/ 14 w 30"/>
                <a:gd name="T9" fmla="*/ 44 h 44"/>
                <a:gd name="T10" fmla="*/ 6 w 30"/>
                <a:gd name="T11" fmla="*/ 22 h 44"/>
                <a:gd name="T12" fmla="*/ 14 w 30"/>
                <a:gd name="T13" fmla="*/ 36 h 44"/>
                <a:gd name="T14" fmla="*/ 24 w 30"/>
                <a:gd name="T15" fmla="*/ 22 h 44"/>
                <a:gd name="T16" fmla="*/ 14 w 30"/>
                <a:gd name="T17" fmla="*/ 10 h 44"/>
                <a:gd name="T18" fmla="*/ 6 w 30"/>
                <a:gd name="T19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44">
                  <a:moveTo>
                    <a:pt x="14" y="44"/>
                  </a:moveTo>
                  <a:lnTo>
                    <a:pt x="0" y="22"/>
                  </a:lnTo>
                  <a:lnTo>
                    <a:pt x="14" y="0"/>
                  </a:lnTo>
                  <a:lnTo>
                    <a:pt x="30" y="22"/>
                  </a:lnTo>
                  <a:lnTo>
                    <a:pt x="14" y="44"/>
                  </a:lnTo>
                  <a:close/>
                  <a:moveTo>
                    <a:pt x="6" y="22"/>
                  </a:moveTo>
                  <a:lnTo>
                    <a:pt x="14" y="36"/>
                  </a:lnTo>
                  <a:lnTo>
                    <a:pt x="24" y="22"/>
                  </a:lnTo>
                  <a:lnTo>
                    <a:pt x="14" y="10"/>
                  </a:lnTo>
                  <a:lnTo>
                    <a:pt x="6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5080"/>
            <p:cNvSpPr>
              <a:spLocks noEditPoints="1"/>
            </p:cNvSpPr>
            <p:nvPr/>
          </p:nvSpPr>
          <p:spPr bwMode="auto">
            <a:xfrm>
              <a:off x="10891479" y="679723"/>
              <a:ext cx="444500" cy="104775"/>
            </a:xfrm>
            <a:custGeom>
              <a:avLst/>
              <a:gdLst>
                <a:gd name="T0" fmla="*/ 0 w 280"/>
                <a:gd name="T1" fmla="*/ 0 h 66"/>
                <a:gd name="T2" fmla="*/ 140 w 280"/>
                <a:gd name="T3" fmla="*/ 66 h 66"/>
                <a:gd name="T4" fmla="*/ 280 w 280"/>
                <a:gd name="T5" fmla="*/ 0 h 66"/>
                <a:gd name="T6" fmla="*/ 0 w 280"/>
                <a:gd name="T7" fmla="*/ 0 h 66"/>
                <a:gd name="T8" fmla="*/ 228 w 280"/>
                <a:gd name="T9" fmla="*/ 12 h 66"/>
                <a:gd name="T10" fmla="*/ 192 w 280"/>
                <a:gd name="T11" fmla="*/ 30 h 66"/>
                <a:gd name="T12" fmla="*/ 192 w 280"/>
                <a:gd name="T13" fmla="*/ 12 h 66"/>
                <a:gd name="T14" fmla="*/ 228 w 280"/>
                <a:gd name="T15" fmla="*/ 12 h 66"/>
                <a:gd name="T16" fmla="*/ 88 w 280"/>
                <a:gd name="T17" fmla="*/ 12 h 66"/>
                <a:gd name="T18" fmla="*/ 88 w 280"/>
                <a:gd name="T19" fmla="*/ 28 h 66"/>
                <a:gd name="T20" fmla="*/ 54 w 280"/>
                <a:gd name="T21" fmla="*/ 12 h 66"/>
                <a:gd name="T22" fmla="*/ 88 w 280"/>
                <a:gd name="T23" fmla="*/ 12 h 66"/>
                <a:gd name="T24" fmla="*/ 98 w 280"/>
                <a:gd name="T25" fmla="*/ 34 h 66"/>
                <a:gd name="T26" fmla="*/ 98 w 280"/>
                <a:gd name="T27" fmla="*/ 34 h 66"/>
                <a:gd name="T28" fmla="*/ 98 w 280"/>
                <a:gd name="T29" fmla="*/ 12 h 66"/>
                <a:gd name="T30" fmla="*/ 182 w 280"/>
                <a:gd name="T31" fmla="*/ 12 h 66"/>
                <a:gd name="T32" fmla="*/ 182 w 280"/>
                <a:gd name="T33" fmla="*/ 34 h 66"/>
                <a:gd name="T34" fmla="*/ 184 w 280"/>
                <a:gd name="T35" fmla="*/ 34 h 66"/>
                <a:gd name="T36" fmla="*/ 140 w 280"/>
                <a:gd name="T37" fmla="*/ 54 h 66"/>
                <a:gd name="T38" fmla="*/ 98 w 280"/>
                <a:gd name="T39" fmla="*/ 34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0" h="66">
                  <a:moveTo>
                    <a:pt x="0" y="0"/>
                  </a:moveTo>
                  <a:lnTo>
                    <a:pt x="140" y="66"/>
                  </a:lnTo>
                  <a:lnTo>
                    <a:pt x="280" y="0"/>
                  </a:lnTo>
                  <a:lnTo>
                    <a:pt x="0" y="0"/>
                  </a:lnTo>
                  <a:close/>
                  <a:moveTo>
                    <a:pt x="228" y="12"/>
                  </a:moveTo>
                  <a:lnTo>
                    <a:pt x="192" y="30"/>
                  </a:lnTo>
                  <a:lnTo>
                    <a:pt x="192" y="12"/>
                  </a:lnTo>
                  <a:lnTo>
                    <a:pt x="228" y="12"/>
                  </a:lnTo>
                  <a:close/>
                  <a:moveTo>
                    <a:pt x="88" y="12"/>
                  </a:moveTo>
                  <a:lnTo>
                    <a:pt x="88" y="28"/>
                  </a:lnTo>
                  <a:lnTo>
                    <a:pt x="54" y="12"/>
                  </a:lnTo>
                  <a:lnTo>
                    <a:pt x="88" y="12"/>
                  </a:lnTo>
                  <a:close/>
                  <a:moveTo>
                    <a:pt x="98" y="34"/>
                  </a:moveTo>
                  <a:lnTo>
                    <a:pt x="98" y="34"/>
                  </a:lnTo>
                  <a:lnTo>
                    <a:pt x="98" y="12"/>
                  </a:lnTo>
                  <a:lnTo>
                    <a:pt x="182" y="12"/>
                  </a:lnTo>
                  <a:lnTo>
                    <a:pt x="182" y="34"/>
                  </a:lnTo>
                  <a:lnTo>
                    <a:pt x="184" y="34"/>
                  </a:lnTo>
                  <a:lnTo>
                    <a:pt x="140" y="54"/>
                  </a:lnTo>
                  <a:lnTo>
                    <a:pt x="98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5081"/>
            <p:cNvSpPr>
              <a:spLocks/>
            </p:cNvSpPr>
            <p:nvPr/>
          </p:nvSpPr>
          <p:spPr bwMode="auto">
            <a:xfrm>
              <a:off x="10967679" y="540023"/>
              <a:ext cx="38100" cy="82550"/>
            </a:xfrm>
            <a:custGeom>
              <a:avLst/>
              <a:gdLst>
                <a:gd name="T0" fmla="*/ 22 w 24"/>
                <a:gd name="T1" fmla="*/ 22 h 52"/>
                <a:gd name="T2" fmla="*/ 24 w 24"/>
                <a:gd name="T3" fmla="*/ 18 h 52"/>
                <a:gd name="T4" fmla="*/ 24 w 24"/>
                <a:gd name="T5" fmla="*/ 16 h 52"/>
                <a:gd name="T6" fmla="*/ 16 w 24"/>
                <a:gd name="T7" fmla="*/ 16 h 52"/>
                <a:gd name="T8" fmla="*/ 16 w 24"/>
                <a:gd name="T9" fmla="*/ 4 h 52"/>
                <a:gd name="T10" fmla="*/ 12 w 24"/>
                <a:gd name="T11" fmla="*/ 0 h 52"/>
                <a:gd name="T12" fmla="*/ 10 w 24"/>
                <a:gd name="T13" fmla="*/ 0 h 52"/>
                <a:gd name="T14" fmla="*/ 8 w 24"/>
                <a:gd name="T15" fmla="*/ 16 h 52"/>
                <a:gd name="T16" fmla="*/ 2 w 24"/>
                <a:gd name="T17" fmla="*/ 16 h 52"/>
                <a:gd name="T18" fmla="*/ 0 w 24"/>
                <a:gd name="T19" fmla="*/ 18 h 52"/>
                <a:gd name="T20" fmla="*/ 0 w 24"/>
                <a:gd name="T21" fmla="*/ 22 h 52"/>
                <a:gd name="T22" fmla="*/ 8 w 24"/>
                <a:gd name="T23" fmla="*/ 22 h 52"/>
                <a:gd name="T24" fmla="*/ 2 w 24"/>
                <a:gd name="T25" fmla="*/ 28 h 52"/>
                <a:gd name="T26" fmla="*/ 0 w 24"/>
                <a:gd name="T27" fmla="*/ 30 h 52"/>
                <a:gd name="T28" fmla="*/ 0 w 24"/>
                <a:gd name="T29" fmla="*/ 32 h 52"/>
                <a:gd name="T30" fmla="*/ 2 w 24"/>
                <a:gd name="T31" fmla="*/ 36 h 52"/>
                <a:gd name="T32" fmla="*/ 8 w 24"/>
                <a:gd name="T33" fmla="*/ 42 h 52"/>
                <a:gd name="T34" fmla="*/ 2 w 24"/>
                <a:gd name="T35" fmla="*/ 42 h 52"/>
                <a:gd name="T36" fmla="*/ 0 w 24"/>
                <a:gd name="T37" fmla="*/ 46 h 52"/>
                <a:gd name="T38" fmla="*/ 0 w 24"/>
                <a:gd name="T39" fmla="*/ 48 h 52"/>
                <a:gd name="T40" fmla="*/ 8 w 24"/>
                <a:gd name="T41" fmla="*/ 50 h 52"/>
                <a:gd name="T42" fmla="*/ 10 w 24"/>
                <a:gd name="T43" fmla="*/ 52 h 52"/>
                <a:gd name="T44" fmla="*/ 12 w 24"/>
                <a:gd name="T45" fmla="*/ 52 h 52"/>
                <a:gd name="T46" fmla="*/ 16 w 24"/>
                <a:gd name="T47" fmla="*/ 50 h 52"/>
                <a:gd name="T48" fmla="*/ 22 w 24"/>
                <a:gd name="T49" fmla="*/ 50 h 52"/>
                <a:gd name="T50" fmla="*/ 24 w 24"/>
                <a:gd name="T51" fmla="*/ 46 h 52"/>
                <a:gd name="T52" fmla="*/ 24 w 24"/>
                <a:gd name="T53" fmla="*/ 44 h 52"/>
                <a:gd name="T54" fmla="*/ 16 w 24"/>
                <a:gd name="T55" fmla="*/ 42 h 52"/>
                <a:gd name="T56" fmla="*/ 22 w 24"/>
                <a:gd name="T57" fmla="*/ 36 h 52"/>
                <a:gd name="T58" fmla="*/ 24 w 24"/>
                <a:gd name="T59" fmla="*/ 34 h 52"/>
                <a:gd name="T60" fmla="*/ 24 w 24"/>
                <a:gd name="T61" fmla="*/ 32 h 52"/>
                <a:gd name="T62" fmla="*/ 22 w 24"/>
                <a:gd name="T63" fmla="*/ 28 h 52"/>
                <a:gd name="T64" fmla="*/ 16 w 24"/>
                <a:gd name="T65" fmla="*/ 2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" h="52">
                  <a:moveTo>
                    <a:pt x="22" y="22"/>
                  </a:moveTo>
                  <a:lnTo>
                    <a:pt x="22" y="22"/>
                  </a:lnTo>
                  <a:lnTo>
                    <a:pt x="24" y="22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6"/>
                  </a:lnTo>
                  <a:lnTo>
                    <a:pt x="22" y="16"/>
                  </a:lnTo>
                  <a:lnTo>
                    <a:pt x="16" y="16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4"/>
                  </a:lnTo>
                  <a:lnTo>
                    <a:pt x="8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2" y="22"/>
                  </a:lnTo>
                  <a:lnTo>
                    <a:pt x="8" y="22"/>
                  </a:lnTo>
                  <a:lnTo>
                    <a:pt x="8" y="28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8" y="36"/>
                  </a:lnTo>
                  <a:lnTo>
                    <a:pt x="8" y="4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4" y="52"/>
                  </a:lnTo>
                  <a:lnTo>
                    <a:pt x="16" y="50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24" y="44"/>
                  </a:lnTo>
                  <a:lnTo>
                    <a:pt x="22" y="42"/>
                  </a:lnTo>
                  <a:lnTo>
                    <a:pt x="16" y="42"/>
                  </a:lnTo>
                  <a:lnTo>
                    <a:pt x="16" y="3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4" y="34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2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22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5082"/>
            <p:cNvSpPr>
              <a:spLocks/>
            </p:cNvSpPr>
            <p:nvPr/>
          </p:nvSpPr>
          <p:spPr bwMode="auto">
            <a:xfrm>
              <a:off x="11234379" y="540023"/>
              <a:ext cx="38100" cy="82550"/>
            </a:xfrm>
            <a:custGeom>
              <a:avLst/>
              <a:gdLst>
                <a:gd name="T0" fmla="*/ 22 w 24"/>
                <a:gd name="T1" fmla="*/ 22 h 52"/>
                <a:gd name="T2" fmla="*/ 24 w 24"/>
                <a:gd name="T3" fmla="*/ 18 h 52"/>
                <a:gd name="T4" fmla="*/ 24 w 24"/>
                <a:gd name="T5" fmla="*/ 16 h 52"/>
                <a:gd name="T6" fmla="*/ 16 w 24"/>
                <a:gd name="T7" fmla="*/ 16 h 52"/>
                <a:gd name="T8" fmla="*/ 16 w 24"/>
                <a:gd name="T9" fmla="*/ 4 h 52"/>
                <a:gd name="T10" fmla="*/ 12 w 24"/>
                <a:gd name="T11" fmla="*/ 0 h 52"/>
                <a:gd name="T12" fmla="*/ 10 w 24"/>
                <a:gd name="T13" fmla="*/ 0 h 52"/>
                <a:gd name="T14" fmla="*/ 8 w 24"/>
                <a:gd name="T15" fmla="*/ 16 h 52"/>
                <a:gd name="T16" fmla="*/ 2 w 24"/>
                <a:gd name="T17" fmla="*/ 16 h 52"/>
                <a:gd name="T18" fmla="*/ 0 w 24"/>
                <a:gd name="T19" fmla="*/ 18 h 52"/>
                <a:gd name="T20" fmla="*/ 0 w 24"/>
                <a:gd name="T21" fmla="*/ 22 h 52"/>
                <a:gd name="T22" fmla="*/ 8 w 24"/>
                <a:gd name="T23" fmla="*/ 22 h 52"/>
                <a:gd name="T24" fmla="*/ 2 w 24"/>
                <a:gd name="T25" fmla="*/ 28 h 52"/>
                <a:gd name="T26" fmla="*/ 0 w 24"/>
                <a:gd name="T27" fmla="*/ 30 h 52"/>
                <a:gd name="T28" fmla="*/ 0 w 24"/>
                <a:gd name="T29" fmla="*/ 32 h 52"/>
                <a:gd name="T30" fmla="*/ 2 w 24"/>
                <a:gd name="T31" fmla="*/ 36 h 52"/>
                <a:gd name="T32" fmla="*/ 8 w 24"/>
                <a:gd name="T33" fmla="*/ 42 h 52"/>
                <a:gd name="T34" fmla="*/ 2 w 24"/>
                <a:gd name="T35" fmla="*/ 42 h 52"/>
                <a:gd name="T36" fmla="*/ 0 w 24"/>
                <a:gd name="T37" fmla="*/ 46 h 52"/>
                <a:gd name="T38" fmla="*/ 0 w 24"/>
                <a:gd name="T39" fmla="*/ 48 h 52"/>
                <a:gd name="T40" fmla="*/ 8 w 24"/>
                <a:gd name="T41" fmla="*/ 50 h 52"/>
                <a:gd name="T42" fmla="*/ 10 w 24"/>
                <a:gd name="T43" fmla="*/ 52 h 52"/>
                <a:gd name="T44" fmla="*/ 12 w 24"/>
                <a:gd name="T45" fmla="*/ 52 h 52"/>
                <a:gd name="T46" fmla="*/ 14 w 24"/>
                <a:gd name="T47" fmla="*/ 50 h 52"/>
                <a:gd name="T48" fmla="*/ 22 w 24"/>
                <a:gd name="T49" fmla="*/ 50 h 52"/>
                <a:gd name="T50" fmla="*/ 24 w 24"/>
                <a:gd name="T51" fmla="*/ 46 h 52"/>
                <a:gd name="T52" fmla="*/ 24 w 24"/>
                <a:gd name="T53" fmla="*/ 44 h 52"/>
                <a:gd name="T54" fmla="*/ 16 w 24"/>
                <a:gd name="T55" fmla="*/ 42 h 52"/>
                <a:gd name="T56" fmla="*/ 22 w 24"/>
                <a:gd name="T57" fmla="*/ 36 h 52"/>
                <a:gd name="T58" fmla="*/ 24 w 24"/>
                <a:gd name="T59" fmla="*/ 34 h 52"/>
                <a:gd name="T60" fmla="*/ 24 w 24"/>
                <a:gd name="T61" fmla="*/ 32 h 52"/>
                <a:gd name="T62" fmla="*/ 22 w 24"/>
                <a:gd name="T63" fmla="*/ 28 h 52"/>
                <a:gd name="T64" fmla="*/ 16 w 24"/>
                <a:gd name="T65" fmla="*/ 2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" h="52">
                  <a:moveTo>
                    <a:pt x="22" y="22"/>
                  </a:moveTo>
                  <a:lnTo>
                    <a:pt x="22" y="22"/>
                  </a:lnTo>
                  <a:lnTo>
                    <a:pt x="24" y="22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6"/>
                  </a:lnTo>
                  <a:lnTo>
                    <a:pt x="22" y="16"/>
                  </a:lnTo>
                  <a:lnTo>
                    <a:pt x="16" y="16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4"/>
                  </a:lnTo>
                  <a:lnTo>
                    <a:pt x="8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2" y="22"/>
                  </a:lnTo>
                  <a:lnTo>
                    <a:pt x="8" y="22"/>
                  </a:lnTo>
                  <a:lnTo>
                    <a:pt x="8" y="28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8" y="36"/>
                  </a:lnTo>
                  <a:lnTo>
                    <a:pt x="8" y="4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4" y="52"/>
                  </a:lnTo>
                  <a:lnTo>
                    <a:pt x="14" y="50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24" y="44"/>
                  </a:lnTo>
                  <a:lnTo>
                    <a:pt x="22" y="42"/>
                  </a:lnTo>
                  <a:lnTo>
                    <a:pt x="16" y="42"/>
                  </a:lnTo>
                  <a:lnTo>
                    <a:pt x="16" y="3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4" y="34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2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22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5083"/>
            <p:cNvSpPr>
              <a:spLocks noEditPoints="1"/>
            </p:cNvSpPr>
            <p:nvPr/>
          </p:nvSpPr>
          <p:spPr bwMode="auto">
            <a:xfrm>
              <a:off x="10974029" y="527323"/>
              <a:ext cx="288925" cy="66675"/>
            </a:xfrm>
            <a:custGeom>
              <a:avLst/>
              <a:gdLst>
                <a:gd name="T0" fmla="*/ 0 w 182"/>
                <a:gd name="T1" fmla="*/ 0 h 42"/>
                <a:gd name="T2" fmla="*/ 92 w 182"/>
                <a:gd name="T3" fmla="*/ 42 h 42"/>
                <a:gd name="T4" fmla="*/ 182 w 182"/>
                <a:gd name="T5" fmla="*/ 0 h 42"/>
                <a:gd name="T6" fmla="*/ 0 w 182"/>
                <a:gd name="T7" fmla="*/ 0 h 42"/>
                <a:gd name="T8" fmla="*/ 148 w 182"/>
                <a:gd name="T9" fmla="*/ 8 h 42"/>
                <a:gd name="T10" fmla="*/ 124 w 182"/>
                <a:gd name="T11" fmla="*/ 18 h 42"/>
                <a:gd name="T12" fmla="*/ 124 w 182"/>
                <a:gd name="T13" fmla="*/ 8 h 42"/>
                <a:gd name="T14" fmla="*/ 148 w 182"/>
                <a:gd name="T15" fmla="*/ 8 h 42"/>
                <a:gd name="T16" fmla="*/ 58 w 182"/>
                <a:gd name="T17" fmla="*/ 8 h 42"/>
                <a:gd name="T18" fmla="*/ 58 w 182"/>
                <a:gd name="T19" fmla="*/ 18 h 42"/>
                <a:gd name="T20" fmla="*/ 36 w 182"/>
                <a:gd name="T21" fmla="*/ 8 h 42"/>
                <a:gd name="T22" fmla="*/ 58 w 182"/>
                <a:gd name="T23" fmla="*/ 8 h 42"/>
                <a:gd name="T24" fmla="*/ 64 w 182"/>
                <a:gd name="T25" fmla="*/ 20 h 42"/>
                <a:gd name="T26" fmla="*/ 64 w 182"/>
                <a:gd name="T27" fmla="*/ 20 h 42"/>
                <a:gd name="T28" fmla="*/ 64 w 182"/>
                <a:gd name="T29" fmla="*/ 8 h 42"/>
                <a:gd name="T30" fmla="*/ 118 w 182"/>
                <a:gd name="T31" fmla="*/ 8 h 42"/>
                <a:gd name="T32" fmla="*/ 118 w 182"/>
                <a:gd name="T33" fmla="*/ 20 h 42"/>
                <a:gd name="T34" fmla="*/ 120 w 182"/>
                <a:gd name="T35" fmla="*/ 20 h 42"/>
                <a:gd name="T36" fmla="*/ 92 w 182"/>
                <a:gd name="T37" fmla="*/ 34 h 42"/>
                <a:gd name="T38" fmla="*/ 64 w 182"/>
                <a:gd name="T39" fmla="*/ 2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" h="42">
                  <a:moveTo>
                    <a:pt x="0" y="0"/>
                  </a:moveTo>
                  <a:lnTo>
                    <a:pt x="92" y="42"/>
                  </a:lnTo>
                  <a:lnTo>
                    <a:pt x="182" y="0"/>
                  </a:lnTo>
                  <a:lnTo>
                    <a:pt x="0" y="0"/>
                  </a:lnTo>
                  <a:close/>
                  <a:moveTo>
                    <a:pt x="148" y="8"/>
                  </a:moveTo>
                  <a:lnTo>
                    <a:pt x="124" y="18"/>
                  </a:lnTo>
                  <a:lnTo>
                    <a:pt x="124" y="8"/>
                  </a:lnTo>
                  <a:lnTo>
                    <a:pt x="148" y="8"/>
                  </a:lnTo>
                  <a:close/>
                  <a:moveTo>
                    <a:pt x="58" y="8"/>
                  </a:moveTo>
                  <a:lnTo>
                    <a:pt x="58" y="18"/>
                  </a:lnTo>
                  <a:lnTo>
                    <a:pt x="36" y="8"/>
                  </a:lnTo>
                  <a:lnTo>
                    <a:pt x="58" y="8"/>
                  </a:lnTo>
                  <a:close/>
                  <a:moveTo>
                    <a:pt x="64" y="20"/>
                  </a:moveTo>
                  <a:lnTo>
                    <a:pt x="64" y="20"/>
                  </a:lnTo>
                  <a:lnTo>
                    <a:pt x="64" y="8"/>
                  </a:lnTo>
                  <a:lnTo>
                    <a:pt x="118" y="8"/>
                  </a:lnTo>
                  <a:lnTo>
                    <a:pt x="118" y="20"/>
                  </a:lnTo>
                  <a:lnTo>
                    <a:pt x="120" y="20"/>
                  </a:lnTo>
                  <a:lnTo>
                    <a:pt x="92" y="34"/>
                  </a:lnTo>
                  <a:lnTo>
                    <a:pt x="6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5073"/>
            <p:cNvSpPr>
              <a:spLocks noEditPoints="1"/>
            </p:cNvSpPr>
            <p:nvPr/>
          </p:nvSpPr>
          <p:spPr bwMode="auto">
            <a:xfrm>
              <a:off x="11094679" y="583085"/>
              <a:ext cx="41275" cy="60325"/>
            </a:xfrm>
            <a:custGeom>
              <a:avLst/>
              <a:gdLst>
                <a:gd name="T0" fmla="*/ 12 w 26"/>
                <a:gd name="T1" fmla="*/ 38 h 38"/>
                <a:gd name="T2" fmla="*/ 0 w 26"/>
                <a:gd name="T3" fmla="*/ 18 h 38"/>
                <a:gd name="T4" fmla="*/ 12 w 26"/>
                <a:gd name="T5" fmla="*/ 0 h 38"/>
                <a:gd name="T6" fmla="*/ 26 w 26"/>
                <a:gd name="T7" fmla="*/ 18 h 38"/>
                <a:gd name="T8" fmla="*/ 12 w 26"/>
                <a:gd name="T9" fmla="*/ 38 h 38"/>
                <a:gd name="T10" fmla="*/ 6 w 26"/>
                <a:gd name="T11" fmla="*/ 18 h 38"/>
                <a:gd name="T12" fmla="*/ 12 w 26"/>
                <a:gd name="T13" fmla="*/ 28 h 38"/>
                <a:gd name="T14" fmla="*/ 20 w 26"/>
                <a:gd name="T15" fmla="*/ 18 h 38"/>
                <a:gd name="T16" fmla="*/ 12 w 26"/>
                <a:gd name="T17" fmla="*/ 8 h 38"/>
                <a:gd name="T18" fmla="*/ 6 w 26"/>
                <a:gd name="T19" fmla="*/ 1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38">
                  <a:moveTo>
                    <a:pt x="12" y="38"/>
                  </a:moveTo>
                  <a:lnTo>
                    <a:pt x="0" y="18"/>
                  </a:lnTo>
                  <a:lnTo>
                    <a:pt x="12" y="0"/>
                  </a:lnTo>
                  <a:lnTo>
                    <a:pt x="26" y="18"/>
                  </a:lnTo>
                  <a:lnTo>
                    <a:pt x="12" y="38"/>
                  </a:lnTo>
                  <a:close/>
                  <a:moveTo>
                    <a:pt x="6" y="18"/>
                  </a:moveTo>
                  <a:lnTo>
                    <a:pt x="12" y="28"/>
                  </a:lnTo>
                  <a:lnTo>
                    <a:pt x="20" y="18"/>
                  </a:lnTo>
                  <a:lnTo>
                    <a:pt x="12" y="8"/>
                  </a:lnTo>
                  <a:lnTo>
                    <a:pt x="6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5074"/>
            <p:cNvSpPr>
              <a:spLocks noEditPoints="1"/>
            </p:cNvSpPr>
            <p:nvPr/>
          </p:nvSpPr>
          <p:spPr bwMode="auto">
            <a:xfrm>
              <a:off x="11096266" y="528113"/>
              <a:ext cx="38100" cy="50800"/>
            </a:xfrm>
            <a:custGeom>
              <a:avLst/>
              <a:gdLst>
                <a:gd name="T0" fmla="*/ 12 w 24"/>
                <a:gd name="T1" fmla="*/ 32 h 32"/>
                <a:gd name="T2" fmla="*/ 0 w 24"/>
                <a:gd name="T3" fmla="*/ 16 h 32"/>
                <a:gd name="T4" fmla="*/ 12 w 24"/>
                <a:gd name="T5" fmla="*/ 0 h 32"/>
                <a:gd name="T6" fmla="*/ 24 w 24"/>
                <a:gd name="T7" fmla="*/ 16 h 32"/>
                <a:gd name="T8" fmla="*/ 12 w 24"/>
                <a:gd name="T9" fmla="*/ 32 h 32"/>
                <a:gd name="T10" fmla="*/ 8 w 24"/>
                <a:gd name="T11" fmla="*/ 16 h 32"/>
                <a:gd name="T12" fmla="*/ 12 w 24"/>
                <a:gd name="T13" fmla="*/ 24 h 32"/>
                <a:gd name="T14" fmla="*/ 18 w 24"/>
                <a:gd name="T15" fmla="*/ 16 h 32"/>
                <a:gd name="T16" fmla="*/ 12 w 24"/>
                <a:gd name="T17" fmla="*/ 8 h 32"/>
                <a:gd name="T18" fmla="*/ 8 w 24"/>
                <a:gd name="T19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32">
                  <a:moveTo>
                    <a:pt x="12" y="32"/>
                  </a:moveTo>
                  <a:lnTo>
                    <a:pt x="0" y="16"/>
                  </a:lnTo>
                  <a:lnTo>
                    <a:pt x="12" y="0"/>
                  </a:lnTo>
                  <a:lnTo>
                    <a:pt x="24" y="16"/>
                  </a:lnTo>
                  <a:lnTo>
                    <a:pt x="12" y="32"/>
                  </a:lnTo>
                  <a:close/>
                  <a:moveTo>
                    <a:pt x="8" y="16"/>
                  </a:moveTo>
                  <a:lnTo>
                    <a:pt x="12" y="24"/>
                  </a:lnTo>
                  <a:lnTo>
                    <a:pt x="18" y="16"/>
                  </a:lnTo>
                  <a:lnTo>
                    <a:pt x="12" y="8"/>
                  </a:lnTo>
                  <a:lnTo>
                    <a:pt x="8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5075"/>
            <p:cNvSpPr>
              <a:spLocks noEditPoints="1"/>
            </p:cNvSpPr>
            <p:nvPr/>
          </p:nvSpPr>
          <p:spPr bwMode="auto">
            <a:xfrm>
              <a:off x="11101029" y="490013"/>
              <a:ext cx="28575" cy="41275"/>
            </a:xfrm>
            <a:custGeom>
              <a:avLst/>
              <a:gdLst>
                <a:gd name="T0" fmla="*/ 8 w 18"/>
                <a:gd name="T1" fmla="*/ 26 h 26"/>
                <a:gd name="T2" fmla="*/ 0 w 18"/>
                <a:gd name="T3" fmla="*/ 12 h 26"/>
                <a:gd name="T4" fmla="*/ 8 w 18"/>
                <a:gd name="T5" fmla="*/ 0 h 26"/>
                <a:gd name="T6" fmla="*/ 18 w 18"/>
                <a:gd name="T7" fmla="*/ 12 h 26"/>
                <a:gd name="T8" fmla="*/ 8 w 18"/>
                <a:gd name="T9" fmla="*/ 26 h 26"/>
                <a:gd name="T10" fmla="*/ 6 w 18"/>
                <a:gd name="T11" fmla="*/ 12 h 26"/>
                <a:gd name="T12" fmla="*/ 8 w 18"/>
                <a:gd name="T13" fmla="*/ 18 h 26"/>
                <a:gd name="T14" fmla="*/ 12 w 18"/>
                <a:gd name="T15" fmla="*/ 12 h 26"/>
                <a:gd name="T16" fmla="*/ 8 w 18"/>
                <a:gd name="T17" fmla="*/ 8 h 26"/>
                <a:gd name="T18" fmla="*/ 6 w 18"/>
                <a:gd name="T19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26">
                  <a:moveTo>
                    <a:pt x="8" y="26"/>
                  </a:moveTo>
                  <a:lnTo>
                    <a:pt x="0" y="12"/>
                  </a:lnTo>
                  <a:lnTo>
                    <a:pt x="8" y="0"/>
                  </a:lnTo>
                  <a:lnTo>
                    <a:pt x="18" y="12"/>
                  </a:lnTo>
                  <a:lnTo>
                    <a:pt x="8" y="26"/>
                  </a:lnTo>
                  <a:close/>
                  <a:moveTo>
                    <a:pt x="6" y="12"/>
                  </a:moveTo>
                  <a:lnTo>
                    <a:pt x="8" y="18"/>
                  </a:lnTo>
                  <a:lnTo>
                    <a:pt x="12" y="12"/>
                  </a:lnTo>
                  <a:lnTo>
                    <a:pt x="8" y="8"/>
                  </a:lnTo>
                  <a:lnTo>
                    <a:pt x="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5076"/>
            <p:cNvSpPr>
              <a:spLocks noChangeArrowheads="1"/>
            </p:cNvSpPr>
            <p:nvPr/>
          </p:nvSpPr>
          <p:spPr bwMode="auto">
            <a:xfrm>
              <a:off x="11104204" y="480488"/>
              <a:ext cx="22225" cy="9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5077"/>
            <p:cNvSpPr>
              <a:spLocks noChangeArrowheads="1"/>
            </p:cNvSpPr>
            <p:nvPr/>
          </p:nvSpPr>
          <p:spPr bwMode="auto">
            <a:xfrm>
              <a:off x="11105791" y="455088"/>
              <a:ext cx="19050" cy="9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Rectangle 5078"/>
            <p:cNvSpPr>
              <a:spLocks noChangeArrowheads="1"/>
            </p:cNvSpPr>
            <p:nvPr/>
          </p:nvSpPr>
          <p:spPr bwMode="auto">
            <a:xfrm>
              <a:off x="11108966" y="423338"/>
              <a:ext cx="12700" cy="1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5079"/>
            <p:cNvSpPr>
              <a:spLocks/>
            </p:cNvSpPr>
            <p:nvPr/>
          </p:nvSpPr>
          <p:spPr bwMode="auto">
            <a:xfrm>
              <a:off x="11108966" y="340788"/>
              <a:ext cx="12700" cy="66675"/>
            </a:xfrm>
            <a:custGeom>
              <a:avLst/>
              <a:gdLst>
                <a:gd name="T0" fmla="*/ 8 w 8"/>
                <a:gd name="T1" fmla="*/ 42 h 42"/>
                <a:gd name="T2" fmla="*/ 0 w 8"/>
                <a:gd name="T3" fmla="*/ 42 h 42"/>
                <a:gd name="T4" fmla="*/ 4 w 8"/>
                <a:gd name="T5" fmla="*/ 0 h 42"/>
                <a:gd name="T6" fmla="*/ 8 w 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42">
                  <a:moveTo>
                    <a:pt x="8" y="42"/>
                  </a:moveTo>
                  <a:lnTo>
                    <a:pt x="0" y="42"/>
                  </a:lnTo>
                  <a:lnTo>
                    <a:pt x="4" y="0"/>
                  </a:lnTo>
                  <a:lnTo>
                    <a:pt x="8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04" name="Freeform 3046"/>
          <p:cNvSpPr>
            <a:spLocks noEditPoints="1"/>
          </p:cNvSpPr>
          <p:nvPr/>
        </p:nvSpPr>
        <p:spPr bwMode="auto">
          <a:xfrm>
            <a:off x="668054" y="2751608"/>
            <a:ext cx="382588" cy="361950"/>
          </a:xfrm>
          <a:custGeom>
            <a:avLst/>
            <a:gdLst/>
            <a:ahLst/>
            <a:cxnLst>
              <a:cxn ang="0">
                <a:pos x="41" y="70"/>
              </a:cxn>
              <a:cxn ang="0">
                <a:pos x="138" y="0"/>
              </a:cxn>
              <a:cxn ang="0">
                <a:pos x="554" y="8"/>
              </a:cxn>
              <a:cxn ang="0">
                <a:pos x="669" y="148"/>
              </a:cxn>
              <a:cxn ang="0">
                <a:pos x="635" y="589"/>
              </a:cxn>
              <a:cxn ang="0">
                <a:pos x="536" y="636"/>
              </a:cxn>
              <a:cxn ang="0">
                <a:pos x="133" y="589"/>
              </a:cxn>
              <a:cxn ang="0">
                <a:pos x="35" y="636"/>
              </a:cxn>
              <a:cxn ang="0">
                <a:pos x="0" y="554"/>
              </a:cxn>
              <a:cxn ang="0">
                <a:pos x="35" y="113"/>
              </a:cxn>
              <a:cxn ang="0">
                <a:pos x="669" y="148"/>
              </a:cxn>
              <a:cxn ang="0">
                <a:pos x="218" y="209"/>
              </a:cxn>
              <a:cxn ang="0">
                <a:pos x="218" y="493"/>
              </a:cxn>
              <a:cxn ang="0">
                <a:pos x="585" y="263"/>
              </a:cxn>
              <a:cxn ang="0">
                <a:pos x="474" y="263"/>
              </a:cxn>
              <a:cxn ang="0">
                <a:pos x="504" y="473"/>
              </a:cxn>
              <a:cxn ang="0">
                <a:pos x="556" y="473"/>
              </a:cxn>
              <a:cxn ang="0">
                <a:pos x="585" y="263"/>
              </a:cxn>
              <a:cxn ang="0">
                <a:pos x="327" y="367"/>
              </a:cxn>
              <a:cxn ang="0">
                <a:pos x="293" y="404"/>
              </a:cxn>
              <a:cxn ang="0">
                <a:pos x="270" y="426"/>
              </a:cxn>
              <a:cxn ang="0">
                <a:pos x="234" y="460"/>
              </a:cxn>
              <a:cxn ang="0">
                <a:pos x="218" y="425"/>
              </a:cxn>
              <a:cxn ang="0">
                <a:pos x="202" y="460"/>
              </a:cxn>
              <a:cxn ang="0">
                <a:pos x="165" y="426"/>
              </a:cxn>
              <a:cxn ang="0">
                <a:pos x="143" y="404"/>
              </a:cxn>
              <a:cxn ang="0">
                <a:pos x="109" y="367"/>
              </a:cxn>
              <a:cxn ang="0">
                <a:pos x="143" y="351"/>
              </a:cxn>
              <a:cxn ang="0">
                <a:pos x="109" y="335"/>
              </a:cxn>
              <a:cxn ang="0">
                <a:pos x="143" y="298"/>
              </a:cxn>
              <a:cxn ang="0">
                <a:pos x="165" y="298"/>
              </a:cxn>
              <a:cxn ang="0">
                <a:pos x="152" y="263"/>
              </a:cxn>
              <a:cxn ang="0">
                <a:pos x="202" y="261"/>
              </a:cxn>
              <a:cxn ang="0">
                <a:pos x="234" y="261"/>
              </a:cxn>
              <a:cxn ang="0">
                <a:pos x="284" y="263"/>
              </a:cxn>
              <a:cxn ang="0">
                <a:pos x="270" y="298"/>
              </a:cxn>
              <a:cxn ang="0">
                <a:pos x="293" y="298"/>
              </a:cxn>
              <a:cxn ang="0">
                <a:pos x="327" y="335"/>
              </a:cxn>
              <a:cxn ang="0">
                <a:pos x="292" y="351"/>
              </a:cxn>
              <a:cxn ang="0">
                <a:pos x="262" y="351"/>
              </a:cxn>
              <a:cxn ang="0">
                <a:pos x="173" y="351"/>
              </a:cxn>
              <a:cxn ang="0">
                <a:pos x="262" y="351"/>
              </a:cxn>
            </a:cxnLst>
            <a:rect l="0" t="0" r="r" b="b"/>
            <a:pathLst>
              <a:path w="669" h="636">
                <a:moveTo>
                  <a:pt x="628" y="70"/>
                </a:moveTo>
                <a:cubicBezTo>
                  <a:pt x="41" y="70"/>
                  <a:pt x="41" y="70"/>
                  <a:pt x="41" y="70"/>
                </a:cubicBezTo>
                <a:cubicBezTo>
                  <a:pt x="116" y="8"/>
                  <a:pt x="116" y="8"/>
                  <a:pt x="116" y="8"/>
                </a:cubicBezTo>
                <a:cubicBezTo>
                  <a:pt x="122" y="3"/>
                  <a:pt x="130" y="0"/>
                  <a:pt x="138" y="0"/>
                </a:cubicBezTo>
                <a:cubicBezTo>
                  <a:pt x="532" y="0"/>
                  <a:pt x="532" y="0"/>
                  <a:pt x="532" y="0"/>
                </a:cubicBezTo>
                <a:cubicBezTo>
                  <a:pt x="540" y="0"/>
                  <a:pt x="548" y="3"/>
                  <a:pt x="554" y="8"/>
                </a:cubicBezTo>
                <a:lnTo>
                  <a:pt x="628" y="70"/>
                </a:lnTo>
                <a:close/>
                <a:moveTo>
                  <a:pt x="669" y="148"/>
                </a:moveTo>
                <a:cubicBezTo>
                  <a:pt x="669" y="554"/>
                  <a:pt x="669" y="554"/>
                  <a:pt x="669" y="554"/>
                </a:cubicBezTo>
                <a:cubicBezTo>
                  <a:pt x="669" y="573"/>
                  <a:pt x="654" y="589"/>
                  <a:pt x="635" y="589"/>
                </a:cubicBezTo>
                <a:cubicBezTo>
                  <a:pt x="635" y="636"/>
                  <a:pt x="635" y="636"/>
                  <a:pt x="635" y="636"/>
                </a:cubicBezTo>
                <a:cubicBezTo>
                  <a:pt x="536" y="636"/>
                  <a:pt x="536" y="636"/>
                  <a:pt x="536" y="636"/>
                </a:cubicBezTo>
                <a:cubicBezTo>
                  <a:pt x="536" y="589"/>
                  <a:pt x="536" y="589"/>
                  <a:pt x="536" y="589"/>
                </a:cubicBezTo>
                <a:cubicBezTo>
                  <a:pt x="133" y="589"/>
                  <a:pt x="133" y="589"/>
                  <a:pt x="133" y="589"/>
                </a:cubicBezTo>
                <a:cubicBezTo>
                  <a:pt x="133" y="636"/>
                  <a:pt x="133" y="636"/>
                  <a:pt x="133" y="636"/>
                </a:cubicBezTo>
                <a:cubicBezTo>
                  <a:pt x="35" y="636"/>
                  <a:pt x="35" y="636"/>
                  <a:pt x="35" y="636"/>
                </a:cubicBezTo>
                <a:cubicBezTo>
                  <a:pt x="35" y="589"/>
                  <a:pt x="35" y="589"/>
                  <a:pt x="35" y="589"/>
                </a:cubicBezTo>
                <a:cubicBezTo>
                  <a:pt x="16" y="589"/>
                  <a:pt x="0" y="573"/>
                  <a:pt x="0" y="554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29"/>
                  <a:pt x="16" y="113"/>
                  <a:pt x="35" y="113"/>
                </a:cubicBezTo>
                <a:cubicBezTo>
                  <a:pt x="635" y="113"/>
                  <a:pt x="635" y="113"/>
                  <a:pt x="635" y="113"/>
                </a:cubicBezTo>
                <a:cubicBezTo>
                  <a:pt x="654" y="113"/>
                  <a:pt x="669" y="129"/>
                  <a:pt x="669" y="148"/>
                </a:cubicBezTo>
                <a:close/>
                <a:moveTo>
                  <a:pt x="360" y="351"/>
                </a:moveTo>
                <a:cubicBezTo>
                  <a:pt x="360" y="272"/>
                  <a:pt x="296" y="209"/>
                  <a:pt x="218" y="209"/>
                </a:cubicBezTo>
                <a:cubicBezTo>
                  <a:pt x="139" y="209"/>
                  <a:pt x="75" y="272"/>
                  <a:pt x="75" y="351"/>
                </a:cubicBezTo>
                <a:cubicBezTo>
                  <a:pt x="75" y="430"/>
                  <a:pt x="139" y="493"/>
                  <a:pt x="218" y="493"/>
                </a:cubicBezTo>
                <a:cubicBezTo>
                  <a:pt x="296" y="493"/>
                  <a:pt x="360" y="430"/>
                  <a:pt x="360" y="351"/>
                </a:cubicBezTo>
                <a:close/>
                <a:moveTo>
                  <a:pt x="585" y="263"/>
                </a:moveTo>
                <a:cubicBezTo>
                  <a:pt x="585" y="232"/>
                  <a:pt x="560" y="207"/>
                  <a:pt x="530" y="207"/>
                </a:cubicBezTo>
                <a:cubicBezTo>
                  <a:pt x="499" y="207"/>
                  <a:pt x="474" y="232"/>
                  <a:pt x="474" y="263"/>
                </a:cubicBezTo>
                <a:cubicBezTo>
                  <a:pt x="474" y="284"/>
                  <a:pt x="486" y="302"/>
                  <a:pt x="504" y="311"/>
                </a:cubicBezTo>
                <a:cubicBezTo>
                  <a:pt x="504" y="473"/>
                  <a:pt x="504" y="473"/>
                  <a:pt x="504" y="473"/>
                </a:cubicBezTo>
                <a:cubicBezTo>
                  <a:pt x="504" y="487"/>
                  <a:pt x="516" y="499"/>
                  <a:pt x="530" y="499"/>
                </a:cubicBezTo>
                <a:cubicBezTo>
                  <a:pt x="544" y="499"/>
                  <a:pt x="556" y="487"/>
                  <a:pt x="556" y="473"/>
                </a:cubicBezTo>
                <a:cubicBezTo>
                  <a:pt x="556" y="311"/>
                  <a:pt x="556" y="311"/>
                  <a:pt x="556" y="311"/>
                </a:cubicBezTo>
                <a:cubicBezTo>
                  <a:pt x="573" y="302"/>
                  <a:pt x="585" y="284"/>
                  <a:pt x="585" y="263"/>
                </a:cubicBezTo>
                <a:close/>
                <a:moveTo>
                  <a:pt x="308" y="367"/>
                </a:moveTo>
                <a:cubicBezTo>
                  <a:pt x="327" y="367"/>
                  <a:pt x="327" y="367"/>
                  <a:pt x="327" y="367"/>
                </a:cubicBezTo>
                <a:cubicBezTo>
                  <a:pt x="324" y="385"/>
                  <a:pt x="317" y="402"/>
                  <a:pt x="306" y="417"/>
                </a:cubicBezTo>
                <a:cubicBezTo>
                  <a:pt x="293" y="404"/>
                  <a:pt x="293" y="404"/>
                  <a:pt x="293" y="404"/>
                </a:cubicBezTo>
                <a:cubicBezTo>
                  <a:pt x="287" y="397"/>
                  <a:pt x="277" y="397"/>
                  <a:pt x="270" y="404"/>
                </a:cubicBezTo>
                <a:cubicBezTo>
                  <a:pt x="264" y="410"/>
                  <a:pt x="264" y="420"/>
                  <a:pt x="270" y="426"/>
                </a:cubicBezTo>
                <a:cubicBezTo>
                  <a:pt x="284" y="439"/>
                  <a:pt x="284" y="439"/>
                  <a:pt x="284" y="439"/>
                </a:cubicBezTo>
                <a:cubicBezTo>
                  <a:pt x="269" y="450"/>
                  <a:pt x="252" y="457"/>
                  <a:pt x="234" y="460"/>
                </a:cubicBezTo>
                <a:cubicBezTo>
                  <a:pt x="234" y="441"/>
                  <a:pt x="234" y="441"/>
                  <a:pt x="234" y="441"/>
                </a:cubicBezTo>
                <a:cubicBezTo>
                  <a:pt x="234" y="432"/>
                  <a:pt x="227" y="425"/>
                  <a:pt x="218" y="425"/>
                </a:cubicBezTo>
                <a:cubicBezTo>
                  <a:pt x="209" y="425"/>
                  <a:pt x="202" y="433"/>
                  <a:pt x="202" y="441"/>
                </a:cubicBezTo>
                <a:cubicBezTo>
                  <a:pt x="202" y="460"/>
                  <a:pt x="202" y="460"/>
                  <a:pt x="202" y="460"/>
                </a:cubicBezTo>
                <a:cubicBezTo>
                  <a:pt x="183" y="457"/>
                  <a:pt x="166" y="450"/>
                  <a:pt x="152" y="439"/>
                </a:cubicBezTo>
                <a:cubicBezTo>
                  <a:pt x="165" y="426"/>
                  <a:pt x="165" y="426"/>
                  <a:pt x="165" y="426"/>
                </a:cubicBezTo>
                <a:cubicBezTo>
                  <a:pt x="171" y="420"/>
                  <a:pt x="171" y="410"/>
                  <a:pt x="165" y="404"/>
                </a:cubicBezTo>
                <a:cubicBezTo>
                  <a:pt x="159" y="398"/>
                  <a:pt x="149" y="397"/>
                  <a:pt x="143" y="404"/>
                </a:cubicBezTo>
                <a:cubicBezTo>
                  <a:pt x="130" y="417"/>
                  <a:pt x="130" y="417"/>
                  <a:pt x="130" y="417"/>
                </a:cubicBezTo>
                <a:cubicBezTo>
                  <a:pt x="119" y="402"/>
                  <a:pt x="112" y="385"/>
                  <a:pt x="109" y="367"/>
                </a:cubicBezTo>
                <a:cubicBezTo>
                  <a:pt x="128" y="367"/>
                  <a:pt x="128" y="367"/>
                  <a:pt x="128" y="367"/>
                </a:cubicBezTo>
                <a:cubicBezTo>
                  <a:pt x="136" y="367"/>
                  <a:pt x="143" y="360"/>
                  <a:pt x="143" y="351"/>
                </a:cubicBezTo>
                <a:cubicBezTo>
                  <a:pt x="143" y="342"/>
                  <a:pt x="136" y="335"/>
                  <a:pt x="128" y="335"/>
                </a:cubicBezTo>
                <a:cubicBezTo>
                  <a:pt x="109" y="335"/>
                  <a:pt x="109" y="335"/>
                  <a:pt x="109" y="335"/>
                </a:cubicBezTo>
                <a:cubicBezTo>
                  <a:pt x="112" y="317"/>
                  <a:pt x="119" y="300"/>
                  <a:pt x="130" y="285"/>
                </a:cubicBezTo>
                <a:cubicBezTo>
                  <a:pt x="143" y="298"/>
                  <a:pt x="143" y="298"/>
                  <a:pt x="143" y="298"/>
                </a:cubicBezTo>
                <a:cubicBezTo>
                  <a:pt x="146" y="301"/>
                  <a:pt x="150" y="303"/>
                  <a:pt x="154" y="303"/>
                </a:cubicBezTo>
                <a:cubicBezTo>
                  <a:pt x="158" y="303"/>
                  <a:pt x="162" y="301"/>
                  <a:pt x="165" y="298"/>
                </a:cubicBezTo>
                <a:cubicBezTo>
                  <a:pt x="171" y="292"/>
                  <a:pt x="171" y="282"/>
                  <a:pt x="165" y="276"/>
                </a:cubicBezTo>
                <a:cubicBezTo>
                  <a:pt x="152" y="263"/>
                  <a:pt x="152" y="263"/>
                  <a:pt x="152" y="263"/>
                </a:cubicBezTo>
                <a:cubicBezTo>
                  <a:pt x="166" y="252"/>
                  <a:pt x="183" y="245"/>
                  <a:pt x="202" y="242"/>
                </a:cubicBezTo>
                <a:cubicBezTo>
                  <a:pt x="202" y="261"/>
                  <a:pt x="202" y="261"/>
                  <a:pt x="202" y="261"/>
                </a:cubicBezTo>
                <a:cubicBezTo>
                  <a:pt x="202" y="269"/>
                  <a:pt x="209" y="277"/>
                  <a:pt x="218" y="277"/>
                </a:cubicBezTo>
                <a:cubicBezTo>
                  <a:pt x="227" y="277"/>
                  <a:pt x="234" y="269"/>
                  <a:pt x="234" y="261"/>
                </a:cubicBezTo>
                <a:cubicBezTo>
                  <a:pt x="234" y="242"/>
                  <a:pt x="234" y="242"/>
                  <a:pt x="234" y="242"/>
                </a:cubicBezTo>
                <a:cubicBezTo>
                  <a:pt x="252" y="245"/>
                  <a:pt x="269" y="252"/>
                  <a:pt x="284" y="263"/>
                </a:cubicBezTo>
                <a:cubicBezTo>
                  <a:pt x="270" y="276"/>
                  <a:pt x="270" y="276"/>
                  <a:pt x="270" y="276"/>
                </a:cubicBezTo>
                <a:cubicBezTo>
                  <a:pt x="264" y="282"/>
                  <a:pt x="264" y="292"/>
                  <a:pt x="270" y="298"/>
                </a:cubicBezTo>
                <a:cubicBezTo>
                  <a:pt x="273" y="301"/>
                  <a:pt x="278" y="303"/>
                  <a:pt x="282" y="303"/>
                </a:cubicBezTo>
                <a:cubicBezTo>
                  <a:pt x="286" y="303"/>
                  <a:pt x="290" y="301"/>
                  <a:pt x="293" y="298"/>
                </a:cubicBezTo>
                <a:cubicBezTo>
                  <a:pt x="306" y="285"/>
                  <a:pt x="306" y="285"/>
                  <a:pt x="306" y="285"/>
                </a:cubicBezTo>
                <a:cubicBezTo>
                  <a:pt x="317" y="300"/>
                  <a:pt x="324" y="317"/>
                  <a:pt x="327" y="335"/>
                </a:cubicBezTo>
                <a:cubicBezTo>
                  <a:pt x="308" y="335"/>
                  <a:pt x="308" y="335"/>
                  <a:pt x="308" y="335"/>
                </a:cubicBezTo>
                <a:cubicBezTo>
                  <a:pt x="299" y="335"/>
                  <a:pt x="292" y="342"/>
                  <a:pt x="292" y="351"/>
                </a:cubicBezTo>
                <a:cubicBezTo>
                  <a:pt x="292" y="360"/>
                  <a:pt x="299" y="367"/>
                  <a:pt x="308" y="367"/>
                </a:cubicBezTo>
                <a:close/>
                <a:moveTo>
                  <a:pt x="262" y="351"/>
                </a:moveTo>
                <a:cubicBezTo>
                  <a:pt x="262" y="327"/>
                  <a:pt x="242" y="307"/>
                  <a:pt x="218" y="307"/>
                </a:cubicBezTo>
                <a:cubicBezTo>
                  <a:pt x="193" y="307"/>
                  <a:pt x="173" y="327"/>
                  <a:pt x="173" y="351"/>
                </a:cubicBezTo>
                <a:cubicBezTo>
                  <a:pt x="173" y="375"/>
                  <a:pt x="193" y="395"/>
                  <a:pt x="218" y="395"/>
                </a:cubicBezTo>
                <a:cubicBezTo>
                  <a:pt x="242" y="395"/>
                  <a:pt x="262" y="375"/>
                  <a:pt x="262" y="351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3037"/>
          <p:cNvSpPr>
            <a:spLocks noEditPoints="1"/>
          </p:cNvSpPr>
          <p:nvPr/>
        </p:nvSpPr>
        <p:spPr bwMode="auto">
          <a:xfrm>
            <a:off x="652626" y="3424466"/>
            <a:ext cx="433388" cy="417513"/>
          </a:xfrm>
          <a:custGeom>
            <a:avLst/>
            <a:gdLst/>
            <a:ahLst/>
            <a:cxnLst>
              <a:cxn ang="0">
                <a:pos x="730" y="419"/>
              </a:cxn>
              <a:cxn ang="0">
                <a:pos x="634" y="101"/>
              </a:cxn>
              <a:cxn ang="0">
                <a:pos x="631" y="96"/>
              </a:cxn>
              <a:cxn ang="0">
                <a:pos x="628" y="93"/>
              </a:cxn>
              <a:cxn ang="0">
                <a:pos x="623" y="89"/>
              </a:cxn>
              <a:cxn ang="0">
                <a:pos x="620" y="88"/>
              </a:cxn>
              <a:cxn ang="0">
                <a:pos x="615" y="87"/>
              </a:cxn>
              <a:cxn ang="0">
                <a:pos x="438" y="87"/>
              </a:cxn>
              <a:cxn ang="0">
                <a:pos x="401" y="22"/>
              </a:cxn>
              <a:cxn ang="0">
                <a:pos x="358" y="22"/>
              </a:cxn>
              <a:cxn ang="0">
                <a:pos x="321" y="87"/>
              </a:cxn>
              <a:cxn ang="0">
                <a:pos x="145" y="87"/>
              </a:cxn>
              <a:cxn ang="0">
                <a:pos x="140" y="88"/>
              </a:cxn>
              <a:cxn ang="0">
                <a:pos x="136" y="89"/>
              </a:cxn>
              <a:cxn ang="0">
                <a:pos x="131" y="93"/>
              </a:cxn>
              <a:cxn ang="0">
                <a:pos x="128" y="96"/>
              </a:cxn>
              <a:cxn ang="0">
                <a:pos x="126" y="101"/>
              </a:cxn>
              <a:cxn ang="0">
                <a:pos x="30" y="419"/>
              </a:cxn>
              <a:cxn ang="0">
                <a:pos x="0" y="420"/>
              </a:cxn>
              <a:cxn ang="0">
                <a:pos x="291" y="420"/>
              </a:cxn>
              <a:cxn ang="0">
                <a:pos x="262" y="419"/>
              </a:cxn>
              <a:cxn ang="0">
                <a:pos x="321" y="130"/>
              </a:cxn>
              <a:cxn ang="0">
                <a:pos x="358" y="663"/>
              </a:cxn>
              <a:cxn ang="0">
                <a:pos x="228" y="698"/>
              </a:cxn>
              <a:cxn ang="0">
                <a:pos x="497" y="732"/>
              </a:cxn>
              <a:cxn ang="0">
                <a:pos x="497" y="663"/>
              </a:cxn>
              <a:cxn ang="0">
                <a:pos x="401" y="167"/>
              </a:cxn>
              <a:cxn ang="0">
                <a:pos x="585" y="130"/>
              </a:cxn>
              <a:cxn ang="0">
                <a:pos x="497" y="420"/>
              </a:cxn>
              <a:cxn ang="0">
                <a:pos x="614" y="520"/>
              </a:cxn>
              <a:cxn ang="0">
                <a:pos x="730" y="420"/>
              </a:cxn>
              <a:cxn ang="0">
                <a:pos x="146" y="184"/>
              </a:cxn>
              <a:cxn ang="0">
                <a:pos x="74" y="420"/>
              </a:cxn>
              <a:cxn ang="0">
                <a:pos x="614" y="184"/>
              </a:cxn>
              <a:cxn ang="0">
                <a:pos x="542" y="420"/>
              </a:cxn>
            </a:cxnLst>
            <a:rect l="0" t="0" r="r" b="b"/>
            <a:pathLst>
              <a:path w="759" h="732">
                <a:moveTo>
                  <a:pt x="730" y="420"/>
                </a:moveTo>
                <a:cubicBezTo>
                  <a:pt x="730" y="420"/>
                  <a:pt x="730" y="419"/>
                  <a:pt x="730" y="419"/>
                </a:cubicBezTo>
                <a:cubicBezTo>
                  <a:pt x="635" y="102"/>
                  <a:pt x="635" y="102"/>
                  <a:pt x="635" y="102"/>
                </a:cubicBezTo>
                <a:cubicBezTo>
                  <a:pt x="634" y="102"/>
                  <a:pt x="634" y="102"/>
                  <a:pt x="634" y="101"/>
                </a:cubicBezTo>
                <a:cubicBezTo>
                  <a:pt x="634" y="100"/>
                  <a:pt x="633" y="100"/>
                  <a:pt x="633" y="99"/>
                </a:cubicBezTo>
                <a:cubicBezTo>
                  <a:pt x="633" y="98"/>
                  <a:pt x="632" y="97"/>
                  <a:pt x="631" y="96"/>
                </a:cubicBezTo>
                <a:cubicBezTo>
                  <a:pt x="631" y="96"/>
                  <a:pt x="630" y="95"/>
                  <a:pt x="630" y="94"/>
                </a:cubicBezTo>
                <a:cubicBezTo>
                  <a:pt x="629" y="93"/>
                  <a:pt x="629" y="93"/>
                  <a:pt x="628" y="93"/>
                </a:cubicBezTo>
                <a:cubicBezTo>
                  <a:pt x="627" y="92"/>
                  <a:pt x="627" y="91"/>
                  <a:pt x="626" y="91"/>
                </a:cubicBezTo>
                <a:cubicBezTo>
                  <a:pt x="625" y="90"/>
                  <a:pt x="624" y="90"/>
                  <a:pt x="623" y="89"/>
                </a:cubicBezTo>
                <a:cubicBezTo>
                  <a:pt x="622" y="89"/>
                  <a:pt x="622" y="88"/>
                  <a:pt x="621" y="88"/>
                </a:cubicBezTo>
                <a:cubicBezTo>
                  <a:pt x="621" y="88"/>
                  <a:pt x="620" y="88"/>
                  <a:pt x="620" y="88"/>
                </a:cubicBezTo>
                <a:cubicBezTo>
                  <a:pt x="619" y="87"/>
                  <a:pt x="619" y="88"/>
                  <a:pt x="618" y="87"/>
                </a:cubicBezTo>
                <a:cubicBezTo>
                  <a:pt x="617" y="87"/>
                  <a:pt x="616" y="87"/>
                  <a:pt x="615" y="87"/>
                </a:cubicBezTo>
                <a:cubicBezTo>
                  <a:pt x="615" y="87"/>
                  <a:pt x="614" y="87"/>
                  <a:pt x="614" y="87"/>
                </a:cubicBezTo>
                <a:cubicBezTo>
                  <a:pt x="438" y="87"/>
                  <a:pt x="438" y="87"/>
                  <a:pt x="438" y="87"/>
                </a:cubicBezTo>
                <a:cubicBezTo>
                  <a:pt x="432" y="70"/>
                  <a:pt x="418" y="56"/>
                  <a:pt x="401" y="50"/>
                </a:cubicBezTo>
                <a:cubicBezTo>
                  <a:pt x="401" y="22"/>
                  <a:pt x="401" y="22"/>
                  <a:pt x="401" y="22"/>
                </a:cubicBezTo>
                <a:cubicBezTo>
                  <a:pt x="401" y="10"/>
                  <a:pt x="392" y="0"/>
                  <a:pt x="380" y="0"/>
                </a:cubicBezTo>
                <a:cubicBezTo>
                  <a:pt x="368" y="0"/>
                  <a:pt x="358" y="10"/>
                  <a:pt x="358" y="22"/>
                </a:cubicBezTo>
                <a:cubicBezTo>
                  <a:pt x="358" y="50"/>
                  <a:pt x="358" y="50"/>
                  <a:pt x="358" y="50"/>
                </a:cubicBezTo>
                <a:cubicBezTo>
                  <a:pt x="341" y="56"/>
                  <a:pt x="328" y="70"/>
                  <a:pt x="321" y="87"/>
                </a:cubicBezTo>
                <a:cubicBezTo>
                  <a:pt x="146" y="87"/>
                  <a:pt x="146" y="87"/>
                  <a:pt x="146" y="87"/>
                </a:cubicBezTo>
                <a:cubicBezTo>
                  <a:pt x="145" y="87"/>
                  <a:pt x="145" y="87"/>
                  <a:pt x="145" y="87"/>
                </a:cubicBezTo>
                <a:cubicBezTo>
                  <a:pt x="144" y="87"/>
                  <a:pt x="143" y="87"/>
                  <a:pt x="141" y="87"/>
                </a:cubicBezTo>
                <a:cubicBezTo>
                  <a:pt x="141" y="88"/>
                  <a:pt x="140" y="87"/>
                  <a:pt x="140" y="88"/>
                </a:cubicBezTo>
                <a:cubicBezTo>
                  <a:pt x="139" y="88"/>
                  <a:pt x="139" y="88"/>
                  <a:pt x="138" y="88"/>
                </a:cubicBezTo>
                <a:cubicBezTo>
                  <a:pt x="138" y="88"/>
                  <a:pt x="137" y="89"/>
                  <a:pt x="136" y="89"/>
                </a:cubicBezTo>
                <a:cubicBezTo>
                  <a:pt x="135" y="90"/>
                  <a:pt x="135" y="90"/>
                  <a:pt x="134" y="91"/>
                </a:cubicBezTo>
                <a:cubicBezTo>
                  <a:pt x="133" y="91"/>
                  <a:pt x="132" y="92"/>
                  <a:pt x="131" y="93"/>
                </a:cubicBezTo>
                <a:cubicBezTo>
                  <a:pt x="131" y="93"/>
                  <a:pt x="130" y="93"/>
                  <a:pt x="130" y="94"/>
                </a:cubicBezTo>
                <a:cubicBezTo>
                  <a:pt x="129" y="95"/>
                  <a:pt x="129" y="96"/>
                  <a:pt x="128" y="96"/>
                </a:cubicBezTo>
                <a:cubicBezTo>
                  <a:pt x="127" y="97"/>
                  <a:pt x="127" y="98"/>
                  <a:pt x="126" y="99"/>
                </a:cubicBezTo>
                <a:cubicBezTo>
                  <a:pt x="126" y="100"/>
                  <a:pt x="126" y="100"/>
                  <a:pt x="126" y="101"/>
                </a:cubicBezTo>
                <a:cubicBezTo>
                  <a:pt x="125" y="102"/>
                  <a:pt x="125" y="102"/>
                  <a:pt x="125" y="102"/>
                </a:cubicBezTo>
                <a:cubicBezTo>
                  <a:pt x="30" y="419"/>
                  <a:pt x="30" y="419"/>
                  <a:pt x="30" y="419"/>
                </a:cubicBezTo>
                <a:cubicBezTo>
                  <a:pt x="29" y="419"/>
                  <a:pt x="30" y="420"/>
                  <a:pt x="29" y="420"/>
                </a:cubicBezTo>
                <a:cubicBezTo>
                  <a:pt x="0" y="420"/>
                  <a:pt x="0" y="420"/>
                  <a:pt x="0" y="420"/>
                </a:cubicBezTo>
                <a:cubicBezTo>
                  <a:pt x="23" y="479"/>
                  <a:pt x="80" y="520"/>
                  <a:pt x="146" y="520"/>
                </a:cubicBezTo>
                <a:cubicBezTo>
                  <a:pt x="212" y="520"/>
                  <a:pt x="268" y="479"/>
                  <a:pt x="291" y="420"/>
                </a:cubicBezTo>
                <a:cubicBezTo>
                  <a:pt x="262" y="420"/>
                  <a:pt x="262" y="420"/>
                  <a:pt x="262" y="420"/>
                </a:cubicBezTo>
                <a:cubicBezTo>
                  <a:pt x="262" y="420"/>
                  <a:pt x="262" y="419"/>
                  <a:pt x="262" y="419"/>
                </a:cubicBezTo>
                <a:cubicBezTo>
                  <a:pt x="175" y="130"/>
                  <a:pt x="175" y="130"/>
                  <a:pt x="175" y="130"/>
                </a:cubicBezTo>
                <a:cubicBezTo>
                  <a:pt x="321" y="130"/>
                  <a:pt x="321" y="130"/>
                  <a:pt x="321" y="130"/>
                </a:cubicBezTo>
                <a:cubicBezTo>
                  <a:pt x="328" y="147"/>
                  <a:pt x="341" y="160"/>
                  <a:pt x="358" y="167"/>
                </a:cubicBezTo>
                <a:cubicBezTo>
                  <a:pt x="358" y="663"/>
                  <a:pt x="358" y="663"/>
                  <a:pt x="358" y="663"/>
                </a:cubicBezTo>
                <a:cubicBezTo>
                  <a:pt x="263" y="663"/>
                  <a:pt x="263" y="663"/>
                  <a:pt x="263" y="663"/>
                </a:cubicBezTo>
                <a:cubicBezTo>
                  <a:pt x="244" y="663"/>
                  <a:pt x="228" y="679"/>
                  <a:pt x="228" y="698"/>
                </a:cubicBezTo>
                <a:cubicBezTo>
                  <a:pt x="228" y="717"/>
                  <a:pt x="244" y="732"/>
                  <a:pt x="263" y="732"/>
                </a:cubicBezTo>
                <a:cubicBezTo>
                  <a:pt x="497" y="732"/>
                  <a:pt x="497" y="732"/>
                  <a:pt x="497" y="732"/>
                </a:cubicBezTo>
                <a:cubicBezTo>
                  <a:pt x="516" y="732"/>
                  <a:pt x="531" y="717"/>
                  <a:pt x="531" y="698"/>
                </a:cubicBezTo>
                <a:cubicBezTo>
                  <a:pt x="531" y="679"/>
                  <a:pt x="516" y="663"/>
                  <a:pt x="497" y="663"/>
                </a:cubicBezTo>
                <a:cubicBezTo>
                  <a:pt x="401" y="663"/>
                  <a:pt x="401" y="663"/>
                  <a:pt x="401" y="663"/>
                </a:cubicBezTo>
                <a:cubicBezTo>
                  <a:pt x="401" y="167"/>
                  <a:pt x="401" y="167"/>
                  <a:pt x="401" y="167"/>
                </a:cubicBezTo>
                <a:cubicBezTo>
                  <a:pt x="418" y="160"/>
                  <a:pt x="432" y="147"/>
                  <a:pt x="438" y="130"/>
                </a:cubicBezTo>
                <a:cubicBezTo>
                  <a:pt x="585" y="130"/>
                  <a:pt x="585" y="130"/>
                  <a:pt x="585" y="130"/>
                </a:cubicBezTo>
                <a:cubicBezTo>
                  <a:pt x="498" y="419"/>
                  <a:pt x="498" y="419"/>
                  <a:pt x="498" y="419"/>
                </a:cubicBezTo>
                <a:cubicBezTo>
                  <a:pt x="497" y="419"/>
                  <a:pt x="498" y="420"/>
                  <a:pt x="497" y="420"/>
                </a:cubicBezTo>
                <a:cubicBezTo>
                  <a:pt x="468" y="420"/>
                  <a:pt x="468" y="420"/>
                  <a:pt x="468" y="420"/>
                </a:cubicBezTo>
                <a:cubicBezTo>
                  <a:pt x="491" y="479"/>
                  <a:pt x="548" y="520"/>
                  <a:pt x="614" y="520"/>
                </a:cubicBezTo>
                <a:cubicBezTo>
                  <a:pt x="680" y="520"/>
                  <a:pt x="736" y="479"/>
                  <a:pt x="759" y="420"/>
                </a:cubicBezTo>
                <a:lnTo>
                  <a:pt x="730" y="420"/>
                </a:lnTo>
                <a:close/>
                <a:moveTo>
                  <a:pt x="74" y="420"/>
                </a:moveTo>
                <a:cubicBezTo>
                  <a:pt x="146" y="184"/>
                  <a:pt x="146" y="184"/>
                  <a:pt x="146" y="184"/>
                </a:cubicBezTo>
                <a:cubicBezTo>
                  <a:pt x="217" y="420"/>
                  <a:pt x="217" y="420"/>
                  <a:pt x="217" y="420"/>
                </a:cubicBezTo>
                <a:lnTo>
                  <a:pt x="74" y="420"/>
                </a:lnTo>
                <a:close/>
                <a:moveTo>
                  <a:pt x="542" y="420"/>
                </a:moveTo>
                <a:cubicBezTo>
                  <a:pt x="614" y="184"/>
                  <a:pt x="614" y="184"/>
                  <a:pt x="614" y="184"/>
                </a:cubicBezTo>
                <a:cubicBezTo>
                  <a:pt x="685" y="420"/>
                  <a:pt x="685" y="420"/>
                  <a:pt x="685" y="420"/>
                </a:cubicBezTo>
                <a:lnTo>
                  <a:pt x="542" y="42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ounded Rectangular Callout 75"/>
          <p:cNvSpPr/>
          <p:nvPr/>
        </p:nvSpPr>
        <p:spPr>
          <a:xfrm>
            <a:off x="7952480" y="1348250"/>
            <a:ext cx="1708700" cy="513152"/>
          </a:xfrm>
          <a:prstGeom prst="wedgeRoundRectCallout">
            <a:avLst>
              <a:gd name="adj1" fmla="val 33749"/>
              <a:gd name="adj2" fmla="val 67284"/>
              <a:gd name="adj3" fmla="val 16667"/>
            </a:avLst>
          </a:prstGeom>
          <a:solidFill>
            <a:srgbClr val="FFFFFF"/>
          </a:solidFill>
          <a:ln w="63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pt-BR" sz="1200" b="1" dirty="0" smtClean="0"/>
              <a:t>Valor da empresa (ativos + concessão)</a:t>
            </a:r>
            <a:endParaRPr lang="en-US" sz="1200" b="1" dirty="0" smtClean="0"/>
          </a:p>
        </p:txBody>
      </p:sp>
      <p:sp>
        <p:nvSpPr>
          <p:cNvPr id="100" name="Rounded Rectangular Callout 99"/>
          <p:cNvSpPr/>
          <p:nvPr/>
        </p:nvSpPr>
        <p:spPr>
          <a:xfrm>
            <a:off x="8339620" y="6461174"/>
            <a:ext cx="1372341" cy="616752"/>
          </a:xfrm>
          <a:prstGeom prst="wedgeRoundRectCallout">
            <a:avLst>
              <a:gd name="adj1" fmla="val 394"/>
              <a:gd name="adj2" fmla="val -90031"/>
              <a:gd name="adj3" fmla="val 16667"/>
            </a:avLst>
          </a:prstGeom>
          <a:solidFill>
            <a:srgbClr val="FFFFFF"/>
          </a:solidFill>
          <a:ln w="63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pt-BR" sz="1200" b="1" dirty="0" smtClean="0"/>
              <a:t>Valor simbólico cabível aos acionistas</a:t>
            </a:r>
            <a:endParaRPr lang="en-US" sz="1200" b="1" dirty="0" smtClean="0"/>
          </a:p>
        </p:txBody>
      </p:sp>
      <p:sp>
        <p:nvSpPr>
          <p:cNvPr id="78" name="Snip and Round Single Corner Rectangle 77"/>
          <p:cNvSpPr/>
          <p:nvPr/>
        </p:nvSpPr>
        <p:spPr>
          <a:xfrm flipH="1">
            <a:off x="831098" y="4036733"/>
            <a:ext cx="7178717" cy="710162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79" name="Oval 78"/>
          <p:cNvSpPr>
            <a:spLocks noChangeAspect="1"/>
          </p:cNvSpPr>
          <p:nvPr/>
        </p:nvSpPr>
        <p:spPr>
          <a:xfrm>
            <a:off x="510004" y="4081908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101" name="TextBox 100"/>
          <p:cNvSpPr txBox="1"/>
          <p:nvPr/>
        </p:nvSpPr>
        <p:spPr>
          <a:xfrm>
            <a:off x="1367463" y="4119409"/>
            <a:ext cx="6486308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As atualizações de itens patrimoniais em relação à data base dos estudos resultou num ajuste negativo de: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103" name="Freeform 49"/>
          <p:cNvSpPr>
            <a:spLocks noEditPoints="1"/>
          </p:cNvSpPr>
          <p:nvPr/>
        </p:nvSpPr>
        <p:spPr bwMode="auto">
          <a:xfrm>
            <a:off x="651048" y="4167730"/>
            <a:ext cx="448075" cy="532089"/>
          </a:xfrm>
          <a:custGeom>
            <a:avLst/>
            <a:gdLst/>
            <a:ahLst/>
            <a:cxnLst>
              <a:cxn ang="0">
                <a:pos x="25" y="28"/>
              </a:cxn>
              <a:cxn ang="0">
                <a:pos x="23" y="28"/>
              </a:cxn>
              <a:cxn ang="0">
                <a:pos x="23" y="29"/>
              </a:cxn>
              <a:cxn ang="0">
                <a:pos x="23" y="34"/>
              </a:cxn>
              <a:cxn ang="0">
                <a:pos x="22" y="34"/>
              </a:cxn>
              <a:cxn ang="0">
                <a:pos x="0" y="19"/>
              </a:cxn>
              <a:cxn ang="0">
                <a:pos x="0" y="21"/>
              </a:cxn>
              <a:cxn ang="0">
                <a:pos x="23" y="45"/>
              </a:cxn>
              <a:cxn ang="0">
                <a:pos x="23" y="50"/>
              </a:cxn>
              <a:cxn ang="0">
                <a:pos x="23" y="51"/>
              </a:cxn>
              <a:cxn ang="0">
                <a:pos x="24" y="51"/>
              </a:cxn>
              <a:cxn ang="0">
                <a:pos x="25" y="51"/>
              </a:cxn>
              <a:cxn ang="0">
                <a:pos x="35" y="40"/>
              </a:cxn>
              <a:cxn ang="0">
                <a:pos x="36" y="39"/>
              </a:cxn>
              <a:cxn ang="0">
                <a:pos x="35" y="39"/>
              </a:cxn>
              <a:cxn ang="0">
                <a:pos x="25" y="28"/>
              </a:cxn>
              <a:cxn ang="0">
                <a:pos x="43" y="30"/>
              </a:cxn>
              <a:cxn ang="0">
                <a:pos x="42" y="33"/>
              </a:cxn>
              <a:cxn ang="0">
                <a:pos x="21" y="17"/>
              </a:cxn>
              <a:cxn ang="0">
                <a:pos x="20" y="18"/>
              </a:cxn>
              <a:cxn ang="0">
                <a:pos x="20" y="23"/>
              </a:cxn>
              <a:cxn ang="0">
                <a:pos x="19" y="24"/>
              </a:cxn>
              <a:cxn ang="0">
                <a:pos x="19" y="24"/>
              </a:cxn>
              <a:cxn ang="0">
                <a:pos x="18" y="23"/>
              </a:cxn>
              <a:cxn ang="0">
                <a:pos x="7" y="13"/>
              </a:cxn>
              <a:cxn ang="0">
                <a:pos x="7" y="12"/>
              </a:cxn>
              <a:cxn ang="0">
                <a:pos x="7" y="11"/>
              </a:cxn>
              <a:cxn ang="0">
                <a:pos x="18" y="1"/>
              </a:cxn>
              <a:cxn ang="0">
                <a:pos x="19" y="0"/>
              </a:cxn>
              <a:cxn ang="0">
                <a:pos x="20" y="2"/>
              </a:cxn>
              <a:cxn ang="0">
                <a:pos x="20" y="6"/>
              </a:cxn>
              <a:cxn ang="0">
                <a:pos x="43" y="30"/>
              </a:cxn>
            </a:cxnLst>
            <a:rect l="0" t="0" r="r" b="b"/>
            <a:pathLst>
              <a:path w="43" h="51">
                <a:moveTo>
                  <a:pt x="25" y="28"/>
                </a:moveTo>
                <a:cubicBezTo>
                  <a:pt x="25" y="28"/>
                  <a:pt x="24" y="28"/>
                  <a:pt x="23" y="28"/>
                </a:cubicBezTo>
                <a:cubicBezTo>
                  <a:pt x="23" y="28"/>
                  <a:pt x="23" y="29"/>
                  <a:pt x="23" y="29"/>
                </a:cubicBezTo>
                <a:cubicBezTo>
                  <a:pt x="23" y="34"/>
                  <a:pt x="23" y="34"/>
                  <a:pt x="23" y="34"/>
                </a:cubicBezTo>
                <a:cubicBezTo>
                  <a:pt x="22" y="34"/>
                  <a:pt x="22" y="34"/>
                  <a:pt x="22" y="34"/>
                </a:cubicBezTo>
                <a:cubicBezTo>
                  <a:pt x="12" y="34"/>
                  <a:pt x="4" y="28"/>
                  <a:pt x="0" y="19"/>
                </a:cubicBezTo>
                <a:cubicBezTo>
                  <a:pt x="0" y="20"/>
                  <a:pt x="0" y="21"/>
                  <a:pt x="0" y="21"/>
                </a:cubicBezTo>
                <a:cubicBezTo>
                  <a:pt x="0" y="34"/>
                  <a:pt x="10" y="45"/>
                  <a:pt x="23" y="45"/>
                </a:cubicBezTo>
                <a:cubicBezTo>
                  <a:pt x="23" y="50"/>
                  <a:pt x="23" y="50"/>
                  <a:pt x="23" y="50"/>
                </a:cubicBezTo>
                <a:cubicBezTo>
                  <a:pt x="23" y="50"/>
                  <a:pt x="23" y="51"/>
                  <a:pt x="23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5" y="51"/>
                  <a:pt x="25" y="51"/>
                </a:cubicBezTo>
                <a:cubicBezTo>
                  <a:pt x="35" y="40"/>
                  <a:pt x="35" y="40"/>
                  <a:pt x="35" y="40"/>
                </a:cubicBezTo>
                <a:cubicBezTo>
                  <a:pt x="36" y="40"/>
                  <a:pt x="36" y="40"/>
                  <a:pt x="36" y="39"/>
                </a:cubicBezTo>
                <a:cubicBezTo>
                  <a:pt x="36" y="39"/>
                  <a:pt x="36" y="39"/>
                  <a:pt x="35" y="39"/>
                </a:cubicBezTo>
                <a:lnTo>
                  <a:pt x="25" y="28"/>
                </a:lnTo>
                <a:close/>
                <a:moveTo>
                  <a:pt x="43" y="30"/>
                </a:moveTo>
                <a:cubicBezTo>
                  <a:pt x="43" y="31"/>
                  <a:pt x="43" y="32"/>
                  <a:pt x="42" y="33"/>
                </a:cubicBezTo>
                <a:cubicBezTo>
                  <a:pt x="39" y="24"/>
                  <a:pt x="31" y="17"/>
                  <a:pt x="21" y="17"/>
                </a:cubicBezTo>
                <a:cubicBezTo>
                  <a:pt x="21" y="17"/>
                  <a:pt x="20" y="18"/>
                  <a:pt x="20" y="18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3"/>
                  <a:pt x="20" y="24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8" y="24"/>
                  <a:pt x="18" y="24"/>
                  <a:pt x="18" y="2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7" y="12"/>
                  <a:pt x="7" y="12"/>
                </a:cubicBezTo>
                <a:cubicBezTo>
                  <a:pt x="7" y="12"/>
                  <a:pt x="7" y="11"/>
                  <a:pt x="7" y="1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0"/>
                  <a:pt x="19" y="0"/>
                  <a:pt x="19" y="0"/>
                </a:cubicBezTo>
                <a:cubicBezTo>
                  <a:pt x="20" y="1"/>
                  <a:pt x="20" y="1"/>
                  <a:pt x="20" y="2"/>
                </a:cubicBezTo>
                <a:cubicBezTo>
                  <a:pt x="20" y="6"/>
                  <a:pt x="20" y="6"/>
                  <a:pt x="20" y="6"/>
                </a:cubicBezTo>
                <a:cubicBezTo>
                  <a:pt x="33" y="7"/>
                  <a:pt x="43" y="17"/>
                  <a:pt x="43" y="30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US" sz="2205"/>
          </a:p>
        </p:txBody>
      </p:sp>
      <p:sp>
        <p:nvSpPr>
          <p:cNvPr id="106" name="TextBox 105"/>
          <p:cNvSpPr txBox="1"/>
          <p:nvPr/>
        </p:nvSpPr>
        <p:spPr>
          <a:xfrm>
            <a:off x="8139648" y="4288213"/>
            <a:ext cx="1440000" cy="2462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</a:t>
            </a:r>
            <a:r>
              <a:rPr lang="pt-BR" sz="1600" b="1" dirty="0" smtClean="0">
                <a:latin typeface="Georgia" pitchFamily="18" charset="0"/>
                <a:cs typeface="Arial" pitchFamily="34" charset="0"/>
              </a:rPr>
              <a:t>372</a:t>
            </a:r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745075" y="3841201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-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65" name="Título 1"/>
          <p:cNvSpPr txBox="1">
            <a:spLocks/>
          </p:cNvSpPr>
          <p:nvPr/>
        </p:nvSpPr>
        <p:spPr>
          <a:xfrm>
            <a:off x="309030" y="217754"/>
            <a:ext cx="8675370" cy="1093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t-BR" dirty="0"/>
          </a:p>
        </p:txBody>
      </p:sp>
      <p:sp>
        <p:nvSpPr>
          <p:cNvPr id="66" name="Título 1"/>
          <p:cNvSpPr txBox="1">
            <a:spLocks/>
          </p:cNvSpPr>
          <p:nvPr/>
        </p:nvSpPr>
        <p:spPr>
          <a:xfrm>
            <a:off x="589931" y="202631"/>
            <a:ext cx="8714325" cy="1093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/>
              <a:t>Modelo de avaliação – Todas as companhias </a:t>
            </a:r>
            <a:endParaRPr lang="pt-B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906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8968" y="1846663"/>
            <a:ext cx="9472456" cy="412729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530352" y="892164"/>
            <a:ext cx="8997696" cy="900000"/>
          </a:xfrm>
        </p:spPr>
        <p:txBody>
          <a:bodyPr anchor="ctr" anchorCtr="0"/>
          <a:lstStyle/>
          <a:p>
            <a:pPr>
              <a:spcAft>
                <a:spcPts val="1200"/>
              </a:spcAft>
            </a:pPr>
            <a:r>
              <a:rPr lang="pt-BR" sz="2000" dirty="0" smtClean="0">
                <a:solidFill>
                  <a:schemeClr val="tx1"/>
                </a:solidFill>
              </a:rPr>
              <a:t>Os montantes </a:t>
            </a:r>
            <a:r>
              <a:rPr lang="pt-BR" sz="2000" dirty="0">
                <a:solidFill>
                  <a:schemeClr val="tx1"/>
                </a:solidFill>
              </a:rPr>
              <a:t>de dívidas </a:t>
            </a:r>
            <a:r>
              <a:rPr lang="pt-BR" sz="2000" dirty="0" smtClean="0">
                <a:solidFill>
                  <a:schemeClr val="tx1"/>
                </a:solidFill>
              </a:rPr>
              <a:t>e </a:t>
            </a:r>
            <a:r>
              <a:rPr lang="pt-BR" sz="2000" dirty="0">
                <a:solidFill>
                  <a:schemeClr val="tx1"/>
                </a:solidFill>
              </a:rPr>
              <a:t>contingências tornam negativo o valor </a:t>
            </a:r>
            <a:r>
              <a:rPr lang="pt-BR" sz="2000" dirty="0" smtClean="0">
                <a:solidFill>
                  <a:schemeClr val="tx1"/>
                </a:solidFill>
              </a:rPr>
              <a:t>aos </a:t>
            </a:r>
            <a:r>
              <a:rPr lang="pt-BR" sz="2000" dirty="0">
                <a:solidFill>
                  <a:schemeClr val="tx1"/>
                </a:solidFill>
              </a:rPr>
              <a:t>acionistas. 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68968" y="7144670"/>
            <a:ext cx="9336506" cy="507414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26" name="Snip and Round Single Corner Rectangle 25"/>
          <p:cNvSpPr/>
          <p:nvPr/>
        </p:nvSpPr>
        <p:spPr>
          <a:xfrm flipH="1">
            <a:off x="869634" y="1766876"/>
            <a:ext cx="7117667" cy="674868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27" name="Snip and Round Single Corner Rectangle 26"/>
          <p:cNvSpPr/>
          <p:nvPr/>
        </p:nvSpPr>
        <p:spPr>
          <a:xfrm flipH="1">
            <a:off x="830754" y="2514141"/>
            <a:ext cx="7164387" cy="661943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28" name="Snip and Round Single Corner Rectangle 27"/>
          <p:cNvSpPr/>
          <p:nvPr/>
        </p:nvSpPr>
        <p:spPr>
          <a:xfrm flipH="1">
            <a:off x="830754" y="3261403"/>
            <a:ext cx="7178717" cy="710162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1" name="Snip and Round Single Corner Rectangle 30"/>
          <p:cNvSpPr/>
          <p:nvPr/>
        </p:nvSpPr>
        <p:spPr>
          <a:xfrm flipH="1">
            <a:off x="797063" y="4810377"/>
            <a:ext cx="7222866" cy="886882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2" name="Snip and Round Single Corner Rectangle 31"/>
          <p:cNvSpPr/>
          <p:nvPr/>
        </p:nvSpPr>
        <p:spPr>
          <a:xfrm flipH="1">
            <a:off x="807714" y="5785383"/>
            <a:ext cx="7204916" cy="606350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533724" y="5729437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521690" y="4934210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509660" y="3306578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7" name="Oval 36"/>
          <p:cNvSpPr>
            <a:spLocks noChangeAspect="1"/>
          </p:cNvSpPr>
          <p:nvPr/>
        </p:nvSpPr>
        <p:spPr>
          <a:xfrm>
            <a:off x="496960" y="2537895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485596" y="1767927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41" name="Freeform 3018"/>
          <p:cNvSpPr>
            <a:spLocks noEditPoints="1"/>
          </p:cNvSpPr>
          <p:nvPr/>
        </p:nvSpPr>
        <p:spPr bwMode="auto">
          <a:xfrm>
            <a:off x="621873" y="5136440"/>
            <a:ext cx="466725" cy="338138"/>
          </a:xfrm>
          <a:custGeom>
            <a:avLst/>
            <a:gdLst/>
            <a:ahLst/>
            <a:cxnLst>
              <a:cxn ang="0">
                <a:pos x="753" y="238"/>
              </a:cxn>
              <a:cxn ang="0">
                <a:pos x="807" y="181"/>
              </a:cxn>
              <a:cxn ang="0">
                <a:pos x="753" y="111"/>
              </a:cxn>
              <a:cxn ang="0">
                <a:pos x="465" y="150"/>
              </a:cxn>
              <a:cxn ang="0">
                <a:pos x="429" y="111"/>
              </a:cxn>
              <a:cxn ang="0">
                <a:pos x="5" y="308"/>
              </a:cxn>
              <a:cxn ang="0">
                <a:pos x="13" y="367"/>
              </a:cxn>
              <a:cxn ang="0">
                <a:pos x="67" y="417"/>
              </a:cxn>
              <a:cxn ang="0">
                <a:pos x="12" y="475"/>
              </a:cxn>
              <a:cxn ang="0">
                <a:pos x="336" y="582"/>
              </a:cxn>
              <a:cxn ang="0">
                <a:pos x="753" y="531"/>
              </a:cxn>
              <a:cxn ang="0">
                <a:pos x="591" y="560"/>
              </a:cxn>
              <a:cxn ang="0">
                <a:pos x="450" y="529"/>
              </a:cxn>
              <a:cxn ang="0">
                <a:pos x="429" y="501"/>
              </a:cxn>
              <a:cxn ang="0">
                <a:pos x="113" y="433"/>
              </a:cxn>
              <a:cxn ang="0">
                <a:pos x="338" y="506"/>
              </a:cxn>
              <a:cxn ang="0">
                <a:pos x="753" y="453"/>
              </a:cxn>
              <a:cxn ang="0">
                <a:pos x="591" y="482"/>
              </a:cxn>
              <a:cxn ang="0">
                <a:pos x="430" y="426"/>
              </a:cxn>
              <a:cxn ang="0">
                <a:pos x="330" y="472"/>
              </a:cxn>
              <a:cxn ang="0">
                <a:pos x="65" y="381"/>
              </a:cxn>
              <a:cxn ang="0">
                <a:pos x="333" y="431"/>
              </a:cxn>
              <a:cxn ang="0">
                <a:pos x="591" y="437"/>
              </a:cxn>
              <a:cxn ang="0">
                <a:pos x="815" y="348"/>
              </a:cxn>
              <a:cxn ang="0">
                <a:pos x="807" y="288"/>
              </a:cxn>
              <a:cxn ang="0">
                <a:pos x="591" y="205"/>
              </a:cxn>
              <a:cxn ang="0">
                <a:pos x="726" y="222"/>
              </a:cxn>
              <a:cxn ang="0">
                <a:pos x="465" y="227"/>
              </a:cxn>
              <a:cxn ang="0">
                <a:pos x="440" y="166"/>
              </a:cxn>
              <a:cxn ang="0">
                <a:pos x="742" y="243"/>
              </a:cxn>
              <a:cxn ang="0">
                <a:pos x="743" y="286"/>
              </a:cxn>
              <a:cxn ang="0">
                <a:pos x="726" y="300"/>
              </a:cxn>
              <a:cxn ang="0">
                <a:pos x="465" y="305"/>
              </a:cxn>
              <a:cxn ang="0">
                <a:pos x="440" y="243"/>
              </a:cxn>
              <a:cxn ang="0">
                <a:pos x="229" y="312"/>
              </a:cxn>
              <a:cxn ang="0">
                <a:pos x="367" y="297"/>
              </a:cxn>
              <a:cxn ang="0">
                <a:pos x="752" y="351"/>
              </a:cxn>
              <a:cxn ang="0">
                <a:pos x="752" y="351"/>
              </a:cxn>
              <a:cxn ang="0">
                <a:pos x="744" y="363"/>
              </a:cxn>
              <a:cxn ang="0">
                <a:pos x="726" y="377"/>
              </a:cxn>
              <a:cxn ang="0">
                <a:pos x="455" y="377"/>
              </a:cxn>
              <a:cxn ang="0">
                <a:pos x="435" y="360"/>
              </a:cxn>
              <a:cxn ang="0">
                <a:pos x="440" y="321"/>
              </a:cxn>
              <a:cxn ang="0">
                <a:pos x="753" y="343"/>
              </a:cxn>
              <a:cxn ang="0">
                <a:pos x="754" y="275"/>
              </a:cxn>
              <a:cxn ang="0">
                <a:pos x="591" y="122"/>
              </a:cxn>
              <a:cxn ang="0">
                <a:pos x="591" y="0"/>
              </a:cxn>
            </a:cxnLst>
            <a:rect l="0" t="0" r="r" b="b"/>
            <a:pathLst>
              <a:path w="819" h="592">
                <a:moveTo>
                  <a:pt x="817" y="272"/>
                </a:moveTo>
                <a:cubicBezTo>
                  <a:pt x="816" y="265"/>
                  <a:pt x="812" y="259"/>
                  <a:pt x="805" y="256"/>
                </a:cubicBezTo>
                <a:cubicBezTo>
                  <a:pt x="753" y="238"/>
                  <a:pt x="753" y="238"/>
                  <a:pt x="753" y="238"/>
                </a:cubicBezTo>
                <a:cubicBezTo>
                  <a:pt x="809" y="212"/>
                  <a:pt x="809" y="212"/>
                  <a:pt x="809" y="212"/>
                </a:cubicBezTo>
                <a:cubicBezTo>
                  <a:pt x="815" y="209"/>
                  <a:pt x="819" y="203"/>
                  <a:pt x="819" y="196"/>
                </a:cubicBezTo>
                <a:cubicBezTo>
                  <a:pt x="818" y="189"/>
                  <a:pt x="814" y="183"/>
                  <a:pt x="807" y="181"/>
                </a:cubicBezTo>
                <a:cubicBezTo>
                  <a:pt x="747" y="160"/>
                  <a:pt x="747" y="160"/>
                  <a:pt x="747" y="160"/>
                </a:cubicBezTo>
                <a:cubicBezTo>
                  <a:pt x="751" y="154"/>
                  <a:pt x="753" y="149"/>
                  <a:pt x="753" y="143"/>
                </a:cubicBezTo>
                <a:cubicBezTo>
                  <a:pt x="753" y="111"/>
                  <a:pt x="753" y="111"/>
                  <a:pt x="753" y="111"/>
                </a:cubicBezTo>
                <a:cubicBezTo>
                  <a:pt x="753" y="123"/>
                  <a:pt x="743" y="135"/>
                  <a:pt x="726" y="145"/>
                </a:cubicBezTo>
                <a:cubicBezTo>
                  <a:pt x="697" y="161"/>
                  <a:pt x="648" y="172"/>
                  <a:pt x="591" y="172"/>
                </a:cubicBezTo>
                <a:cubicBezTo>
                  <a:pt x="540" y="172"/>
                  <a:pt x="495" y="163"/>
                  <a:pt x="465" y="150"/>
                </a:cubicBezTo>
                <a:cubicBezTo>
                  <a:pt x="465" y="150"/>
                  <a:pt x="465" y="150"/>
                  <a:pt x="465" y="150"/>
                </a:cubicBezTo>
                <a:cubicBezTo>
                  <a:pt x="462" y="148"/>
                  <a:pt x="458" y="146"/>
                  <a:pt x="455" y="145"/>
                </a:cubicBezTo>
                <a:cubicBezTo>
                  <a:pt x="439" y="135"/>
                  <a:pt x="429" y="123"/>
                  <a:pt x="429" y="111"/>
                </a:cubicBezTo>
                <a:cubicBezTo>
                  <a:pt x="429" y="106"/>
                  <a:pt x="430" y="102"/>
                  <a:pt x="433" y="98"/>
                </a:cubicBezTo>
                <a:cubicBezTo>
                  <a:pt x="15" y="292"/>
                  <a:pt x="15" y="292"/>
                  <a:pt x="15" y="292"/>
                </a:cubicBezTo>
                <a:cubicBezTo>
                  <a:pt x="9" y="294"/>
                  <a:pt x="5" y="301"/>
                  <a:pt x="5" y="308"/>
                </a:cubicBezTo>
                <a:cubicBezTo>
                  <a:pt x="5" y="315"/>
                  <a:pt x="10" y="321"/>
                  <a:pt x="16" y="323"/>
                </a:cubicBezTo>
                <a:cubicBezTo>
                  <a:pt x="69" y="341"/>
                  <a:pt x="69" y="341"/>
                  <a:pt x="69" y="341"/>
                </a:cubicBezTo>
                <a:cubicBezTo>
                  <a:pt x="13" y="367"/>
                  <a:pt x="13" y="367"/>
                  <a:pt x="13" y="367"/>
                </a:cubicBezTo>
                <a:cubicBezTo>
                  <a:pt x="6" y="370"/>
                  <a:pt x="3" y="377"/>
                  <a:pt x="3" y="384"/>
                </a:cubicBezTo>
                <a:cubicBezTo>
                  <a:pt x="3" y="391"/>
                  <a:pt x="8" y="397"/>
                  <a:pt x="14" y="399"/>
                </a:cubicBezTo>
                <a:cubicBezTo>
                  <a:pt x="67" y="417"/>
                  <a:pt x="67" y="417"/>
                  <a:pt x="67" y="417"/>
                </a:cubicBezTo>
                <a:cubicBezTo>
                  <a:pt x="11" y="443"/>
                  <a:pt x="11" y="443"/>
                  <a:pt x="11" y="443"/>
                </a:cubicBezTo>
                <a:cubicBezTo>
                  <a:pt x="4" y="446"/>
                  <a:pt x="0" y="453"/>
                  <a:pt x="1" y="460"/>
                </a:cubicBezTo>
                <a:cubicBezTo>
                  <a:pt x="1" y="467"/>
                  <a:pt x="6" y="473"/>
                  <a:pt x="12" y="475"/>
                </a:cubicBezTo>
                <a:cubicBezTo>
                  <a:pt x="323" y="582"/>
                  <a:pt x="323" y="582"/>
                  <a:pt x="323" y="582"/>
                </a:cubicBezTo>
                <a:cubicBezTo>
                  <a:pt x="325" y="583"/>
                  <a:pt x="327" y="583"/>
                  <a:pt x="329" y="583"/>
                </a:cubicBezTo>
                <a:cubicBezTo>
                  <a:pt x="331" y="583"/>
                  <a:pt x="334" y="583"/>
                  <a:pt x="336" y="582"/>
                </a:cubicBezTo>
                <a:cubicBezTo>
                  <a:pt x="430" y="538"/>
                  <a:pt x="430" y="538"/>
                  <a:pt x="430" y="538"/>
                </a:cubicBezTo>
                <a:cubicBezTo>
                  <a:pt x="439" y="568"/>
                  <a:pt x="508" y="592"/>
                  <a:pt x="591" y="592"/>
                </a:cubicBezTo>
                <a:cubicBezTo>
                  <a:pt x="681" y="592"/>
                  <a:pt x="753" y="565"/>
                  <a:pt x="753" y="531"/>
                </a:cubicBezTo>
                <a:cubicBezTo>
                  <a:pt x="753" y="498"/>
                  <a:pt x="753" y="498"/>
                  <a:pt x="753" y="498"/>
                </a:cubicBezTo>
                <a:cubicBezTo>
                  <a:pt x="753" y="511"/>
                  <a:pt x="743" y="522"/>
                  <a:pt x="726" y="532"/>
                </a:cubicBezTo>
                <a:cubicBezTo>
                  <a:pt x="697" y="549"/>
                  <a:pt x="648" y="560"/>
                  <a:pt x="591" y="560"/>
                </a:cubicBezTo>
                <a:cubicBezTo>
                  <a:pt x="534" y="560"/>
                  <a:pt x="484" y="549"/>
                  <a:pt x="455" y="532"/>
                </a:cubicBezTo>
                <a:cubicBezTo>
                  <a:pt x="453" y="531"/>
                  <a:pt x="452" y="530"/>
                  <a:pt x="450" y="529"/>
                </a:cubicBezTo>
                <a:cubicBezTo>
                  <a:pt x="450" y="529"/>
                  <a:pt x="450" y="529"/>
                  <a:pt x="450" y="529"/>
                </a:cubicBezTo>
                <a:cubicBezTo>
                  <a:pt x="438" y="520"/>
                  <a:pt x="430" y="511"/>
                  <a:pt x="429" y="501"/>
                </a:cubicBezTo>
                <a:cubicBezTo>
                  <a:pt x="429" y="500"/>
                  <a:pt x="429" y="499"/>
                  <a:pt x="429" y="498"/>
                </a:cubicBezTo>
                <a:cubicBezTo>
                  <a:pt x="429" y="501"/>
                  <a:pt x="429" y="501"/>
                  <a:pt x="429" y="501"/>
                </a:cubicBezTo>
                <a:cubicBezTo>
                  <a:pt x="328" y="548"/>
                  <a:pt x="328" y="548"/>
                  <a:pt x="328" y="548"/>
                </a:cubicBezTo>
                <a:cubicBezTo>
                  <a:pt x="63" y="456"/>
                  <a:pt x="63" y="456"/>
                  <a:pt x="63" y="456"/>
                </a:cubicBezTo>
                <a:cubicBezTo>
                  <a:pt x="113" y="433"/>
                  <a:pt x="113" y="433"/>
                  <a:pt x="113" y="433"/>
                </a:cubicBezTo>
                <a:cubicBezTo>
                  <a:pt x="325" y="506"/>
                  <a:pt x="325" y="506"/>
                  <a:pt x="325" y="506"/>
                </a:cubicBezTo>
                <a:cubicBezTo>
                  <a:pt x="327" y="507"/>
                  <a:pt x="329" y="507"/>
                  <a:pt x="331" y="507"/>
                </a:cubicBezTo>
                <a:cubicBezTo>
                  <a:pt x="333" y="507"/>
                  <a:pt x="336" y="507"/>
                  <a:pt x="338" y="506"/>
                </a:cubicBezTo>
                <a:cubicBezTo>
                  <a:pt x="431" y="463"/>
                  <a:pt x="431" y="463"/>
                  <a:pt x="431" y="463"/>
                </a:cubicBezTo>
                <a:cubicBezTo>
                  <a:pt x="443" y="492"/>
                  <a:pt x="510" y="515"/>
                  <a:pt x="591" y="515"/>
                </a:cubicBezTo>
                <a:cubicBezTo>
                  <a:pt x="681" y="515"/>
                  <a:pt x="753" y="487"/>
                  <a:pt x="753" y="453"/>
                </a:cubicBezTo>
                <a:cubicBezTo>
                  <a:pt x="753" y="421"/>
                  <a:pt x="753" y="421"/>
                  <a:pt x="753" y="421"/>
                </a:cubicBezTo>
                <a:cubicBezTo>
                  <a:pt x="753" y="433"/>
                  <a:pt x="743" y="445"/>
                  <a:pt x="726" y="455"/>
                </a:cubicBezTo>
                <a:cubicBezTo>
                  <a:pt x="697" y="471"/>
                  <a:pt x="648" y="482"/>
                  <a:pt x="591" y="482"/>
                </a:cubicBezTo>
                <a:cubicBezTo>
                  <a:pt x="534" y="482"/>
                  <a:pt x="484" y="471"/>
                  <a:pt x="455" y="455"/>
                </a:cubicBezTo>
                <a:cubicBezTo>
                  <a:pt x="454" y="454"/>
                  <a:pt x="453" y="453"/>
                  <a:pt x="452" y="453"/>
                </a:cubicBezTo>
                <a:cubicBezTo>
                  <a:pt x="440" y="445"/>
                  <a:pt x="432" y="435"/>
                  <a:pt x="430" y="426"/>
                </a:cubicBezTo>
                <a:cubicBezTo>
                  <a:pt x="429" y="424"/>
                  <a:pt x="429" y="423"/>
                  <a:pt x="429" y="421"/>
                </a:cubicBezTo>
                <a:cubicBezTo>
                  <a:pt x="429" y="426"/>
                  <a:pt x="429" y="426"/>
                  <a:pt x="429" y="426"/>
                </a:cubicBezTo>
                <a:cubicBezTo>
                  <a:pt x="330" y="472"/>
                  <a:pt x="330" y="472"/>
                  <a:pt x="330" y="472"/>
                </a:cubicBezTo>
                <a:cubicBezTo>
                  <a:pt x="158" y="412"/>
                  <a:pt x="158" y="412"/>
                  <a:pt x="158" y="412"/>
                </a:cubicBezTo>
                <a:cubicBezTo>
                  <a:pt x="111" y="396"/>
                  <a:pt x="111" y="396"/>
                  <a:pt x="111" y="396"/>
                </a:cubicBezTo>
                <a:cubicBezTo>
                  <a:pt x="65" y="381"/>
                  <a:pt x="65" y="381"/>
                  <a:pt x="65" y="381"/>
                </a:cubicBezTo>
                <a:cubicBezTo>
                  <a:pt x="115" y="357"/>
                  <a:pt x="115" y="357"/>
                  <a:pt x="115" y="357"/>
                </a:cubicBezTo>
                <a:cubicBezTo>
                  <a:pt x="327" y="430"/>
                  <a:pt x="327" y="430"/>
                  <a:pt x="327" y="430"/>
                </a:cubicBezTo>
                <a:cubicBezTo>
                  <a:pt x="329" y="431"/>
                  <a:pt x="331" y="431"/>
                  <a:pt x="333" y="431"/>
                </a:cubicBezTo>
                <a:cubicBezTo>
                  <a:pt x="335" y="431"/>
                  <a:pt x="338" y="431"/>
                  <a:pt x="340" y="430"/>
                </a:cubicBezTo>
                <a:cubicBezTo>
                  <a:pt x="432" y="387"/>
                  <a:pt x="432" y="387"/>
                  <a:pt x="432" y="387"/>
                </a:cubicBezTo>
                <a:cubicBezTo>
                  <a:pt x="446" y="416"/>
                  <a:pt x="512" y="437"/>
                  <a:pt x="591" y="437"/>
                </a:cubicBezTo>
                <a:cubicBezTo>
                  <a:pt x="668" y="437"/>
                  <a:pt x="732" y="417"/>
                  <a:pt x="749" y="390"/>
                </a:cubicBezTo>
                <a:cubicBezTo>
                  <a:pt x="805" y="364"/>
                  <a:pt x="805" y="364"/>
                  <a:pt x="805" y="364"/>
                </a:cubicBezTo>
                <a:cubicBezTo>
                  <a:pt x="811" y="361"/>
                  <a:pt x="815" y="355"/>
                  <a:pt x="815" y="348"/>
                </a:cubicBezTo>
                <a:cubicBezTo>
                  <a:pt x="814" y="341"/>
                  <a:pt x="810" y="335"/>
                  <a:pt x="803" y="332"/>
                </a:cubicBezTo>
                <a:cubicBezTo>
                  <a:pt x="750" y="314"/>
                  <a:pt x="750" y="314"/>
                  <a:pt x="750" y="314"/>
                </a:cubicBezTo>
                <a:cubicBezTo>
                  <a:pt x="807" y="288"/>
                  <a:pt x="807" y="288"/>
                  <a:pt x="807" y="288"/>
                </a:cubicBezTo>
                <a:cubicBezTo>
                  <a:pt x="813" y="285"/>
                  <a:pt x="817" y="279"/>
                  <a:pt x="817" y="272"/>
                </a:cubicBezTo>
                <a:close/>
                <a:moveTo>
                  <a:pt x="440" y="166"/>
                </a:moveTo>
                <a:cubicBezTo>
                  <a:pt x="464" y="188"/>
                  <a:pt x="522" y="205"/>
                  <a:pt x="591" y="205"/>
                </a:cubicBezTo>
                <a:cubicBezTo>
                  <a:pt x="659" y="205"/>
                  <a:pt x="718" y="188"/>
                  <a:pt x="742" y="166"/>
                </a:cubicBezTo>
                <a:cubicBezTo>
                  <a:pt x="749" y="173"/>
                  <a:pt x="753" y="180"/>
                  <a:pt x="753" y="188"/>
                </a:cubicBezTo>
                <a:cubicBezTo>
                  <a:pt x="753" y="201"/>
                  <a:pt x="743" y="212"/>
                  <a:pt x="726" y="222"/>
                </a:cubicBezTo>
                <a:cubicBezTo>
                  <a:pt x="697" y="239"/>
                  <a:pt x="648" y="250"/>
                  <a:pt x="591" y="250"/>
                </a:cubicBezTo>
                <a:cubicBezTo>
                  <a:pt x="540" y="250"/>
                  <a:pt x="495" y="241"/>
                  <a:pt x="465" y="227"/>
                </a:cubicBezTo>
                <a:cubicBezTo>
                  <a:pt x="465" y="227"/>
                  <a:pt x="465" y="227"/>
                  <a:pt x="465" y="227"/>
                </a:cubicBezTo>
                <a:cubicBezTo>
                  <a:pt x="462" y="225"/>
                  <a:pt x="458" y="224"/>
                  <a:pt x="455" y="222"/>
                </a:cubicBezTo>
                <a:cubicBezTo>
                  <a:pt x="439" y="212"/>
                  <a:pt x="429" y="201"/>
                  <a:pt x="429" y="188"/>
                </a:cubicBezTo>
                <a:cubicBezTo>
                  <a:pt x="429" y="180"/>
                  <a:pt x="433" y="173"/>
                  <a:pt x="440" y="166"/>
                </a:cubicBezTo>
                <a:close/>
                <a:moveTo>
                  <a:pt x="440" y="243"/>
                </a:moveTo>
                <a:cubicBezTo>
                  <a:pt x="464" y="266"/>
                  <a:pt x="522" y="282"/>
                  <a:pt x="591" y="282"/>
                </a:cubicBezTo>
                <a:cubicBezTo>
                  <a:pt x="659" y="282"/>
                  <a:pt x="718" y="266"/>
                  <a:pt x="742" y="243"/>
                </a:cubicBezTo>
                <a:cubicBezTo>
                  <a:pt x="749" y="250"/>
                  <a:pt x="753" y="258"/>
                  <a:pt x="753" y="266"/>
                </a:cubicBezTo>
                <a:cubicBezTo>
                  <a:pt x="753" y="270"/>
                  <a:pt x="752" y="273"/>
                  <a:pt x="750" y="277"/>
                </a:cubicBezTo>
                <a:cubicBezTo>
                  <a:pt x="749" y="280"/>
                  <a:pt x="746" y="283"/>
                  <a:pt x="743" y="286"/>
                </a:cubicBezTo>
                <a:cubicBezTo>
                  <a:pt x="742" y="288"/>
                  <a:pt x="741" y="289"/>
                  <a:pt x="739" y="290"/>
                </a:cubicBezTo>
                <a:cubicBezTo>
                  <a:pt x="738" y="291"/>
                  <a:pt x="737" y="292"/>
                  <a:pt x="736" y="293"/>
                </a:cubicBezTo>
                <a:cubicBezTo>
                  <a:pt x="733" y="295"/>
                  <a:pt x="730" y="298"/>
                  <a:pt x="726" y="300"/>
                </a:cubicBezTo>
                <a:cubicBezTo>
                  <a:pt x="697" y="316"/>
                  <a:pt x="648" y="327"/>
                  <a:pt x="591" y="327"/>
                </a:cubicBezTo>
                <a:cubicBezTo>
                  <a:pt x="540" y="327"/>
                  <a:pt x="495" y="318"/>
                  <a:pt x="465" y="305"/>
                </a:cubicBezTo>
                <a:cubicBezTo>
                  <a:pt x="465" y="305"/>
                  <a:pt x="465" y="305"/>
                  <a:pt x="465" y="305"/>
                </a:cubicBezTo>
                <a:cubicBezTo>
                  <a:pt x="462" y="303"/>
                  <a:pt x="458" y="301"/>
                  <a:pt x="455" y="300"/>
                </a:cubicBezTo>
                <a:cubicBezTo>
                  <a:pt x="439" y="290"/>
                  <a:pt x="429" y="278"/>
                  <a:pt x="429" y="266"/>
                </a:cubicBezTo>
                <a:cubicBezTo>
                  <a:pt x="429" y="258"/>
                  <a:pt x="433" y="250"/>
                  <a:pt x="440" y="243"/>
                </a:cubicBezTo>
                <a:close/>
                <a:moveTo>
                  <a:pt x="354" y="312"/>
                </a:moveTo>
                <a:cubicBezTo>
                  <a:pt x="341" y="320"/>
                  <a:pt x="318" y="325"/>
                  <a:pt x="292" y="325"/>
                </a:cubicBezTo>
                <a:cubicBezTo>
                  <a:pt x="266" y="325"/>
                  <a:pt x="243" y="320"/>
                  <a:pt x="229" y="312"/>
                </a:cubicBezTo>
                <a:cubicBezTo>
                  <a:pt x="221" y="308"/>
                  <a:pt x="217" y="302"/>
                  <a:pt x="217" y="297"/>
                </a:cubicBezTo>
                <a:cubicBezTo>
                  <a:pt x="217" y="281"/>
                  <a:pt x="250" y="268"/>
                  <a:pt x="292" y="268"/>
                </a:cubicBezTo>
                <a:cubicBezTo>
                  <a:pt x="333" y="268"/>
                  <a:pt x="367" y="281"/>
                  <a:pt x="367" y="297"/>
                </a:cubicBezTo>
                <a:cubicBezTo>
                  <a:pt x="367" y="302"/>
                  <a:pt x="362" y="308"/>
                  <a:pt x="354" y="312"/>
                </a:cubicBezTo>
                <a:close/>
                <a:moveTo>
                  <a:pt x="753" y="343"/>
                </a:moveTo>
                <a:cubicBezTo>
                  <a:pt x="753" y="346"/>
                  <a:pt x="753" y="348"/>
                  <a:pt x="752" y="351"/>
                </a:cubicBezTo>
                <a:cubicBezTo>
                  <a:pt x="752" y="351"/>
                  <a:pt x="752" y="351"/>
                  <a:pt x="752" y="351"/>
                </a:cubicBezTo>
                <a:cubicBezTo>
                  <a:pt x="752" y="351"/>
                  <a:pt x="752" y="351"/>
                  <a:pt x="752" y="351"/>
                </a:cubicBezTo>
                <a:cubicBezTo>
                  <a:pt x="752" y="351"/>
                  <a:pt x="752" y="351"/>
                  <a:pt x="752" y="351"/>
                </a:cubicBezTo>
                <a:cubicBezTo>
                  <a:pt x="751" y="353"/>
                  <a:pt x="750" y="355"/>
                  <a:pt x="749" y="356"/>
                </a:cubicBezTo>
                <a:cubicBezTo>
                  <a:pt x="749" y="357"/>
                  <a:pt x="748" y="358"/>
                  <a:pt x="748" y="359"/>
                </a:cubicBezTo>
                <a:cubicBezTo>
                  <a:pt x="746" y="360"/>
                  <a:pt x="745" y="362"/>
                  <a:pt x="744" y="363"/>
                </a:cubicBezTo>
                <a:cubicBezTo>
                  <a:pt x="743" y="365"/>
                  <a:pt x="742" y="366"/>
                  <a:pt x="740" y="367"/>
                </a:cubicBezTo>
                <a:cubicBezTo>
                  <a:pt x="739" y="368"/>
                  <a:pt x="738" y="369"/>
                  <a:pt x="736" y="370"/>
                </a:cubicBezTo>
                <a:cubicBezTo>
                  <a:pt x="733" y="373"/>
                  <a:pt x="730" y="375"/>
                  <a:pt x="726" y="377"/>
                </a:cubicBezTo>
                <a:cubicBezTo>
                  <a:pt x="697" y="394"/>
                  <a:pt x="648" y="405"/>
                  <a:pt x="591" y="405"/>
                </a:cubicBezTo>
                <a:cubicBezTo>
                  <a:pt x="534" y="405"/>
                  <a:pt x="484" y="394"/>
                  <a:pt x="455" y="377"/>
                </a:cubicBezTo>
                <a:cubicBezTo>
                  <a:pt x="455" y="377"/>
                  <a:pt x="455" y="377"/>
                  <a:pt x="455" y="377"/>
                </a:cubicBezTo>
                <a:cubicBezTo>
                  <a:pt x="455" y="377"/>
                  <a:pt x="455" y="377"/>
                  <a:pt x="455" y="377"/>
                </a:cubicBezTo>
                <a:cubicBezTo>
                  <a:pt x="446" y="372"/>
                  <a:pt x="440" y="367"/>
                  <a:pt x="436" y="361"/>
                </a:cubicBezTo>
                <a:cubicBezTo>
                  <a:pt x="435" y="361"/>
                  <a:pt x="435" y="360"/>
                  <a:pt x="435" y="360"/>
                </a:cubicBezTo>
                <a:cubicBezTo>
                  <a:pt x="433" y="357"/>
                  <a:pt x="431" y="355"/>
                  <a:pt x="431" y="352"/>
                </a:cubicBezTo>
                <a:cubicBezTo>
                  <a:pt x="429" y="349"/>
                  <a:pt x="429" y="346"/>
                  <a:pt x="429" y="343"/>
                </a:cubicBezTo>
                <a:cubicBezTo>
                  <a:pt x="429" y="335"/>
                  <a:pt x="433" y="328"/>
                  <a:pt x="440" y="321"/>
                </a:cubicBezTo>
                <a:cubicBezTo>
                  <a:pt x="464" y="344"/>
                  <a:pt x="522" y="360"/>
                  <a:pt x="591" y="360"/>
                </a:cubicBezTo>
                <a:cubicBezTo>
                  <a:pt x="659" y="360"/>
                  <a:pt x="718" y="344"/>
                  <a:pt x="742" y="321"/>
                </a:cubicBezTo>
                <a:cubicBezTo>
                  <a:pt x="749" y="328"/>
                  <a:pt x="753" y="335"/>
                  <a:pt x="753" y="343"/>
                </a:cubicBezTo>
                <a:close/>
                <a:moveTo>
                  <a:pt x="753" y="275"/>
                </a:moveTo>
                <a:cubicBezTo>
                  <a:pt x="753" y="274"/>
                  <a:pt x="753" y="274"/>
                  <a:pt x="753" y="274"/>
                </a:cubicBezTo>
                <a:cubicBezTo>
                  <a:pt x="754" y="275"/>
                  <a:pt x="754" y="275"/>
                  <a:pt x="754" y="275"/>
                </a:cubicBezTo>
                <a:lnTo>
                  <a:pt x="753" y="275"/>
                </a:lnTo>
                <a:close/>
                <a:moveTo>
                  <a:pt x="455" y="95"/>
                </a:moveTo>
                <a:cubicBezTo>
                  <a:pt x="484" y="111"/>
                  <a:pt x="534" y="122"/>
                  <a:pt x="591" y="122"/>
                </a:cubicBezTo>
                <a:cubicBezTo>
                  <a:pt x="648" y="122"/>
                  <a:pt x="697" y="111"/>
                  <a:pt x="726" y="95"/>
                </a:cubicBezTo>
                <a:cubicBezTo>
                  <a:pt x="743" y="85"/>
                  <a:pt x="753" y="74"/>
                  <a:pt x="753" y="61"/>
                </a:cubicBezTo>
                <a:cubicBezTo>
                  <a:pt x="753" y="27"/>
                  <a:pt x="681" y="0"/>
                  <a:pt x="591" y="0"/>
                </a:cubicBezTo>
                <a:cubicBezTo>
                  <a:pt x="501" y="0"/>
                  <a:pt x="429" y="27"/>
                  <a:pt x="429" y="61"/>
                </a:cubicBezTo>
                <a:cubicBezTo>
                  <a:pt x="429" y="74"/>
                  <a:pt x="439" y="85"/>
                  <a:pt x="455" y="95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3041"/>
          <p:cNvSpPr>
            <a:spLocks noEditPoints="1"/>
          </p:cNvSpPr>
          <p:nvPr/>
        </p:nvSpPr>
        <p:spPr bwMode="auto">
          <a:xfrm>
            <a:off x="663285" y="5975503"/>
            <a:ext cx="496888" cy="271463"/>
          </a:xfrm>
          <a:custGeom>
            <a:avLst/>
            <a:gdLst/>
            <a:ahLst/>
            <a:cxnLst>
              <a:cxn ang="0">
                <a:pos x="651" y="360"/>
              </a:cxn>
              <a:cxn ang="0">
                <a:pos x="608" y="393"/>
              </a:cxn>
              <a:cxn ang="0">
                <a:pos x="552" y="379"/>
              </a:cxn>
              <a:cxn ang="0">
                <a:pos x="526" y="403"/>
              </a:cxn>
              <a:cxn ang="0">
                <a:pos x="500" y="409"/>
              </a:cxn>
              <a:cxn ang="0">
                <a:pos x="495" y="409"/>
              </a:cxn>
              <a:cxn ang="0">
                <a:pos x="481" y="407"/>
              </a:cxn>
              <a:cxn ang="0">
                <a:pos x="448" y="345"/>
              </a:cxn>
              <a:cxn ang="0">
                <a:pos x="411" y="336"/>
              </a:cxn>
              <a:cxn ang="0">
                <a:pos x="352" y="299"/>
              </a:cxn>
              <a:cxn ang="0">
                <a:pos x="321" y="271"/>
              </a:cxn>
              <a:cxn ang="0">
                <a:pos x="231" y="295"/>
              </a:cxn>
              <a:cxn ang="0">
                <a:pos x="174" y="288"/>
              </a:cxn>
              <a:cxn ang="0">
                <a:pos x="200" y="103"/>
              </a:cxn>
              <a:cxn ang="0">
                <a:pos x="304" y="74"/>
              </a:cxn>
              <a:cxn ang="0">
                <a:pos x="289" y="145"/>
              </a:cxn>
              <a:cxn ang="0">
                <a:pos x="363" y="202"/>
              </a:cxn>
              <a:cxn ang="0">
                <a:pos x="458" y="115"/>
              </a:cxn>
              <a:cxn ang="0">
                <a:pos x="635" y="213"/>
              </a:cxn>
              <a:cxn ang="0">
                <a:pos x="639" y="219"/>
              </a:cxn>
              <a:cxn ang="0">
                <a:pos x="672" y="354"/>
              </a:cxn>
              <a:cxn ang="0">
                <a:pos x="253" y="308"/>
              </a:cxn>
              <a:cxn ang="0">
                <a:pos x="233" y="424"/>
              </a:cxn>
              <a:cxn ang="0">
                <a:pos x="277" y="421"/>
              </a:cxn>
              <a:cxn ang="0">
                <a:pos x="317" y="466"/>
              </a:cxn>
              <a:cxn ang="0">
                <a:pos x="357" y="436"/>
              </a:cxn>
              <a:cxn ang="0">
                <a:pos x="397" y="474"/>
              </a:cxn>
              <a:cxn ang="0">
                <a:pos x="450" y="422"/>
              </a:cxn>
              <a:cxn ang="0">
                <a:pos x="415" y="362"/>
              </a:cxn>
              <a:cxn ang="0">
                <a:pos x="372" y="330"/>
              </a:cxn>
              <a:cxn ang="0">
                <a:pos x="328" y="333"/>
              </a:cxn>
              <a:cxn ang="0">
                <a:pos x="288" y="288"/>
              </a:cxn>
              <a:cxn ang="0">
                <a:pos x="683" y="41"/>
              </a:cxn>
              <a:cxn ang="0">
                <a:pos x="835" y="389"/>
              </a:cxn>
              <a:cxn ang="0">
                <a:pos x="820" y="0"/>
              </a:cxn>
              <a:cxn ang="0">
                <a:pos x="0" y="210"/>
              </a:cxn>
              <a:cxn ang="0">
                <a:pos x="84" y="402"/>
              </a:cxn>
              <a:cxn ang="0">
                <a:pos x="54" y="0"/>
              </a:cxn>
              <a:cxn ang="0">
                <a:pos x="207" y="337"/>
              </a:cxn>
              <a:cxn ang="0">
                <a:pos x="150" y="302"/>
              </a:cxn>
              <a:cxn ang="0">
                <a:pos x="161" y="370"/>
              </a:cxn>
              <a:cxn ang="0">
                <a:pos x="188" y="376"/>
              </a:cxn>
              <a:cxn ang="0">
                <a:pos x="712" y="230"/>
              </a:cxn>
              <a:cxn ang="0">
                <a:pos x="630" y="50"/>
              </a:cxn>
              <a:cxn ang="0">
                <a:pos x="497" y="21"/>
              </a:cxn>
              <a:cxn ang="0">
                <a:pos x="418" y="4"/>
              </a:cxn>
              <a:cxn ang="0">
                <a:pos x="416" y="4"/>
              </a:cxn>
              <a:cxn ang="0">
                <a:pos x="409" y="3"/>
              </a:cxn>
              <a:cxn ang="0">
                <a:pos x="404" y="3"/>
              </a:cxn>
              <a:cxn ang="0">
                <a:pos x="319" y="99"/>
              </a:cxn>
              <a:cxn ang="0">
                <a:pos x="363" y="176"/>
              </a:cxn>
              <a:cxn ang="0">
                <a:pos x="448" y="80"/>
              </a:cxn>
              <a:cxn ang="0">
                <a:pos x="656" y="198"/>
              </a:cxn>
              <a:cxn ang="0">
                <a:pos x="662" y="207"/>
              </a:cxn>
              <a:cxn ang="0">
                <a:pos x="712" y="230"/>
              </a:cxn>
            </a:cxnLst>
            <a:rect l="0" t="0" r="r" b="b"/>
            <a:pathLst>
              <a:path w="873" h="474">
                <a:moveTo>
                  <a:pt x="672" y="354"/>
                </a:moveTo>
                <a:cubicBezTo>
                  <a:pt x="666" y="358"/>
                  <a:pt x="658" y="360"/>
                  <a:pt x="651" y="360"/>
                </a:cubicBezTo>
                <a:cubicBezTo>
                  <a:pt x="643" y="360"/>
                  <a:pt x="634" y="357"/>
                  <a:pt x="627" y="352"/>
                </a:cubicBezTo>
                <a:cubicBezTo>
                  <a:pt x="630" y="368"/>
                  <a:pt x="623" y="384"/>
                  <a:pt x="608" y="393"/>
                </a:cubicBezTo>
                <a:cubicBezTo>
                  <a:pt x="602" y="397"/>
                  <a:pt x="594" y="399"/>
                  <a:pt x="587" y="399"/>
                </a:cubicBezTo>
                <a:cubicBezTo>
                  <a:pt x="573" y="399"/>
                  <a:pt x="560" y="392"/>
                  <a:pt x="552" y="379"/>
                </a:cubicBezTo>
                <a:cubicBezTo>
                  <a:pt x="546" y="369"/>
                  <a:pt x="546" y="369"/>
                  <a:pt x="546" y="369"/>
                </a:cubicBezTo>
                <a:cubicBezTo>
                  <a:pt x="545" y="383"/>
                  <a:pt x="538" y="396"/>
                  <a:pt x="526" y="403"/>
                </a:cubicBezTo>
                <a:cubicBezTo>
                  <a:pt x="520" y="407"/>
                  <a:pt x="512" y="409"/>
                  <a:pt x="505" y="409"/>
                </a:cubicBezTo>
                <a:cubicBezTo>
                  <a:pt x="503" y="409"/>
                  <a:pt x="501" y="409"/>
                  <a:pt x="500" y="409"/>
                </a:cubicBezTo>
                <a:cubicBezTo>
                  <a:pt x="498" y="409"/>
                  <a:pt x="497" y="409"/>
                  <a:pt x="496" y="409"/>
                </a:cubicBezTo>
                <a:cubicBezTo>
                  <a:pt x="496" y="409"/>
                  <a:pt x="495" y="409"/>
                  <a:pt x="495" y="409"/>
                </a:cubicBezTo>
                <a:cubicBezTo>
                  <a:pt x="492" y="409"/>
                  <a:pt x="490" y="409"/>
                  <a:pt x="487" y="408"/>
                </a:cubicBezTo>
                <a:cubicBezTo>
                  <a:pt x="481" y="407"/>
                  <a:pt x="481" y="407"/>
                  <a:pt x="481" y="407"/>
                </a:cubicBezTo>
                <a:cubicBezTo>
                  <a:pt x="482" y="400"/>
                  <a:pt x="481" y="392"/>
                  <a:pt x="479" y="385"/>
                </a:cubicBezTo>
                <a:cubicBezTo>
                  <a:pt x="475" y="368"/>
                  <a:pt x="464" y="353"/>
                  <a:pt x="448" y="345"/>
                </a:cubicBezTo>
                <a:cubicBezTo>
                  <a:pt x="438" y="339"/>
                  <a:pt x="427" y="336"/>
                  <a:pt x="415" y="336"/>
                </a:cubicBezTo>
                <a:cubicBezTo>
                  <a:pt x="414" y="336"/>
                  <a:pt x="412" y="336"/>
                  <a:pt x="411" y="336"/>
                </a:cubicBezTo>
                <a:cubicBezTo>
                  <a:pt x="405" y="324"/>
                  <a:pt x="396" y="315"/>
                  <a:pt x="385" y="308"/>
                </a:cubicBezTo>
                <a:cubicBezTo>
                  <a:pt x="375" y="302"/>
                  <a:pt x="363" y="299"/>
                  <a:pt x="352" y="299"/>
                </a:cubicBezTo>
                <a:cubicBezTo>
                  <a:pt x="350" y="299"/>
                  <a:pt x="349" y="299"/>
                  <a:pt x="347" y="299"/>
                </a:cubicBezTo>
                <a:cubicBezTo>
                  <a:pt x="342" y="288"/>
                  <a:pt x="332" y="278"/>
                  <a:pt x="321" y="271"/>
                </a:cubicBezTo>
                <a:cubicBezTo>
                  <a:pt x="311" y="265"/>
                  <a:pt x="299" y="262"/>
                  <a:pt x="288" y="262"/>
                </a:cubicBezTo>
                <a:cubicBezTo>
                  <a:pt x="264" y="262"/>
                  <a:pt x="242" y="275"/>
                  <a:pt x="231" y="295"/>
                </a:cubicBezTo>
                <a:cubicBezTo>
                  <a:pt x="220" y="314"/>
                  <a:pt x="220" y="314"/>
                  <a:pt x="220" y="314"/>
                </a:cubicBezTo>
                <a:cubicBezTo>
                  <a:pt x="174" y="288"/>
                  <a:pt x="174" y="288"/>
                  <a:pt x="174" y="288"/>
                </a:cubicBezTo>
                <a:cubicBezTo>
                  <a:pt x="160" y="280"/>
                  <a:pt x="154" y="264"/>
                  <a:pt x="158" y="249"/>
                </a:cubicBezTo>
                <a:cubicBezTo>
                  <a:pt x="200" y="103"/>
                  <a:pt x="200" y="103"/>
                  <a:pt x="200" y="103"/>
                </a:cubicBezTo>
                <a:cubicBezTo>
                  <a:pt x="204" y="89"/>
                  <a:pt x="216" y="79"/>
                  <a:pt x="230" y="78"/>
                </a:cubicBezTo>
                <a:cubicBezTo>
                  <a:pt x="304" y="74"/>
                  <a:pt x="304" y="74"/>
                  <a:pt x="304" y="74"/>
                </a:cubicBezTo>
                <a:cubicBezTo>
                  <a:pt x="297" y="86"/>
                  <a:pt x="297" y="86"/>
                  <a:pt x="297" y="86"/>
                </a:cubicBezTo>
                <a:cubicBezTo>
                  <a:pt x="286" y="104"/>
                  <a:pt x="283" y="125"/>
                  <a:pt x="289" y="145"/>
                </a:cubicBezTo>
                <a:cubicBezTo>
                  <a:pt x="294" y="165"/>
                  <a:pt x="307" y="181"/>
                  <a:pt x="325" y="192"/>
                </a:cubicBezTo>
                <a:cubicBezTo>
                  <a:pt x="337" y="198"/>
                  <a:pt x="350" y="202"/>
                  <a:pt x="363" y="202"/>
                </a:cubicBezTo>
                <a:cubicBezTo>
                  <a:pt x="391" y="202"/>
                  <a:pt x="416" y="187"/>
                  <a:pt x="430" y="163"/>
                </a:cubicBezTo>
                <a:cubicBezTo>
                  <a:pt x="458" y="115"/>
                  <a:pt x="458" y="115"/>
                  <a:pt x="458" y="115"/>
                </a:cubicBezTo>
                <a:cubicBezTo>
                  <a:pt x="621" y="201"/>
                  <a:pt x="621" y="201"/>
                  <a:pt x="621" y="201"/>
                </a:cubicBezTo>
                <a:cubicBezTo>
                  <a:pt x="627" y="204"/>
                  <a:pt x="631" y="208"/>
                  <a:pt x="635" y="213"/>
                </a:cubicBezTo>
                <a:cubicBezTo>
                  <a:pt x="636" y="215"/>
                  <a:pt x="637" y="216"/>
                  <a:pt x="638" y="217"/>
                </a:cubicBezTo>
                <a:cubicBezTo>
                  <a:pt x="638" y="218"/>
                  <a:pt x="638" y="219"/>
                  <a:pt x="639" y="219"/>
                </a:cubicBezTo>
                <a:cubicBezTo>
                  <a:pt x="686" y="297"/>
                  <a:pt x="686" y="297"/>
                  <a:pt x="686" y="297"/>
                </a:cubicBezTo>
                <a:cubicBezTo>
                  <a:pt x="698" y="316"/>
                  <a:pt x="692" y="342"/>
                  <a:pt x="672" y="354"/>
                </a:cubicBezTo>
                <a:close/>
                <a:moveTo>
                  <a:pt x="288" y="288"/>
                </a:moveTo>
                <a:cubicBezTo>
                  <a:pt x="274" y="288"/>
                  <a:pt x="260" y="295"/>
                  <a:pt x="253" y="308"/>
                </a:cubicBezTo>
                <a:cubicBezTo>
                  <a:pt x="218" y="369"/>
                  <a:pt x="218" y="369"/>
                  <a:pt x="218" y="369"/>
                </a:cubicBezTo>
                <a:cubicBezTo>
                  <a:pt x="207" y="388"/>
                  <a:pt x="214" y="412"/>
                  <a:pt x="233" y="424"/>
                </a:cubicBezTo>
                <a:cubicBezTo>
                  <a:pt x="239" y="427"/>
                  <a:pt x="246" y="429"/>
                  <a:pt x="253" y="429"/>
                </a:cubicBezTo>
                <a:cubicBezTo>
                  <a:pt x="261" y="429"/>
                  <a:pt x="270" y="426"/>
                  <a:pt x="277" y="421"/>
                </a:cubicBezTo>
                <a:cubicBezTo>
                  <a:pt x="275" y="436"/>
                  <a:pt x="282" y="452"/>
                  <a:pt x="297" y="460"/>
                </a:cubicBezTo>
                <a:cubicBezTo>
                  <a:pt x="303" y="464"/>
                  <a:pt x="310" y="466"/>
                  <a:pt x="317" y="466"/>
                </a:cubicBezTo>
                <a:cubicBezTo>
                  <a:pt x="330" y="466"/>
                  <a:pt x="344" y="459"/>
                  <a:pt x="351" y="446"/>
                </a:cubicBezTo>
                <a:cubicBezTo>
                  <a:pt x="357" y="436"/>
                  <a:pt x="357" y="436"/>
                  <a:pt x="357" y="436"/>
                </a:cubicBezTo>
                <a:cubicBezTo>
                  <a:pt x="358" y="449"/>
                  <a:pt x="365" y="461"/>
                  <a:pt x="377" y="468"/>
                </a:cubicBezTo>
                <a:cubicBezTo>
                  <a:pt x="383" y="472"/>
                  <a:pt x="390" y="474"/>
                  <a:pt x="397" y="474"/>
                </a:cubicBezTo>
                <a:cubicBezTo>
                  <a:pt x="411" y="474"/>
                  <a:pt x="424" y="467"/>
                  <a:pt x="432" y="454"/>
                </a:cubicBezTo>
                <a:cubicBezTo>
                  <a:pt x="450" y="422"/>
                  <a:pt x="450" y="422"/>
                  <a:pt x="450" y="422"/>
                </a:cubicBezTo>
                <a:cubicBezTo>
                  <a:pt x="461" y="403"/>
                  <a:pt x="455" y="378"/>
                  <a:pt x="435" y="367"/>
                </a:cubicBezTo>
                <a:cubicBezTo>
                  <a:pt x="429" y="364"/>
                  <a:pt x="422" y="362"/>
                  <a:pt x="415" y="362"/>
                </a:cubicBezTo>
                <a:cubicBezTo>
                  <a:pt x="407" y="362"/>
                  <a:pt x="398" y="365"/>
                  <a:pt x="391" y="370"/>
                </a:cubicBezTo>
                <a:cubicBezTo>
                  <a:pt x="393" y="354"/>
                  <a:pt x="386" y="339"/>
                  <a:pt x="372" y="330"/>
                </a:cubicBezTo>
                <a:cubicBezTo>
                  <a:pt x="365" y="327"/>
                  <a:pt x="358" y="325"/>
                  <a:pt x="352" y="325"/>
                </a:cubicBezTo>
                <a:cubicBezTo>
                  <a:pt x="343" y="325"/>
                  <a:pt x="335" y="328"/>
                  <a:pt x="328" y="333"/>
                </a:cubicBezTo>
                <a:cubicBezTo>
                  <a:pt x="329" y="317"/>
                  <a:pt x="322" y="302"/>
                  <a:pt x="308" y="293"/>
                </a:cubicBezTo>
                <a:cubicBezTo>
                  <a:pt x="302" y="290"/>
                  <a:pt x="295" y="288"/>
                  <a:pt x="288" y="288"/>
                </a:cubicBezTo>
                <a:moveTo>
                  <a:pt x="820" y="0"/>
                </a:moveTo>
                <a:cubicBezTo>
                  <a:pt x="683" y="41"/>
                  <a:pt x="683" y="41"/>
                  <a:pt x="683" y="41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835" y="389"/>
                  <a:pt x="835" y="389"/>
                  <a:pt x="835" y="389"/>
                </a:cubicBezTo>
                <a:cubicBezTo>
                  <a:pt x="859" y="334"/>
                  <a:pt x="873" y="274"/>
                  <a:pt x="873" y="210"/>
                </a:cubicBezTo>
                <a:cubicBezTo>
                  <a:pt x="873" y="134"/>
                  <a:pt x="854" y="62"/>
                  <a:pt x="820" y="0"/>
                </a:cubicBezTo>
                <a:close/>
                <a:moveTo>
                  <a:pt x="54" y="0"/>
                </a:moveTo>
                <a:cubicBezTo>
                  <a:pt x="20" y="62"/>
                  <a:pt x="0" y="134"/>
                  <a:pt x="0" y="210"/>
                </a:cubicBezTo>
                <a:cubicBezTo>
                  <a:pt x="0" y="274"/>
                  <a:pt x="14" y="334"/>
                  <a:pt x="39" y="389"/>
                </a:cubicBezTo>
                <a:cubicBezTo>
                  <a:pt x="84" y="402"/>
                  <a:pt x="84" y="402"/>
                  <a:pt x="84" y="402"/>
                </a:cubicBezTo>
                <a:cubicBezTo>
                  <a:pt x="191" y="41"/>
                  <a:pt x="191" y="41"/>
                  <a:pt x="191" y="41"/>
                </a:cubicBezTo>
                <a:lnTo>
                  <a:pt x="54" y="0"/>
                </a:lnTo>
                <a:close/>
                <a:moveTo>
                  <a:pt x="196" y="356"/>
                </a:moveTo>
                <a:cubicBezTo>
                  <a:pt x="207" y="337"/>
                  <a:pt x="207" y="337"/>
                  <a:pt x="207" y="337"/>
                </a:cubicBezTo>
                <a:cubicBezTo>
                  <a:pt x="161" y="311"/>
                  <a:pt x="161" y="311"/>
                  <a:pt x="161" y="311"/>
                </a:cubicBezTo>
                <a:cubicBezTo>
                  <a:pt x="157" y="308"/>
                  <a:pt x="153" y="305"/>
                  <a:pt x="150" y="302"/>
                </a:cubicBezTo>
                <a:cubicBezTo>
                  <a:pt x="145" y="311"/>
                  <a:pt x="145" y="311"/>
                  <a:pt x="145" y="311"/>
                </a:cubicBezTo>
                <a:cubicBezTo>
                  <a:pt x="133" y="332"/>
                  <a:pt x="140" y="358"/>
                  <a:pt x="161" y="370"/>
                </a:cubicBezTo>
                <a:cubicBezTo>
                  <a:pt x="168" y="374"/>
                  <a:pt x="176" y="376"/>
                  <a:pt x="183" y="376"/>
                </a:cubicBezTo>
                <a:cubicBezTo>
                  <a:pt x="185" y="376"/>
                  <a:pt x="187" y="376"/>
                  <a:pt x="188" y="376"/>
                </a:cubicBezTo>
                <a:cubicBezTo>
                  <a:pt x="190" y="369"/>
                  <a:pt x="192" y="362"/>
                  <a:pt x="196" y="356"/>
                </a:cubicBezTo>
                <a:close/>
                <a:moveTo>
                  <a:pt x="712" y="230"/>
                </a:moveTo>
                <a:cubicBezTo>
                  <a:pt x="664" y="75"/>
                  <a:pt x="664" y="75"/>
                  <a:pt x="664" y="75"/>
                </a:cubicBezTo>
                <a:cubicBezTo>
                  <a:pt x="659" y="61"/>
                  <a:pt x="646" y="50"/>
                  <a:pt x="630" y="50"/>
                </a:cubicBezTo>
                <a:cubicBezTo>
                  <a:pt x="497" y="21"/>
                  <a:pt x="497" y="21"/>
                  <a:pt x="497" y="21"/>
                </a:cubicBezTo>
                <a:cubicBezTo>
                  <a:pt x="497" y="21"/>
                  <a:pt x="497" y="21"/>
                  <a:pt x="497" y="21"/>
                </a:cubicBezTo>
                <a:cubicBezTo>
                  <a:pt x="497" y="21"/>
                  <a:pt x="497" y="21"/>
                  <a:pt x="497" y="21"/>
                </a:cubicBezTo>
                <a:cubicBezTo>
                  <a:pt x="418" y="4"/>
                  <a:pt x="418" y="4"/>
                  <a:pt x="418" y="4"/>
                </a:cubicBezTo>
                <a:cubicBezTo>
                  <a:pt x="417" y="4"/>
                  <a:pt x="417" y="4"/>
                  <a:pt x="416" y="4"/>
                </a:cubicBezTo>
                <a:cubicBezTo>
                  <a:pt x="416" y="4"/>
                  <a:pt x="416" y="4"/>
                  <a:pt x="416" y="4"/>
                </a:cubicBezTo>
                <a:cubicBezTo>
                  <a:pt x="415" y="4"/>
                  <a:pt x="414" y="4"/>
                  <a:pt x="414" y="4"/>
                </a:cubicBezTo>
                <a:cubicBezTo>
                  <a:pt x="409" y="3"/>
                  <a:pt x="409" y="3"/>
                  <a:pt x="409" y="3"/>
                </a:cubicBezTo>
                <a:cubicBezTo>
                  <a:pt x="409" y="3"/>
                  <a:pt x="409" y="3"/>
                  <a:pt x="409" y="3"/>
                </a:cubicBezTo>
                <a:cubicBezTo>
                  <a:pt x="408" y="3"/>
                  <a:pt x="406" y="3"/>
                  <a:pt x="404" y="3"/>
                </a:cubicBezTo>
                <a:cubicBezTo>
                  <a:pt x="387" y="3"/>
                  <a:pt x="369" y="12"/>
                  <a:pt x="360" y="28"/>
                </a:cubicBezTo>
                <a:cubicBezTo>
                  <a:pt x="319" y="99"/>
                  <a:pt x="319" y="99"/>
                  <a:pt x="319" y="99"/>
                </a:cubicBezTo>
                <a:cubicBezTo>
                  <a:pt x="305" y="124"/>
                  <a:pt x="313" y="155"/>
                  <a:pt x="338" y="169"/>
                </a:cubicBezTo>
                <a:cubicBezTo>
                  <a:pt x="346" y="174"/>
                  <a:pt x="355" y="176"/>
                  <a:pt x="363" y="176"/>
                </a:cubicBezTo>
                <a:cubicBezTo>
                  <a:pt x="381" y="176"/>
                  <a:pt x="398" y="167"/>
                  <a:pt x="408" y="150"/>
                </a:cubicBezTo>
                <a:cubicBezTo>
                  <a:pt x="448" y="80"/>
                  <a:pt x="448" y="80"/>
                  <a:pt x="448" y="80"/>
                </a:cubicBezTo>
                <a:cubicBezTo>
                  <a:pt x="634" y="178"/>
                  <a:pt x="634" y="178"/>
                  <a:pt x="634" y="178"/>
                </a:cubicBezTo>
                <a:cubicBezTo>
                  <a:pt x="643" y="182"/>
                  <a:pt x="650" y="189"/>
                  <a:pt x="656" y="198"/>
                </a:cubicBezTo>
                <a:cubicBezTo>
                  <a:pt x="657" y="199"/>
                  <a:pt x="658" y="201"/>
                  <a:pt x="660" y="204"/>
                </a:cubicBezTo>
                <a:cubicBezTo>
                  <a:pt x="660" y="205"/>
                  <a:pt x="661" y="206"/>
                  <a:pt x="662" y="207"/>
                </a:cubicBezTo>
                <a:cubicBezTo>
                  <a:pt x="699" y="269"/>
                  <a:pt x="699" y="269"/>
                  <a:pt x="699" y="269"/>
                </a:cubicBezTo>
                <a:cubicBezTo>
                  <a:pt x="711" y="260"/>
                  <a:pt x="716" y="244"/>
                  <a:pt x="712" y="230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1311541" y="1847439"/>
            <a:ext cx="6551763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As avaliações independentes resultaram </a:t>
            </a:r>
            <a:r>
              <a:rPr lang="pt-BR" sz="170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no </a:t>
            </a:r>
            <a:r>
              <a:rPr lang="pt-BR" sz="1700" dirty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valor </a:t>
            </a:r>
            <a:r>
              <a:rPr lang="pt-BR" sz="170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de R$ 933 milhões para a </a:t>
            </a:r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empresa de distribuição na data base dos estudos.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347637" y="2597991"/>
            <a:ext cx="6598157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Entretanto, a distribuidora tem dívidas a serem quitadas no montante de R$ 856 milhões (valor diligenciado).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67119" y="3499059"/>
            <a:ext cx="6642352" cy="25391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650" dirty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Além disso, foram apuradas contingências no valor de</a:t>
            </a:r>
            <a:r>
              <a:rPr lang="pt-BR" sz="165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 R$ 225 milhões</a:t>
            </a:r>
            <a:r>
              <a:rPr lang="pt-BR" sz="165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.</a:t>
            </a:r>
            <a:endParaRPr lang="en-US" sz="165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67119" y="4868616"/>
            <a:ext cx="6502836" cy="78483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Assim, para que a distribuidora apresente algum valor que viabilize sua venda, a Eletrobrás deve aportar R$ 114 milhões</a:t>
            </a:r>
            <a:r>
              <a:rPr lang="pt-BR" sz="170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, conforme Resolução CPPI nº 20.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355087" y="5834731"/>
            <a:ext cx="6355802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Dessa maneira, a </a:t>
            </a:r>
            <a:r>
              <a:rPr lang="pt-BR" sz="1700" noProof="0" dirty="0" err="1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Eletrobras</a:t>
            </a:r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 venderá a empresa por R$ 50 mil, valor simbólico cabível aos acionistas após a capitalização.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89931" y="6519939"/>
            <a:ext cx="7446154" cy="4616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t-BR" sz="1500" b="1" noProof="0" dirty="0" smtClean="0">
                <a:cs typeface="Arial" pitchFamily="34" charset="0"/>
              </a:rPr>
              <a:t>Nota: </a:t>
            </a:r>
            <a:r>
              <a:rPr lang="pt-BR" sz="1500" noProof="0" dirty="0" smtClean="0">
                <a:cs typeface="Arial" pitchFamily="34" charset="0"/>
              </a:rPr>
              <a:t>O novo investidor, além de aportar </a:t>
            </a:r>
            <a:r>
              <a:rPr lang="pt-BR" sz="1500" b="1" noProof="0" dirty="0" smtClean="0">
                <a:solidFill>
                  <a:srgbClr val="82141E"/>
                </a:solidFill>
                <a:cs typeface="Arial" pitchFamily="34" charset="0"/>
              </a:rPr>
              <a:t>R$ 239 milhões</a:t>
            </a:r>
            <a:r>
              <a:rPr lang="pt-BR" sz="1500" noProof="0" dirty="0" smtClean="0">
                <a:cs typeface="Arial" pitchFamily="34" charset="0"/>
              </a:rPr>
              <a:t>, assumirá a responsabilidade de pagar as dívidas e realizar os investimentos projetados para a empresa.  </a:t>
            </a:r>
            <a:endParaRPr lang="en-US" sz="1500" noProof="0" dirty="0" smtClean="0"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144032" y="1917160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R$ 933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144032" y="2660465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R$ 856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142900" y="3406570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R$ 225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142900" y="5053850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R$ 114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162974" y="5886477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R$ 50 mil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745075" y="2329024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-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745075" y="3103547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-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745075" y="4664262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+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8745075" y="5518970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=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grpSp>
        <p:nvGrpSpPr>
          <p:cNvPr id="61" name="Group 60"/>
          <p:cNvGrpSpPr>
            <a:grpSpLocks noChangeAspect="1"/>
          </p:cNvGrpSpPr>
          <p:nvPr/>
        </p:nvGrpSpPr>
        <p:grpSpPr>
          <a:xfrm>
            <a:off x="637797" y="1794452"/>
            <a:ext cx="429118" cy="630000"/>
            <a:chOff x="10878779" y="340788"/>
            <a:chExt cx="473075" cy="694535"/>
          </a:xfrm>
          <a:solidFill>
            <a:schemeClr val="tx1"/>
          </a:solidFill>
        </p:grpSpPr>
        <p:sp>
          <p:nvSpPr>
            <p:cNvPr id="80" name="Freeform 5064"/>
            <p:cNvSpPr>
              <a:spLocks/>
            </p:cNvSpPr>
            <p:nvPr/>
          </p:nvSpPr>
          <p:spPr bwMode="auto">
            <a:xfrm>
              <a:off x="10878779" y="698773"/>
              <a:ext cx="60325" cy="130175"/>
            </a:xfrm>
            <a:custGeom>
              <a:avLst/>
              <a:gdLst>
                <a:gd name="T0" fmla="*/ 34 w 38"/>
                <a:gd name="T1" fmla="*/ 36 h 82"/>
                <a:gd name="T2" fmla="*/ 38 w 38"/>
                <a:gd name="T3" fmla="*/ 30 h 82"/>
                <a:gd name="T4" fmla="*/ 38 w 38"/>
                <a:gd name="T5" fmla="*/ 26 h 82"/>
                <a:gd name="T6" fmla="*/ 24 w 38"/>
                <a:gd name="T7" fmla="*/ 24 h 82"/>
                <a:gd name="T8" fmla="*/ 24 w 38"/>
                <a:gd name="T9" fmla="*/ 6 h 82"/>
                <a:gd name="T10" fmla="*/ 20 w 38"/>
                <a:gd name="T11" fmla="*/ 0 h 82"/>
                <a:gd name="T12" fmla="*/ 16 w 38"/>
                <a:gd name="T13" fmla="*/ 2 h 82"/>
                <a:gd name="T14" fmla="*/ 14 w 38"/>
                <a:gd name="T15" fmla="*/ 24 h 82"/>
                <a:gd name="T16" fmla="*/ 4 w 38"/>
                <a:gd name="T17" fmla="*/ 24 h 82"/>
                <a:gd name="T18" fmla="*/ 0 w 38"/>
                <a:gd name="T19" fmla="*/ 30 h 82"/>
                <a:gd name="T20" fmla="*/ 2 w 38"/>
                <a:gd name="T21" fmla="*/ 34 h 82"/>
                <a:gd name="T22" fmla="*/ 14 w 38"/>
                <a:gd name="T23" fmla="*/ 36 h 82"/>
                <a:gd name="T24" fmla="*/ 4 w 38"/>
                <a:gd name="T25" fmla="*/ 46 h 82"/>
                <a:gd name="T26" fmla="*/ 2 w 38"/>
                <a:gd name="T27" fmla="*/ 48 h 82"/>
                <a:gd name="T28" fmla="*/ 0 w 38"/>
                <a:gd name="T29" fmla="*/ 52 h 82"/>
                <a:gd name="T30" fmla="*/ 4 w 38"/>
                <a:gd name="T31" fmla="*/ 56 h 82"/>
                <a:gd name="T32" fmla="*/ 14 w 38"/>
                <a:gd name="T33" fmla="*/ 66 h 82"/>
                <a:gd name="T34" fmla="*/ 4 w 38"/>
                <a:gd name="T35" fmla="*/ 66 h 82"/>
                <a:gd name="T36" fmla="*/ 0 w 38"/>
                <a:gd name="T37" fmla="*/ 72 h 82"/>
                <a:gd name="T38" fmla="*/ 2 w 38"/>
                <a:gd name="T39" fmla="*/ 76 h 82"/>
                <a:gd name="T40" fmla="*/ 14 w 38"/>
                <a:gd name="T41" fmla="*/ 78 h 82"/>
                <a:gd name="T42" fmla="*/ 16 w 38"/>
                <a:gd name="T43" fmla="*/ 82 h 82"/>
                <a:gd name="T44" fmla="*/ 20 w 38"/>
                <a:gd name="T45" fmla="*/ 82 h 82"/>
                <a:gd name="T46" fmla="*/ 24 w 38"/>
                <a:gd name="T47" fmla="*/ 78 h 82"/>
                <a:gd name="T48" fmla="*/ 34 w 38"/>
                <a:gd name="T49" fmla="*/ 78 h 82"/>
                <a:gd name="T50" fmla="*/ 38 w 38"/>
                <a:gd name="T51" fmla="*/ 72 h 82"/>
                <a:gd name="T52" fmla="*/ 38 w 38"/>
                <a:gd name="T53" fmla="*/ 68 h 82"/>
                <a:gd name="T54" fmla="*/ 24 w 38"/>
                <a:gd name="T55" fmla="*/ 66 h 82"/>
                <a:gd name="T56" fmla="*/ 34 w 38"/>
                <a:gd name="T57" fmla="*/ 56 h 82"/>
                <a:gd name="T58" fmla="*/ 38 w 38"/>
                <a:gd name="T59" fmla="*/ 56 h 82"/>
                <a:gd name="T60" fmla="*/ 38 w 38"/>
                <a:gd name="T61" fmla="*/ 52 h 82"/>
                <a:gd name="T62" fmla="*/ 34 w 38"/>
                <a:gd name="T63" fmla="*/ 46 h 82"/>
                <a:gd name="T64" fmla="*/ 24 w 38"/>
                <a:gd name="T65" fmla="*/ 3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8" h="82">
                  <a:moveTo>
                    <a:pt x="34" y="36"/>
                  </a:moveTo>
                  <a:lnTo>
                    <a:pt x="34" y="36"/>
                  </a:lnTo>
                  <a:lnTo>
                    <a:pt x="38" y="34"/>
                  </a:lnTo>
                  <a:lnTo>
                    <a:pt x="38" y="30"/>
                  </a:lnTo>
                  <a:lnTo>
                    <a:pt x="38" y="30"/>
                  </a:lnTo>
                  <a:lnTo>
                    <a:pt x="38" y="26"/>
                  </a:lnTo>
                  <a:lnTo>
                    <a:pt x="34" y="24"/>
                  </a:lnTo>
                  <a:lnTo>
                    <a:pt x="24" y="24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4" y="6"/>
                  </a:lnTo>
                  <a:lnTo>
                    <a:pt x="14" y="24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2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4" y="36"/>
                  </a:lnTo>
                  <a:lnTo>
                    <a:pt x="14" y="36"/>
                  </a:lnTo>
                  <a:lnTo>
                    <a:pt x="1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2" y="4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56"/>
                  </a:lnTo>
                  <a:lnTo>
                    <a:pt x="4" y="56"/>
                  </a:lnTo>
                  <a:lnTo>
                    <a:pt x="14" y="56"/>
                  </a:lnTo>
                  <a:lnTo>
                    <a:pt x="14" y="66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2" y="68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6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22" y="82"/>
                  </a:lnTo>
                  <a:lnTo>
                    <a:pt x="24" y="78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38" y="76"/>
                  </a:lnTo>
                  <a:lnTo>
                    <a:pt x="38" y="72"/>
                  </a:lnTo>
                  <a:lnTo>
                    <a:pt x="38" y="72"/>
                  </a:lnTo>
                  <a:lnTo>
                    <a:pt x="38" y="68"/>
                  </a:lnTo>
                  <a:lnTo>
                    <a:pt x="34" y="66"/>
                  </a:lnTo>
                  <a:lnTo>
                    <a:pt x="24" y="66"/>
                  </a:lnTo>
                  <a:lnTo>
                    <a:pt x="24" y="56"/>
                  </a:lnTo>
                  <a:lnTo>
                    <a:pt x="34" y="56"/>
                  </a:lnTo>
                  <a:lnTo>
                    <a:pt x="34" y="56"/>
                  </a:lnTo>
                  <a:lnTo>
                    <a:pt x="38" y="56"/>
                  </a:lnTo>
                  <a:lnTo>
                    <a:pt x="38" y="52"/>
                  </a:lnTo>
                  <a:lnTo>
                    <a:pt x="38" y="52"/>
                  </a:lnTo>
                  <a:lnTo>
                    <a:pt x="38" y="48"/>
                  </a:lnTo>
                  <a:lnTo>
                    <a:pt x="34" y="46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34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5065"/>
            <p:cNvSpPr>
              <a:spLocks/>
            </p:cNvSpPr>
            <p:nvPr/>
          </p:nvSpPr>
          <p:spPr bwMode="auto">
            <a:xfrm>
              <a:off x="11291529" y="698773"/>
              <a:ext cx="60325" cy="130175"/>
            </a:xfrm>
            <a:custGeom>
              <a:avLst/>
              <a:gdLst>
                <a:gd name="T0" fmla="*/ 34 w 38"/>
                <a:gd name="T1" fmla="*/ 36 h 82"/>
                <a:gd name="T2" fmla="*/ 38 w 38"/>
                <a:gd name="T3" fmla="*/ 30 h 82"/>
                <a:gd name="T4" fmla="*/ 38 w 38"/>
                <a:gd name="T5" fmla="*/ 26 h 82"/>
                <a:gd name="T6" fmla="*/ 24 w 38"/>
                <a:gd name="T7" fmla="*/ 24 h 82"/>
                <a:gd name="T8" fmla="*/ 24 w 38"/>
                <a:gd name="T9" fmla="*/ 6 h 82"/>
                <a:gd name="T10" fmla="*/ 20 w 38"/>
                <a:gd name="T11" fmla="*/ 0 h 82"/>
                <a:gd name="T12" fmla="*/ 16 w 38"/>
                <a:gd name="T13" fmla="*/ 2 h 82"/>
                <a:gd name="T14" fmla="*/ 14 w 38"/>
                <a:gd name="T15" fmla="*/ 24 h 82"/>
                <a:gd name="T16" fmla="*/ 4 w 38"/>
                <a:gd name="T17" fmla="*/ 24 h 82"/>
                <a:gd name="T18" fmla="*/ 0 w 38"/>
                <a:gd name="T19" fmla="*/ 30 h 82"/>
                <a:gd name="T20" fmla="*/ 2 w 38"/>
                <a:gd name="T21" fmla="*/ 34 h 82"/>
                <a:gd name="T22" fmla="*/ 14 w 38"/>
                <a:gd name="T23" fmla="*/ 36 h 82"/>
                <a:gd name="T24" fmla="*/ 4 w 38"/>
                <a:gd name="T25" fmla="*/ 46 h 82"/>
                <a:gd name="T26" fmla="*/ 2 w 38"/>
                <a:gd name="T27" fmla="*/ 48 h 82"/>
                <a:gd name="T28" fmla="*/ 0 w 38"/>
                <a:gd name="T29" fmla="*/ 52 h 82"/>
                <a:gd name="T30" fmla="*/ 4 w 38"/>
                <a:gd name="T31" fmla="*/ 56 h 82"/>
                <a:gd name="T32" fmla="*/ 14 w 38"/>
                <a:gd name="T33" fmla="*/ 66 h 82"/>
                <a:gd name="T34" fmla="*/ 4 w 38"/>
                <a:gd name="T35" fmla="*/ 66 h 82"/>
                <a:gd name="T36" fmla="*/ 0 w 38"/>
                <a:gd name="T37" fmla="*/ 72 h 82"/>
                <a:gd name="T38" fmla="*/ 2 w 38"/>
                <a:gd name="T39" fmla="*/ 76 h 82"/>
                <a:gd name="T40" fmla="*/ 14 w 38"/>
                <a:gd name="T41" fmla="*/ 78 h 82"/>
                <a:gd name="T42" fmla="*/ 16 w 38"/>
                <a:gd name="T43" fmla="*/ 82 h 82"/>
                <a:gd name="T44" fmla="*/ 20 w 38"/>
                <a:gd name="T45" fmla="*/ 82 h 82"/>
                <a:gd name="T46" fmla="*/ 24 w 38"/>
                <a:gd name="T47" fmla="*/ 78 h 82"/>
                <a:gd name="T48" fmla="*/ 34 w 38"/>
                <a:gd name="T49" fmla="*/ 78 h 82"/>
                <a:gd name="T50" fmla="*/ 38 w 38"/>
                <a:gd name="T51" fmla="*/ 72 h 82"/>
                <a:gd name="T52" fmla="*/ 38 w 38"/>
                <a:gd name="T53" fmla="*/ 68 h 82"/>
                <a:gd name="T54" fmla="*/ 24 w 38"/>
                <a:gd name="T55" fmla="*/ 66 h 82"/>
                <a:gd name="T56" fmla="*/ 34 w 38"/>
                <a:gd name="T57" fmla="*/ 56 h 82"/>
                <a:gd name="T58" fmla="*/ 38 w 38"/>
                <a:gd name="T59" fmla="*/ 56 h 82"/>
                <a:gd name="T60" fmla="*/ 38 w 38"/>
                <a:gd name="T61" fmla="*/ 52 h 82"/>
                <a:gd name="T62" fmla="*/ 34 w 38"/>
                <a:gd name="T63" fmla="*/ 46 h 82"/>
                <a:gd name="T64" fmla="*/ 24 w 38"/>
                <a:gd name="T65" fmla="*/ 3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8" h="82">
                  <a:moveTo>
                    <a:pt x="34" y="36"/>
                  </a:moveTo>
                  <a:lnTo>
                    <a:pt x="34" y="36"/>
                  </a:lnTo>
                  <a:lnTo>
                    <a:pt x="38" y="34"/>
                  </a:lnTo>
                  <a:lnTo>
                    <a:pt x="38" y="30"/>
                  </a:lnTo>
                  <a:lnTo>
                    <a:pt x="38" y="30"/>
                  </a:lnTo>
                  <a:lnTo>
                    <a:pt x="38" y="26"/>
                  </a:lnTo>
                  <a:lnTo>
                    <a:pt x="34" y="24"/>
                  </a:lnTo>
                  <a:lnTo>
                    <a:pt x="24" y="24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4" y="6"/>
                  </a:lnTo>
                  <a:lnTo>
                    <a:pt x="14" y="24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2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4" y="36"/>
                  </a:lnTo>
                  <a:lnTo>
                    <a:pt x="14" y="36"/>
                  </a:lnTo>
                  <a:lnTo>
                    <a:pt x="1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2" y="48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56"/>
                  </a:lnTo>
                  <a:lnTo>
                    <a:pt x="4" y="56"/>
                  </a:lnTo>
                  <a:lnTo>
                    <a:pt x="14" y="56"/>
                  </a:lnTo>
                  <a:lnTo>
                    <a:pt x="14" y="66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2" y="68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6" y="82"/>
                  </a:lnTo>
                  <a:lnTo>
                    <a:pt x="20" y="82"/>
                  </a:lnTo>
                  <a:lnTo>
                    <a:pt x="20" y="82"/>
                  </a:lnTo>
                  <a:lnTo>
                    <a:pt x="22" y="82"/>
                  </a:lnTo>
                  <a:lnTo>
                    <a:pt x="24" y="78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38" y="76"/>
                  </a:lnTo>
                  <a:lnTo>
                    <a:pt x="38" y="72"/>
                  </a:lnTo>
                  <a:lnTo>
                    <a:pt x="38" y="72"/>
                  </a:lnTo>
                  <a:lnTo>
                    <a:pt x="38" y="68"/>
                  </a:lnTo>
                  <a:lnTo>
                    <a:pt x="34" y="66"/>
                  </a:lnTo>
                  <a:lnTo>
                    <a:pt x="24" y="66"/>
                  </a:lnTo>
                  <a:lnTo>
                    <a:pt x="24" y="56"/>
                  </a:lnTo>
                  <a:lnTo>
                    <a:pt x="34" y="56"/>
                  </a:lnTo>
                  <a:lnTo>
                    <a:pt x="34" y="56"/>
                  </a:lnTo>
                  <a:lnTo>
                    <a:pt x="38" y="56"/>
                  </a:lnTo>
                  <a:lnTo>
                    <a:pt x="38" y="52"/>
                  </a:lnTo>
                  <a:lnTo>
                    <a:pt x="38" y="52"/>
                  </a:lnTo>
                  <a:lnTo>
                    <a:pt x="38" y="48"/>
                  </a:lnTo>
                  <a:lnTo>
                    <a:pt x="34" y="46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34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5066"/>
            <p:cNvSpPr>
              <a:spLocks/>
            </p:cNvSpPr>
            <p:nvPr/>
          </p:nvSpPr>
          <p:spPr bwMode="auto">
            <a:xfrm>
              <a:off x="11038247" y="371748"/>
              <a:ext cx="73025" cy="663575"/>
            </a:xfrm>
            <a:custGeom>
              <a:avLst/>
              <a:gdLst>
                <a:gd name="T0" fmla="*/ 20 w 46"/>
                <a:gd name="T1" fmla="*/ 418 h 418"/>
                <a:gd name="T2" fmla="*/ 0 w 46"/>
                <a:gd name="T3" fmla="*/ 418 h 418"/>
                <a:gd name="T4" fmla="*/ 46 w 46"/>
                <a:gd name="T5" fmla="*/ 0 h 418"/>
                <a:gd name="T6" fmla="*/ 20 w 46"/>
                <a:gd name="T7" fmla="*/ 418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418">
                  <a:moveTo>
                    <a:pt x="20" y="418"/>
                  </a:moveTo>
                  <a:lnTo>
                    <a:pt x="0" y="418"/>
                  </a:lnTo>
                  <a:lnTo>
                    <a:pt x="46" y="0"/>
                  </a:lnTo>
                  <a:lnTo>
                    <a:pt x="20" y="4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5067"/>
            <p:cNvSpPr>
              <a:spLocks/>
            </p:cNvSpPr>
            <p:nvPr/>
          </p:nvSpPr>
          <p:spPr bwMode="auto">
            <a:xfrm>
              <a:off x="11120948" y="371748"/>
              <a:ext cx="73025" cy="663575"/>
            </a:xfrm>
            <a:custGeom>
              <a:avLst/>
              <a:gdLst>
                <a:gd name="T0" fmla="*/ 26 w 46"/>
                <a:gd name="T1" fmla="*/ 418 h 418"/>
                <a:gd name="T2" fmla="*/ 46 w 46"/>
                <a:gd name="T3" fmla="*/ 418 h 418"/>
                <a:gd name="T4" fmla="*/ 0 w 46"/>
                <a:gd name="T5" fmla="*/ 0 h 418"/>
                <a:gd name="T6" fmla="*/ 26 w 46"/>
                <a:gd name="T7" fmla="*/ 418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418">
                  <a:moveTo>
                    <a:pt x="26" y="418"/>
                  </a:moveTo>
                  <a:lnTo>
                    <a:pt x="46" y="418"/>
                  </a:lnTo>
                  <a:lnTo>
                    <a:pt x="0" y="0"/>
                  </a:lnTo>
                  <a:lnTo>
                    <a:pt x="26" y="4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5068"/>
            <p:cNvSpPr>
              <a:spLocks noEditPoints="1"/>
            </p:cNvSpPr>
            <p:nvPr/>
          </p:nvSpPr>
          <p:spPr bwMode="auto">
            <a:xfrm>
              <a:off x="11072454" y="841648"/>
              <a:ext cx="85725" cy="123825"/>
            </a:xfrm>
            <a:custGeom>
              <a:avLst/>
              <a:gdLst>
                <a:gd name="T0" fmla="*/ 26 w 54"/>
                <a:gd name="T1" fmla="*/ 78 h 78"/>
                <a:gd name="T2" fmla="*/ 0 w 54"/>
                <a:gd name="T3" fmla="*/ 40 h 78"/>
                <a:gd name="T4" fmla="*/ 26 w 54"/>
                <a:gd name="T5" fmla="*/ 0 h 78"/>
                <a:gd name="T6" fmla="*/ 54 w 54"/>
                <a:gd name="T7" fmla="*/ 40 h 78"/>
                <a:gd name="T8" fmla="*/ 26 w 54"/>
                <a:gd name="T9" fmla="*/ 78 h 78"/>
                <a:gd name="T10" fmla="*/ 6 w 54"/>
                <a:gd name="T11" fmla="*/ 40 h 78"/>
                <a:gd name="T12" fmla="*/ 26 w 54"/>
                <a:gd name="T13" fmla="*/ 70 h 78"/>
                <a:gd name="T14" fmla="*/ 48 w 54"/>
                <a:gd name="T15" fmla="*/ 40 h 78"/>
                <a:gd name="T16" fmla="*/ 26 w 54"/>
                <a:gd name="T17" fmla="*/ 10 h 78"/>
                <a:gd name="T18" fmla="*/ 6 w 54"/>
                <a:gd name="T19" fmla="*/ 4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78">
                  <a:moveTo>
                    <a:pt x="26" y="78"/>
                  </a:moveTo>
                  <a:lnTo>
                    <a:pt x="0" y="40"/>
                  </a:lnTo>
                  <a:lnTo>
                    <a:pt x="26" y="0"/>
                  </a:lnTo>
                  <a:lnTo>
                    <a:pt x="54" y="40"/>
                  </a:lnTo>
                  <a:lnTo>
                    <a:pt x="26" y="78"/>
                  </a:lnTo>
                  <a:close/>
                  <a:moveTo>
                    <a:pt x="6" y="40"/>
                  </a:moveTo>
                  <a:lnTo>
                    <a:pt x="26" y="70"/>
                  </a:lnTo>
                  <a:lnTo>
                    <a:pt x="48" y="40"/>
                  </a:lnTo>
                  <a:lnTo>
                    <a:pt x="26" y="10"/>
                  </a:lnTo>
                  <a:lnTo>
                    <a:pt x="6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5069"/>
            <p:cNvSpPr>
              <a:spLocks/>
            </p:cNvSpPr>
            <p:nvPr/>
          </p:nvSpPr>
          <p:spPr bwMode="auto">
            <a:xfrm>
              <a:off x="11066104" y="952773"/>
              <a:ext cx="98425" cy="76200"/>
            </a:xfrm>
            <a:custGeom>
              <a:avLst/>
              <a:gdLst>
                <a:gd name="T0" fmla="*/ 4 w 62"/>
                <a:gd name="T1" fmla="*/ 42 h 48"/>
                <a:gd name="T2" fmla="*/ 6 w 62"/>
                <a:gd name="T3" fmla="*/ 42 h 48"/>
                <a:gd name="T4" fmla="*/ 30 w 62"/>
                <a:gd name="T5" fmla="*/ 8 h 48"/>
                <a:gd name="T6" fmla="*/ 56 w 62"/>
                <a:gd name="T7" fmla="*/ 42 h 48"/>
                <a:gd name="T8" fmla="*/ 58 w 62"/>
                <a:gd name="T9" fmla="*/ 42 h 48"/>
                <a:gd name="T10" fmla="*/ 58 w 62"/>
                <a:gd name="T11" fmla="*/ 48 h 48"/>
                <a:gd name="T12" fmla="*/ 62 w 62"/>
                <a:gd name="T13" fmla="*/ 42 h 48"/>
                <a:gd name="T14" fmla="*/ 30 w 62"/>
                <a:gd name="T15" fmla="*/ 0 h 48"/>
                <a:gd name="T16" fmla="*/ 0 w 62"/>
                <a:gd name="T17" fmla="*/ 42 h 48"/>
                <a:gd name="T18" fmla="*/ 4 w 62"/>
                <a:gd name="T19" fmla="*/ 48 h 48"/>
                <a:gd name="T20" fmla="*/ 4 w 62"/>
                <a:gd name="T21" fmla="*/ 4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2" h="48">
                  <a:moveTo>
                    <a:pt x="4" y="42"/>
                  </a:moveTo>
                  <a:lnTo>
                    <a:pt x="6" y="42"/>
                  </a:lnTo>
                  <a:lnTo>
                    <a:pt x="30" y="8"/>
                  </a:lnTo>
                  <a:lnTo>
                    <a:pt x="56" y="42"/>
                  </a:lnTo>
                  <a:lnTo>
                    <a:pt x="58" y="42"/>
                  </a:lnTo>
                  <a:lnTo>
                    <a:pt x="58" y="48"/>
                  </a:lnTo>
                  <a:lnTo>
                    <a:pt x="62" y="42"/>
                  </a:lnTo>
                  <a:lnTo>
                    <a:pt x="30" y="0"/>
                  </a:lnTo>
                  <a:lnTo>
                    <a:pt x="0" y="42"/>
                  </a:lnTo>
                  <a:lnTo>
                    <a:pt x="4" y="48"/>
                  </a:lnTo>
                  <a:lnTo>
                    <a:pt x="4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5070"/>
            <p:cNvSpPr>
              <a:spLocks noEditPoints="1"/>
            </p:cNvSpPr>
            <p:nvPr/>
          </p:nvSpPr>
          <p:spPr bwMode="auto">
            <a:xfrm>
              <a:off x="11080391" y="762273"/>
              <a:ext cx="69850" cy="98425"/>
            </a:xfrm>
            <a:custGeom>
              <a:avLst/>
              <a:gdLst>
                <a:gd name="T0" fmla="*/ 22 w 44"/>
                <a:gd name="T1" fmla="*/ 62 h 62"/>
                <a:gd name="T2" fmla="*/ 0 w 44"/>
                <a:gd name="T3" fmla="*/ 32 h 62"/>
                <a:gd name="T4" fmla="*/ 22 w 44"/>
                <a:gd name="T5" fmla="*/ 0 h 62"/>
                <a:gd name="T6" fmla="*/ 44 w 44"/>
                <a:gd name="T7" fmla="*/ 32 h 62"/>
                <a:gd name="T8" fmla="*/ 22 w 44"/>
                <a:gd name="T9" fmla="*/ 62 h 62"/>
                <a:gd name="T10" fmla="*/ 6 w 44"/>
                <a:gd name="T11" fmla="*/ 32 h 62"/>
                <a:gd name="T12" fmla="*/ 22 w 44"/>
                <a:gd name="T13" fmla="*/ 54 h 62"/>
                <a:gd name="T14" fmla="*/ 38 w 44"/>
                <a:gd name="T15" fmla="*/ 32 h 62"/>
                <a:gd name="T16" fmla="*/ 22 w 44"/>
                <a:gd name="T17" fmla="*/ 8 h 62"/>
                <a:gd name="T18" fmla="*/ 6 w 44"/>
                <a:gd name="T19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62">
                  <a:moveTo>
                    <a:pt x="22" y="62"/>
                  </a:moveTo>
                  <a:lnTo>
                    <a:pt x="0" y="32"/>
                  </a:lnTo>
                  <a:lnTo>
                    <a:pt x="22" y="0"/>
                  </a:lnTo>
                  <a:lnTo>
                    <a:pt x="44" y="32"/>
                  </a:lnTo>
                  <a:lnTo>
                    <a:pt x="22" y="62"/>
                  </a:lnTo>
                  <a:close/>
                  <a:moveTo>
                    <a:pt x="6" y="32"/>
                  </a:moveTo>
                  <a:lnTo>
                    <a:pt x="22" y="54"/>
                  </a:lnTo>
                  <a:lnTo>
                    <a:pt x="38" y="32"/>
                  </a:lnTo>
                  <a:lnTo>
                    <a:pt x="22" y="8"/>
                  </a:lnTo>
                  <a:lnTo>
                    <a:pt x="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5071"/>
            <p:cNvSpPr>
              <a:spLocks noEditPoints="1"/>
            </p:cNvSpPr>
            <p:nvPr/>
          </p:nvSpPr>
          <p:spPr bwMode="auto">
            <a:xfrm>
              <a:off x="11085154" y="689248"/>
              <a:ext cx="60325" cy="85725"/>
            </a:xfrm>
            <a:custGeom>
              <a:avLst/>
              <a:gdLst>
                <a:gd name="T0" fmla="*/ 18 w 38"/>
                <a:gd name="T1" fmla="*/ 54 h 54"/>
                <a:gd name="T2" fmla="*/ 0 w 38"/>
                <a:gd name="T3" fmla="*/ 28 h 54"/>
                <a:gd name="T4" fmla="*/ 18 w 38"/>
                <a:gd name="T5" fmla="*/ 0 h 54"/>
                <a:gd name="T6" fmla="*/ 38 w 38"/>
                <a:gd name="T7" fmla="*/ 28 h 54"/>
                <a:gd name="T8" fmla="*/ 18 w 38"/>
                <a:gd name="T9" fmla="*/ 54 h 54"/>
                <a:gd name="T10" fmla="*/ 6 w 38"/>
                <a:gd name="T11" fmla="*/ 28 h 54"/>
                <a:gd name="T12" fmla="*/ 18 w 38"/>
                <a:gd name="T13" fmla="*/ 46 h 54"/>
                <a:gd name="T14" fmla="*/ 32 w 38"/>
                <a:gd name="T15" fmla="*/ 28 h 54"/>
                <a:gd name="T16" fmla="*/ 18 w 38"/>
                <a:gd name="T17" fmla="*/ 8 h 54"/>
                <a:gd name="T18" fmla="*/ 6 w 38"/>
                <a:gd name="T19" fmla="*/ 2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54">
                  <a:moveTo>
                    <a:pt x="18" y="54"/>
                  </a:moveTo>
                  <a:lnTo>
                    <a:pt x="0" y="28"/>
                  </a:lnTo>
                  <a:lnTo>
                    <a:pt x="18" y="0"/>
                  </a:lnTo>
                  <a:lnTo>
                    <a:pt x="38" y="28"/>
                  </a:lnTo>
                  <a:lnTo>
                    <a:pt x="18" y="54"/>
                  </a:lnTo>
                  <a:close/>
                  <a:moveTo>
                    <a:pt x="6" y="28"/>
                  </a:moveTo>
                  <a:lnTo>
                    <a:pt x="18" y="46"/>
                  </a:lnTo>
                  <a:lnTo>
                    <a:pt x="32" y="28"/>
                  </a:lnTo>
                  <a:lnTo>
                    <a:pt x="18" y="8"/>
                  </a:lnTo>
                  <a:lnTo>
                    <a:pt x="6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5072"/>
            <p:cNvSpPr>
              <a:spLocks noEditPoints="1"/>
            </p:cNvSpPr>
            <p:nvPr/>
          </p:nvSpPr>
          <p:spPr bwMode="auto">
            <a:xfrm>
              <a:off x="11091504" y="632098"/>
              <a:ext cx="47625" cy="69850"/>
            </a:xfrm>
            <a:custGeom>
              <a:avLst/>
              <a:gdLst>
                <a:gd name="T0" fmla="*/ 14 w 30"/>
                <a:gd name="T1" fmla="*/ 44 h 44"/>
                <a:gd name="T2" fmla="*/ 0 w 30"/>
                <a:gd name="T3" fmla="*/ 22 h 44"/>
                <a:gd name="T4" fmla="*/ 14 w 30"/>
                <a:gd name="T5" fmla="*/ 0 h 44"/>
                <a:gd name="T6" fmla="*/ 30 w 30"/>
                <a:gd name="T7" fmla="*/ 22 h 44"/>
                <a:gd name="T8" fmla="*/ 14 w 30"/>
                <a:gd name="T9" fmla="*/ 44 h 44"/>
                <a:gd name="T10" fmla="*/ 6 w 30"/>
                <a:gd name="T11" fmla="*/ 22 h 44"/>
                <a:gd name="T12" fmla="*/ 14 w 30"/>
                <a:gd name="T13" fmla="*/ 36 h 44"/>
                <a:gd name="T14" fmla="*/ 24 w 30"/>
                <a:gd name="T15" fmla="*/ 22 h 44"/>
                <a:gd name="T16" fmla="*/ 14 w 30"/>
                <a:gd name="T17" fmla="*/ 10 h 44"/>
                <a:gd name="T18" fmla="*/ 6 w 30"/>
                <a:gd name="T19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44">
                  <a:moveTo>
                    <a:pt x="14" y="44"/>
                  </a:moveTo>
                  <a:lnTo>
                    <a:pt x="0" y="22"/>
                  </a:lnTo>
                  <a:lnTo>
                    <a:pt x="14" y="0"/>
                  </a:lnTo>
                  <a:lnTo>
                    <a:pt x="30" y="22"/>
                  </a:lnTo>
                  <a:lnTo>
                    <a:pt x="14" y="44"/>
                  </a:lnTo>
                  <a:close/>
                  <a:moveTo>
                    <a:pt x="6" y="22"/>
                  </a:moveTo>
                  <a:lnTo>
                    <a:pt x="14" y="36"/>
                  </a:lnTo>
                  <a:lnTo>
                    <a:pt x="24" y="22"/>
                  </a:lnTo>
                  <a:lnTo>
                    <a:pt x="14" y="10"/>
                  </a:lnTo>
                  <a:lnTo>
                    <a:pt x="6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5080"/>
            <p:cNvSpPr>
              <a:spLocks noEditPoints="1"/>
            </p:cNvSpPr>
            <p:nvPr/>
          </p:nvSpPr>
          <p:spPr bwMode="auto">
            <a:xfrm>
              <a:off x="10891479" y="679723"/>
              <a:ext cx="444500" cy="104775"/>
            </a:xfrm>
            <a:custGeom>
              <a:avLst/>
              <a:gdLst>
                <a:gd name="T0" fmla="*/ 0 w 280"/>
                <a:gd name="T1" fmla="*/ 0 h 66"/>
                <a:gd name="T2" fmla="*/ 140 w 280"/>
                <a:gd name="T3" fmla="*/ 66 h 66"/>
                <a:gd name="T4" fmla="*/ 280 w 280"/>
                <a:gd name="T5" fmla="*/ 0 h 66"/>
                <a:gd name="T6" fmla="*/ 0 w 280"/>
                <a:gd name="T7" fmla="*/ 0 h 66"/>
                <a:gd name="T8" fmla="*/ 228 w 280"/>
                <a:gd name="T9" fmla="*/ 12 h 66"/>
                <a:gd name="T10" fmla="*/ 192 w 280"/>
                <a:gd name="T11" fmla="*/ 30 h 66"/>
                <a:gd name="T12" fmla="*/ 192 w 280"/>
                <a:gd name="T13" fmla="*/ 12 h 66"/>
                <a:gd name="T14" fmla="*/ 228 w 280"/>
                <a:gd name="T15" fmla="*/ 12 h 66"/>
                <a:gd name="T16" fmla="*/ 88 w 280"/>
                <a:gd name="T17" fmla="*/ 12 h 66"/>
                <a:gd name="T18" fmla="*/ 88 w 280"/>
                <a:gd name="T19" fmla="*/ 28 h 66"/>
                <a:gd name="T20" fmla="*/ 54 w 280"/>
                <a:gd name="T21" fmla="*/ 12 h 66"/>
                <a:gd name="T22" fmla="*/ 88 w 280"/>
                <a:gd name="T23" fmla="*/ 12 h 66"/>
                <a:gd name="T24" fmla="*/ 98 w 280"/>
                <a:gd name="T25" fmla="*/ 34 h 66"/>
                <a:gd name="T26" fmla="*/ 98 w 280"/>
                <a:gd name="T27" fmla="*/ 34 h 66"/>
                <a:gd name="T28" fmla="*/ 98 w 280"/>
                <a:gd name="T29" fmla="*/ 12 h 66"/>
                <a:gd name="T30" fmla="*/ 182 w 280"/>
                <a:gd name="T31" fmla="*/ 12 h 66"/>
                <a:gd name="T32" fmla="*/ 182 w 280"/>
                <a:gd name="T33" fmla="*/ 34 h 66"/>
                <a:gd name="T34" fmla="*/ 184 w 280"/>
                <a:gd name="T35" fmla="*/ 34 h 66"/>
                <a:gd name="T36" fmla="*/ 140 w 280"/>
                <a:gd name="T37" fmla="*/ 54 h 66"/>
                <a:gd name="T38" fmla="*/ 98 w 280"/>
                <a:gd name="T39" fmla="*/ 34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0" h="66">
                  <a:moveTo>
                    <a:pt x="0" y="0"/>
                  </a:moveTo>
                  <a:lnTo>
                    <a:pt x="140" y="66"/>
                  </a:lnTo>
                  <a:lnTo>
                    <a:pt x="280" y="0"/>
                  </a:lnTo>
                  <a:lnTo>
                    <a:pt x="0" y="0"/>
                  </a:lnTo>
                  <a:close/>
                  <a:moveTo>
                    <a:pt x="228" y="12"/>
                  </a:moveTo>
                  <a:lnTo>
                    <a:pt x="192" y="30"/>
                  </a:lnTo>
                  <a:lnTo>
                    <a:pt x="192" y="12"/>
                  </a:lnTo>
                  <a:lnTo>
                    <a:pt x="228" y="12"/>
                  </a:lnTo>
                  <a:close/>
                  <a:moveTo>
                    <a:pt x="88" y="12"/>
                  </a:moveTo>
                  <a:lnTo>
                    <a:pt x="88" y="28"/>
                  </a:lnTo>
                  <a:lnTo>
                    <a:pt x="54" y="12"/>
                  </a:lnTo>
                  <a:lnTo>
                    <a:pt x="88" y="12"/>
                  </a:lnTo>
                  <a:close/>
                  <a:moveTo>
                    <a:pt x="98" y="34"/>
                  </a:moveTo>
                  <a:lnTo>
                    <a:pt x="98" y="34"/>
                  </a:lnTo>
                  <a:lnTo>
                    <a:pt x="98" y="12"/>
                  </a:lnTo>
                  <a:lnTo>
                    <a:pt x="182" y="12"/>
                  </a:lnTo>
                  <a:lnTo>
                    <a:pt x="182" y="34"/>
                  </a:lnTo>
                  <a:lnTo>
                    <a:pt x="184" y="34"/>
                  </a:lnTo>
                  <a:lnTo>
                    <a:pt x="140" y="54"/>
                  </a:lnTo>
                  <a:lnTo>
                    <a:pt x="98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5081"/>
            <p:cNvSpPr>
              <a:spLocks/>
            </p:cNvSpPr>
            <p:nvPr/>
          </p:nvSpPr>
          <p:spPr bwMode="auto">
            <a:xfrm>
              <a:off x="10967679" y="540023"/>
              <a:ext cx="38100" cy="82550"/>
            </a:xfrm>
            <a:custGeom>
              <a:avLst/>
              <a:gdLst>
                <a:gd name="T0" fmla="*/ 22 w 24"/>
                <a:gd name="T1" fmla="*/ 22 h 52"/>
                <a:gd name="T2" fmla="*/ 24 w 24"/>
                <a:gd name="T3" fmla="*/ 18 h 52"/>
                <a:gd name="T4" fmla="*/ 24 w 24"/>
                <a:gd name="T5" fmla="*/ 16 h 52"/>
                <a:gd name="T6" fmla="*/ 16 w 24"/>
                <a:gd name="T7" fmla="*/ 16 h 52"/>
                <a:gd name="T8" fmla="*/ 16 w 24"/>
                <a:gd name="T9" fmla="*/ 4 h 52"/>
                <a:gd name="T10" fmla="*/ 12 w 24"/>
                <a:gd name="T11" fmla="*/ 0 h 52"/>
                <a:gd name="T12" fmla="*/ 10 w 24"/>
                <a:gd name="T13" fmla="*/ 0 h 52"/>
                <a:gd name="T14" fmla="*/ 8 w 24"/>
                <a:gd name="T15" fmla="*/ 16 h 52"/>
                <a:gd name="T16" fmla="*/ 2 w 24"/>
                <a:gd name="T17" fmla="*/ 16 h 52"/>
                <a:gd name="T18" fmla="*/ 0 w 24"/>
                <a:gd name="T19" fmla="*/ 18 h 52"/>
                <a:gd name="T20" fmla="*/ 0 w 24"/>
                <a:gd name="T21" fmla="*/ 22 h 52"/>
                <a:gd name="T22" fmla="*/ 8 w 24"/>
                <a:gd name="T23" fmla="*/ 22 h 52"/>
                <a:gd name="T24" fmla="*/ 2 w 24"/>
                <a:gd name="T25" fmla="*/ 28 h 52"/>
                <a:gd name="T26" fmla="*/ 0 w 24"/>
                <a:gd name="T27" fmla="*/ 30 h 52"/>
                <a:gd name="T28" fmla="*/ 0 w 24"/>
                <a:gd name="T29" fmla="*/ 32 h 52"/>
                <a:gd name="T30" fmla="*/ 2 w 24"/>
                <a:gd name="T31" fmla="*/ 36 h 52"/>
                <a:gd name="T32" fmla="*/ 8 w 24"/>
                <a:gd name="T33" fmla="*/ 42 h 52"/>
                <a:gd name="T34" fmla="*/ 2 w 24"/>
                <a:gd name="T35" fmla="*/ 42 h 52"/>
                <a:gd name="T36" fmla="*/ 0 w 24"/>
                <a:gd name="T37" fmla="*/ 46 h 52"/>
                <a:gd name="T38" fmla="*/ 0 w 24"/>
                <a:gd name="T39" fmla="*/ 48 h 52"/>
                <a:gd name="T40" fmla="*/ 8 w 24"/>
                <a:gd name="T41" fmla="*/ 50 h 52"/>
                <a:gd name="T42" fmla="*/ 10 w 24"/>
                <a:gd name="T43" fmla="*/ 52 h 52"/>
                <a:gd name="T44" fmla="*/ 12 w 24"/>
                <a:gd name="T45" fmla="*/ 52 h 52"/>
                <a:gd name="T46" fmla="*/ 16 w 24"/>
                <a:gd name="T47" fmla="*/ 50 h 52"/>
                <a:gd name="T48" fmla="*/ 22 w 24"/>
                <a:gd name="T49" fmla="*/ 50 h 52"/>
                <a:gd name="T50" fmla="*/ 24 w 24"/>
                <a:gd name="T51" fmla="*/ 46 h 52"/>
                <a:gd name="T52" fmla="*/ 24 w 24"/>
                <a:gd name="T53" fmla="*/ 44 h 52"/>
                <a:gd name="T54" fmla="*/ 16 w 24"/>
                <a:gd name="T55" fmla="*/ 42 h 52"/>
                <a:gd name="T56" fmla="*/ 22 w 24"/>
                <a:gd name="T57" fmla="*/ 36 h 52"/>
                <a:gd name="T58" fmla="*/ 24 w 24"/>
                <a:gd name="T59" fmla="*/ 34 h 52"/>
                <a:gd name="T60" fmla="*/ 24 w 24"/>
                <a:gd name="T61" fmla="*/ 32 h 52"/>
                <a:gd name="T62" fmla="*/ 22 w 24"/>
                <a:gd name="T63" fmla="*/ 28 h 52"/>
                <a:gd name="T64" fmla="*/ 16 w 24"/>
                <a:gd name="T65" fmla="*/ 2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" h="52">
                  <a:moveTo>
                    <a:pt x="22" y="22"/>
                  </a:moveTo>
                  <a:lnTo>
                    <a:pt x="22" y="22"/>
                  </a:lnTo>
                  <a:lnTo>
                    <a:pt x="24" y="22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6"/>
                  </a:lnTo>
                  <a:lnTo>
                    <a:pt x="22" y="16"/>
                  </a:lnTo>
                  <a:lnTo>
                    <a:pt x="16" y="16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4"/>
                  </a:lnTo>
                  <a:lnTo>
                    <a:pt x="8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2" y="22"/>
                  </a:lnTo>
                  <a:lnTo>
                    <a:pt x="8" y="22"/>
                  </a:lnTo>
                  <a:lnTo>
                    <a:pt x="8" y="28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8" y="36"/>
                  </a:lnTo>
                  <a:lnTo>
                    <a:pt x="8" y="4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4" y="52"/>
                  </a:lnTo>
                  <a:lnTo>
                    <a:pt x="16" y="50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24" y="44"/>
                  </a:lnTo>
                  <a:lnTo>
                    <a:pt x="22" y="42"/>
                  </a:lnTo>
                  <a:lnTo>
                    <a:pt x="16" y="42"/>
                  </a:lnTo>
                  <a:lnTo>
                    <a:pt x="16" y="3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4" y="34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2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22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5082"/>
            <p:cNvSpPr>
              <a:spLocks/>
            </p:cNvSpPr>
            <p:nvPr/>
          </p:nvSpPr>
          <p:spPr bwMode="auto">
            <a:xfrm>
              <a:off x="11234379" y="540023"/>
              <a:ext cx="38100" cy="82550"/>
            </a:xfrm>
            <a:custGeom>
              <a:avLst/>
              <a:gdLst>
                <a:gd name="T0" fmla="*/ 22 w 24"/>
                <a:gd name="T1" fmla="*/ 22 h 52"/>
                <a:gd name="T2" fmla="*/ 24 w 24"/>
                <a:gd name="T3" fmla="*/ 18 h 52"/>
                <a:gd name="T4" fmla="*/ 24 w 24"/>
                <a:gd name="T5" fmla="*/ 16 h 52"/>
                <a:gd name="T6" fmla="*/ 16 w 24"/>
                <a:gd name="T7" fmla="*/ 16 h 52"/>
                <a:gd name="T8" fmla="*/ 16 w 24"/>
                <a:gd name="T9" fmla="*/ 4 h 52"/>
                <a:gd name="T10" fmla="*/ 12 w 24"/>
                <a:gd name="T11" fmla="*/ 0 h 52"/>
                <a:gd name="T12" fmla="*/ 10 w 24"/>
                <a:gd name="T13" fmla="*/ 0 h 52"/>
                <a:gd name="T14" fmla="*/ 8 w 24"/>
                <a:gd name="T15" fmla="*/ 16 h 52"/>
                <a:gd name="T16" fmla="*/ 2 w 24"/>
                <a:gd name="T17" fmla="*/ 16 h 52"/>
                <a:gd name="T18" fmla="*/ 0 w 24"/>
                <a:gd name="T19" fmla="*/ 18 h 52"/>
                <a:gd name="T20" fmla="*/ 0 w 24"/>
                <a:gd name="T21" fmla="*/ 22 h 52"/>
                <a:gd name="T22" fmla="*/ 8 w 24"/>
                <a:gd name="T23" fmla="*/ 22 h 52"/>
                <a:gd name="T24" fmla="*/ 2 w 24"/>
                <a:gd name="T25" fmla="*/ 28 h 52"/>
                <a:gd name="T26" fmla="*/ 0 w 24"/>
                <a:gd name="T27" fmla="*/ 30 h 52"/>
                <a:gd name="T28" fmla="*/ 0 w 24"/>
                <a:gd name="T29" fmla="*/ 32 h 52"/>
                <a:gd name="T30" fmla="*/ 2 w 24"/>
                <a:gd name="T31" fmla="*/ 36 h 52"/>
                <a:gd name="T32" fmla="*/ 8 w 24"/>
                <a:gd name="T33" fmla="*/ 42 h 52"/>
                <a:gd name="T34" fmla="*/ 2 w 24"/>
                <a:gd name="T35" fmla="*/ 42 h 52"/>
                <a:gd name="T36" fmla="*/ 0 w 24"/>
                <a:gd name="T37" fmla="*/ 46 h 52"/>
                <a:gd name="T38" fmla="*/ 0 w 24"/>
                <a:gd name="T39" fmla="*/ 48 h 52"/>
                <a:gd name="T40" fmla="*/ 8 w 24"/>
                <a:gd name="T41" fmla="*/ 50 h 52"/>
                <a:gd name="T42" fmla="*/ 10 w 24"/>
                <a:gd name="T43" fmla="*/ 52 h 52"/>
                <a:gd name="T44" fmla="*/ 12 w 24"/>
                <a:gd name="T45" fmla="*/ 52 h 52"/>
                <a:gd name="T46" fmla="*/ 14 w 24"/>
                <a:gd name="T47" fmla="*/ 50 h 52"/>
                <a:gd name="T48" fmla="*/ 22 w 24"/>
                <a:gd name="T49" fmla="*/ 50 h 52"/>
                <a:gd name="T50" fmla="*/ 24 w 24"/>
                <a:gd name="T51" fmla="*/ 46 h 52"/>
                <a:gd name="T52" fmla="*/ 24 w 24"/>
                <a:gd name="T53" fmla="*/ 44 h 52"/>
                <a:gd name="T54" fmla="*/ 16 w 24"/>
                <a:gd name="T55" fmla="*/ 42 h 52"/>
                <a:gd name="T56" fmla="*/ 22 w 24"/>
                <a:gd name="T57" fmla="*/ 36 h 52"/>
                <a:gd name="T58" fmla="*/ 24 w 24"/>
                <a:gd name="T59" fmla="*/ 34 h 52"/>
                <a:gd name="T60" fmla="*/ 24 w 24"/>
                <a:gd name="T61" fmla="*/ 32 h 52"/>
                <a:gd name="T62" fmla="*/ 22 w 24"/>
                <a:gd name="T63" fmla="*/ 28 h 52"/>
                <a:gd name="T64" fmla="*/ 16 w 24"/>
                <a:gd name="T65" fmla="*/ 2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" h="52">
                  <a:moveTo>
                    <a:pt x="22" y="22"/>
                  </a:moveTo>
                  <a:lnTo>
                    <a:pt x="22" y="22"/>
                  </a:lnTo>
                  <a:lnTo>
                    <a:pt x="24" y="22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6"/>
                  </a:lnTo>
                  <a:lnTo>
                    <a:pt x="22" y="16"/>
                  </a:lnTo>
                  <a:lnTo>
                    <a:pt x="16" y="16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4"/>
                  </a:lnTo>
                  <a:lnTo>
                    <a:pt x="8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2" y="22"/>
                  </a:lnTo>
                  <a:lnTo>
                    <a:pt x="8" y="22"/>
                  </a:lnTo>
                  <a:lnTo>
                    <a:pt x="8" y="28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8" y="36"/>
                  </a:lnTo>
                  <a:lnTo>
                    <a:pt x="8" y="42"/>
                  </a:lnTo>
                  <a:lnTo>
                    <a:pt x="2" y="42"/>
                  </a:lnTo>
                  <a:lnTo>
                    <a:pt x="2" y="42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8" y="50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4" y="52"/>
                  </a:lnTo>
                  <a:lnTo>
                    <a:pt x="14" y="50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24" y="44"/>
                  </a:lnTo>
                  <a:lnTo>
                    <a:pt x="22" y="42"/>
                  </a:lnTo>
                  <a:lnTo>
                    <a:pt x="16" y="42"/>
                  </a:lnTo>
                  <a:lnTo>
                    <a:pt x="16" y="3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4" y="34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2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22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5083"/>
            <p:cNvSpPr>
              <a:spLocks noEditPoints="1"/>
            </p:cNvSpPr>
            <p:nvPr/>
          </p:nvSpPr>
          <p:spPr bwMode="auto">
            <a:xfrm>
              <a:off x="10974029" y="527323"/>
              <a:ext cx="288925" cy="66675"/>
            </a:xfrm>
            <a:custGeom>
              <a:avLst/>
              <a:gdLst>
                <a:gd name="T0" fmla="*/ 0 w 182"/>
                <a:gd name="T1" fmla="*/ 0 h 42"/>
                <a:gd name="T2" fmla="*/ 92 w 182"/>
                <a:gd name="T3" fmla="*/ 42 h 42"/>
                <a:gd name="T4" fmla="*/ 182 w 182"/>
                <a:gd name="T5" fmla="*/ 0 h 42"/>
                <a:gd name="T6" fmla="*/ 0 w 182"/>
                <a:gd name="T7" fmla="*/ 0 h 42"/>
                <a:gd name="T8" fmla="*/ 148 w 182"/>
                <a:gd name="T9" fmla="*/ 8 h 42"/>
                <a:gd name="T10" fmla="*/ 124 w 182"/>
                <a:gd name="T11" fmla="*/ 18 h 42"/>
                <a:gd name="T12" fmla="*/ 124 w 182"/>
                <a:gd name="T13" fmla="*/ 8 h 42"/>
                <a:gd name="T14" fmla="*/ 148 w 182"/>
                <a:gd name="T15" fmla="*/ 8 h 42"/>
                <a:gd name="T16" fmla="*/ 58 w 182"/>
                <a:gd name="T17" fmla="*/ 8 h 42"/>
                <a:gd name="T18" fmla="*/ 58 w 182"/>
                <a:gd name="T19" fmla="*/ 18 h 42"/>
                <a:gd name="T20" fmla="*/ 36 w 182"/>
                <a:gd name="T21" fmla="*/ 8 h 42"/>
                <a:gd name="T22" fmla="*/ 58 w 182"/>
                <a:gd name="T23" fmla="*/ 8 h 42"/>
                <a:gd name="T24" fmla="*/ 64 w 182"/>
                <a:gd name="T25" fmla="*/ 20 h 42"/>
                <a:gd name="T26" fmla="*/ 64 w 182"/>
                <a:gd name="T27" fmla="*/ 20 h 42"/>
                <a:gd name="T28" fmla="*/ 64 w 182"/>
                <a:gd name="T29" fmla="*/ 8 h 42"/>
                <a:gd name="T30" fmla="*/ 118 w 182"/>
                <a:gd name="T31" fmla="*/ 8 h 42"/>
                <a:gd name="T32" fmla="*/ 118 w 182"/>
                <a:gd name="T33" fmla="*/ 20 h 42"/>
                <a:gd name="T34" fmla="*/ 120 w 182"/>
                <a:gd name="T35" fmla="*/ 20 h 42"/>
                <a:gd name="T36" fmla="*/ 92 w 182"/>
                <a:gd name="T37" fmla="*/ 34 h 42"/>
                <a:gd name="T38" fmla="*/ 64 w 182"/>
                <a:gd name="T39" fmla="*/ 2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2" h="42">
                  <a:moveTo>
                    <a:pt x="0" y="0"/>
                  </a:moveTo>
                  <a:lnTo>
                    <a:pt x="92" y="42"/>
                  </a:lnTo>
                  <a:lnTo>
                    <a:pt x="182" y="0"/>
                  </a:lnTo>
                  <a:lnTo>
                    <a:pt x="0" y="0"/>
                  </a:lnTo>
                  <a:close/>
                  <a:moveTo>
                    <a:pt x="148" y="8"/>
                  </a:moveTo>
                  <a:lnTo>
                    <a:pt x="124" y="18"/>
                  </a:lnTo>
                  <a:lnTo>
                    <a:pt x="124" y="8"/>
                  </a:lnTo>
                  <a:lnTo>
                    <a:pt x="148" y="8"/>
                  </a:lnTo>
                  <a:close/>
                  <a:moveTo>
                    <a:pt x="58" y="8"/>
                  </a:moveTo>
                  <a:lnTo>
                    <a:pt x="58" y="18"/>
                  </a:lnTo>
                  <a:lnTo>
                    <a:pt x="36" y="8"/>
                  </a:lnTo>
                  <a:lnTo>
                    <a:pt x="58" y="8"/>
                  </a:lnTo>
                  <a:close/>
                  <a:moveTo>
                    <a:pt x="64" y="20"/>
                  </a:moveTo>
                  <a:lnTo>
                    <a:pt x="64" y="20"/>
                  </a:lnTo>
                  <a:lnTo>
                    <a:pt x="64" y="8"/>
                  </a:lnTo>
                  <a:lnTo>
                    <a:pt x="118" y="8"/>
                  </a:lnTo>
                  <a:lnTo>
                    <a:pt x="118" y="20"/>
                  </a:lnTo>
                  <a:lnTo>
                    <a:pt x="120" y="20"/>
                  </a:lnTo>
                  <a:lnTo>
                    <a:pt x="92" y="34"/>
                  </a:lnTo>
                  <a:lnTo>
                    <a:pt x="6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5073"/>
            <p:cNvSpPr>
              <a:spLocks noEditPoints="1"/>
            </p:cNvSpPr>
            <p:nvPr/>
          </p:nvSpPr>
          <p:spPr bwMode="auto">
            <a:xfrm>
              <a:off x="11094679" y="583085"/>
              <a:ext cx="41275" cy="60325"/>
            </a:xfrm>
            <a:custGeom>
              <a:avLst/>
              <a:gdLst>
                <a:gd name="T0" fmla="*/ 12 w 26"/>
                <a:gd name="T1" fmla="*/ 38 h 38"/>
                <a:gd name="T2" fmla="*/ 0 w 26"/>
                <a:gd name="T3" fmla="*/ 18 h 38"/>
                <a:gd name="T4" fmla="*/ 12 w 26"/>
                <a:gd name="T5" fmla="*/ 0 h 38"/>
                <a:gd name="T6" fmla="*/ 26 w 26"/>
                <a:gd name="T7" fmla="*/ 18 h 38"/>
                <a:gd name="T8" fmla="*/ 12 w 26"/>
                <a:gd name="T9" fmla="*/ 38 h 38"/>
                <a:gd name="T10" fmla="*/ 6 w 26"/>
                <a:gd name="T11" fmla="*/ 18 h 38"/>
                <a:gd name="T12" fmla="*/ 12 w 26"/>
                <a:gd name="T13" fmla="*/ 28 h 38"/>
                <a:gd name="T14" fmla="*/ 20 w 26"/>
                <a:gd name="T15" fmla="*/ 18 h 38"/>
                <a:gd name="T16" fmla="*/ 12 w 26"/>
                <a:gd name="T17" fmla="*/ 8 h 38"/>
                <a:gd name="T18" fmla="*/ 6 w 26"/>
                <a:gd name="T19" fmla="*/ 1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38">
                  <a:moveTo>
                    <a:pt x="12" y="38"/>
                  </a:moveTo>
                  <a:lnTo>
                    <a:pt x="0" y="18"/>
                  </a:lnTo>
                  <a:lnTo>
                    <a:pt x="12" y="0"/>
                  </a:lnTo>
                  <a:lnTo>
                    <a:pt x="26" y="18"/>
                  </a:lnTo>
                  <a:lnTo>
                    <a:pt x="12" y="38"/>
                  </a:lnTo>
                  <a:close/>
                  <a:moveTo>
                    <a:pt x="6" y="18"/>
                  </a:moveTo>
                  <a:lnTo>
                    <a:pt x="12" y="28"/>
                  </a:lnTo>
                  <a:lnTo>
                    <a:pt x="20" y="18"/>
                  </a:lnTo>
                  <a:lnTo>
                    <a:pt x="12" y="8"/>
                  </a:lnTo>
                  <a:lnTo>
                    <a:pt x="6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5074"/>
            <p:cNvSpPr>
              <a:spLocks noEditPoints="1"/>
            </p:cNvSpPr>
            <p:nvPr/>
          </p:nvSpPr>
          <p:spPr bwMode="auto">
            <a:xfrm>
              <a:off x="11096266" y="528113"/>
              <a:ext cx="38100" cy="50800"/>
            </a:xfrm>
            <a:custGeom>
              <a:avLst/>
              <a:gdLst>
                <a:gd name="T0" fmla="*/ 12 w 24"/>
                <a:gd name="T1" fmla="*/ 32 h 32"/>
                <a:gd name="T2" fmla="*/ 0 w 24"/>
                <a:gd name="T3" fmla="*/ 16 h 32"/>
                <a:gd name="T4" fmla="*/ 12 w 24"/>
                <a:gd name="T5" fmla="*/ 0 h 32"/>
                <a:gd name="T6" fmla="*/ 24 w 24"/>
                <a:gd name="T7" fmla="*/ 16 h 32"/>
                <a:gd name="T8" fmla="*/ 12 w 24"/>
                <a:gd name="T9" fmla="*/ 32 h 32"/>
                <a:gd name="T10" fmla="*/ 8 w 24"/>
                <a:gd name="T11" fmla="*/ 16 h 32"/>
                <a:gd name="T12" fmla="*/ 12 w 24"/>
                <a:gd name="T13" fmla="*/ 24 h 32"/>
                <a:gd name="T14" fmla="*/ 18 w 24"/>
                <a:gd name="T15" fmla="*/ 16 h 32"/>
                <a:gd name="T16" fmla="*/ 12 w 24"/>
                <a:gd name="T17" fmla="*/ 8 h 32"/>
                <a:gd name="T18" fmla="*/ 8 w 24"/>
                <a:gd name="T19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32">
                  <a:moveTo>
                    <a:pt x="12" y="32"/>
                  </a:moveTo>
                  <a:lnTo>
                    <a:pt x="0" y="16"/>
                  </a:lnTo>
                  <a:lnTo>
                    <a:pt x="12" y="0"/>
                  </a:lnTo>
                  <a:lnTo>
                    <a:pt x="24" y="16"/>
                  </a:lnTo>
                  <a:lnTo>
                    <a:pt x="12" y="32"/>
                  </a:lnTo>
                  <a:close/>
                  <a:moveTo>
                    <a:pt x="8" y="16"/>
                  </a:moveTo>
                  <a:lnTo>
                    <a:pt x="12" y="24"/>
                  </a:lnTo>
                  <a:lnTo>
                    <a:pt x="18" y="16"/>
                  </a:lnTo>
                  <a:lnTo>
                    <a:pt x="12" y="8"/>
                  </a:lnTo>
                  <a:lnTo>
                    <a:pt x="8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5075"/>
            <p:cNvSpPr>
              <a:spLocks noEditPoints="1"/>
            </p:cNvSpPr>
            <p:nvPr/>
          </p:nvSpPr>
          <p:spPr bwMode="auto">
            <a:xfrm>
              <a:off x="11101029" y="490013"/>
              <a:ext cx="28575" cy="41275"/>
            </a:xfrm>
            <a:custGeom>
              <a:avLst/>
              <a:gdLst>
                <a:gd name="T0" fmla="*/ 8 w 18"/>
                <a:gd name="T1" fmla="*/ 26 h 26"/>
                <a:gd name="T2" fmla="*/ 0 w 18"/>
                <a:gd name="T3" fmla="*/ 12 h 26"/>
                <a:gd name="T4" fmla="*/ 8 w 18"/>
                <a:gd name="T5" fmla="*/ 0 h 26"/>
                <a:gd name="T6" fmla="*/ 18 w 18"/>
                <a:gd name="T7" fmla="*/ 12 h 26"/>
                <a:gd name="T8" fmla="*/ 8 w 18"/>
                <a:gd name="T9" fmla="*/ 26 h 26"/>
                <a:gd name="T10" fmla="*/ 6 w 18"/>
                <a:gd name="T11" fmla="*/ 12 h 26"/>
                <a:gd name="T12" fmla="*/ 8 w 18"/>
                <a:gd name="T13" fmla="*/ 18 h 26"/>
                <a:gd name="T14" fmla="*/ 12 w 18"/>
                <a:gd name="T15" fmla="*/ 12 h 26"/>
                <a:gd name="T16" fmla="*/ 8 w 18"/>
                <a:gd name="T17" fmla="*/ 8 h 26"/>
                <a:gd name="T18" fmla="*/ 6 w 18"/>
                <a:gd name="T19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26">
                  <a:moveTo>
                    <a:pt x="8" y="26"/>
                  </a:moveTo>
                  <a:lnTo>
                    <a:pt x="0" y="12"/>
                  </a:lnTo>
                  <a:lnTo>
                    <a:pt x="8" y="0"/>
                  </a:lnTo>
                  <a:lnTo>
                    <a:pt x="18" y="12"/>
                  </a:lnTo>
                  <a:lnTo>
                    <a:pt x="8" y="26"/>
                  </a:lnTo>
                  <a:close/>
                  <a:moveTo>
                    <a:pt x="6" y="12"/>
                  </a:moveTo>
                  <a:lnTo>
                    <a:pt x="8" y="18"/>
                  </a:lnTo>
                  <a:lnTo>
                    <a:pt x="12" y="12"/>
                  </a:lnTo>
                  <a:lnTo>
                    <a:pt x="8" y="8"/>
                  </a:lnTo>
                  <a:lnTo>
                    <a:pt x="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Rectangle 5076"/>
            <p:cNvSpPr>
              <a:spLocks noChangeArrowheads="1"/>
            </p:cNvSpPr>
            <p:nvPr/>
          </p:nvSpPr>
          <p:spPr bwMode="auto">
            <a:xfrm>
              <a:off x="11104204" y="480488"/>
              <a:ext cx="22225" cy="9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5077"/>
            <p:cNvSpPr>
              <a:spLocks noChangeArrowheads="1"/>
            </p:cNvSpPr>
            <p:nvPr/>
          </p:nvSpPr>
          <p:spPr bwMode="auto">
            <a:xfrm>
              <a:off x="11105791" y="455088"/>
              <a:ext cx="19050" cy="9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Rectangle 5078"/>
            <p:cNvSpPr>
              <a:spLocks noChangeArrowheads="1"/>
            </p:cNvSpPr>
            <p:nvPr/>
          </p:nvSpPr>
          <p:spPr bwMode="auto">
            <a:xfrm>
              <a:off x="11108966" y="423338"/>
              <a:ext cx="12700" cy="1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5079"/>
            <p:cNvSpPr>
              <a:spLocks/>
            </p:cNvSpPr>
            <p:nvPr/>
          </p:nvSpPr>
          <p:spPr bwMode="auto">
            <a:xfrm>
              <a:off x="11108966" y="340788"/>
              <a:ext cx="12700" cy="66675"/>
            </a:xfrm>
            <a:custGeom>
              <a:avLst/>
              <a:gdLst>
                <a:gd name="T0" fmla="*/ 8 w 8"/>
                <a:gd name="T1" fmla="*/ 42 h 42"/>
                <a:gd name="T2" fmla="*/ 0 w 8"/>
                <a:gd name="T3" fmla="*/ 42 h 42"/>
                <a:gd name="T4" fmla="*/ 4 w 8"/>
                <a:gd name="T5" fmla="*/ 0 h 42"/>
                <a:gd name="T6" fmla="*/ 8 w 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42">
                  <a:moveTo>
                    <a:pt x="8" y="42"/>
                  </a:moveTo>
                  <a:lnTo>
                    <a:pt x="0" y="42"/>
                  </a:lnTo>
                  <a:lnTo>
                    <a:pt x="4" y="0"/>
                  </a:lnTo>
                  <a:lnTo>
                    <a:pt x="8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04" name="Freeform 3046"/>
          <p:cNvSpPr>
            <a:spLocks noEditPoints="1"/>
          </p:cNvSpPr>
          <p:nvPr/>
        </p:nvSpPr>
        <p:spPr bwMode="auto">
          <a:xfrm>
            <a:off x="668054" y="2751608"/>
            <a:ext cx="382588" cy="361950"/>
          </a:xfrm>
          <a:custGeom>
            <a:avLst/>
            <a:gdLst/>
            <a:ahLst/>
            <a:cxnLst>
              <a:cxn ang="0">
                <a:pos x="41" y="70"/>
              </a:cxn>
              <a:cxn ang="0">
                <a:pos x="138" y="0"/>
              </a:cxn>
              <a:cxn ang="0">
                <a:pos x="554" y="8"/>
              </a:cxn>
              <a:cxn ang="0">
                <a:pos x="669" y="148"/>
              </a:cxn>
              <a:cxn ang="0">
                <a:pos x="635" y="589"/>
              </a:cxn>
              <a:cxn ang="0">
                <a:pos x="536" y="636"/>
              </a:cxn>
              <a:cxn ang="0">
                <a:pos x="133" y="589"/>
              </a:cxn>
              <a:cxn ang="0">
                <a:pos x="35" y="636"/>
              </a:cxn>
              <a:cxn ang="0">
                <a:pos x="0" y="554"/>
              </a:cxn>
              <a:cxn ang="0">
                <a:pos x="35" y="113"/>
              </a:cxn>
              <a:cxn ang="0">
                <a:pos x="669" y="148"/>
              </a:cxn>
              <a:cxn ang="0">
                <a:pos x="218" y="209"/>
              </a:cxn>
              <a:cxn ang="0">
                <a:pos x="218" y="493"/>
              </a:cxn>
              <a:cxn ang="0">
                <a:pos x="585" y="263"/>
              </a:cxn>
              <a:cxn ang="0">
                <a:pos x="474" y="263"/>
              </a:cxn>
              <a:cxn ang="0">
                <a:pos x="504" y="473"/>
              </a:cxn>
              <a:cxn ang="0">
                <a:pos x="556" y="473"/>
              </a:cxn>
              <a:cxn ang="0">
                <a:pos x="585" y="263"/>
              </a:cxn>
              <a:cxn ang="0">
                <a:pos x="327" y="367"/>
              </a:cxn>
              <a:cxn ang="0">
                <a:pos x="293" y="404"/>
              </a:cxn>
              <a:cxn ang="0">
                <a:pos x="270" y="426"/>
              </a:cxn>
              <a:cxn ang="0">
                <a:pos x="234" y="460"/>
              </a:cxn>
              <a:cxn ang="0">
                <a:pos x="218" y="425"/>
              </a:cxn>
              <a:cxn ang="0">
                <a:pos x="202" y="460"/>
              </a:cxn>
              <a:cxn ang="0">
                <a:pos x="165" y="426"/>
              </a:cxn>
              <a:cxn ang="0">
                <a:pos x="143" y="404"/>
              </a:cxn>
              <a:cxn ang="0">
                <a:pos x="109" y="367"/>
              </a:cxn>
              <a:cxn ang="0">
                <a:pos x="143" y="351"/>
              </a:cxn>
              <a:cxn ang="0">
                <a:pos x="109" y="335"/>
              </a:cxn>
              <a:cxn ang="0">
                <a:pos x="143" y="298"/>
              </a:cxn>
              <a:cxn ang="0">
                <a:pos x="165" y="298"/>
              </a:cxn>
              <a:cxn ang="0">
                <a:pos x="152" y="263"/>
              </a:cxn>
              <a:cxn ang="0">
                <a:pos x="202" y="261"/>
              </a:cxn>
              <a:cxn ang="0">
                <a:pos x="234" y="261"/>
              </a:cxn>
              <a:cxn ang="0">
                <a:pos x="284" y="263"/>
              </a:cxn>
              <a:cxn ang="0">
                <a:pos x="270" y="298"/>
              </a:cxn>
              <a:cxn ang="0">
                <a:pos x="293" y="298"/>
              </a:cxn>
              <a:cxn ang="0">
                <a:pos x="327" y="335"/>
              </a:cxn>
              <a:cxn ang="0">
                <a:pos x="292" y="351"/>
              </a:cxn>
              <a:cxn ang="0">
                <a:pos x="262" y="351"/>
              </a:cxn>
              <a:cxn ang="0">
                <a:pos x="173" y="351"/>
              </a:cxn>
              <a:cxn ang="0">
                <a:pos x="262" y="351"/>
              </a:cxn>
            </a:cxnLst>
            <a:rect l="0" t="0" r="r" b="b"/>
            <a:pathLst>
              <a:path w="669" h="636">
                <a:moveTo>
                  <a:pt x="628" y="70"/>
                </a:moveTo>
                <a:cubicBezTo>
                  <a:pt x="41" y="70"/>
                  <a:pt x="41" y="70"/>
                  <a:pt x="41" y="70"/>
                </a:cubicBezTo>
                <a:cubicBezTo>
                  <a:pt x="116" y="8"/>
                  <a:pt x="116" y="8"/>
                  <a:pt x="116" y="8"/>
                </a:cubicBezTo>
                <a:cubicBezTo>
                  <a:pt x="122" y="3"/>
                  <a:pt x="130" y="0"/>
                  <a:pt x="138" y="0"/>
                </a:cubicBezTo>
                <a:cubicBezTo>
                  <a:pt x="532" y="0"/>
                  <a:pt x="532" y="0"/>
                  <a:pt x="532" y="0"/>
                </a:cubicBezTo>
                <a:cubicBezTo>
                  <a:pt x="540" y="0"/>
                  <a:pt x="548" y="3"/>
                  <a:pt x="554" y="8"/>
                </a:cubicBezTo>
                <a:lnTo>
                  <a:pt x="628" y="70"/>
                </a:lnTo>
                <a:close/>
                <a:moveTo>
                  <a:pt x="669" y="148"/>
                </a:moveTo>
                <a:cubicBezTo>
                  <a:pt x="669" y="554"/>
                  <a:pt x="669" y="554"/>
                  <a:pt x="669" y="554"/>
                </a:cubicBezTo>
                <a:cubicBezTo>
                  <a:pt x="669" y="573"/>
                  <a:pt x="654" y="589"/>
                  <a:pt x="635" y="589"/>
                </a:cubicBezTo>
                <a:cubicBezTo>
                  <a:pt x="635" y="636"/>
                  <a:pt x="635" y="636"/>
                  <a:pt x="635" y="636"/>
                </a:cubicBezTo>
                <a:cubicBezTo>
                  <a:pt x="536" y="636"/>
                  <a:pt x="536" y="636"/>
                  <a:pt x="536" y="636"/>
                </a:cubicBezTo>
                <a:cubicBezTo>
                  <a:pt x="536" y="589"/>
                  <a:pt x="536" y="589"/>
                  <a:pt x="536" y="589"/>
                </a:cubicBezTo>
                <a:cubicBezTo>
                  <a:pt x="133" y="589"/>
                  <a:pt x="133" y="589"/>
                  <a:pt x="133" y="589"/>
                </a:cubicBezTo>
                <a:cubicBezTo>
                  <a:pt x="133" y="636"/>
                  <a:pt x="133" y="636"/>
                  <a:pt x="133" y="636"/>
                </a:cubicBezTo>
                <a:cubicBezTo>
                  <a:pt x="35" y="636"/>
                  <a:pt x="35" y="636"/>
                  <a:pt x="35" y="636"/>
                </a:cubicBezTo>
                <a:cubicBezTo>
                  <a:pt x="35" y="589"/>
                  <a:pt x="35" y="589"/>
                  <a:pt x="35" y="589"/>
                </a:cubicBezTo>
                <a:cubicBezTo>
                  <a:pt x="16" y="589"/>
                  <a:pt x="0" y="573"/>
                  <a:pt x="0" y="554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29"/>
                  <a:pt x="16" y="113"/>
                  <a:pt x="35" y="113"/>
                </a:cubicBezTo>
                <a:cubicBezTo>
                  <a:pt x="635" y="113"/>
                  <a:pt x="635" y="113"/>
                  <a:pt x="635" y="113"/>
                </a:cubicBezTo>
                <a:cubicBezTo>
                  <a:pt x="654" y="113"/>
                  <a:pt x="669" y="129"/>
                  <a:pt x="669" y="148"/>
                </a:cubicBezTo>
                <a:close/>
                <a:moveTo>
                  <a:pt x="360" y="351"/>
                </a:moveTo>
                <a:cubicBezTo>
                  <a:pt x="360" y="272"/>
                  <a:pt x="296" y="209"/>
                  <a:pt x="218" y="209"/>
                </a:cubicBezTo>
                <a:cubicBezTo>
                  <a:pt x="139" y="209"/>
                  <a:pt x="75" y="272"/>
                  <a:pt x="75" y="351"/>
                </a:cubicBezTo>
                <a:cubicBezTo>
                  <a:pt x="75" y="430"/>
                  <a:pt x="139" y="493"/>
                  <a:pt x="218" y="493"/>
                </a:cubicBezTo>
                <a:cubicBezTo>
                  <a:pt x="296" y="493"/>
                  <a:pt x="360" y="430"/>
                  <a:pt x="360" y="351"/>
                </a:cubicBezTo>
                <a:close/>
                <a:moveTo>
                  <a:pt x="585" y="263"/>
                </a:moveTo>
                <a:cubicBezTo>
                  <a:pt x="585" y="232"/>
                  <a:pt x="560" y="207"/>
                  <a:pt x="530" y="207"/>
                </a:cubicBezTo>
                <a:cubicBezTo>
                  <a:pt x="499" y="207"/>
                  <a:pt x="474" y="232"/>
                  <a:pt x="474" y="263"/>
                </a:cubicBezTo>
                <a:cubicBezTo>
                  <a:pt x="474" y="284"/>
                  <a:pt x="486" y="302"/>
                  <a:pt x="504" y="311"/>
                </a:cubicBezTo>
                <a:cubicBezTo>
                  <a:pt x="504" y="473"/>
                  <a:pt x="504" y="473"/>
                  <a:pt x="504" y="473"/>
                </a:cubicBezTo>
                <a:cubicBezTo>
                  <a:pt x="504" y="487"/>
                  <a:pt x="516" y="499"/>
                  <a:pt x="530" y="499"/>
                </a:cubicBezTo>
                <a:cubicBezTo>
                  <a:pt x="544" y="499"/>
                  <a:pt x="556" y="487"/>
                  <a:pt x="556" y="473"/>
                </a:cubicBezTo>
                <a:cubicBezTo>
                  <a:pt x="556" y="311"/>
                  <a:pt x="556" y="311"/>
                  <a:pt x="556" y="311"/>
                </a:cubicBezTo>
                <a:cubicBezTo>
                  <a:pt x="573" y="302"/>
                  <a:pt x="585" y="284"/>
                  <a:pt x="585" y="263"/>
                </a:cubicBezTo>
                <a:close/>
                <a:moveTo>
                  <a:pt x="308" y="367"/>
                </a:moveTo>
                <a:cubicBezTo>
                  <a:pt x="327" y="367"/>
                  <a:pt x="327" y="367"/>
                  <a:pt x="327" y="367"/>
                </a:cubicBezTo>
                <a:cubicBezTo>
                  <a:pt x="324" y="385"/>
                  <a:pt x="317" y="402"/>
                  <a:pt x="306" y="417"/>
                </a:cubicBezTo>
                <a:cubicBezTo>
                  <a:pt x="293" y="404"/>
                  <a:pt x="293" y="404"/>
                  <a:pt x="293" y="404"/>
                </a:cubicBezTo>
                <a:cubicBezTo>
                  <a:pt x="287" y="397"/>
                  <a:pt x="277" y="397"/>
                  <a:pt x="270" y="404"/>
                </a:cubicBezTo>
                <a:cubicBezTo>
                  <a:pt x="264" y="410"/>
                  <a:pt x="264" y="420"/>
                  <a:pt x="270" y="426"/>
                </a:cubicBezTo>
                <a:cubicBezTo>
                  <a:pt x="284" y="439"/>
                  <a:pt x="284" y="439"/>
                  <a:pt x="284" y="439"/>
                </a:cubicBezTo>
                <a:cubicBezTo>
                  <a:pt x="269" y="450"/>
                  <a:pt x="252" y="457"/>
                  <a:pt x="234" y="460"/>
                </a:cubicBezTo>
                <a:cubicBezTo>
                  <a:pt x="234" y="441"/>
                  <a:pt x="234" y="441"/>
                  <a:pt x="234" y="441"/>
                </a:cubicBezTo>
                <a:cubicBezTo>
                  <a:pt x="234" y="432"/>
                  <a:pt x="227" y="425"/>
                  <a:pt x="218" y="425"/>
                </a:cubicBezTo>
                <a:cubicBezTo>
                  <a:pt x="209" y="425"/>
                  <a:pt x="202" y="433"/>
                  <a:pt x="202" y="441"/>
                </a:cubicBezTo>
                <a:cubicBezTo>
                  <a:pt x="202" y="460"/>
                  <a:pt x="202" y="460"/>
                  <a:pt x="202" y="460"/>
                </a:cubicBezTo>
                <a:cubicBezTo>
                  <a:pt x="183" y="457"/>
                  <a:pt x="166" y="450"/>
                  <a:pt x="152" y="439"/>
                </a:cubicBezTo>
                <a:cubicBezTo>
                  <a:pt x="165" y="426"/>
                  <a:pt x="165" y="426"/>
                  <a:pt x="165" y="426"/>
                </a:cubicBezTo>
                <a:cubicBezTo>
                  <a:pt x="171" y="420"/>
                  <a:pt x="171" y="410"/>
                  <a:pt x="165" y="404"/>
                </a:cubicBezTo>
                <a:cubicBezTo>
                  <a:pt x="159" y="398"/>
                  <a:pt x="149" y="397"/>
                  <a:pt x="143" y="404"/>
                </a:cubicBezTo>
                <a:cubicBezTo>
                  <a:pt x="130" y="417"/>
                  <a:pt x="130" y="417"/>
                  <a:pt x="130" y="417"/>
                </a:cubicBezTo>
                <a:cubicBezTo>
                  <a:pt x="119" y="402"/>
                  <a:pt x="112" y="385"/>
                  <a:pt x="109" y="367"/>
                </a:cubicBezTo>
                <a:cubicBezTo>
                  <a:pt x="128" y="367"/>
                  <a:pt x="128" y="367"/>
                  <a:pt x="128" y="367"/>
                </a:cubicBezTo>
                <a:cubicBezTo>
                  <a:pt x="136" y="367"/>
                  <a:pt x="143" y="360"/>
                  <a:pt x="143" y="351"/>
                </a:cubicBezTo>
                <a:cubicBezTo>
                  <a:pt x="143" y="342"/>
                  <a:pt x="136" y="335"/>
                  <a:pt x="128" y="335"/>
                </a:cubicBezTo>
                <a:cubicBezTo>
                  <a:pt x="109" y="335"/>
                  <a:pt x="109" y="335"/>
                  <a:pt x="109" y="335"/>
                </a:cubicBezTo>
                <a:cubicBezTo>
                  <a:pt x="112" y="317"/>
                  <a:pt x="119" y="300"/>
                  <a:pt x="130" y="285"/>
                </a:cubicBezTo>
                <a:cubicBezTo>
                  <a:pt x="143" y="298"/>
                  <a:pt x="143" y="298"/>
                  <a:pt x="143" y="298"/>
                </a:cubicBezTo>
                <a:cubicBezTo>
                  <a:pt x="146" y="301"/>
                  <a:pt x="150" y="303"/>
                  <a:pt x="154" y="303"/>
                </a:cubicBezTo>
                <a:cubicBezTo>
                  <a:pt x="158" y="303"/>
                  <a:pt x="162" y="301"/>
                  <a:pt x="165" y="298"/>
                </a:cubicBezTo>
                <a:cubicBezTo>
                  <a:pt x="171" y="292"/>
                  <a:pt x="171" y="282"/>
                  <a:pt x="165" y="276"/>
                </a:cubicBezTo>
                <a:cubicBezTo>
                  <a:pt x="152" y="263"/>
                  <a:pt x="152" y="263"/>
                  <a:pt x="152" y="263"/>
                </a:cubicBezTo>
                <a:cubicBezTo>
                  <a:pt x="166" y="252"/>
                  <a:pt x="183" y="245"/>
                  <a:pt x="202" y="242"/>
                </a:cubicBezTo>
                <a:cubicBezTo>
                  <a:pt x="202" y="261"/>
                  <a:pt x="202" y="261"/>
                  <a:pt x="202" y="261"/>
                </a:cubicBezTo>
                <a:cubicBezTo>
                  <a:pt x="202" y="269"/>
                  <a:pt x="209" y="277"/>
                  <a:pt x="218" y="277"/>
                </a:cubicBezTo>
                <a:cubicBezTo>
                  <a:pt x="227" y="277"/>
                  <a:pt x="234" y="269"/>
                  <a:pt x="234" y="261"/>
                </a:cubicBezTo>
                <a:cubicBezTo>
                  <a:pt x="234" y="242"/>
                  <a:pt x="234" y="242"/>
                  <a:pt x="234" y="242"/>
                </a:cubicBezTo>
                <a:cubicBezTo>
                  <a:pt x="252" y="245"/>
                  <a:pt x="269" y="252"/>
                  <a:pt x="284" y="263"/>
                </a:cubicBezTo>
                <a:cubicBezTo>
                  <a:pt x="270" y="276"/>
                  <a:pt x="270" y="276"/>
                  <a:pt x="270" y="276"/>
                </a:cubicBezTo>
                <a:cubicBezTo>
                  <a:pt x="264" y="282"/>
                  <a:pt x="264" y="292"/>
                  <a:pt x="270" y="298"/>
                </a:cubicBezTo>
                <a:cubicBezTo>
                  <a:pt x="273" y="301"/>
                  <a:pt x="278" y="303"/>
                  <a:pt x="282" y="303"/>
                </a:cubicBezTo>
                <a:cubicBezTo>
                  <a:pt x="286" y="303"/>
                  <a:pt x="290" y="301"/>
                  <a:pt x="293" y="298"/>
                </a:cubicBezTo>
                <a:cubicBezTo>
                  <a:pt x="306" y="285"/>
                  <a:pt x="306" y="285"/>
                  <a:pt x="306" y="285"/>
                </a:cubicBezTo>
                <a:cubicBezTo>
                  <a:pt x="317" y="300"/>
                  <a:pt x="324" y="317"/>
                  <a:pt x="327" y="335"/>
                </a:cubicBezTo>
                <a:cubicBezTo>
                  <a:pt x="308" y="335"/>
                  <a:pt x="308" y="335"/>
                  <a:pt x="308" y="335"/>
                </a:cubicBezTo>
                <a:cubicBezTo>
                  <a:pt x="299" y="335"/>
                  <a:pt x="292" y="342"/>
                  <a:pt x="292" y="351"/>
                </a:cubicBezTo>
                <a:cubicBezTo>
                  <a:pt x="292" y="360"/>
                  <a:pt x="299" y="367"/>
                  <a:pt x="308" y="367"/>
                </a:cubicBezTo>
                <a:close/>
                <a:moveTo>
                  <a:pt x="262" y="351"/>
                </a:moveTo>
                <a:cubicBezTo>
                  <a:pt x="262" y="327"/>
                  <a:pt x="242" y="307"/>
                  <a:pt x="218" y="307"/>
                </a:cubicBezTo>
                <a:cubicBezTo>
                  <a:pt x="193" y="307"/>
                  <a:pt x="173" y="327"/>
                  <a:pt x="173" y="351"/>
                </a:cubicBezTo>
                <a:cubicBezTo>
                  <a:pt x="173" y="375"/>
                  <a:pt x="193" y="395"/>
                  <a:pt x="218" y="395"/>
                </a:cubicBezTo>
                <a:cubicBezTo>
                  <a:pt x="242" y="395"/>
                  <a:pt x="262" y="375"/>
                  <a:pt x="262" y="351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3037"/>
          <p:cNvSpPr>
            <a:spLocks noEditPoints="1"/>
          </p:cNvSpPr>
          <p:nvPr/>
        </p:nvSpPr>
        <p:spPr bwMode="auto">
          <a:xfrm>
            <a:off x="652626" y="3424466"/>
            <a:ext cx="433388" cy="417513"/>
          </a:xfrm>
          <a:custGeom>
            <a:avLst/>
            <a:gdLst/>
            <a:ahLst/>
            <a:cxnLst>
              <a:cxn ang="0">
                <a:pos x="730" y="419"/>
              </a:cxn>
              <a:cxn ang="0">
                <a:pos x="634" y="101"/>
              </a:cxn>
              <a:cxn ang="0">
                <a:pos x="631" y="96"/>
              </a:cxn>
              <a:cxn ang="0">
                <a:pos x="628" y="93"/>
              </a:cxn>
              <a:cxn ang="0">
                <a:pos x="623" y="89"/>
              </a:cxn>
              <a:cxn ang="0">
                <a:pos x="620" y="88"/>
              </a:cxn>
              <a:cxn ang="0">
                <a:pos x="615" y="87"/>
              </a:cxn>
              <a:cxn ang="0">
                <a:pos x="438" y="87"/>
              </a:cxn>
              <a:cxn ang="0">
                <a:pos x="401" y="22"/>
              </a:cxn>
              <a:cxn ang="0">
                <a:pos x="358" y="22"/>
              </a:cxn>
              <a:cxn ang="0">
                <a:pos x="321" y="87"/>
              </a:cxn>
              <a:cxn ang="0">
                <a:pos x="145" y="87"/>
              </a:cxn>
              <a:cxn ang="0">
                <a:pos x="140" y="88"/>
              </a:cxn>
              <a:cxn ang="0">
                <a:pos x="136" y="89"/>
              </a:cxn>
              <a:cxn ang="0">
                <a:pos x="131" y="93"/>
              </a:cxn>
              <a:cxn ang="0">
                <a:pos x="128" y="96"/>
              </a:cxn>
              <a:cxn ang="0">
                <a:pos x="126" y="101"/>
              </a:cxn>
              <a:cxn ang="0">
                <a:pos x="30" y="419"/>
              </a:cxn>
              <a:cxn ang="0">
                <a:pos x="0" y="420"/>
              </a:cxn>
              <a:cxn ang="0">
                <a:pos x="291" y="420"/>
              </a:cxn>
              <a:cxn ang="0">
                <a:pos x="262" y="419"/>
              </a:cxn>
              <a:cxn ang="0">
                <a:pos x="321" y="130"/>
              </a:cxn>
              <a:cxn ang="0">
                <a:pos x="358" y="663"/>
              </a:cxn>
              <a:cxn ang="0">
                <a:pos x="228" y="698"/>
              </a:cxn>
              <a:cxn ang="0">
                <a:pos x="497" y="732"/>
              </a:cxn>
              <a:cxn ang="0">
                <a:pos x="497" y="663"/>
              </a:cxn>
              <a:cxn ang="0">
                <a:pos x="401" y="167"/>
              </a:cxn>
              <a:cxn ang="0">
                <a:pos x="585" y="130"/>
              </a:cxn>
              <a:cxn ang="0">
                <a:pos x="497" y="420"/>
              </a:cxn>
              <a:cxn ang="0">
                <a:pos x="614" y="520"/>
              </a:cxn>
              <a:cxn ang="0">
                <a:pos x="730" y="420"/>
              </a:cxn>
              <a:cxn ang="0">
                <a:pos x="146" y="184"/>
              </a:cxn>
              <a:cxn ang="0">
                <a:pos x="74" y="420"/>
              </a:cxn>
              <a:cxn ang="0">
                <a:pos x="614" y="184"/>
              </a:cxn>
              <a:cxn ang="0">
                <a:pos x="542" y="420"/>
              </a:cxn>
            </a:cxnLst>
            <a:rect l="0" t="0" r="r" b="b"/>
            <a:pathLst>
              <a:path w="759" h="732">
                <a:moveTo>
                  <a:pt x="730" y="420"/>
                </a:moveTo>
                <a:cubicBezTo>
                  <a:pt x="730" y="420"/>
                  <a:pt x="730" y="419"/>
                  <a:pt x="730" y="419"/>
                </a:cubicBezTo>
                <a:cubicBezTo>
                  <a:pt x="635" y="102"/>
                  <a:pt x="635" y="102"/>
                  <a:pt x="635" y="102"/>
                </a:cubicBezTo>
                <a:cubicBezTo>
                  <a:pt x="634" y="102"/>
                  <a:pt x="634" y="102"/>
                  <a:pt x="634" y="101"/>
                </a:cubicBezTo>
                <a:cubicBezTo>
                  <a:pt x="634" y="100"/>
                  <a:pt x="633" y="100"/>
                  <a:pt x="633" y="99"/>
                </a:cubicBezTo>
                <a:cubicBezTo>
                  <a:pt x="633" y="98"/>
                  <a:pt x="632" y="97"/>
                  <a:pt x="631" y="96"/>
                </a:cubicBezTo>
                <a:cubicBezTo>
                  <a:pt x="631" y="96"/>
                  <a:pt x="630" y="95"/>
                  <a:pt x="630" y="94"/>
                </a:cubicBezTo>
                <a:cubicBezTo>
                  <a:pt x="629" y="93"/>
                  <a:pt x="629" y="93"/>
                  <a:pt x="628" y="93"/>
                </a:cubicBezTo>
                <a:cubicBezTo>
                  <a:pt x="627" y="92"/>
                  <a:pt x="627" y="91"/>
                  <a:pt x="626" y="91"/>
                </a:cubicBezTo>
                <a:cubicBezTo>
                  <a:pt x="625" y="90"/>
                  <a:pt x="624" y="90"/>
                  <a:pt x="623" y="89"/>
                </a:cubicBezTo>
                <a:cubicBezTo>
                  <a:pt x="622" y="89"/>
                  <a:pt x="622" y="88"/>
                  <a:pt x="621" y="88"/>
                </a:cubicBezTo>
                <a:cubicBezTo>
                  <a:pt x="621" y="88"/>
                  <a:pt x="620" y="88"/>
                  <a:pt x="620" y="88"/>
                </a:cubicBezTo>
                <a:cubicBezTo>
                  <a:pt x="619" y="87"/>
                  <a:pt x="619" y="88"/>
                  <a:pt x="618" y="87"/>
                </a:cubicBezTo>
                <a:cubicBezTo>
                  <a:pt x="617" y="87"/>
                  <a:pt x="616" y="87"/>
                  <a:pt x="615" y="87"/>
                </a:cubicBezTo>
                <a:cubicBezTo>
                  <a:pt x="615" y="87"/>
                  <a:pt x="614" y="87"/>
                  <a:pt x="614" y="87"/>
                </a:cubicBezTo>
                <a:cubicBezTo>
                  <a:pt x="438" y="87"/>
                  <a:pt x="438" y="87"/>
                  <a:pt x="438" y="87"/>
                </a:cubicBezTo>
                <a:cubicBezTo>
                  <a:pt x="432" y="70"/>
                  <a:pt x="418" y="56"/>
                  <a:pt x="401" y="50"/>
                </a:cubicBezTo>
                <a:cubicBezTo>
                  <a:pt x="401" y="22"/>
                  <a:pt x="401" y="22"/>
                  <a:pt x="401" y="22"/>
                </a:cubicBezTo>
                <a:cubicBezTo>
                  <a:pt x="401" y="10"/>
                  <a:pt x="392" y="0"/>
                  <a:pt x="380" y="0"/>
                </a:cubicBezTo>
                <a:cubicBezTo>
                  <a:pt x="368" y="0"/>
                  <a:pt x="358" y="10"/>
                  <a:pt x="358" y="22"/>
                </a:cubicBezTo>
                <a:cubicBezTo>
                  <a:pt x="358" y="50"/>
                  <a:pt x="358" y="50"/>
                  <a:pt x="358" y="50"/>
                </a:cubicBezTo>
                <a:cubicBezTo>
                  <a:pt x="341" y="56"/>
                  <a:pt x="328" y="70"/>
                  <a:pt x="321" y="87"/>
                </a:cubicBezTo>
                <a:cubicBezTo>
                  <a:pt x="146" y="87"/>
                  <a:pt x="146" y="87"/>
                  <a:pt x="146" y="87"/>
                </a:cubicBezTo>
                <a:cubicBezTo>
                  <a:pt x="145" y="87"/>
                  <a:pt x="145" y="87"/>
                  <a:pt x="145" y="87"/>
                </a:cubicBezTo>
                <a:cubicBezTo>
                  <a:pt x="144" y="87"/>
                  <a:pt x="143" y="87"/>
                  <a:pt x="141" y="87"/>
                </a:cubicBezTo>
                <a:cubicBezTo>
                  <a:pt x="141" y="88"/>
                  <a:pt x="140" y="87"/>
                  <a:pt x="140" y="88"/>
                </a:cubicBezTo>
                <a:cubicBezTo>
                  <a:pt x="139" y="88"/>
                  <a:pt x="139" y="88"/>
                  <a:pt x="138" y="88"/>
                </a:cubicBezTo>
                <a:cubicBezTo>
                  <a:pt x="138" y="88"/>
                  <a:pt x="137" y="89"/>
                  <a:pt x="136" y="89"/>
                </a:cubicBezTo>
                <a:cubicBezTo>
                  <a:pt x="135" y="90"/>
                  <a:pt x="135" y="90"/>
                  <a:pt x="134" y="91"/>
                </a:cubicBezTo>
                <a:cubicBezTo>
                  <a:pt x="133" y="91"/>
                  <a:pt x="132" y="92"/>
                  <a:pt x="131" y="93"/>
                </a:cubicBezTo>
                <a:cubicBezTo>
                  <a:pt x="131" y="93"/>
                  <a:pt x="130" y="93"/>
                  <a:pt x="130" y="94"/>
                </a:cubicBezTo>
                <a:cubicBezTo>
                  <a:pt x="129" y="95"/>
                  <a:pt x="129" y="96"/>
                  <a:pt x="128" y="96"/>
                </a:cubicBezTo>
                <a:cubicBezTo>
                  <a:pt x="127" y="97"/>
                  <a:pt x="127" y="98"/>
                  <a:pt x="126" y="99"/>
                </a:cubicBezTo>
                <a:cubicBezTo>
                  <a:pt x="126" y="100"/>
                  <a:pt x="126" y="100"/>
                  <a:pt x="126" y="101"/>
                </a:cubicBezTo>
                <a:cubicBezTo>
                  <a:pt x="125" y="102"/>
                  <a:pt x="125" y="102"/>
                  <a:pt x="125" y="102"/>
                </a:cubicBezTo>
                <a:cubicBezTo>
                  <a:pt x="30" y="419"/>
                  <a:pt x="30" y="419"/>
                  <a:pt x="30" y="419"/>
                </a:cubicBezTo>
                <a:cubicBezTo>
                  <a:pt x="29" y="419"/>
                  <a:pt x="30" y="420"/>
                  <a:pt x="29" y="420"/>
                </a:cubicBezTo>
                <a:cubicBezTo>
                  <a:pt x="0" y="420"/>
                  <a:pt x="0" y="420"/>
                  <a:pt x="0" y="420"/>
                </a:cubicBezTo>
                <a:cubicBezTo>
                  <a:pt x="23" y="479"/>
                  <a:pt x="80" y="520"/>
                  <a:pt x="146" y="520"/>
                </a:cubicBezTo>
                <a:cubicBezTo>
                  <a:pt x="212" y="520"/>
                  <a:pt x="268" y="479"/>
                  <a:pt x="291" y="420"/>
                </a:cubicBezTo>
                <a:cubicBezTo>
                  <a:pt x="262" y="420"/>
                  <a:pt x="262" y="420"/>
                  <a:pt x="262" y="420"/>
                </a:cubicBezTo>
                <a:cubicBezTo>
                  <a:pt x="262" y="420"/>
                  <a:pt x="262" y="419"/>
                  <a:pt x="262" y="419"/>
                </a:cubicBezTo>
                <a:cubicBezTo>
                  <a:pt x="175" y="130"/>
                  <a:pt x="175" y="130"/>
                  <a:pt x="175" y="130"/>
                </a:cubicBezTo>
                <a:cubicBezTo>
                  <a:pt x="321" y="130"/>
                  <a:pt x="321" y="130"/>
                  <a:pt x="321" y="130"/>
                </a:cubicBezTo>
                <a:cubicBezTo>
                  <a:pt x="328" y="147"/>
                  <a:pt x="341" y="160"/>
                  <a:pt x="358" y="167"/>
                </a:cubicBezTo>
                <a:cubicBezTo>
                  <a:pt x="358" y="663"/>
                  <a:pt x="358" y="663"/>
                  <a:pt x="358" y="663"/>
                </a:cubicBezTo>
                <a:cubicBezTo>
                  <a:pt x="263" y="663"/>
                  <a:pt x="263" y="663"/>
                  <a:pt x="263" y="663"/>
                </a:cubicBezTo>
                <a:cubicBezTo>
                  <a:pt x="244" y="663"/>
                  <a:pt x="228" y="679"/>
                  <a:pt x="228" y="698"/>
                </a:cubicBezTo>
                <a:cubicBezTo>
                  <a:pt x="228" y="717"/>
                  <a:pt x="244" y="732"/>
                  <a:pt x="263" y="732"/>
                </a:cubicBezTo>
                <a:cubicBezTo>
                  <a:pt x="497" y="732"/>
                  <a:pt x="497" y="732"/>
                  <a:pt x="497" y="732"/>
                </a:cubicBezTo>
                <a:cubicBezTo>
                  <a:pt x="516" y="732"/>
                  <a:pt x="531" y="717"/>
                  <a:pt x="531" y="698"/>
                </a:cubicBezTo>
                <a:cubicBezTo>
                  <a:pt x="531" y="679"/>
                  <a:pt x="516" y="663"/>
                  <a:pt x="497" y="663"/>
                </a:cubicBezTo>
                <a:cubicBezTo>
                  <a:pt x="401" y="663"/>
                  <a:pt x="401" y="663"/>
                  <a:pt x="401" y="663"/>
                </a:cubicBezTo>
                <a:cubicBezTo>
                  <a:pt x="401" y="167"/>
                  <a:pt x="401" y="167"/>
                  <a:pt x="401" y="167"/>
                </a:cubicBezTo>
                <a:cubicBezTo>
                  <a:pt x="418" y="160"/>
                  <a:pt x="432" y="147"/>
                  <a:pt x="438" y="130"/>
                </a:cubicBezTo>
                <a:cubicBezTo>
                  <a:pt x="585" y="130"/>
                  <a:pt x="585" y="130"/>
                  <a:pt x="585" y="130"/>
                </a:cubicBezTo>
                <a:cubicBezTo>
                  <a:pt x="498" y="419"/>
                  <a:pt x="498" y="419"/>
                  <a:pt x="498" y="419"/>
                </a:cubicBezTo>
                <a:cubicBezTo>
                  <a:pt x="497" y="419"/>
                  <a:pt x="498" y="420"/>
                  <a:pt x="497" y="420"/>
                </a:cubicBezTo>
                <a:cubicBezTo>
                  <a:pt x="468" y="420"/>
                  <a:pt x="468" y="420"/>
                  <a:pt x="468" y="420"/>
                </a:cubicBezTo>
                <a:cubicBezTo>
                  <a:pt x="491" y="479"/>
                  <a:pt x="548" y="520"/>
                  <a:pt x="614" y="520"/>
                </a:cubicBezTo>
                <a:cubicBezTo>
                  <a:pt x="680" y="520"/>
                  <a:pt x="736" y="479"/>
                  <a:pt x="759" y="420"/>
                </a:cubicBezTo>
                <a:lnTo>
                  <a:pt x="730" y="420"/>
                </a:lnTo>
                <a:close/>
                <a:moveTo>
                  <a:pt x="74" y="420"/>
                </a:moveTo>
                <a:cubicBezTo>
                  <a:pt x="146" y="184"/>
                  <a:pt x="146" y="184"/>
                  <a:pt x="146" y="184"/>
                </a:cubicBezTo>
                <a:cubicBezTo>
                  <a:pt x="217" y="420"/>
                  <a:pt x="217" y="420"/>
                  <a:pt x="217" y="420"/>
                </a:cubicBezTo>
                <a:lnTo>
                  <a:pt x="74" y="420"/>
                </a:lnTo>
                <a:close/>
                <a:moveTo>
                  <a:pt x="542" y="420"/>
                </a:moveTo>
                <a:cubicBezTo>
                  <a:pt x="614" y="184"/>
                  <a:pt x="614" y="184"/>
                  <a:pt x="614" y="184"/>
                </a:cubicBezTo>
                <a:cubicBezTo>
                  <a:pt x="685" y="420"/>
                  <a:pt x="685" y="420"/>
                  <a:pt x="685" y="420"/>
                </a:cubicBezTo>
                <a:lnTo>
                  <a:pt x="542" y="42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ounded Rectangular Callout 75"/>
          <p:cNvSpPr/>
          <p:nvPr/>
        </p:nvSpPr>
        <p:spPr>
          <a:xfrm>
            <a:off x="8859648" y="1335229"/>
            <a:ext cx="906689" cy="461621"/>
          </a:xfrm>
          <a:prstGeom prst="wedgeRoundRectCallout">
            <a:avLst>
              <a:gd name="adj1" fmla="val -42418"/>
              <a:gd name="adj2" fmla="val 83956"/>
              <a:gd name="adj3" fmla="val 16667"/>
            </a:avLst>
          </a:prstGeom>
          <a:solidFill>
            <a:srgbClr val="FFFFFF"/>
          </a:solidFill>
          <a:ln w="63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pt-BR" sz="1200" b="1" dirty="0" smtClean="0"/>
              <a:t>Valor da empresa</a:t>
            </a:r>
            <a:endParaRPr lang="en-US" sz="1200" b="1" dirty="0" smtClean="0"/>
          </a:p>
        </p:txBody>
      </p:sp>
      <p:sp>
        <p:nvSpPr>
          <p:cNvPr id="100" name="Rounded Rectangular Callout 99"/>
          <p:cNvSpPr/>
          <p:nvPr/>
        </p:nvSpPr>
        <p:spPr>
          <a:xfrm>
            <a:off x="8264893" y="6491516"/>
            <a:ext cx="1372341" cy="616752"/>
          </a:xfrm>
          <a:prstGeom prst="wedgeRoundRectCallout">
            <a:avLst>
              <a:gd name="adj1" fmla="val 394"/>
              <a:gd name="adj2" fmla="val -90031"/>
              <a:gd name="adj3" fmla="val 16667"/>
            </a:avLst>
          </a:prstGeom>
          <a:solidFill>
            <a:srgbClr val="FFFFFF"/>
          </a:solidFill>
          <a:ln w="63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pt-BR" sz="1200" b="1" dirty="0" smtClean="0"/>
              <a:t>Valor simbólico cabível aos acionistas</a:t>
            </a:r>
            <a:endParaRPr lang="en-US" sz="1200" b="1" dirty="0" smtClean="0"/>
          </a:p>
        </p:txBody>
      </p:sp>
      <p:sp>
        <p:nvSpPr>
          <p:cNvPr id="78" name="Snip and Round Single Corner Rectangle 77"/>
          <p:cNvSpPr/>
          <p:nvPr/>
        </p:nvSpPr>
        <p:spPr>
          <a:xfrm flipH="1">
            <a:off x="831098" y="4036733"/>
            <a:ext cx="7178717" cy="710162"/>
          </a:xfrm>
          <a:prstGeom prst="snipRoundRect">
            <a:avLst/>
          </a:prstGeom>
          <a:solidFill>
            <a:srgbClr val="82141E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79" name="Oval 78"/>
          <p:cNvSpPr>
            <a:spLocks noChangeAspect="1"/>
          </p:cNvSpPr>
          <p:nvPr/>
        </p:nvSpPr>
        <p:spPr>
          <a:xfrm>
            <a:off x="510004" y="4081908"/>
            <a:ext cx="720000" cy="7200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dirty="0" smtClean="0"/>
          </a:p>
        </p:txBody>
      </p:sp>
      <p:sp>
        <p:nvSpPr>
          <p:cNvPr id="101" name="TextBox 100"/>
          <p:cNvSpPr txBox="1"/>
          <p:nvPr/>
        </p:nvSpPr>
        <p:spPr>
          <a:xfrm>
            <a:off x="1367463" y="4119409"/>
            <a:ext cx="6486308" cy="5232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pt-BR" sz="1700" noProof="0" dirty="0" smtClean="0">
                <a:solidFill>
                  <a:schemeClr val="bg1"/>
                </a:solidFill>
                <a:latin typeface="Georgia" pitchFamily="18" charset="0"/>
                <a:cs typeface="Arial" pitchFamily="34" charset="0"/>
              </a:rPr>
              <a:t>A atualização de itens patrimoniais em relação à data base dos estudos resultou num ajuste positivo de R$ 34 milhões. </a:t>
            </a:r>
            <a:endParaRPr lang="en-US" sz="1700" noProof="0" dirty="0" smtClean="0">
              <a:solidFill>
                <a:schemeClr val="bg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103" name="Freeform 49"/>
          <p:cNvSpPr>
            <a:spLocks noEditPoints="1"/>
          </p:cNvSpPr>
          <p:nvPr/>
        </p:nvSpPr>
        <p:spPr bwMode="auto">
          <a:xfrm>
            <a:off x="651048" y="4167730"/>
            <a:ext cx="448075" cy="532089"/>
          </a:xfrm>
          <a:custGeom>
            <a:avLst/>
            <a:gdLst/>
            <a:ahLst/>
            <a:cxnLst>
              <a:cxn ang="0">
                <a:pos x="25" y="28"/>
              </a:cxn>
              <a:cxn ang="0">
                <a:pos x="23" y="28"/>
              </a:cxn>
              <a:cxn ang="0">
                <a:pos x="23" y="29"/>
              </a:cxn>
              <a:cxn ang="0">
                <a:pos x="23" y="34"/>
              </a:cxn>
              <a:cxn ang="0">
                <a:pos x="22" y="34"/>
              </a:cxn>
              <a:cxn ang="0">
                <a:pos x="0" y="19"/>
              </a:cxn>
              <a:cxn ang="0">
                <a:pos x="0" y="21"/>
              </a:cxn>
              <a:cxn ang="0">
                <a:pos x="23" y="45"/>
              </a:cxn>
              <a:cxn ang="0">
                <a:pos x="23" y="50"/>
              </a:cxn>
              <a:cxn ang="0">
                <a:pos x="23" y="51"/>
              </a:cxn>
              <a:cxn ang="0">
                <a:pos x="24" y="51"/>
              </a:cxn>
              <a:cxn ang="0">
                <a:pos x="25" y="51"/>
              </a:cxn>
              <a:cxn ang="0">
                <a:pos x="35" y="40"/>
              </a:cxn>
              <a:cxn ang="0">
                <a:pos x="36" y="39"/>
              </a:cxn>
              <a:cxn ang="0">
                <a:pos x="35" y="39"/>
              </a:cxn>
              <a:cxn ang="0">
                <a:pos x="25" y="28"/>
              </a:cxn>
              <a:cxn ang="0">
                <a:pos x="43" y="30"/>
              </a:cxn>
              <a:cxn ang="0">
                <a:pos x="42" y="33"/>
              </a:cxn>
              <a:cxn ang="0">
                <a:pos x="21" y="17"/>
              </a:cxn>
              <a:cxn ang="0">
                <a:pos x="20" y="18"/>
              </a:cxn>
              <a:cxn ang="0">
                <a:pos x="20" y="23"/>
              </a:cxn>
              <a:cxn ang="0">
                <a:pos x="19" y="24"/>
              </a:cxn>
              <a:cxn ang="0">
                <a:pos x="19" y="24"/>
              </a:cxn>
              <a:cxn ang="0">
                <a:pos x="18" y="23"/>
              </a:cxn>
              <a:cxn ang="0">
                <a:pos x="7" y="13"/>
              </a:cxn>
              <a:cxn ang="0">
                <a:pos x="7" y="12"/>
              </a:cxn>
              <a:cxn ang="0">
                <a:pos x="7" y="11"/>
              </a:cxn>
              <a:cxn ang="0">
                <a:pos x="18" y="1"/>
              </a:cxn>
              <a:cxn ang="0">
                <a:pos x="19" y="0"/>
              </a:cxn>
              <a:cxn ang="0">
                <a:pos x="20" y="2"/>
              </a:cxn>
              <a:cxn ang="0">
                <a:pos x="20" y="6"/>
              </a:cxn>
              <a:cxn ang="0">
                <a:pos x="43" y="30"/>
              </a:cxn>
            </a:cxnLst>
            <a:rect l="0" t="0" r="r" b="b"/>
            <a:pathLst>
              <a:path w="43" h="51">
                <a:moveTo>
                  <a:pt x="25" y="28"/>
                </a:moveTo>
                <a:cubicBezTo>
                  <a:pt x="25" y="28"/>
                  <a:pt x="24" y="28"/>
                  <a:pt x="23" y="28"/>
                </a:cubicBezTo>
                <a:cubicBezTo>
                  <a:pt x="23" y="28"/>
                  <a:pt x="23" y="29"/>
                  <a:pt x="23" y="29"/>
                </a:cubicBezTo>
                <a:cubicBezTo>
                  <a:pt x="23" y="34"/>
                  <a:pt x="23" y="34"/>
                  <a:pt x="23" y="34"/>
                </a:cubicBezTo>
                <a:cubicBezTo>
                  <a:pt x="22" y="34"/>
                  <a:pt x="22" y="34"/>
                  <a:pt x="22" y="34"/>
                </a:cubicBezTo>
                <a:cubicBezTo>
                  <a:pt x="12" y="34"/>
                  <a:pt x="4" y="28"/>
                  <a:pt x="0" y="19"/>
                </a:cubicBezTo>
                <a:cubicBezTo>
                  <a:pt x="0" y="20"/>
                  <a:pt x="0" y="21"/>
                  <a:pt x="0" y="21"/>
                </a:cubicBezTo>
                <a:cubicBezTo>
                  <a:pt x="0" y="34"/>
                  <a:pt x="10" y="45"/>
                  <a:pt x="23" y="45"/>
                </a:cubicBezTo>
                <a:cubicBezTo>
                  <a:pt x="23" y="50"/>
                  <a:pt x="23" y="50"/>
                  <a:pt x="23" y="50"/>
                </a:cubicBezTo>
                <a:cubicBezTo>
                  <a:pt x="23" y="50"/>
                  <a:pt x="23" y="51"/>
                  <a:pt x="23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5" y="51"/>
                  <a:pt x="25" y="51"/>
                </a:cubicBezTo>
                <a:cubicBezTo>
                  <a:pt x="35" y="40"/>
                  <a:pt x="35" y="40"/>
                  <a:pt x="35" y="40"/>
                </a:cubicBezTo>
                <a:cubicBezTo>
                  <a:pt x="36" y="40"/>
                  <a:pt x="36" y="40"/>
                  <a:pt x="36" y="39"/>
                </a:cubicBezTo>
                <a:cubicBezTo>
                  <a:pt x="36" y="39"/>
                  <a:pt x="36" y="39"/>
                  <a:pt x="35" y="39"/>
                </a:cubicBezTo>
                <a:lnTo>
                  <a:pt x="25" y="28"/>
                </a:lnTo>
                <a:close/>
                <a:moveTo>
                  <a:pt x="43" y="30"/>
                </a:moveTo>
                <a:cubicBezTo>
                  <a:pt x="43" y="31"/>
                  <a:pt x="43" y="32"/>
                  <a:pt x="42" y="33"/>
                </a:cubicBezTo>
                <a:cubicBezTo>
                  <a:pt x="39" y="24"/>
                  <a:pt x="31" y="17"/>
                  <a:pt x="21" y="17"/>
                </a:cubicBezTo>
                <a:cubicBezTo>
                  <a:pt x="21" y="17"/>
                  <a:pt x="20" y="18"/>
                  <a:pt x="20" y="18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3"/>
                  <a:pt x="20" y="24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8" y="24"/>
                  <a:pt x="18" y="24"/>
                  <a:pt x="18" y="2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7" y="12"/>
                  <a:pt x="7" y="12"/>
                </a:cubicBezTo>
                <a:cubicBezTo>
                  <a:pt x="7" y="12"/>
                  <a:pt x="7" y="11"/>
                  <a:pt x="7" y="1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0"/>
                  <a:pt x="19" y="0"/>
                  <a:pt x="19" y="0"/>
                </a:cubicBezTo>
                <a:cubicBezTo>
                  <a:pt x="20" y="1"/>
                  <a:pt x="20" y="1"/>
                  <a:pt x="20" y="2"/>
                </a:cubicBezTo>
                <a:cubicBezTo>
                  <a:pt x="20" y="6"/>
                  <a:pt x="20" y="6"/>
                  <a:pt x="20" y="6"/>
                </a:cubicBezTo>
                <a:cubicBezTo>
                  <a:pt x="33" y="7"/>
                  <a:pt x="43" y="17"/>
                  <a:pt x="43" y="30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100817" tIns="50408" rIns="100817" bIns="50408" numCol="1" anchor="t" anchorCtr="0" compatLnSpc="1">
            <a:prstTxWarp prst="textNoShape">
              <a:avLst/>
            </a:prstTxWarp>
          </a:bodyPr>
          <a:lstStyle/>
          <a:p>
            <a:endParaRPr lang="en-US" sz="2205"/>
          </a:p>
        </p:txBody>
      </p:sp>
      <p:sp>
        <p:nvSpPr>
          <p:cNvPr id="106" name="TextBox 105"/>
          <p:cNvSpPr txBox="1"/>
          <p:nvPr/>
        </p:nvSpPr>
        <p:spPr>
          <a:xfrm>
            <a:off x="8139648" y="4213324"/>
            <a:ext cx="1440000" cy="3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Dot"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sz="1600" b="1" noProof="0" dirty="0" smtClean="0">
                <a:latin typeface="Georgia" pitchFamily="18" charset="0"/>
                <a:cs typeface="Arial" pitchFamily="34" charset="0"/>
              </a:rPr>
              <a:t>R$ 34 mm</a:t>
            </a:r>
            <a:endParaRPr lang="en-US" sz="1600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745075" y="3841201"/>
            <a:ext cx="312430" cy="3086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pt-BR" b="1" noProof="0" dirty="0" smtClean="0">
                <a:latin typeface="Georgia" pitchFamily="18" charset="0"/>
                <a:cs typeface="Arial" pitchFamily="34" charset="0"/>
              </a:rPr>
              <a:t>+</a:t>
            </a:r>
            <a:endParaRPr lang="en-US" b="1" noProof="0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65" name="Título 1"/>
          <p:cNvSpPr txBox="1">
            <a:spLocks/>
          </p:cNvSpPr>
          <p:nvPr/>
        </p:nvSpPr>
        <p:spPr>
          <a:xfrm>
            <a:off x="309030" y="217754"/>
            <a:ext cx="8675370" cy="1093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t-BR" dirty="0"/>
          </a:p>
        </p:txBody>
      </p:sp>
      <p:sp>
        <p:nvSpPr>
          <p:cNvPr id="66" name="Título 1"/>
          <p:cNvSpPr txBox="1">
            <a:spLocks/>
          </p:cNvSpPr>
          <p:nvPr/>
        </p:nvSpPr>
        <p:spPr>
          <a:xfrm>
            <a:off x="589930" y="134538"/>
            <a:ext cx="8714325" cy="1093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824" rtl="0" eaLnBrk="1" latinLnBrk="0" hangingPunct="1">
              <a:spcBef>
                <a:spcPct val="0"/>
              </a:spcBef>
              <a:buNone/>
              <a:defRPr lang="en-GB" sz="1800" b="1" i="1" kern="120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/>
              <a:t>Modelo de avaliação – </a:t>
            </a:r>
            <a:r>
              <a:rPr lang="pt-BR" dirty="0" err="1" smtClean="0"/>
              <a:t>Eletroacre</a:t>
            </a:r>
            <a:r>
              <a:rPr lang="pt-BR" dirty="0" smtClean="0"/>
              <a:t> </a:t>
            </a:r>
            <a:endParaRPr lang="pt-B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079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1515" y="895739"/>
            <a:ext cx="8675370" cy="5398735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>
                <a:solidFill>
                  <a:srgbClr val="000000"/>
                </a:solidFill>
                <a:latin typeface="+mn-lt"/>
              </a:rPr>
              <a:t>Distribuidoras privadas do Norte, Nordeste e Centro-Oeste praticamente alcançaram 100% de execução do </a:t>
            </a:r>
            <a:r>
              <a:rPr lang="pt-BR" sz="2310" dirty="0" err="1">
                <a:solidFill>
                  <a:srgbClr val="000000"/>
                </a:solidFill>
                <a:latin typeface="+mn-lt"/>
              </a:rPr>
              <a:t>LpT</a:t>
            </a:r>
            <a:r>
              <a:rPr lang="pt-BR" sz="2310" dirty="0">
                <a:solidFill>
                  <a:srgbClr val="000000"/>
                </a:solidFill>
                <a:latin typeface="+mn-lt"/>
              </a:rPr>
              <a:t>. Das 9 distribuidoras consideradas, 4 atingiram a universalização, outras 4 possuem índice entre 93% e 99%, e apenas 1 possui índice de 89% de execução.</a:t>
            </a:r>
          </a:p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>
                <a:solidFill>
                  <a:srgbClr val="000000"/>
                </a:solidFill>
                <a:latin typeface="+mn-lt"/>
              </a:rPr>
              <a:t>No caso da Distribuidora do Mato Grosso, com 89%, houve revisão do plano de universalização após assunção pelo </a:t>
            </a:r>
            <a:r>
              <a:rPr lang="pt-BR" sz="2310" dirty="0" smtClean="0">
                <a:solidFill>
                  <a:srgbClr val="000000"/>
                </a:solidFill>
                <a:latin typeface="+mn-lt"/>
              </a:rPr>
              <a:t>novo grupo </a:t>
            </a:r>
            <a:r>
              <a:rPr lang="pt-BR" sz="2310" dirty="0">
                <a:solidFill>
                  <a:srgbClr val="000000"/>
                </a:solidFill>
                <a:latin typeface="+mn-lt"/>
              </a:rPr>
              <a:t>privado, o que impactou o indicador.</a:t>
            </a:r>
          </a:p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>
                <a:solidFill>
                  <a:srgbClr val="000000"/>
                </a:solidFill>
                <a:latin typeface="+mn-lt"/>
              </a:rPr>
              <a:t>Distribuidoras do Grupo </a:t>
            </a:r>
            <a:r>
              <a:rPr lang="pt-BR" sz="2310" dirty="0" err="1">
                <a:solidFill>
                  <a:srgbClr val="000000"/>
                </a:solidFill>
                <a:latin typeface="+mn-lt"/>
              </a:rPr>
              <a:t>Eletrobras</a:t>
            </a:r>
            <a:r>
              <a:rPr lang="pt-BR" sz="2310" dirty="0">
                <a:solidFill>
                  <a:srgbClr val="000000"/>
                </a:solidFill>
                <a:latin typeface="+mn-lt"/>
              </a:rPr>
              <a:t> ainda não alcançaram este nível de execução dos contratos do </a:t>
            </a:r>
            <a:r>
              <a:rPr lang="pt-BR" sz="2310" dirty="0" err="1">
                <a:solidFill>
                  <a:srgbClr val="000000"/>
                </a:solidFill>
                <a:latin typeface="+mn-lt"/>
              </a:rPr>
              <a:t>LpT</a:t>
            </a:r>
            <a:r>
              <a:rPr lang="pt-BR" sz="2310" dirty="0">
                <a:solidFill>
                  <a:srgbClr val="000000"/>
                </a:solidFill>
                <a:latin typeface="+mn-lt"/>
              </a:rPr>
              <a:t>. </a:t>
            </a:r>
          </a:p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>
                <a:solidFill>
                  <a:srgbClr val="000000"/>
                </a:solidFill>
                <a:latin typeface="+mn-lt"/>
              </a:rPr>
              <a:t>Das 6 distribuidoras, uma (Alagoas) possui 98% de execução, 2 possuem 93%, e as outras 3 possuem índice abaixo de 90%. No pior caso, referente à Distribuidora de Roraima, a execução encontra-se em 60%.</a:t>
            </a:r>
          </a:p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>
                <a:solidFill>
                  <a:srgbClr val="000000"/>
                </a:solidFill>
                <a:latin typeface="+mn-lt"/>
              </a:rPr>
              <a:t>A velocidade de atingimento das metas também foi maior no grupo de distribuidoras privadas se comparado ao Grupo </a:t>
            </a:r>
            <a:r>
              <a:rPr lang="pt-BR" sz="2310" dirty="0" err="1">
                <a:solidFill>
                  <a:srgbClr val="000000"/>
                </a:solidFill>
                <a:latin typeface="+mn-lt"/>
              </a:rPr>
              <a:t>Eletrobras</a:t>
            </a:r>
            <a:r>
              <a:rPr lang="pt-BR" sz="2310" dirty="0" smtClean="0">
                <a:solidFill>
                  <a:srgbClr val="000000"/>
                </a:solidFill>
                <a:latin typeface="+mn-lt"/>
              </a:rPr>
              <a:t>.</a:t>
            </a:r>
          </a:p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 smtClean="0">
                <a:solidFill>
                  <a:srgbClr val="000000"/>
                </a:solidFill>
                <a:latin typeface="+mn-lt"/>
              </a:rPr>
              <a:t>Programa Luz para Todos é responsabilidade do CONCESSIONÁRIO, não do controlador. </a:t>
            </a:r>
          </a:p>
          <a:p>
            <a:pPr marL="423545" lvl="1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r>
              <a:rPr lang="pt-BR" sz="2310" dirty="0" smtClean="0">
                <a:solidFill>
                  <a:srgbClr val="000000"/>
                </a:solidFill>
                <a:latin typeface="+mn-lt"/>
              </a:rPr>
              <a:t>Não é afetado pela desestatização. Metas continuarão sendo acompanhadas. </a:t>
            </a:r>
            <a:endParaRPr lang="pt-BR" sz="2310" dirty="0">
              <a:solidFill>
                <a:srgbClr val="000000"/>
              </a:solidFill>
              <a:latin typeface="+mn-lt"/>
            </a:endParaRPr>
          </a:p>
          <a:p>
            <a:pPr marL="188595" indent="-188595" algn="just" defTabSz="754380">
              <a:lnSpc>
                <a:spcPct val="90000"/>
              </a:lnSpc>
              <a:spcBef>
                <a:spcPts val="825"/>
              </a:spcBef>
              <a:buFont typeface="Arial" panose="020B0604020202020204" pitchFamily="34" charset="0"/>
              <a:buChar char="•"/>
            </a:pPr>
            <a:endParaRPr lang="pt-BR" sz="231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0" y="6587209"/>
            <a:ext cx="10058400" cy="12791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55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293" y="6153270"/>
            <a:ext cx="1045107" cy="385952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2" y="6132515"/>
            <a:ext cx="930250" cy="406706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875E-36F8-41D7-AFE3-F6B7398BF3E7}" type="slidenum">
              <a:rPr lang="pt-BR" smtClean="0"/>
              <a:t>9</a:t>
            </a:fld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691515" y="186612"/>
            <a:ext cx="8675370" cy="709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754380">
              <a:lnSpc>
                <a:spcPct val="90000"/>
              </a:lnSpc>
              <a:spcBef>
                <a:spcPct val="0"/>
              </a:spcBef>
              <a:buNone/>
              <a:defRPr sz="3630"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Luz para Todos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874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Default Cover v.3"/>
  <p:tag name="SMARTLINKEDSHAPEID" val="SideBar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dividertocplaceholder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SMARTDIVIDERTEXT" val="Section"/>
  <p:tag name="SMARTDIVIDERTOCSTYLE" val="Section TOC"/>
  <p:tag name="SMARTDIVIDERLEVEL" val="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dividertocplaceholder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HOW EXECUTIVE SUMMARY" val="No"/>
  <p:tag name="SMARTDIVIDERTYPE" val="Section"/>
  <p:tag name="SMARTDIVIDERTEXT" val="Section"/>
  <p:tag name="SMARTDIVIDERTOCSTYLE" val="Section TOC"/>
  <p:tag name="SMARTDIVIDERLEVEL" val="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Confidentiality stamp}"/>
  <p:tag name="SMARTREAD" val="{@Confidentiality stamp}"/>
  <p:tag name="SMARTOBJECT" val="Confidentiality stamp Default Cover v.3"/>
  <p:tag name="SMARTLINKEDSHAPEID" val="SideBar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ver Content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Default Cover v.3"/>
  <p:tag name="SMARTLINKEDSHAPEID" val="SideBar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" val="TOC_Ver1.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" val="TOC_Ver1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Confidentiality stamp}"/>
  <p:tag name="SMARTREAD" val="{@Confidentiality stamp}"/>
  <p:tag name="SMARTOBJECT" val="Confidentiality stamp Default Cover v.3"/>
  <p:tag name="SMARTLINKEDSHAPEID" val="SideBar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Footer v.2"/>
  <p:tag name="SMARTWRITE" val="{@Title}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Report date}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3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heme/theme1.xml><?xml version="1.0" encoding="utf-8"?>
<a:theme xmlns:a="http://schemas.openxmlformats.org/drawingml/2006/main" name="Smart Report">
  <a:themeElements>
    <a:clrScheme name="Smart Report">
      <a:dk1>
        <a:srgbClr val="000000"/>
      </a:dk1>
      <a:lt1>
        <a:srgbClr val="FFFFFF"/>
      </a:lt1>
      <a:dk2>
        <a:srgbClr val="821A1A"/>
      </a:dk2>
      <a:lt2>
        <a:srgbClr val="FFFFFF"/>
      </a:lt2>
      <a:accent1>
        <a:srgbClr val="821A1A"/>
      </a:accent1>
      <a:accent2>
        <a:srgbClr val="D62E1C"/>
      </a:accent2>
      <a:accent3>
        <a:srgbClr val="FFCF48"/>
      </a:accent3>
      <a:accent4>
        <a:srgbClr val="E36A00"/>
      </a:accent4>
      <a:accent5>
        <a:srgbClr val="ABA591"/>
      </a:accent5>
      <a:accent6>
        <a:srgbClr val="877E62"/>
      </a:accent6>
      <a:hlink>
        <a:srgbClr val="821A1A"/>
      </a:hlink>
      <a:folHlink>
        <a:srgbClr val="821A1A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6350">
          <a:solidFill>
            <a:schemeClr val="tx1"/>
          </a:solidFill>
        </a:ln>
      </a:spPr>
      <a:bodyPr vert="horz" wrap="square" lIns="91440" tIns="45720" rIns="91440" bIns="45720" rtlCol="0" anchor="ctr">
        <a:noAutofit/>
      </a:bodyPr>
      <a:lstStyle>
        <a:defPPr algn="ctr">
          <a:defRPr dirty="0" smtClean="0"/>
        </a:defPPr>
      </a:lstStyle>
    </a:spDef>
    <a:lnDef>
      <a:spPr>
        <a:ln w="12700">
          <a:solidFill>
            <a:srgbClr val="DC69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noProof="0" dirty="0" smtClean="0">
            <a:solidFill>
              <a:schemeClr val="tx1"/>
            </a:solidFill>
            <a:latin typeface="Georgia" pitchFamily="18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mart Report" id="{20B551E5-86C5-4043-ACB7-C59568463309}" vid="{C3726835-368E-41BD-8059-C41214B6EC0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Smart Report</Template>
  <TotalTime>14177</TotalTime>
  <Words>1365</Words>
  <Application>Microsoft Office PowerPoint</Application>
  <PresentationFormat>Personalizar</PresentationFormat>
  <Paragraphs>113</Paragraphs>
  <Slides>11</Slides>
  <Notes>2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Times New Roman</vt:lpstr>
      <vt:lpstr>Wingdings</vt:lpstr>
      <vt:lpstr>Smart Report</vt:lpstr>
      <vt:lpstr>Tema do Office</vt:lpstr>
      <vt:lpstr>think-cell Slide</vt:lpstr>
      <vt:lpstr>Desestatização das Distribuidoras da Eletrobras </vt:lpstr>
      <vt:lpstr>Sumário </vt:lpstr>
      <vt:lpstr>Por que desestatizar as companhias?</vt:lpstr>
      <vt:lpstr>Desestatização das companhias num contexto histórico</vt:lpstr>
      <vt:lpstr>Histórico das tratativas acompanhadas pelo MME </vt:lpstr>
      <vt:lpstr>O que acontece se as companhias não forem desestatizadas?</vt:lpstr>
      <vt:lpstr>Os montantes de dívidas e contingências tornam negativo o valor aos acionistas.  </vt:lpstr>
      <vt:lpstr>Os montantes de dívidas e contingências tornam negativo o valor aos acionistas.  </vt:lpstr>
      <vt:lpstr>Apresentação do PowerPoint</vt:lpstr>
      <vt:lpstr>Apresentação do PowerPoint</vt:lpstr>
      <vt:lpstr>Apresentação do PowerPoint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 óptico brasileiro</dc:title>
  <dc:creator>Nelson Junior</dc:creator>
  <cp:lastModifiedBy>Marisete Fatima Dadald Pereira</cp:lastModifiedBy>
  <cp:revision>584</cp:revision>
  <cp:lastPrinted>2018-06-13T00:18:45Z</cp:lastPrinted>
  <dcterms:created xsi:type="dcterms:W3CDTF">2016-04-24T01:24:18Z</dcterms:created>
  <dcterms:modified xsi:type="dcterms:W3CDTF">2018-06-13T00:19:20Z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SDCxCLASSFICATION_LEVEL">
    <vt:lpwstr>1</vt:lpwstr>
  </property>
  <property fmtid="{D5CDD505-2E9C-101B-9397-08002B2CF9AE}" pid="3" name="SSDCxCLASSFICATION_USER">
    <vt:lpwstr>SOACAT\167604</vt:lpwstr>
  </property>
  <property fmtid="{D5CDD505-2E9C-101B-9397-08002B2CF9AE}" pid="4" name="SSDCxCLASSFICATION_DATE">
    <vt:lpwstr>30/05/2016 18:01:45</vt:lpwstr>
  </property>
  <property fmtid="{D5CDD505-2E9C-101B-9397-08002B2CF9AE}" pid="5" name="SSDCxCLASSFICATION_GUID">
    <vt:lpwstr>20B7B5D536F118C276D5E3AD630776B7</vt:lpwstr>
  </property>
</Properties>
</file>