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77" r:id="rId3"/>
    <p:sldId id="264" r:id="rId4"/>
    <p:sldId id="279" r:id="rId5"/>
    <p:sldId id="287" r:id="rId6"/>
    <p:sldId id="295" r:id="rId7"/>
    <p:sldId id="288" r:id="rId8"/>
    <p:sldId id="289" r:id="rId9"/>
    <p:sldId id="293" r:id="rId10"/>
    <p:sldId id="290" r:id="rId11"/>
    <p:sldId id="291" r:id="rId12"/>
    <p:sldId id="292" r:id="rId13"/>
    <p:sldId id="294" r:id="rId14"/>
    <p:sldId id="286" r:id="rId15"/>
  </p:sldIdLst>
  <p:sldSz cx="9144000" cy="6858000" type="screen4x3"/>
  <p:notesSz cx="7023100" cy="9309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EBB"/>
    <a:srgbClr val="00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32" autoAdjust="0"/>
  </p:normalViewPr>
  <p:slideViewPr>
    <p:cSldViewPr>
      <p:cViewPr>
        <p:scale>
          <a:sx n="80" d="100"/>
          <a:sy n="80" d="100"/>
        </p:scale>
        <p:origin x="-127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7352" y="0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01812-517C-4BAD-B066-F443A11BD5F9}" type="datetimeFigureOut">
              <a:rPr lang="pt-BR" smtClean="0"/>
              <a:pPr/>
              <a:t>12/06/2018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41635"/>
            <a:ext cx="3044109" cy="465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7352" y="8841635"/>
            <a:ext cx="3044109" cy="465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66BF4-13C7-43A4-9AB8-6BAF3BB1BD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660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11633-B07E-4431-9830-08ABA136A513}" type="datetimeFigureOut">
              <a:rPr lang="pt-BR" smtClean="0"/>
              <a:pPr/>
              <a:t>12/06/2018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343C1-B2E7-4C68-AF21-E4C64E54C2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48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74FAC-A3CC-4D84-AE74-747A548F2B15}" type="slidenum">
              <a:rPr lang="pt-BR" altLang="pt-BR" smtClean="0">
                <a:ea typeface="ＭＳ Ｐゴシック" pitchFamily="34" charset="-128"/>
              </a:rPr>
              <a:pPr/>
              <a:t>1</a:t>
            </a:fld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962" y="4422418"/>
            <a:ext cx="5149180" cy="4188798"/>
          </a:xfrm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D323E-F115-4686-B4AB-57C8ED22B3AF}" type="slidenum">
              <a:rPr lang="pt-BR" altLang="pt-BR" smtClean="0">
                <a:solidFill>
                  <a:srgbClr val="000000"/>
                </a:solidFill>
                <a:ea typeface="ＭＳ Ｐゴシック" pitchFamily="34" charset="-128"/>
              </a:rPr>
              <a:pPr/>
              <a:t>10</a:t>
            </a:fld>
            <a:endParaRPr lang="pt-BR" altLang="pt-BR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D323E-F115-4686-B4AB-57C8ED22B3AF}" type="slidenum">
              <a:rPr lang="pt-BR" altLang="pt-BR" smtClean="0">
                <a:solidFill>
                  <a:srgbClr val="000000"/>
                </a:solidFill>
                <a:ea typeface="ＭＳ Ｐゴシック" pitchFamily="34" charset="-128"/>
              </a:rPr>
              <a:pPr/>
              <a:t>11</a:t>
            </a:fld>
            <a:endParaRPr lang="pt-BR" altLang="pt-BR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D323E-F115-4686-B4AB-57C8ED22B3AF}" type="slidenum">
              <a:rPr lang="pt-BR" altLang="pt-BR" smtClean="0">
                <a:solidFill>
                  <a:srgbClr val="000000"/>
                </a:solidFill>
                <a:ea typeface="ＭＳ Ｐゴシック" pitchFamily="34" charset="-128"/>
              </a:rPr>
              <a:pPr/>
              <a:t>12</a:t>
            </a:fld>
            <a:endParaRPr lang="pt-BR" altLang="pt-BR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D323E-F115-4686-B4AB-57C8ED22B3AF}" type="slidenum">
              <a:rPr lang="pt-BR" altLang="pt-BR" smtClean="0">
                <a:solidFill>
                  <a:srgbClr val="000000"/>
                </a:solidFill>
                <a:ea typeface="ＭＳ Ｐゴシック" pitchFamily="34" charset="-128"/>
              </a:rPr>
              <a:pPr/>
              <a:t>13</a:t>
            </a:fld>
            <a:endParaRPr lang="pt-BR" altLang="pt-BR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D323E-F115-4686-B4AB-57C8ED22B3AF}" type="slidenum">
              <a:rPr lang="pt-BR" altLang="pt-BR" smtClean="0">
                <a:solidFill>
                  <a:srgbClr val="000000"/>
                </a:solidFill>
                <a:ea typeface="ＭＳ Ｐゴシック" pitchFamily="34" charset="-128"/>
              </a:rPr>
              <a:pPr/>
              <a:t>14</a:t>
            </a:fld>
            <a:endParaRPr lang="pt-BR" altLang="pt-BR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74FAC-A3CC-4D84-AE74-747A548F2B15}" type="slidenum">
              <a:rPr lang="pt-BR" altLang="pt-BR" smtClean="0">
                <a:ea typeface="ＭＳ Ｐゴシック" pitchFamily="34" charset="-128"/>
              </a:rPr>
              <a:pPr/>
              <a:t>2</a:t>
            </a:fld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962" y="4422418"/>
            <a:ext cx="5149180" cy="4188798"/>
          </a:xfrm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D323E-F115-4686-B4AB-57C8ED22B3AF}" type="slidenum">
              <a:rPr lang="pt-BR" altLang="pt-BR" smtClean="0">
                <a:solidFill>
                  <a:srgbClr val="000000"/>
                </a:solidFill>
                <a:ea typeface="ＭＳ Ｐゴシック" pitchFamily="34" charset="-128"/>
              </a:rPr>
              <a:pPr/>
              <a:t>3</a:t>
            </a:fld>
            <a:endParaRPr lang="pt-BR" altLang="pt-BR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D323E-F115-4686-B4AB-57C8ED22B3AF}" type="slidenum">
              <a:rPr lang="pt-BR" altLang="pt-BR" smtClean="0">
                <a:solidFill>
                  <a:srgbClr val="000000"/>
                </a:solidFill>
                <a:ea typeface="ＭＳ Ｐゴシック" pitchFamily="34" charset="-128"/>
              </a:rPr>
              <a:pPr/>
              <a:t>4</a:t>
            </a:fld>
            <a:endParaRPr lang="pt-BR" altLang="pt-BR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D323E-F115-4686-B4AB-57C8ED22B3AF}" type="slidenum">
              <a:rPr lang="pt-BR" altLang="pt-BR" smtClean="0">
                <a:solidFill>
                  <a:srgbClr val="000000"/>
                </a:solidFill>
                <a:ea typeface="ＭＳ Ｐゴシック" pitchFamily="34" charset="-128"/>
              </a:rPr>
              <a:pPr/>
              <a:t>5</a:t>
            </a:fld>
            <a:endParaRPr lang="pt-BR" altLang="pt-BR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D323E-F115-4686-B4AB-57C8ED22B3AF}" type="slidenum">
              <a:rPr lang="pt-BR" altLang="pt-BR" smtClean="0">
                <a:solidFill>
                  <a:srgbClr val="000000"/>
                </a:solidFill>
                <a:ea typeface="ＭＳ Ｐゴシック" pitchFamily="34" charset="-128"/>
              </a:rPr>
              <a:pPr/>
              <a:t>6</a:t>
            </a:fld>
            <a:endParaRPr lang="pt-BR" altLang="pt-BR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D323E-F115-4686-B4AB-57C8ED22B3AF}" type="slidenum">
              <a:rPr lang="pt-BR" altLang="pt-BR" smtClean="0">
                <a:solidFill>
                  <a:srgbClr val="000000"/>
                </a:solidFill>
                <a:ea typeface="ＭＳ Ｐゴシック" pitchFamily="34" charset="-128"/>
              </a:rPr>
              <a:pPr/>
              <a:t>7</a:t>
            </a:fld>
            <a:endParaRPr lang="pt-BR" altLang="pt-BR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D323E-F115-4686-B4AB-57C8ED22B3AF}" type="slidenum">
              <a:rPr lang="pt-BR" altLang="pt-BR" smtClean="0">
                <a:solidFill>
                  <a:srgbClr val="000000"/>
                </a:solidFill>
                <a:ea typeface="ＭＳ Ｐゴシック" pitchFamily="34" charset="-128"/>
              </a:rPr>
              <a:pPr/>
              <a:t>8</a:t>
            </a:fld>
            <a:endParaRPr lang="pt-BR" altLang="pt-BR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D323E-F115-4686-B4AB-57C8ED22B3AF}" type="slidenum">
              <a:rPr lang="pt-BR" altLang="pt-BR" smtClean="0">
                <a:solidFill>
                  <a:srgbClr val="000000"/>
                </a:solidFill>
                <a:ea typeface="ＭＳ Ｐゴシック" pitchFamily="34" charset="-128"/>
              </a:rPr>
              <a:pPr/>
              <a:t>9</a:t>
            </a:fld>
            <a:endParaRPr lang="pt-BR" altLang="pt-BR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ADD8-BB47-4820-81B4-0F891AED7418}" type="datetimeFigureOut">
              <a:rPr lang="pt-BR" smtClean="0"/>
              <a:pPr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AECE-A61C-4154-92D6-68244DF773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18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ADD8-BB47-4820-81B4-0F891AED7418}" type="datetimeFigureOut">
              <a:rPr lang="pt-BR" smtClean="0"/>
              <a:pPr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AECE-A61C-4154-92D6-68244DF773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16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ADD8-BB47-4820-81B4-0F891AED7418}" type="datetimeFigureOut">
              <a:rPr lang="pt-BR" smtClean="0"/>
              <a:pPr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AECE-A61C-4154-92D6-68244DF773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1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ADD8-BB47-4820-81B4-0F891AED7418}" type="datetimeFigureOut">
              <a:rPr lang="pt-BR" smtClean="0"/>
              <a:pPr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AECE-A61C-4154-92D6-68244DF773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6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ADD8-BB47-4820-81B4-0F891AED7418}" type="datetimeFigureOut">
              <a:rPr lang="pt-BR" smtClean="0"/>
              <a:pPr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AECE-A61C-4154-92D6-68244DF773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14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ADD8-BB47-4820-81B4-0F891AED7418}" type="datetimeFigureOut">
              <a:rPr lang="pt-BR" smtClean="0"/>
              <a:pPr/>
              <a:t>12/06/2018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AECE-A61C-4154-92D6-68244DF773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04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ADD8-BB47-4820-81B4-0F891AED7418}" type="datetimeFigureOut">
              <a:rPr lang="pt-BR" smtClean="0"/>
              <a:pPr/>
              <a:t>12/06/2018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AECE-A61C-4154-92D6-68244DF773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66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ADD8-BB47-4820-81B4-0F891AED7418}" type="datetimeFigureOut">
              <a:rPr lang="pt-BR" smtClean="0"/>
              <a:pPr/>
              <a:t>12/06/2018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AECE-A61C-4154-92D6-68244DF773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72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ADD8-BB47-4820-81B4-0F891AED7418}" type="datetimeFigureOut">
              <a:rPr lang="pt-BR" smtClean="0"/>
              <a:pPr/>
              <a:t>12/06/2018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AECE-A61C-4154-92D6-68244DF773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79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ADD8-BB47-4820-81B4-0F891AED7418}" type="datetimeFigureOut">
              <a:rPr lang="pt-BR" smtClean="0"/>
              <a:pPr/>
              <a:t>12/06/2018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AECE-A61C-4154-92D6-68244DF773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9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ADD8-BB47-4820-81B4-0F891AED7418}" type="datetimeFigureOut">
              <a:rPr lang="pt-BR" smtClean="0"/>
              <a:pPr/>
              <a:t>12/06/2018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AECE-A61C-4154-92D6-68244DF773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85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1ADD8-BB47-4820-81B4-0F891AED7418}" type="datetimeFigureOut">
              <a:rPr lang="pt-BR" smtClean="0"/>
              <a:pPr/>
              <a:t>12/06/2018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0AECE-A61C-4154-92D6-68244DF773B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51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81000"/>
            <a:ext cx="8426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Desestatização Distribuidoras da Eletrobras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defRPr/>
            </a:pPr>
            <a:endParaRPr lang="pt-BR" sz="1400" b="1" baseline="-2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spcAft>
                <a:spcPts val="1200"/>
              </a:spcAft>
              <a:defRPr/>
            </a:pPr>
            <a:r>
              <a:rPr lang="pt-BR" sz="32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Road Show</a:t>
            </a:r>
          </a:p>
          <a:p>
            <a:pPr algn="r">
              <a:defRPr/>
            </a:pPr>
            <a:r>
              <a:rPr lang="pt-BR" sz="1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07 de Março de 2018</a:t>
            </a:r>
            <a:endParaRPr lang="pt-BR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defRPr/>
            </a:pPr>
            <a:r>
              <a:rPr lang="pt-BR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r">
              <a:defRPr/>
            </a:pPr>
            <a:endParaRPr 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Eletrobras-logo-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813" y="22771"/>
            <a:ext cx="10683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985838" y="338138"/>
            <a:ext cx="691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800" b="1" dirty="0" smtClean="0">
                <a:solidFill>
                  <a:srgbClr val="215968"/>
                </a:solidFill>
                <a:latin typeface="Verdana" pitchFamily="34" charset="0"/>
              </a:rPr>
              <a:t>Investimentos e Base de Remuneração</a:t>
            </a:r>
            <a:endParaRPr lang="pt-BR" altLang="pt-BR" sz="2000" b="1" dirty="0">
              <a:solidFill>
                <a:srgbClr val="215968"/>
              </a:solidFill>
              <a:latin typeface="Verdana" pitchFamily="34" charset="0"/>
            </a:endParaRPr>
          </a:p>
        </p:txBody>
      </p:sp>
      <p:sp>
        <p:nvSpPr>
          <p:cNvPr id="3076" name="Retângulo 6"/>
          <p:cNvSpPr>
            <a:spLocks noChangeArrowheads="1"/>
          </p:cNvSpPr>
          <p:nvPr/>
        </p:nvSpPr>
        <p:spPr bwMode="auto">
          <a:xfrm>
            <a:off x="250825" y="1046163"/>
            <a:ext cx="87153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altLang="pt-BR" sz="18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0" y="1124744"/>
            <a:ext cx="8963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>
              <a:defRPr/>
            </a:pPr>
            <a:endParaRPr lang="pt-BR" altLang="pt-BR" dirty="0" smtClean="0"/>
          </a:p>
          <a:p>
            <a:pPr algn="just" fontAlgn="b">
              <a:lnSpc>
                <a:spcPct val="200000"/>
              </a:lnSpc>
              <a:defRPr/>
            </a:pPr>
            <a:endParaRPr lang="pt-BR" alt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5" y="908720"/>
            <a:ext cx="6504103" cy="270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6407150" cy="3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876256" y="1196752"/>
            <a:ext cx="2195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- Investimento médio projetado até 2025 de R$ 136,1 milhões, com pico em 2018. 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1400" dirty="0" smtClean="0"/>
              <a:t>- De 2013 – 2017, o montante de investimento médio anual foi de R$ 144,2 milhões. </a:t>
            </a:r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>
            <a:off x="72008" y="4061971"/>
            <a:ext cx="24837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O cálculo da Base de Remuneração Líquida da Ceal teve como ponto de partida o laudo de avaliação da Base completa, data base fev/2017. Do valor original de R$ 704,0 milhões, foram feitas algumas glosas e chegando em R$ 694,9 milhões.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79709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Eletrobras-logo-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813" y="22771"/>
            <a:ext cx="10683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985838" y="338138"/>
            <a:ext cx="691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b="1" dirty="0" smtClean="0">
                <a:solidFill>
                  <a:srgbClr val="215968"/>
                </a:solidFill>
                <a:latin typeface="Verdana" pitchFamily="34" charset="0"/>
              </a:rPr>
              <a:t>Despesas Operacionais - PMSO</a:t>
            </a:r>
            <a:endParaRPr lang="pt-BR" altLang="pt-BR" sz="2000" b="1" dirty="0">
              <a:solidFill>
                <a:srgbClr val="215968"/>
              </a:solidFill>
              <a:latin typeface="Verdana" pitchFamily="34" charset="0"/>
            </a:endParaRPr>
          </a:p>
        </p:txBody>
      </p:sp>
      <p:sp>
        <p:nvSpPr>
          <p:cNvPr id="3076" name="Retângulo 6"/>
          <p:cNvSpPr>
            <a:spLocks noChangeArrowheads="1"/>
          </p:cNvSpPr>
          <p:nvPr/>
        </p:nvSpPr>
        <p:spPr bwMode="auto">
          <a:xfrm>
            <a:off x="250825" y="1046163"/>
            <a:ext cx="87153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altLang="pt-BR" sz="18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0" y="1124744"/>
            <a:ext cx="8963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>
              <a:defRPr/>
            </a:pPr>
            <a:endParaRPr lang="pt-BR" altLang="pt-BR" dirty="0" smtClean="0"/>
          </a:p>
          <a:p>
            <a:pPr algn="just" fontAlgn="b">
              <a:lnSpc>
                <a:spcPct val="200000"/>
              </a:lnSpc>
              <a:defRPr/>
            </a:pPr>
            <a:endParaRPr lang="pt-BR" alt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395536" y="4564285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A Ceal, em set/2017, estava 6,4% acima dos custos operacionais recentemente flexibilizados pela ANEEL. Sem a flexibilização, a Ceal estaria 31,9% acima do nível regulatório. Caso o novo controlador consiga, nos próximos três anos, reduzir os custos operacionais da Ceal, a ponto de em 2020 ficar 24,0% abaixo do nível regulatório (mesmo nível atual da empresa referência), o ganho do investidor será de R$ 747,6 milhões, montante trazido a valor presente pela taxa nominal de 10,85%, média dos WACC das duas consultorias. O ganho médio anual nos primeiros cinco anos seria de R$ 63,5 milhões. </a:t>
            </a:r>
            <a:endParaRPr lang="pt-BR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134512"/>
            <a:ext cx="8712200" cy="323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29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Eletrobras-logo-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813" y="22771"/>
            <a:ext cx="10683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985838" y="338138"/>
            <a:ext cx="691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b="1" dirty="0" smtClean="0">
                <a:solidFill>
                  <a:srgbClr val="215968"/>
                </a:solidFill>
                <a:latin typeface="Verdana" pitchFamily="34" charset="0"/>
              </a:rPr>
              <a:t>Potencial de Ganho</a:t>
            </a:r>
            <a:endParaRPr lang="pt-BR" altLang="pt-BR" sz="2000" b="1" dirty="0">
              <a:solidFill>
                <a:srgbClr val="215968"/>
              </a:solidFill>
              <a:latin typeface="Verdana" pitchFamily="34" charset="0"/>
            </a:endParaRPr>
          </a:p>
        </p:txBody>
      </p:sp>
      <p:sp>
        <p:nvSpPr>
          <p:cNvPr id="3076" name="Retângulo 6"/>
          <p:cNvSpPr>
            <a:spLocks noChangeArrowheads="1"/>
          </p:cNvSpPr>
          <p:nvPr/>
        </p:nvSpPr>
        <p:spPr bwMode="auto">
          <a:xfrm>
            <a:off x="250825" y="1046163"/>
            <a:ext cx="87153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altLang="pt-BR" sz="18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0" y="1124744"/>
            <a:ext cx="8963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>
              <a:defRPr/>
            </a:pPr>
            <a:endParaRPr lang="pt-BR" altLang="pt-BR" dirty="0" smtClean="0"/>
          </a:p>
          <a:p>
            <a:pPr algn="just" fontAlgn="b">
              <a:lnSpc>
                <a:spcPct val="200000"/>
              </a:lnSpc>
              <a:defRPr/>
            </a:pPr>
            <a:endParaRPr lang="pt-BR" altLang="pt-BR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9699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796136" y="2187441"/>
            <a:ext cx="28083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Em dezembro de 2017 a Ceal detinha R$ 739 milhões de contas a receber de clientes, sendo R$ 483 milhões em faturas lançados para a reserva. </a:t>
            </a:r>
            <a:endParaRPr lang="pt-BR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1052736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1. Contas a receber:</a:t>
            </a:r>
            <a:endParaRPr lang="pt-BR" b="1" u="sng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2008" y="4571836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2. Investimentos realizados e não contabilizados:</a:t>
            </a:r>
            <a:endParaRPr lang="pt-BR" b="1" u="sng" dirty="0"/>
          </a:p>
        </p:txBody>
      </p:sp>
      <p:sp>
        <p:nvSpPr>
          <p:cNvPr id="11" name="Retângulo 10"/>
          <p:cNvSpPr/>
          <p:nvPr/>
        </p:nvSpPr>
        <p:spPr>
          <a:xfrm>
            <a:off x="395536" y="5140349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pt-BR" sz="1400" dirty="0" smtClean="0"/>
              <a:t>Todos os investimentos no sistema elétrico não unitizados pela Ceal até fev/2017, data base dos laudos de avaliação de ativos para o cálculo da Base de Remuneração, não fizeram parte do valuation. Valor estimado em R$ 145,6 milhões.</a:t>
            </a:r>
          </a:p>
          <a:p>
            <a:pPr algn="just">
              <a:buFontTx/>
              <a:buChar char="-"/>
            </a:pPr>
            <a:endParaRPr lang="pt-BR" sz="1400" dirty="0" smtClean="0"/>
          </a:p>
          <a:p>
            <a:pPr algn="just"/>
            <a:r>
              <a:rPr lang="pt-BR" sz="1400" dirty="0" smtClean="0"/>
              <a:t>- Parte do montante investido em 2017 não foi contemplado nas avaliações – Ganho potencial de R$ 94,3 milhões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83916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Eletrobras-logo-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813" y="22771"/>
            <a:ext cx="10683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985838" y="338138"/>
            <a:ext cx="691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b="1" dirty="0" smtClean="0">
                <a:solidFill>
                  <a:srgbClr val="215968"/>
                </a:solidFill>
                <a:latin typeface="Verdana" pitchFamily="34" charset="0"/>
              </a:rPr>
              <a:t>Perdas de Energia</a:t>
            </a:r>
            <a:endParaRPr lang="pt-BR" altLang="pt-BR" sz="2000" b="1" dirty="0">
              <a:solidFill>
                <a:srgbClr val="215968"/>
              </a:solidFill>
              <a:latin typeface="Verdana" pitchFamily="34" charset="0"/>
            </a:endParaRPr>
          </a:p>
        </p:txBody>
      </p:sp>
      <p:sp>
        <p:nvSpPr>
          <p:cNvPr id="3076" name="Retângulo 6"/>
          <p:cNvSpPr>
            <a:spLocks noChangeArrowheads="1"/>
          </p:cNvSpPr>
          <p:nvPr/>
        </p:nvSpPr>
        <p:spPr bwMode="auto">
          <a:xfrm>
            <a:off x="250825" y="1046163"/>
            <a:ext cx="87153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altLang="pt-BR" sz="18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0" y="1124744"/>
            <a:ext cx="8963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>
              <a:defRPr/>
            </a:pPr>
            <a:endParaRPr lang="pt-BR" altLang="pt-BR" dirty="0" smtClean="0"/>
          </a:p>
          <a:p>
            <a:pPr algn="just" fontAlgn="b">
              <a:lnSpc>
                <a:spcPct val="200000"/>
              </a:lnSpc>
              <a:defRPr/>
            </a:pPr>
            <a:endParaRPr lang="pt-BR" altLang="pt-B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3" y="3861048"/>
            <a:ext cx="6540629" cy="277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623720" y="1124744"/>
            <a:ext cx="2412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pt-BR" sz="1400" dirty="0" smtClean="0"/>
              <a:t> No ano de 2017, com a flexibilização tarifária adotada pela ANEEL em set/17, pela primeira vez, as perdas realizadas da Ceal ficaram abaixo do nível regulatório.</a:t>
            </a:r>
          </a:p>
          <a:p>
            <a:pPr algn="just">
              <a:buFontTx/>
              <a:buChar char="-"/>
            </a:pPr>
            <a:r>
              <a:rPr lang="pt-BR" sz="1400" dirty="0" smtClean="0"/>
              <a:t> Nos últimos 13 meses, as perdas da Ceal sobre mercado BT saíram de 39,72% em jan/2017 para 25,13% em jan/18.</a:t>
            </a:r>
          </a:p>
          <a:p>
            <a:pPr algn="just">
              <a:buFontTx/>
              <a:buChar char="-"/>
            </a:pPr>
            <a:r>
              <a:rPr lang="pt-BR" sz="1400" dirty="0" smtClean="0"/>
              <a:t> Em dez/17 as perdas da Ceal (27,0%) já estavam abaixo do previsto nos estudos a mesma data, de 34,2%.</a:t>
            </a:r>
          </a:p>
          <a:p>
            <a:pPr algn="just">
              <a:buFontTx/>
              <a:buChar char="-"/>
            </a:pPr>
            <a:r>
              <a:rPr lang="pt-BR" sz="1400" dirty="0" smtClean="0"/>
              <a:t> Caso novo controlador consiga reduzir o nível de perdas atual da mesma magnitude realizado pela empresa referência, os ganhos totais seriam de R$ 286,3 milhões trazidos a valor presente pela taxa nominal de 10,85%.</a:t>
            </a:r>
            <a:endParaRPr lang="pt-BR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3" y="1026027"/>
            <a:ext cx="6504117" cy="269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008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Eletrobras-logo-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813" y="22771"/>
            <a:ext cx="10683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985838" y="338138"/>
            <a:ext cx="691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800" b="1" dirty="0" smtClean="0">
                <a:solidFill>
                  <a:srgbClr val="215968"/>
                </a:solidFill>
                <a:latin typeface="Verdana" pitchFamily="34" charset="0"/>
              </a:rPr>
              <a:t>Resultados</a:t>
            </a:r>
            <a:endParaRPr lang="pt-BR" altLang="pt-BR" sz="2000" b="1" dirty="0">
              <a:solidFill>
                <a:srgbClr val="215968"/>
              </a:solidFill>
              <a:latin typeface="Verdana" pitchFamily="34" charset="0"/>
            </a:endParaRPr>
          </a:p>
        </p:txBody>
      </p:sp>
      <p:sp>
        <p:nvSpPr>
          <p:cNvPr id="3076" name="Retângulo 6"/>
          <p:cNvSpPr>
            <a:spLocks noChangeArrowheads="1"/>
          </p:cNvSpPr>
          <p:nvPr/>
        </p:nvSpPr>
        <p:spPr bwMode="auto">
          <a:xfrm>
            <a:off x="250825" y="1046163"/>
            <a:ext cx="87153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altLang="pt-BR" sz="18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76E4A9-0F8E-4D9D-B138-E5C076C54DA2}" type="slidenum">
              <a:rPr lang="pt-BR" altLang="pt-BR" smtClean="0">
                <a:ea typeface="ＭＳ Ｐゴシック" pitchFamily="34" charset="-128"/>
              </a:rPr>
              <a:pPr/>
              <a:t>14</a:t>
            </a:fld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9552" y="1032991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Abaixo tabela com os resultados apurados pelas duas consultorias contratadas, Serviço A e Serviço B:</a:t>
            </a:r>
            <a:endParaRPr lang="pt-BR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53" y="1451699"/>
            <a:ext cx="5654912" cy="336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243640" y="5066600"/>
            <a:ext cx="8720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Atualmente </a:t>
            </a:r>
            <a:r>
              <a:rPr lang="pt-BR" sz="1400" dirty="0"/>
              <a:t>a negociação está em vias de ser finalizada nos próximos dias, afastando a possibilidade de ocorrência do cenário </a:t>
            </a:r>
            <a:r>
              <a:rPr lang="pt-BR" sz="1400" dirty="0" smtClean="0"/>
              <a:t>base. Para o cenário de acordo do Plano Bresser, o novo controlador terá que fazer aporte inicial na Ceal de R$ 545.770,49 mil para manter a estrutura ótima de capital definido pelo BNDES.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012160" y="1647979"/>
            <a:ext cx="29523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WACC real médio do serviço A: 7,57%</a:t>
            </a:r>
          </a:p>
          <a:p>
            <a:pPr algn="ctr"/>
            <a:r>
              <a:rPr lang="pt-BR" sz="1400" dirty="0" smtClean="0"/>
              <a:t>WACC real médio do Serviço B: 5,20%</a:t>
            </a:r>
            <a:endParaRPr lang="pt-BR" sz="1400" dirty="0"/>
          </a:p>
        </p:txBody>
      </p:sp>
      <p:sp>
        <p:nvSpPr>
          <p:cNvPr id="2" name="Retângulo 1"/>
          <p:cNvSpPr/>
          <p:nvPr/>
        </p:nvSpPr>
        <p:spPr>
          <a:xfrm>
            <a:off x="6012160" y="2549803"/>
            <a:ext cx="2954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/>
              <a:t>O cenário base utilizado pelas duas consultorias atualiza as contingências da Ceal em R$ 1.409.119,64 mil para incluir todo o potencial de perda dessa ação. O cenário alternativo, </a:t>
            </a:r>
            <a:r>
              <a:rPr lang="pt-BR" sz="1400" u="sng" dirty="0"/>
              <a:t>apresentado acima</a:t>
            </a:r>
            <a:r>
              <a:rPr lang="pt-BR" sz="1400" dirty="0"/>
              <a:t>, utiliza a premissa de que o acordo do Plano Bresser será concretizado no valor de R$ 129.738,95 mil.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81000"/>
            <a:ext cx="8426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Desestatização da CEAL 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>
              <a:defRPr/>
            </a:pPr>
            <a:endParaRPr 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Eletrobras-logo-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813" y="22771"/>
            <a:ext cx="10683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985838" y="338138"/>
            <a:ext cx="691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800" b="1" dirty="0" smtClean="0">
                <a:solidFill>
                  <a:srgbClr val="215968"/>
                </a:solidFill>
                <a:latin typeface="Verdana" pitchFamily="34" charset="0"/>
              </a:rPr>
              <a:t>Informações Gerais</a:t>
            </a:r>
            <a:endParaRPr lang="pt-BR" altLang="pt-BR" sz="2000" b="1" dirty="0">
              <a:solidFill>
                <a:srgbClr val="215968"/>
              </a:solidFill>
              <a:latin typeface="Verdana" pitchFamily="34" charset="0"/>
            </a:endParaRPr>
          </a:p>
        </p:txBody>
      </p:sp>
      <p:sp>
        <p:nvSpPr>
          <p:cNvPr id="3076" name="Retângulo 6"/>
          <p:cNvSpPr>
            <a:spLocks noChangeArrowheads="1"/>
          </p:cNvSpPr>
          <p:nvPr/>
        </p:nvSpPr>
        <p:spPr bwMode="auto">
          <a:xfrm>
            <a:off x="250825" y="1046163"/>
            <a:ext cx="87153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altLang="pt-BR" sz="18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76E4A9-0F8E-4D9D-B138-E5C076C54DA2}" type="slidenum">
              <a:rPr lang="pt-BR" altLang="pt-BR" smtClean="0">
                <a:ea typeface="ＭＳ Ｐゴシック" pitchFamily="34" charset="-128"/>
              </a:rPr>
              <a:pPr/>
              <a:t>3</a:t>
            </a:fld>
            <a:endParaRPr lang="pt-BR" altLang="pt-BR" smtClean="0">
              <a:ea typeface="ＭＳ Ｐゴシック" pitchFamily="34" charset="-128"/>
            </a:endParaRPr>
          </a:p>
        </p:txBody>
      </p: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0" y="1124744"/>
            <a:ext cx="8963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>
              <a:defRPr/>
            </a:pPr>
            <a:endParaRPr lang="pt-BR" altLang="pt-BR" dirty="0" smtClean="0"/>
          </a:p>
          <a:p>
            <a:pPr algn="just" fontAlgn="b">
              <a:lnSpc>
                <a:spcPct val="200000"/>
              </a:lnSpc>
              <a:defRPr/>
            </a:pPr>
            <a:endParaRPr lang="pt-BR" altLang="pt-BR" dirty="0" smtClean="0"/>
          </a:p>
        </p:txBody>
      </p:sp>
      <p:sp>
        <p:nvSpPr>
          <p:cNvPr id="15" name="Retângulo 14"/>
          <p:cNvSpPr/>
          <p:nvPr/>
        </p:nvSpPr>
        <p:spPr>
          <a:xfrm>
            <a:off x="539552" y="1899522"/>
            <a:ext cx="1728192" cy="416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1959 - &gt; 1997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735560" y="1899522"/>
            <a:ext cx="1728192" cy="416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1997 - &gt; 2016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4932040" y="1899522"/>
            <a:ext cx="1728192" cy="416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Julho 2016</a:t>
            </a:r>
            <a:endParaRPr lang="pt-BR" dirty="0"/>
          </a:p>
        </p:txBody>
      </p:sp>
      <p:cxnSp>
        <p:nvCxnSpPr>
          <p:cNvPr id="18" name="Conector de seta reta 17"/>
          <p:cNvCxnSpPr/>
          <p:nvPr/>
        </p:nvCxnSpPr>
        <p:spPr>
          <a:xfrm>
            <a:off x="2411760" y="2107635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4644008" y="2125213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539552" y="232327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Empresa Estadual</a:t>
            </a:r>
            <a:endParaRPr lang="pt-BR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699792" y="2348880"/>
            <a:ext cx="183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Federalização</a:t>
            </a:r>
            <a:endParaRPr lang="pt-BR" sz="1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896272" y="2348880"/>
            <a:ext cx="183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Designação</a:t>
            </a:r>
            <a:endParaRPr lang="pt-BR" sz="1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779912" y="3140968"/>
            <a:ext cx="4680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600" dirty="0" smtClean="0"/>
              <a:t>Elevado nível de endividamento e patrimônio líquido negativo. Que, no entanto, passará para positivo com o lançamento no ativo dos empréstimos da RGR e aportes iniciais do novo controlador.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600" dirty="0" smtClean="0"/>
              <a:t>Potenciais ganhos com contas a receber e investimento realizados, mas não incluídos na avaliação.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600" dirty="0" smtClean="0"/>
              <a:t>Um dos piores indicadores de qualidade do setor, com oportunidade de melhorias.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600" dirty="0" smtClean="0"/>
              <a:t>Baixa performance Operacional, com PMSO acima do nível regulatório.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600" dirty="0"/>
              <a:t>Ganho imediato com </a:t>
            </a:r>
            <a:r>
              <a:rPr lang="pt-BR" sz="1600" dirty="0" smtClean="0"/>
              <a:t>perdas, </a:t>
            </a:r>
            <a:r>
              <a:rPr lang="pt-BR" sz="1600" dirty="0"/>
              <a:t>pois, já estão abaixo do nível regulatório e da projeção </a:t>
            </a:r>
            <a:r>
              <a:rPr lang="pt-BR" sz="1600" dirty="0" smtClean="0"/>
              <a:t>considerada pelos estudos de </a:t>
            </a:r>
            <a:r>
              <a:rPr lang="pt-BR" sz="1600" dirty="0"/>
              <a:t>avaliação econômico </a:t>
            </a:r>
            <a:r>
              <a:rPr lang="pt-BR" sz="1600" dirty="0" smtClean="0"/>
              <a:t>financeira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827584" y="42210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CARACTERÍSTICAS DA OPORTUNIDADE</a:t>
            </a:r>
            <a:endParaRPr lang="pt-BR" dirty="0"/>
          </a:p>
        </p:txBody>
      </p:sp>
      <p:sp>
        <p:nvSpPr>
          <p:cNvPr id="25" name="Divisa 24"/>
          <p:cNvSpPr/>
          <p:nvPr/>
        </p:nvSpPr>
        <p:spPr>
          <a:xfrm>
            <a:off x="3059832" y="3645024"/>
            <a:ext cx="288032" cy="1872208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396651" y="1196553"/>
            <a:ext cx="65516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ＭＳ Ｐゴシック" charset="-128"/>
              </a:rPr>
              <a:t>LINHA DO TEMPO</a:t>
            </a:r>
            <a:endParaRPr lang="pt-BR" sz="20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Eletrobras-logo-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813" y="22771"/>
            <a:ext cx="10683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985838" y="338138"/>
            <a:ext cx="691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800" b="1" dirty="0" smtClean="0">
                <a:solidFill>
                  <a:srgbClr val="215968"/>
                </a:solidFill>
                <a:latin typeface="Verdana" pitchFamily="34" charset="0"/>
              </a:rPr>
              <a:t>Informações Gerais</a:t>
            </a:r>
            <a:endParaRPr lang="pt-BR" altLang="pt-BR" sz="2000" b="1" dirty="0">
              <a:solidFill>
                <a:srgbClr val="215968"/>
              </a:solidFill>
              <a:latin typeface="Verdana" pitchFamily="34" charset="0"/>
            </a:endParaRPr>
          </a:p>
        </p:txBody>
      </p:sp>
      <p:sp>
        <p:nvSpPr>
          <p:cNvPr id="3076" name="Retângulo 6"/>
          <p:cNvSpPr>
            <a:spLocks noChangeArrowheads="1"/>
          </p:cNvSpPr>
          <p:nvPr/>
        </p:nvSpPr>
        <p:spPr bwMode="auto">
          <a:xfrm>
            <a:off x="250825" y="1046163"/>
            <a:ext cx="87153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altLang="pt-BR" sz="18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0" y="1124744"/>
            <a:ext cx="8963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>
              <a:defRPr/>
            </a:pPr>
            <a:endParaRPr lang="pt-BR" altLang="pt-BR" dirty="0" smtClean="0"/>
          </a:p>
          <a:p>
            <a:pPr algn="just" fontAlgn="b">
              <a:lnSpc>
                <a:spcPct val="200000"/>
              </a:lnSpc>
              <a:defRPr/>
            </a:pPr>
            <a:endParaRPr lang="pt-BR" altLang="pt-BR" dirty="0" smtClean="0"/>
          </a:p>
        </p:txBody>
      </p:sp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144016" y="1772816"/>
            <a:ext cx="3923928" cy="345638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altLang="pt-BR" sz="1400" dirty="0" smtClean="0">
                <a:latin typeface="+mj-lt"/>
                <a:cs typeface="Browallia New" pitchFamily="34" charset="-34"/>
              </a:rPr>
              <a:t>Área </a:t>
            </a:r>
            <a:r>
              <a:rPr lang="pt-BR" altLang="pt-BR" sz="1400" dirty="0">
                <a:latin typeface="+mj-lt"/>
                <a:cs typeface="Browallia New" pitchFamily="34" charset="-34"/>
              </a:rPr>
              <a:t>de 27.848,003 km²</a:t>
            </a:r>
          </a:p>
          <a:p>
            <a:pPr algn="just">
              <a:lnSpc>
                <a:spcPct val="150000"/>
              </a:lnSpc>
            </a:pPr>
            <a:r>
              <a:rPr lang="pt-BR" altLang="pt-BR" sz="1400" dirty="0" smtClean="0">
                <a:latin typeface="+mj-lt"/>
                <a:cs typeface="Browallia New" pitchFamily="34" charset="-34"/>
              </a:rPr>
              <a:t>Abrange 102 municípios</a:t>
            </a:r>
          </a:p>
          <a:p>
            <a:pPr algn="just">
              <a:lnSpc>
                <a:spcPct val="150000"/>
              </a:lnSpc>
            </a:pPr>
            <a:r>
              <a:rPr lang="pt-BR" altLang="pt-BR" sz="1400" dirty="0" smtClean="0">
                <a:latin typeface="+mj-lt"/>
                <a:cs typeface="Browallia New" pitchFamily="34" charset="-34"/>
              </a:rPr>
              <a:t>Alagoas possui </a:t>
            </a:r>
            <a:r>
              <a:rPr lang="pt-BR" sz="1400" dirty="0" smtClean="0">
                <a:latin typeface="+mj-lt"/>
              </a:rPr>
              <a:t>3,4 milhões de habitantes</a:t>
            </a:r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latin typeface="+mj-lt"/>
              </a:rPr>
              <a:t>Densidade </a:t>
            </a:r>
            <a:r>
              <a:rPr lang="pt-BR" sz="1400" dirty="0">
                <a:latin typeface="+mj-lt"/>
              </a:rPr>
              <a:t>de 120,97 </a:t>
            </a:r>
            <a:r>
              <a:rPr lang="pt-BR" sz="1400" dirty="0" smtClean="0">
                <a:latin typeface="+mj-lt"/>
              </a:rPr>
              <a:t>habitantes/km²</a:t>
            </a:r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latin typeface="+mj-lt"/>
              </a:rPr>
              <a:t>1,2 milhões de  Unidades Consumidoras</a:t>
            </a:r>
          </a:p>
          <a:p>
            <a:pPr algn="just">
              <a:lnSpc>
                <a:spcPct val="150000"/>
              </a:lnSpc>
            </a:pPr>
            <a:r>
              <a:rPr lang="pt-BR" sz="1400" dirty="0"/>
              <a:t>Novos consumidores por ano: </a:t>
            </a:r>
            <a:r>
              <a:rPr lang="pt-BR" sz="1400" dirty="0" smtClean="0"/>
              <a:t>41.500</a:t>
            </a:r>
          </a:p>
          <a:p>
            <a:pPr algn="just">
              <a:lnSpc>
                <a:spcPct val="150000"/>
              </a:lnSpc>
            </a:pPr>
            <a:r>
              <a:rPr lang="pt-BR" sz="1400" dirty="0" smtClean="0"/>
              <a:t>Consumo </a:t>
            </a:r>
            <a:r>
              <a:rPr lang="pt-BR" sz="1400" dirty="0"/>
              <a:t>per capita em 2016 (kWh / </a:t>
            </a:r>
            <a:r>
              <a:rPr lang="pt-BR" sz="1400" dirty="0" err="1"/>
              <a:t>hab</a:t>
            </a:r>
            <a:r>
              <a:rPr lang="pt-BR" sz="1400" dirty="0"/>
              <a:t>) - </a:t>
            </a:r>
            <a:r>
              <a:rPr lang="pt-BR" sz="1400" dirty="0" smtClean="0"/>
              <a:t>Alagoas: </a:t>
            </a:r>
            <a:r>
              <a:rPr lang="pt-BR" sz="1400" dirty="0"/>
              <a:t>1.450; Brasil: 2.228; Nordeste:  </a:t>
            </a:r>
            <a:r>
              <a:rPr lang="pt-BR" sz="1400" dirty="0" smtClean="0"/>
              <a:t>1.404</a:t>
            </a:r>
            <a:endParaRPr lang="pt-BR" altLang="pt-BR" sz="1400" dirty="0" smtClean="0">
              <a:latin typeface="+mj-lt"/>
              <a:cs typeface="Browallia New" pitchFamily="34" charset="-34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556792"/>
            <a:ext cx="4731188" cy="312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Eletrobras-logo-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813" y="22771"/>
            <a:ext cx="10683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985838" y="338138"/>
            <a:ext cx="691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800" b="1" dirty="0" smtClean="0">
                <a:solidFill>
                  <a:srgbClr val="215968"/>
                </a:solidFill>
                <a:latin typeface="Verdana" pitchFamily="34" charset="0"/>
              </a:rPr>
              <a:t>Informações Gerais</a:t>
            </a:r>
            <a:endParaRPr lang="pt-BR" altLang="pt-BR" sz="2000" b="1" dirty="0">
              <a:solidFill>
                <a:srgbClr val="215968"/>
              </a:solidFill>
              <a:latin typeface="Verdana" pitchFamily="34" charset="0"/>
            </a:endParaRPr>
          </a:p>
        </p:txBody>
      </p:sp>
      <p:sp>
        <p:nvSpPr>
          <p:cNvPr id="3076" name="Retângulo 6"/>
          <p:cNvSpPr>
            <a:spLocks noChangeArrowheads="1"/>
          </p:cNvSpPr>
          <p:nvPr/>
        </p:nvSpPr>
        <p:spPr bwMode="auto">
          <a:xfrm>
            <a:off x="250825" y="1046163"/>
            <a:ext cx="87153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altLang="pt-BR" sz="18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0" y="1124744"/>
            <a:ext cx="8963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>
              <a:defRPr/>
            </a:pPr>
            <a:endParaRPr lang="pt-BR" altLang="pt-BR" dirty="0" smtClean="0"/>
          </a:p>
          <a:p>
            <a:pPr algn="just" fontAlgn="b">
              <a:lnSpc>
                <a:spcPct val="200000"/>
              </a:lnSpc>
              <a:defRPr/>
            </a:pPr>
            <a:endParaRPr lang="pt-BR" altLang="pt-BR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4298" y="1389567"/>
            <a:ext cx="6597708" cy="283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323850" y="908521"/>
            <a:ext cx="65516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pt-BR" sz="20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ＭＳ Ｐゴシック" charset="-128"/>
              </a:rPr>
              <a:t>SISTEMA ELÉTRICO</a:t>
            </a:r>
            <a:endParaRPr lang="pt-BR" sz="20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14" name="Espaço Reservado para Conteúdo 4"/>
          <p:cNvSpPr txBox="1">
            <a:spLocks/>
          </p:cNvSpPr>
          <p:nvPr/>
        </p:nvSpPr>
        <p:spPr>
          <a:xfrm>
            <a:off x="5292080" y="4365104"/>
            <a:ext cx="3744416" cy="25922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altLang="pt-BR" sz="1400" dirty="0">
                <a:latin typeface="+mj-lt"/>
                <a:cs typeface="Browallia New" pitchFamily="34" charset="-34"/>
              </a:rPr>
              <a:t>40 Subestações</a:t>
            </a:r>
          </a:p>
          <a:p>
            <a:pPr algn="just">
              <a:lnSpc>
                <a:spcPct val="150000"/>
              </a:lnSpc>
            </a:pPr>
            <a:r>
              <a:rPr lang="pt-BR" altLang="pt-BR" sz="1400" dirty="0" smtClean="0">
                <a:latin typeface="+mj-lt"/>
                <a:cs typeface="Browallia New" pitchFamily="34" charset="-34"/>
              </a:rPr>
              <a:t>1.934 </a:t>
            </a:r>
            <a:r>
              <a:rPr lang="pt-BR" altLang="pt-BR" sz="1400" dirty="0">
                <a:latin typeface="+mj-lt"/>
                <a:cs typeface="Browallia New" pitchFamily="34" charset="-34"/>
              </a:rPr>
              <a:t>km de Redes de Alta Tensão (69kV)</a:t>
            </a:r>
          </a:p>
          <a:p>
            <a:pPr algn="just">
              <a:lnSpc>
                <a:spcPct val="150000"/>
              </a:lnSpc>
            </a:pPr>
            <a:r>
              <a:rPr lang="pt-BR" altLang="pt-BR" sz="1400" dirty="0" smtClean="0">
                <a:latin typeface="+mj-lt"/>
                <a:cs typeface="Browallia New" pitchFamily="34" charset="-34"/>
              </a:rPr>
              <a:t>22.821 </a:t>
            </a:r>
            <a:r>
              <a:rPr lang="pt-BR" altLang="pt-BR" sz="1400" dirty="0">
                <a:latin typeface="+mj-lt"/>
                <a:cs typeface="Browallia New" pitchFamily="34" charset="-34"/>
              </a:rPr>
              <a:t>km de Redes de Distribuição de Média Tensão (13,8kV)</a:t>
            </a:r>
          </a:p>
          <a:p>
            <a:pPr algn="just">
              <a:lnSpc>
                <a:spcPct val="150000"/>
              </a:lnSpc>
            </a:pPr>
            <a:r>
              <a:rPr lang="pt-BR" altLang="pt-BR" sz="1400" dirty="0" smtClean="0">
                <a:latin typeface="+mj-lt"/>
                <a:cs typeface="Browallia New" pitchFamily="34" charset="-34"/>
              </a:rPr>
              <a:t>18.371 </a:t>
            </a:r>
            <a:r>
              <a:rPr lang="pt-BR" altLang="pt-BR" sz="1400" dirty="0">
                <a:latin typeface="+mj-lt"/>
                <a:cs typeface="Browallia New" pitchFamily="34" charset="-34"/>
              </a:rPr>
              <a:t>km de Redes de Distribuição de Baixa Tensão (380/220V</a:t>
            </a:r>
            <a:r>
              <a:rPr lang="pt-BR" altLang="pt-BR" sz="1400" dirty="0" smtClean="0">
                <a:latin typeface="+mj-lt"/>
                <a:cs typeface="Browallia New" pitchFamily="34" charset="-34"/>
              </a:rPr>
              <a:t>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5" y="3895194"/>
            <a:ext cx="4482753" cy="284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451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Eletrobras-logo-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813" y="22771"/>
            <a:ext cx="10683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985838" y="338138"/>
            <a:ext cx="691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800" b="1" dirty="0" smtClean="0">
                <a:solidFill>
                  <a:srgbClr val="215968"/>
                </a:solidFill>
                <a:latin typeface="Verdana" pitchFamily="34" charset="0"/>
              </a:rPr>
              <a:t>Estrutura de Consumo</a:t>
            </a:r>
            <a:endParaRPr lang="pt-BR" altLang="pt-BR" sz="2000" b="1" dirty="0">
              <a:solidFill>
                <a:srgbClr val="215968"/>
              </a:solidFill>
              <a:latin typeface="Verdana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42" y="4005064"/>
            <a:ext cx="5037857" cy="258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17000"/>
            <a:ext cx="515255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em curva para a esquerda 7"/>
          <p:cNvSpPr/>
          <p:nvPr/>
        </p:nvSpPr>
        <p:spPr>
          <a:xfrm rot="18108135">
            <a:off x="5767626" y="2348836"/>
            <a:ext cx="1028166" cy="1691343"/>
          </a:xfrm>
          <a:prstGeom prst="curved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08104" y="1052736"/>
            <a:ext cx="34563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Estrutura de consumo da Ceal pouco mudou nos últimos cinco anos, a classe residencial continuar liderando o consumo em 2017 com 42,1%, seguido das classes comercial (21,1%) e industrial (12,2%). Destaque apenas para a redução da importância do setor industrial.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3738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Eletrobras-logo-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813" y="22771"/>
            <a:ext cx="10683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985838" y="338138"/>
            <a:ext cx="691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800" b="1" dirty="0" smtClean="0">
                <a:solidFill>
                  <a:srgbClr val="215968"/>
                </a:solidFill>
                <a:latin typeface="Verdana" pitchFamily="34" charset="0"/>
              </a:rPr>
              <a:t>Informações de Qualidade</a:t>
            </a:r>
            <a:endParaRPr lang="pt-BR" altLang="pt-BR" sz="2000" b="1" dirty="0">
              <a:solidFill>
                <a:srgbClr val="215968"/>
              </a:solidFill>
              <a:latin typeface="Verdana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714970" y="5786680"/>
            <a:ext cx="74537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t-BR" sz="1400" dirty="0" smtClean="0"/>
          </a:p>
          <a:p>
            <a:pPr algn="just"/>
            <a:r>
              <a:rPr lang="pt-BR" sz="1400" dirty="0" smtClean="0"/>
              <a:t>Atualmente, a Ceal se encontra com níveis de DEC e FEC piores do que o nível regulatório estabelecido pela ANEEL, ocasionando multas de </a:t>
            </a:r>
            <a:r>
              <a:rPr lang="pt-BR" sz="1400" dirty="0"/>
              <a:t>R$ 4,1 milhões de </a:t>
            </a:r>
            <a:r>
              <a:rPr lang="pt-BR" sz="1400" dirty="0" smtClean="0"/>
              <a:t>DIC e FIC em 2016.</a:t>
            </a:r>
            <a:endParaRPr lang="pt-B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0" y="884577"/>
            <a:ext cx="7453710" cy="49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216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Eletrobras-logo-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813" y="22771"/>
            <a:ext cx="10683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985838" y="338138"/>
            <a:ext cx="691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1800" b="1" dirty="0" smtClean="0">
                <a:solidFill>
                  <a:srgbClr val="215968"/>
                </a:solidFill>
                <a:latin typeface="Verdana" pitchFamily="34" charset="0"/>
              </a:rPr>
              <a:t>Informações Econômicas</a:t>
            </a:r>
            <a:endParaRPr lang="pt-BR" altLang="pt-BR" sz="2000" b="1" dirty="0">
              <a:solidFill>
                <a:srgbClr val="215968"/>
              </a:solidFill>
              <a:latin typeface="Verdana" pitchFamily="34" charset="0"/>
            </a:endParaRPr>
          </a:p>
        </p:txBody>
      </p:sp>
      <p:sp>
        <p:nvSpPr>
          <p:cNvPr id="3076" name="Retângulo 6"/>
          <p:cNvSpPr>
            <a:spLocks noChangeArrowheads="1"/>
          </p:cNvSpPr>
          <p:nvPr/>
        </p:nvSpPr>
        <p:spPr bwMode="auto">
          <a:xfrm>
            <a:off x="250825" y="1046163"/>
            <a:ext cx="87153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altLang="pt-BR" sz="18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0" y="1124744"/>
            <a:ext cx="8963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>
              <a:defRPr/>
            </a:pPr>
            <a:endParaRPr lang="pt-BR" altLang="pt-BR" dirty="0" smtClean="0"/>
          </a:p>
          <a:p>
            <a:pPr algn="just" fontAlgn="b">
              <a:lnSpc>
                <a:spcPct val="200000"/>
              </a:lnSpc>
              <a:defRPr/>
            </a:pPr>
            <a:endParaRPr lang="pt-BR" altLang="pt-BR" dirty="0" smtClean="0"/>
          </a:p>
        </p:txBody>
      </p:sp>
      <p:sp>
        <p:nvSpPr>
          <p:cNvPr id="9" name="Retângulo 8"/>
          <p:cNvSpPr/>
          <p:nvPr/>
        </p:nvSpPr>
        <p:spPr>
          <a:xfrm>
            <a:off x="4441825" y="1052736"/>
            <a:ext cx="45764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- A Ceal vem apresentando melhora no seu desempenho econômico-financeiro nos últimos anos. No entanto, o seu </a:t>
            </a:r>
            <a:r>
              <a:rPr lang="pt-BR" sz="1400" dirty="0" err="1" smtClean="0"/>
              <a:t>Ebitda</a:t>
            </a:r>
            <a:r>
              <a:rPr lang="pt-BR" sz="1400" dirty="0" smtClean="0"/>
              <a:t>, apesar de positivo no anualizado de 2017, é muito pequeno frente as obrigações de pagamento da sua elevada dívida e para realizar investimentos.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1400" dirty="0" smtClean="0"/>
              <a:t>- Deterioração contínua do seu patrimônio líquido.</a:t>
            </a:r>
            <a:endParaRPr lang="pt-BR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3068960"/>
            <a:ext cx="73882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43" y="1028063"/>
            <a:ext cx="3024336" cy="186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871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Eletrobras-logo-tran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813" y="22771"/>
            <a:ext cx="10683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tângulo 4"/>
          <p:cNvSpPr>
            <a:spLocks noChangeArrowheads="1"/>
          </p:cNvSpPr>
          <p:nvPr/>
        </p:nvSpPr>
        <p:spPr bwMode="auto">
          <a:xfrm>
            <a:off x="985838" y="338138"/>
            <a:ext cx="691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b="1" dirty="0">
                <a:solidFill>
                  <a:srgbClr val="215968"/>
                </a:solidFill>
                <a:latin typeface="Verdana" pitchFamily="34" charset="0"/>
              </a:rPr>
              <a:t>Informações Econômicas</a:t>
            </a:r>
            <a:endParaRPr lang="pt-BR" altLang="pt-BR" sz="2000" b="1" dirty="0">
              <a:solidFill>
                <a:srgbClr val="215968"/>
              </a:solidFill>
              <a:latin typeface="Verdana" pitchFamily="34" charset="0"/>
            </a:endParaRPr>
          </a:p>
        </p:txBody>
      </p:sp>
      <p:sp>
        <p:nvSpPr>
          <p:cNvPr id="3076" name="Retângulo 6"/>
          <p:cNvSpPr>
            <a:spLocks noChangeArrowheads="1"/>
          </p:cNvSpPr>
          <p:nvPr/>
        </p:nvSpPr>
        <p:spPr bwMode="auto">
          <a:xfrm>
            <a:off x="250825" y="1046163"/>
            <a:ext cx="87153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altLang="pt-BR" sz="18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sz="1600" b="1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  <a:p>
            <a:pPr algn="just"/>
            <a:endParaRPr lang="pt-BR" altLang="pt-BR" dirty="0">
              <a:solidFill>
                <a:srgbClr val="215968"/>
              </a:solidFill>
              <a:latin typeface="Verdana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5"/>
          <p:cNvSpPr>
            <a:spLocks noChangeArrowheads="1"/>
          </p:cNvSpPr>
          <p:nvPr/>
        </p:nvSpPr>
        <p:spPr bwMode="auto">
          <a:xfrm>
            <a:off x="0" y="1124744"/>
            <a:ext cx="8963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>
              <a:defRPr/>
            </a:pPr>
            <a:endParaRPr lang="pt-BR" altLang="pt-BR" dirty="0" smtClean="0"/>
          </a:p>
          <a:p>
            <a:pPr algn="just" fontAlgn="b">
              <a:lnSpc>
                <a:spcPct val="200000"/>
              </a:lnSpc>
              <a:defRPr/>
            </a:pPr>
            <a:endParaRPr lang="pt-BR" altLang="pt-BR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611313"/>
            <a:ext cx="7383463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980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0325" cmpd="sng">
          <a:solidFill>
            <a:srgbClr val="33996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4537</TotalTime>
  <Words>973</Words>
  <Application>Microsoft Office PowerPoint</Application>
  <PresentationFormat>Apresentação na tela (4:3)</PresentationFormat>
  <Paragraphs>265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Eletrobras - Centrais Eletricas Brasileiras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vasconc</dc:creator>
  <cp:lastModifiedBy>CORDEIR</cp:lastModifiedBy>
  <cp:revision>468</cp:revision>
  <cp:lastPrinted>2018-03-09T12:53:51Z</cp:lastPrinted>
  <dcterms:created xsi:type="dcterms:W3CDTF">2017-08-28T14:46:58Z</dcterms:created>
  <dcterms:modified xsi:type="dcterms:W3CDTF">2018-06-12T21:46:52Z</dcterms:modified>
</cp:coreProperties>
</file>