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4" r:id="rId5"/>
    <p:sldId id="268" r:id="rId6"/>
    <p:sldId id="267" r:id="rId7"/>
    <p:sldId id="266" r:id="rId8"/>
    <p:sldId id="269" r:id="rId9"/>
    <p:sldId id="270" r:id="rId10"/>
    <p:sldId id="271" r:id="rId11"/>
    <p:sldId id="262" r:id="rId12"/>
    <p:sldId id="261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8A1F"/>
    <a:srgbClr val="BE7C1C"/>
    <a:srgbClr val="AA8316"/>
    <a:srgbClr val="E19A31"/>
    <a:srgbClr val="005000"/>
    <a:srgbClr val="003300"/>
    <a:srgbClr val="0066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72618" y="2073274"/>
            <a:ext cx="7271790" cy="1362075"/>
          </a:xfrm>
        </p:spPr>
        <p:txBody>
          <a:bodyPr anchor="t"/>
          <a:lstStyle>
            <a:lvl1pPr algn="ctr">
              <a:defRPr sz="4000" b="1" cap="all" baseline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sz="4800" dirty="0" smtClean="0"/>
              <a:t>Clique Aqui Para Adicionar Seu Título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1" name="Espaço Reservado para Texto 2"/>
          <p:cNvSpPr>
            <a:spLocks noGrp="1"/>
          </p:cNvSpPr>
          <p:nvPr>
            <p:ph type="body" idx="14" hasCustomPrompt="1"/>
          </p:nvPr>
        </p:nvSpPr>
        <p:spPr>
          <a:xfrm>
            <a:off x="980879" y="5182207"/>
            <a:ext cx="7269754" cy="1127113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 b="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z="2000" dirty="0" smtClean="0"/>
              <a:t>CLIQUE AQUI PARA ADICIONAR SEU NOME – XXX (SUA ÁREA)</a:t>
            </a:r>
          </a:p>
        </p:txBody>
      </p:sp>
      <p:sp>
        <p:nvSpPr>
          <p:cNvPr id="12" name="Espaço Reservado para Texto 2"/>
          <p:cNvSpPr>
            <a:spLocks noGrp="1"/>
          </p:cNvSpPr>
          <p:nvPr>
            <p:ph type="body" idx="13" hasCustomPrompt="1"/>
          </p:nvPr>
        </p:nvSpPr>
        <p:spPr>
          <a:xfrm>
            <a:off x="994918" y="3501008"/>
            <a:ext cx="7269754" cy="1127113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aqui para adicionar seu subtítulo</a:t>
            </a:r>
          </a:p>
        </p:txBody>
      </p:sp>
    </p:spTree>
    <p:extLst>
      <p:ext uri="{BB962C8B-B14F-4D97-AF65-F5344CB8AC3E}">
        <p14:creationId xmlns:p14="http://schemas.microsoft.com/office/powerpoint/2010/main" val="459359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822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BE7C1C"/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782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BE7C1C"/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878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m/Agradecimen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1" name="Espaço Reservado para Texto 2"/>
          <p:cNvSpPr>
            <a:spLocks noGrp="1"/>
          </p:cNvSpPr>
          <p:nvPr>
            <p:ph type="body" idx="14" hasCustomPrompt="1"/>
          </p:nvPr>
        </p:nvSpPr>
        <p:spPr>
          <a:xfrm>
            <a:off x="980879" y="5182207"/>
            <a:ext cx="7269754" cy="1127113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 b="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z="2000" dirty="0" smtClean="0"/>
              <a:t>CLIQUE AQUI PARA ADICIONAR SEU NOME – XXX (SUA ÁREA)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107504" y="2852936"/>
            <a:ext cx="9002018" cy="1146051"/>
          </a:xfrm>
        </p:spPr>
        <p:txBody>
          <a:bodyPr anchor="t"/>
          <a:lstStyle>
            <a:lvl1pPr algn="ctr">
              <a:defRPr sz="4000" b="1" cap="all" baseline="0">
                <a:solidFill>
                  <a:srgbClr val="FFC000"/>
                </a:solidFill>
                <a:effectLst/>
              </a:defRPr>
            </a:lvl1pPr>
          </a:lstStyle>
          <a:p>
            <a:r>
              <a:rPr lang="pt-BR" sz="4800" dirty="0" smtClean="0"/>
              <a:t>“OBRIGADO” </a:t>
            </a:r>
            <a:br>
              <a:rPr lang="pt-BR" sz="4800" dirty="0" smtClean="0"/>
            </a:br>
            <a:r>
              <a:rPr lang="pt-BR" sz="4800" dirty="0" smtClean="0"/>
              <a:t>(Escreva seu Agradecimento)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8077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rgbClr val="BE7C1C"/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723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306896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>
                    <a:lumMod val="75000"/>
                  </a:schemeClr>
                </a:solidFill>
                <a:effectLst/>
              </a:defRPr>
            </a:lvl1pPr>
          </a:lstStyle>
          <a:p>
            <a:r>
              <a:rPr lang="pt-BR" dirty="0" smtClean="0"/>
              <a:t>Clique para editar o </a:t>
            </a:r>
            <a:br>
              <a:rPr lang="pt-BR" dirty="0" smtClean="0"/>
            </a:br>
            <a:r>
              <a:rPr lang="pt-BR" dirty="0" smtClean="0"/>
              <a:t>Cabeçalho da Seção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1556792"/>
            <a:ext cx="7772400" cy="1500187"/>
          </a:xfrm>
        </p:spPr>
        <p:txBody>
          <a:bodyPr anchor="b"/>
          <a:lstStyle>
            <a:lvl1pPr marL="0" indent="0">
              <a:buNone/>
              <a:defRPr sz="20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Adicionar numeração de seção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755576" y="3068960"/>
            <a:ext cx="7776864" cy="45719"/>
          </a:xfrm>
          <a:prstGeom prst="rect">
            <a:avLst/>
          </a:prstGeom>
          <a:solidFill>
            <a:srgbClr val="E1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3828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itação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2924944"/>
            <a:ext cx="7772400" cy="1362075"/>
          </a:xfrm>
        </p:spPr>
        <p:txBody>
          <a:bodyPr anchor="t"/>
          <a:lstStyle>
            <a:lvl1pPr algn="ctr">
              <a:defRPr sz="4000" b="1" cap="none" baseline="0">
                <a:solidFill>
                  <a:srgbClr val="BE7C1C"/>
                </a:solidFill>
                <a:effectLst/>
              </a:defRPr>
            </a:lvl1pPr>
          </a:lstStyle>
          <a:p>
            <a:r>
              <a:rPr lang="pt-BR" dirty="0" smtClean="0"/>
              <a:t>“Adicione aqui uma citação”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4293096"/>
            <a:ext cx="7772400" cy="852115"/>
          </a:xfrm>
        </p:spPr>
        <p:txBody>
          <a:bodyPr anchor="t"/>
          <a:lstStyle>
            <a:lvl1pPr marL="0" indent="0" algn="r">
              <a:buNone/>
              <a:defRPr sz="2000" b="1" i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Adicione Aqui o Autor da Citação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783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BE7C1C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827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BE7C1C"/>
                </a:solidFill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BE7C1C"/>
                </a:solidFill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0870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E7C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E7C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3454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643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C089-C21E-43A5-A032-F77495750F30}" type="datetimeFigureOut">
              <a:rPr lang="pt-BR" smtClean="0"/>
              <a:t>6/6/2018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50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</a:t>
            </a:r>
            <a:br>
              <a:rPr lang="pt-BR" dirty="0" smtClean="0"/>
            </a:br>
            <a:r>
              <a:rPr lang="pt-BR" dirty="0" smtClean="0"/>
              <a:t>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23528" y="6522830"/>
            <a:ext cx="1018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bg1"/>
                </a:solidFill>
              </a:defRPr>
            </a:lvl1pPr>
          </a:lstStyle>
          <a:p>
            <a:fld id="{2239C089-C21E-43A5-A032-F77495750F30}" type="datetimeFigureOut">
              <a:rPr lang="pt-BR" smtClean="0"/>
              <a:pPr/>
              <a:t>6/6/2018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475656" y="6522830"/>
            <a:ext cx="540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65296" y="0"/>
            <a:ext cx="8640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732A424-5D5A-431E-9798-B7222BE0FF1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853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61" r:id="rId4"/>
    <p:sldLayoutId id="2147483657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8" r:id="rId11"/>
    <p:sldLayoutId id="2147483659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rgbClr val="BE7C1C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Ampliação do acesso em telecomunicações</a:t>
            </a:r>
            <a:endParaRPr lang="pt-BR" dirty="0"/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idx="14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6 de junho de 2018</a:t>
            </a:r>
            <a:endParaRPr lang="pt-BR" dirty="0"/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pt-BR" dirty="0" smtClean="0"/>
              <a:t>Audiência Pública</a:t>
            </a:r>
          </a:p>
          <a:p>
            <a:r>
              <a:rPr lang="pt-BR" dirty="0" smtClean="0"/>
              <a:t>Comissão de Fiscalização Financeira e Controle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965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o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874693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Slide do think-cell" r:id="rId4" imgW="421" imgH="423" progId="TCLayout.ActiveDocument.1">
                  <p:embed/>
                </p:oleObj>
              </mc:Choice>
              <mc:Fallback>
                <p:oleObj name="Slide do think-cell" r:id="rId4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6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z="3200" dirty="0" smtClean="0">
                <a:solidFill>
                  <a:schemeClr val="tx2"/>
                </a:solidFill>
                <a:latin typeface="+mn-lt"/>
              </a:rPr>
              <a:t>PERT</a:t>
            </a:r>
            <a:br>
              <a:rPr lang="pt-BR" sz="3200" dirty="0" smtClean="0">
                <a:solidFill>
                  <a:schemeClr val="tx2"/>
                </a:solidFill>
                <a:latin typeface="+mn-lt"/>
              </a:rPr>
            </a:br>
            <a:r>
              <a:rPr lang="pt-BR" sz="3200" dirty="0" smtClean="0">
                <a:solidFill>
                  <a:schemeClr val="tx2"/>
                </a:solidFill>
                <a:latin typeface="+mn-lt"/>
              </a:rPr>
              <a:t>Resumo dos Projetos</a:t>
            </a:r>
            <a:endParaRPr lang="pt-BR" sz="3200" dirty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46" name="Conector reto 45"/>
          <p:cNvCxnSpPr/>
          <p:nvPr/>
        </p:nvCxnSpPr>
        <p:spPr>
          <a:xfrm>
            <a:off x="2510992" y="6741368"/>
            <a:ext cx="60741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ângulo 2"/>
          <p:cNvSpPr/>
          <p:nvPr/>
        </p:nvSpPr>
        <p:spPr>
          <a:xfrm>
            <a:off x="323528" y="1484785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Backhaul</a:t>
            </a: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em fibra ótica para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95% da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população </a:t>
            </a:r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71% m</a:t>
            </a:r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unicípios</a:t>
            </a: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pt-BR" sz="2400" b="1" dirty="0">
                <a:solidFill>
                  <a:srgbClr val="FF0000"/>
                </a:solidFill>
              </a:rPr>
              <a:t>(730 municípios</a:t>
            </a:r>
            <a:r>
              <a:rPr lang="pt-BR" sz="2400" b="1" dirty="0" smtClean="0">
                <a:solidFill>
                  <a:srgbClr val="FF0000"/>
                </a:solidFill>
              </a:rPr>
              <a:t>)</a:t>
            </a:r>
          </a:p>
          <a:p>
            <a:endParaRPr lang="pt-BR" sz="2400" b="1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Backhaul</a:t>
            </a: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em rádio IP de alta capacidade </a:t>
            </a:r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para o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restante dos municípios</a:t>
            </a: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(5% da população)</a:t>
            </a:r>
            <a:r>
              <a:rPr lang="pt-BR" sz="2400" b="1" dirty="0">
                <a:solidFill>
                  <a:srgbClr val="FF0000"/>
                </a:solidFill>
              </a:rPr>
              <a:t> (1.615 municípios</a:t>
            </a:r>
            <a:r>
              <a:rPr lang="pt-BR" sz="2400" b="1" dirty="0" smtClean="0">
                <a:solidFill>
                  <a:srgbClr val="FF0000"/>
                </a:solidFill>
              </a:rPr>
              <a:t>) </a:t>
            </a:r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3G </a:t>
            </a: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ou superior em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distritos não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sede</a:t>
            </a:r>
          </a:p>
          <a:p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4G ou superior em sedes de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municípios com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menos de 30 mil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habitantes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Rede de acesso em alta capacidade (GPON, VDSL) </a:t>
            </a:r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para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60% dos domicílios </a:t>
            </a:r>
            <a:r>
              <a:rPr lang="pt-BR" sz="2400" b="1" dirty="0">
                <a:solidFill>
                  <a:srgbClr val="FF0000"/>
                </a:solidFill>
              </a:rPr>
              <a:t>(2.221 municípios)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99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40966"/>
          </a:xfrm>
        </p:spPr>
        <p:txBody>
          <a:bodyPr/>
          <a:lstStyle/>
          <a:p>
            <a:r>
              <a:rPr lang="pt-BR" dirty="0" smtClean="0"/>
              <a:t>Acompanhamento da Qualidade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01688" y="1412776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http://www.anatel.gov.br/dados/controle-de-qualidade</a:t>
            </a:r>
          </a:p>
        </p:txBody>
      </p:sp>
      <p:pic>
        <p:nvPicPr>
          <p:cNvPr id="3076" name="Picture 4" descr="http://www.anatel.gov.br/dados/images/QUALIDADE/PagQualidade/qualidade/jan_dez/scm_relo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88840"/>
            <a:ext cx="3086100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anatel.gov.br/dados/images/QUALIDADE/PagQualidade/qualidade/jan_dez/stfc_reloj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188" y="4077072"/>
            <a:ext cx="3086100" cy="184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anatel.gov.br/dados/images/QUALIDADE/PagQualidade/qualidade/jan_dez/stva_reloj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208" y="3958590"/>
            <a:ext cx="3024336" cy="1984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anatel.gov.br/dados/images/QUALIDADE/PagQualidade/qualidade/jan_dez/smp_reloj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208" y="1988840"/>
            <a:ext cx="3019425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43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pt-BR" dirty="0"/>
              <a:t>Nilo Pasquali</a:t>
            </a:r>
          </a:p>
          <a:p>
            <a:r>
              <a:rPr lang="pt-BR" dirty="0"/>
              <a:t>Superintendente de Planejamento e Regulamentação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901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40966"/>
          </a:xfrm>
        </p:spPr>
        <p:txBody>
          <a:bodyPr/>
          <a:lstStyle/>
          <a:p>
            <a:r>
              <a:rPr lang="pt-BR" dirty="0" smtClean="0"/>
              <a:t>Lei Geral de Telecomunicações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r>
              <a:rPr lang="pt-BR" sz="2200" dirty="0"/>
              <a:t>Art. 63. Quanto ao regime jurídico de sua prestação, os serviços de telecomunicações classificam-se em públicos e privados</a:t>
            </a:r>
            <a:r>
              <a:rPr lang="pt-BR" sz="2200" dirty="0" smtClean="0"/>
              <a:t>.</a:t>
            </a:r>
          </a:p>
          <a:p>
            <a:endParaRPr lang="pt-BR" sz="2000" dirty="0" smtClean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 smtClean="0"/>
          </a:p>
        </p:txBody>
      </p:sp>
      <p:sp>
        <p:nvSpPr>
          <p:cNvPr id="2" name="Retângulo 1"/>
          <p:cNvSpPr/>
          <p:nvPr/>
        </p:nvSpPr>
        <p:spPr>
          <a:xfrm>
            <a:off x="755576" y="2348880"/>
            <a:ext cx="7632848" cy="93610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/>
              <a:t>Regime Público: obrigação de continuidade e de universalização – direito de acesso de toda pessoa ou instituição, independentemente de sua localização e condição socioeconômica</a:t>
            </a:r>
            <a:endParaRPr lang="pt-BR" sz="2000" b="1" dirty="0"/>
          </a:p>
        </p:txBody>
      </p:sp>
      <p:sp>
        <p:nvSpPr>
          <p:cNvPr id="6" name="Retângulo 5"/>
          <p:cNvSpPr/>
          <p:nvPr/>
        </p:nvSpPr>
        <p:spPr>
          <a:xfrm>
            <a:off x="755576" y="3573016"/>
            <a:ext cx="7632848" cy="93610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/>
              <a:t>Regime Privado: mínima intervenção – liberdade é a regra, constituindo exceção as proibições, restrições e interferências do Poder Público</a:t>
            </a:r>
            <a:endParaRPr lang="pt-BR" sz="2000" b="1" dirty="0"/>
          </a:p>
        </p:txBody>
      </p:sp>
      <p:sp>
        <p:nvSpPr>
          <p:cNvPr id="3" name="Retângulo de cantos arredondados 2"/>
          <p:cNvSpPr/>
          <p:nvPr/>
        </p:nvSpPr>
        <p:spPr>
          <a:xfrm>
            <a:off x="1475656" y="4797152"/>
            <a:ext cx="2232248" cy="136815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Serviço prestado em regime público: Telefonia Fixa</a:t>
            </a:r>
            <a:endParaRPr lang="pt-BR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5436096" y="4797152"/>
            <a:ext cx="2232248" cy="136815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Serviço prestado em regime privado: Telefonia Móvel, Banda Larga, TV por assinatura e outros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737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900" dirty="0" smtClean="0"/>
              <a:t>Ampliação do Acesso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800" dirty="0" smtClean="0"/>
              <a:t>Compromissos de Abrangência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pt-BR" sz="2400" dirty="0" smtClean="0"/>
              <a:t>Desde </a:t>
            </a:r>
            <a:r>
              <a:rPr lang="pt-BR" sz="2400" dirty="0"/>
              <a:t>2007, a Anatel insere, nos Editais de Licitação de Radiofrequências</a:t>
            </a:r>
            <a:r>
              <a:rPr lang="pt-BR" sz="2400" dirty="0" smtClean="0"/>
              <a:t>, obrigações (compromissos de abrangência) </a:t>
            </a:r>
            <a:r>
              <a:rPr lang="pt-BR" sz="2400" dirty="0"/>
              <a:t>como forma de garantir a expansão dos serviços de telefonia móvel </a:t>
            </a:r>
            <a:endParaRPr lang="pt-BR" sz="2400" dirty="0" smtClean="0"/>
          </a:p>
          <a:p>
            <a:pPr lvl="1"/>
            <a:r>
              <a:rPr lang="pt-BR" sz="2200" dirty="0" smtClean="0">
                <a:solidFill>
                  <a:schemeClr val="tx1"/>
                </a:solidFill>
              </a:rPr>
              <a:t>Desde </a:t>
            </a:r>
            <a:r>
              <a:rPr lang="pt-BR" sz="2200" dirty="0">
                <a:solidFill>
                  <a:schemeClr val="tx1"/>
                </a:solidFill>
              </a:rPr>
              <a:t>2010, todos </a:t>
            </a:r>
            <a:r>
              <a:rPr lang="pt-BR" sz="2200" dirty="0" smtClean="0">
                <a:solidFill>
                  <a:schemeClr val="tx1"/>
                </a:solidFill>
              </a:rPr>
              <a:t>as sedes de municípios </a:t>
            </a:r>
            <a:r>
              <a:rPr lang="pt-BR" sz="2200" dirty="0">
                <a:solidFill>
                  <a:schemeClr val="tx1"/>
                </a:solidFill>
              </a:rPr>
              <a:t>brasileiros já são </a:t>
            </a:r>
            <a:r>
              <a:rPr lang="pt-BR" sz="2200" dirty="0" smtClean="0">
                <a:solidFill>
                  <a:schemeClr val="tx1"/>
                </a:solidFill>
              </a:rPr>
              <a:t>atendidas </a:t>
            </a:r>
            <a:r>
              <a:rPr lang="pt-BR" sz="2200" dirty="0">
                <a:solidFill>
                  <a:schemeClr val="tx1"/>
                </a:solidFill>
              </a:rPr>
              <a:t>pelo serviço de telefonia móvel.</a:t>
            </a:r>
            <a:endParaRPr lang="pt-BR" sz="2200" b="0" dirty="0">
              <a:solidFill>
                <a:schemeClr val="tx1"/>
              </a:solidFill>
            </a:endParaRPr>
          </a:p>
          <a:p>
            <a:pPr lvl="1"/>
            <a:r>
              <a:rPr lang="pt-BR" sz="2200" dirty="0">
                <a:solidFill>
                  <a:schemeClr val="tx1"/>
                </a:solidFill>
              </a:rPr>
              <a:t>Há previsão de atendimento a </a:t>
            </a:r>
            <a:r>
              <a:rPr lang="pt-BR" sz="2200" dirty="0" smtClean="0">
                <a:solidFill>
                  <a:schemeClr val="tx1"/>
                </a:solidFill>
              </a:rPr>
              <a:t>todas </a:t>
            </a:r>
            <a:r>
              <a:rPr lang="pt-BR" sz="2200" dirty="0">
                <a:solidFill>
                  <a:schemeClr val="tx1"/>
                </a:solidFill>
              </a:rPr>
              <a:t>a</a:t>
            </a:r>
            <a:r>
              <a:rPr lang="pt-BR" sz="2200" dirty="0" smtClean="0">
                <a:solidFill>
                  <a:schemeClr val="tx1"/>
                </a:solidFill>
              </a:rPr>
              <a:t>s sedes de municípios </a:t>
            </a:r>
            <a:r>
              <a:rPr lang="pt-BR" sz="2200" dirty="0">
                <a:solidFill>
                  <a:schemeClr val="tx1"/>
                </a:solidFill>
              </a:rPr>
              <a:t>com banda larga móvel </a:t>
            </a:r>
            <a:r>
              <a:rPr lang="pt-BR" sz="2200" dirty="0" smtClean="0">
                <a:solidFill>
                  <a:schemeClr val="tx1"/>
                </a:solidFill>
              </a:rPr>
              <a:t>até o final de </a:t>
            </a:r>
            <a:r>
              <a:rPr lang="pt-BR" sz="2200" dirty="0">
                <a:solidFill>
                  <a:schemeClr val="tx1"/>
                </a:solidFill>
              </a:rPr>
              <a:t>2019</a:t>
            </a:r>
            <a:r>
              <a:rPr lang="pt-BR" sz="2200" dirty="0" smtClean="0">
                <a:solidFill>
                  <a:schemeClr val="tx1"/>
                </a:solidFill>
              </a:rPr>
              <a:t>.</a:t>
            </a:r>
          </a:p>
          <a:p>
            <a:r>
              <a:rPr lang="pt-BR" sz="2400" dirty="0"/>
              <a:t>É considerado atendido o município quando a área de cobertura contenha, pelo menos, 80% (oitenta por cento) da área urbana do Distrito Sede.</a:t>
            </a:r>
          </a:p>
        </p:txBody>
      </p:sp>
    </p:spTree>
    <p:extLst>
      <p:ext uri="{BB962C8B-B14F-4D97-AF65-F5344CB8AC3E}">
        <p14:creationId xmlns:p14="http://schemas.microsoft.com/office/powerpoint/2010/main" val="336510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sz="4900" dirty="0" smtClean="0"/>
              <a:t>Ampliação do Acesso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800" dirty="0" smtClean="0"/>
              <a:t>Compromissos de Abrangência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78297"/>
              </p:ext>
            </p:extLst>
          </p:nvPr>
        </p:nvGraphicFramePr>
        <p:xfrm>
          <a:off x="467544" y="1628800"/>
          <a:ext cx="8496944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4680520"/>
                <a:gridCol w="720080"/>
                <a:gridCol w="792088"/>
                <a:gridCol w="7920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Prazos</a:t>
                      </a:r>
                      <a:endParaRPr lang="pt-BR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Compromisso</a:t>
                      </a:r>
                      <a:endParaRPr lang="pt-BR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Nº Mun.</a:t>
                      </a:r>
                      <a:endParaRPr lang="pt-BR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% pop.</a:t>
                      </a:r>
                      <a:endParaRPr lang="pt-BR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%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aseline="0" dirty="0" err="1" smtClean="0"/>
                        <a:t>acum</a:t>
                      </a:r>
                      <a:r>
                        <a:rPr lang="pt-BR" baseline="0" dirty="0" smtClean="0"/>
                        <a:t>.</a:t>
                      </a:r>
                      <a:endParaRPr lang="pt-BR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>
                          <a:solidFill>
                            <a:schemeClr val="tx2"/>
                          </a:solidFill>
                        </a:rPr>
                        <a:t>abr</a:t>
                      </a:r>
                      <a:r>
                        <a:rPr lang="pt-BR" b="1" dirty="0" smtClean="0">
                          <a:solidFill>
                            <a:schemeClr val="tx2"/>
                          </a:solidFill>
                        </a:rPr>
                        <a:t>/2013</a:t>
                      </a:r>
                      <a:endParaRPr lang="pt-B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Sedes da Copa das Confederações 2013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9,4%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9,4%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2"/>
                          </a:solidFill>
                        </a:rPr>
                        <a:t>dez/2013</a:t>
                      </a:r>
                      <a:endParaRPr lang="pt-B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Sedes</a:t>
                      </a:r>
                      <a:r>
                        <a:rPr lang="pt-BR" baseline="0" dirty="0" smtClean="0">
                          <a:solidFill>
                            <a:schemeClr val="tx2"/>
                          </a:solidFill>
                        </a:rPr>
                        <a:t> da Copa do Mundo 2014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9,2%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18,6%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>
                          <a:solidFill>
                            <a:schemeClr val="tx2"/>
                          </a:solidFill>
                        </a:rPr>
                        <a:t>mai</a:t>
                      </a:r>
                      <a:r>
                        <a:rPr lang="pt-BR" b="1" dirty="0" smtClean="0">
                          <a:solidFill>
                            <a:schemeClr val="tx2"/>
                          </a:solidFill>
                        </a:rPr>
                        <a:t>/2014</a:t>
                      </a:r>
                      <a:endParaRPr lang="pt-B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Capitais e Municípios</a:t>
                      </a:r>
                      <a:r>
                        <a:rPr lang="pt-BR" baseline="0" dirty="0" smtClean="0">
                          <a:solidFill>
                            <a:schemeClr val="tx2"/>
                          </a:solidFill>
                        </a:rPr>
                        <a:t> com mais de 500 mil hab.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33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12%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30,6%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2"/>
                          </a:solidFill>
                        </a:rPr>
                        <a:t>dez/2015</a:t>
                      </a:r>
                      <a:endParaRPr lang="pt-B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Municípios com mais de 200 mil hab.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91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14%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44,6%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2"/>
                          </a:solidFill>
                        </a:rPr>
                        <a:t>dez/2016</a:t>
                      </a:r>
                      <a:endParaRPr lang="pt-B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Municípios com mais de 100 mil hab.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152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10,5%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55,1%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2"/>
                          </a:solidFill>
                        </a:rPr>
                        <a:t>dez/2017</a:t>
                      </a:r>
                      <a:endParaRPr lang="pt-B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Municípios entre 30</a:t>
                      </a:r>
                      <a:r>
                        <a:rPr lang="pt-BR" baseline="0" dirty="0" smtClean="0">
                          <a:solidFill>
                            <a:schemeClr val="tx2"/>
                          </a:solidFill>
                        </a:rPr>
                        <a:t> e </a:t>
                      </a:r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100 mil hab.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791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20,7%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2"/>
                          </a:solidFill>
                        </a:rPr>
                        <a:t>75,8%</a:t>
                      </a:r>
                      <a:endParaRPr lang="pt-B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dez/2017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30% dos Municípios abaixo de 30 mil hab.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1346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7,3%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83,1%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dez/2018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60% dos Municípios abaixo de 30 mil hab.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1346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7,3%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90,4%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dez/2019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 TODOS</a:t>
                      </a:r>
                      <a:r>
                        <a:rPr lang="pt-BR" baseline="0" dirty="0" smtClean="0">
                          <a:solidFill>
                            <a:srgbClr val="FF0000"/>
                          </a:solidFill>
                        </a:rPr>
                        <a:t> os </a:t>
                      </a:r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Municípios abaixo de 30 mil hab.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1794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9,6%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467544" y="5301208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b="1" dirty="0">
                <a:solidFill>
                  <a:schemeClr val="tx2"/>
                </a:solidFill>
              </a:rPr>
              <a:t>Municípios em azul: </a:t>
            </a:r>
            <a:r>
              <a:rPr lang="pt-BR" dirty="0">
                <a:solidFill>
                  <a:schemeClr val="tx2"/>
                </a:solidFill>
              </a:rPr>
              <a:t>obrigação </a:t>
            </a:r>
            <a:r>
              <a:rPr lang="pt-BR" dirty="0" smtClean="0">
                <a:solidFill>
                  <a:schemeClr val="tx2"/>
                </a:solidFill>
              </a:rPr>
              <a:t>de tecnologia </a:t>
            </a:r>
            <a:r>
              <a:rPr lang="pt-BR" dirty="0">
                <a:solidFill>
                  <a:schemeClr val="tx2"/>
                </a:solidFill>
              </a:rPr>
              <a:t>4G</a:t>
            </a:r>
          </a:p>
          <a:p>
            <a:r>
              <a:rPr lang="pt-BR" b="1" dirty="0">
                <a:solidFill>
                  <a:srgbClr val="FF0000"/>
                </a:solidFill>
              </a:rPr>
              <a:t>Municípios em vermelho: </a:t>
            </a:r>
            <a:r>
              <a:rPr lang="pt-BR" dirty="0">
                <a:solidFill>
                  <a:srgbClr val="FF0000"/>
                </a:solidFill>
              </a:rPr>
              <a:t>obrigação de tecnologia 3G ou superior</a:t>
            </a:r>
          </a:p>
        </p:txBody>
      </p:sp>
    </p:spTree>
    <p:extLst>
      <p:ext uri="{BB962C8B-B14F-4D97-AF65-F5344CB8AC3E}">
        <p14:creationId xmlns:p14="http://schemas.microsoft.com/office/powerpoint/2010/main" val="418889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900" dirty="0"/>
              <a:t>Ampliação do </a:t>
            </a:r>
            <a:r>
              <a:rPr lang="pt-BR" sz="4900" dirty="0" smtClean="0"/>
              <a:t>Acesso </a:t>
            </a:r>
            <a:br>
              <a:rPr lang="pt-BR" sz="4900" dirty="0" smtClean="0"/>
            </a:br>
            <a:r>
              <a:rPr lang="pt-BR" sz="2800" dirty="0" smtClean="0"/>
              <a:t>compromissos </a:t>
            </a:r>
            <a:r>
              <a:rPr lang="pt-BR" sz="2800" dirty="0"/>
              <a:t>de </a:t>
            </a:r>
            <a:r>
              <a:rPr lang="pt-BR" sz="2800" dirty="0" smtClean="0"/>
              <a:t>abrangência – Rede Móvel</a:t>
            </a:r>
            <a:endParaRPr lang="pt-BR" sz="2800" dirty="0">
              <a:solidFill>
                <a:schemeClr val="tx2"/>
              </a:solidFill>
              <a:latin typeface="AR JULIAN" panose="02000000000000000000" pitchFamily="2" charset="0"/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67544" y="1752601"/>
            <a:ext cx="4032448" cy="2476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 JULIAN" panose="02000000000000000000" pitchFamily="2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83568" y="3284984"/>
            <a:ext cx="8208912" cy="12384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6000" dirty="0" smtClean="0">
                <a:solidFill>
                  <a:schemeClr val="accent2">
                    <a:lumMod val="75000"/>
                  </a:schemeClr>
                </a:solidFill>
                <a:latin typeface="AR JULIAN" panose="02000000000000000000" pitchFamily="2" charset="0"/>
              </a:rPr>
              <a:t>3G </a:t>
            </a:r>
            <a:r>
              <a:rPr lang="pt-BR" sz="6000" dirty="0" smtClean="0">
                <a:solidFill>
                  <a:schemeClr val="tx2"/>
                </a:solidFill>
                <a:latin typeface="AR JULIAN" panose="02000000000000000000" pitchFamily="2" charset="0"/>
              </a:rPr>
              <a:t>4G</a:t>
            </a:r>
            <a:r>
              <a:rPr lang="pt-BR" sz="6000" dirty="0" smtClean="0">
                <a:solidFill>
                  <a:schemeClr val="accent2">
                    <a:lumMod val="75000"/>
                  </a:schemeClr>
                </a:solidFill>
                <a:latin typeface="AR JULIAN" panose="02000000000000000000" pitchFamily="2" charset="0"/>
              </a:rPr>
              <a:t>     </a:t>
            </a:r>
            <a:r>
              <a:rPr lang="pt-BR" sz="6000" dirty="0" smtClean="0">
                <a:solidFill>
                  <a:schemeClr val="tx2"/>
                </a:solidFill>
                <a:latin typeface="AR JULIAN" panose="02000000000000000000" pitchFamily="2" charset="0"/>
              </a:rPr>
              <a:t>2017</a:t>
            </a:r>
            <a:r>
              <a:rPr lang="pt-BR" sz="6000" dirty="0" smtClean="0">
                <a:solidFill>
                  <a:schemeClr val="accent2">
                    <a:lumMod val="75000"/>
                  </a:schemeClr>
                </a:solidFill>
                <a:latin typeface="AR JULIAN" panose="02000000000000000000" pitchFamily="2" charset="0"/>
              </a:rPr>
              <a:t> 2019</a:t>
            </a:r>
            <a:endParaRPr lang="pt-BR" sz="6000" dirty="0">
              <a:solidFill>
                <a:schemeClr val="accent2">
                  <a:lumMod val="75000"/>
                </a:schemeClr>
              </a:solidFill>
              <a:latin typeface="AR JULIAN" panose="02000000000000000000" pitchFamily="2" charset="0"/>
            </a:endParaRPr>
          </a:p>
        </p:txBody>
      </p:sp>
      <p:sp>
        <p:nvSpPr>
          <p:cNvPr id="6" name="Seta em curva para cima 5"/>
          <p:cNvSpPr/>
          <p:nvPr/>
        </p:nvSpPr>
        <p:spPr>
          <a:xfrm rot="10800000" flipH="1">
            <a:off x="1259632" y="2204864"/>
            <a:ext cx="6336704" cy="1166428"/>
          </a:xfrm>
          <a:prstGeom prst="curved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572000" y="1752601"/>
            <a:ext cx="4032448" cy="2476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 JULIAN" panose="02000000000000000000" pitchFamily="2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627784" y="4581128"/>
            <a:ext cx="3168352" cy="79208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75856" y="4653136"/>
            <a:ext cx="1947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chemeClr val="tx2"/>
                </a:solidFill>
                <a:latin typeface="AR JULIAN" panose="02000000000000000000" pitchFamily="2" charset="0"/>
              </a:rPr>
              <a:t>1.139 municípios</a:t>
            </a:r>
            <a:endParaRPr lang="pt-BR" sz="1600" dirty="0">
              <a:solidFill>
                <a:schemeClr val="tx2"/>
              </a:solidFill>
              <a:latin typeface="AR JULIAN" panose="02000000000000000000" pitchFamily="2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10823" y="2708920"/>
            <a:ext cx="1947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chemeClr val="accent2">
                    <a:lumMod val="75000"/>
                  </a:schemeClr>
                </a:solidFill>
                <a:latin typeface="AR JULIAN" panose="02000000000000000000" pitchFamily="2" charset="0"/>
              </a:rPr>
              <a:t>5.570 municípios</a:t>
            </a:r>
            <a:endParaRPr lang="pt-BR" sz="1600" dirty="0">
              <a:solidFill>
                <a:schemeClr val="accent2">
                  <a:lumMod val="75000"/>
                </a:schemeClr>
              </a:solidFill>
              <a:latin typeface="AR JULI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20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sz="4900" dirty="0" smtClean="0"/>
              <a:t>Ampliação do Acesso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700" dirty="0" smtClean="0"/>
              <a:t>Compromissos de abrangência - Área rural</a:t>
            </a:r>
            <a:endParaRPr lang="pt-BR" sz="27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363272" cy="4569371"/>
          </a:xfrm>
        </p:spPr>
        <p:txBody>
          <a:bodyPr>
            <a:normAutofit/>
          </a:bodyPr>
          <a:lstStyle/>
          <a:p>
            <a:pPr algn="just"/>
            <a:r>
              <a:rPr lang="pt-BR" sz="2000" dirty="0" smtClean="0"/>
              <a:t>Atendimento com serviços de voz e </a:t>
            </a:r>
            <a:r>
              <a:rPr lang="pt-BR" sz="2000" u="sng" dirty="0" smtClean="0"/>
              <a:t>dados fixos</a:t>
            </a:r>
            <a:r>
              <a:rPr lang="pt-BR" sz="2000" dirty="0" smtClean="0"/>
              <a:t> em, no mínimo 80% da área contida até 30 km do limite da localidade sede de qualquer município brasileiro</a:t>
            </a:r>
          </a:p>
          <a:p>
            <a:pPr algn="just"/>
            <a:r>
              <a:rPr lang="pt-BR" sz="2000" dirty="0" smtClean="0"/>
              <a:t>Atendimento com conexão de </a:t>
            </a:r>
            <a:r>
              <a:rPr lang="pt-BR" sz="2000" u="sng" dirty="0" smtClean="0"/>
              <a:t>banda larga fixa</a:t>
            </a:r>
            <a:r>
              <a:rPr lang="pt-BR" sz="2000" dirty="0" smtClean="0"/>
              <a:t>, de forma gratuita a todas as escolas públicas rurais situadas na área de cobertura dos 30 km </a:t>
            </a:r>
            <a:r>
              <a:rPr lang="pt-BR" sz="2000" dirty="0"/>
              <a:t>do limite da localidade sede de qualquer município </a:t>
            </a:r>
            <a:r>
              <a:rPr lang="pt-BR" sz="2000" dirty="0" smtClean="0"/>
              <a:t>brasileiro</a:t>
            </a:r>
          </a:p>
          <a:p>
            <a:endParaRPr lang="pt-BR" sz="2000" dirty="0" smtClean="0"/>
          </a:p>
          <a:p>
            <a:endParaRPr lang="pt-BR" sz="2000" dirty="0"/>
          </a:p>
        </p:txBody>
      </p:sp>
      <p:grpSp>
        <p:nvGrpSpPr>
          <p:cNvPr id="6" name="Grupo 5"/>
          <p:cNvGrpSpPr/>
          <p:nvPr/>
        </p:nvGrpSpPr>
        <p:grpSpPr>
          <a:xfrm>
            <a:off x="2771800" y="3677060"/>
            <a:ext cx="3699094" cy="2584487"/>
            <a:chOff x="755576" y="1394356"/>
            <a:chExt cx="7056784" cy="4248472"/>
          </a:xfrm>
        </p:grpSpPr>
        <p:sp>
          <p:nvSpPr>
            <p:cNvPr id="7" name="Elipse 6"/>
            <p:cNvSpPr/>
            <p:nvPr/>
          </p:nvSpPr>
          <p:spPr>
            <a:xfrm>
              <a:off x="755576" y="1394356"/>
              <a:ext cx="7056784" cy="4248472"/>
            </a:xfrm>
            <a:prstGeom prst="ellipse">
              <a:avLst/>
            </a:prstGeom>
            <a:pattFill prst="pct5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ln>
              <a:solidFill>
                <a:schemeClr val="tx1"/>
              </a:solidFill>
            </a:ln>
            <a:effectLst>
              <a:outerShdw blurRad="50800" dist="50800" dir="5400000" algn="ctr" rotWithShape="0">
                <a:schemeClr val="tx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bg1"/>
                </a:solidFill>
              </a:endParaRPr>
            </a:p>
          </p:txBody>
        </p:sp>
        <p:sp useBgFill="1">
          <p:nvSpPr>
            <p:cNvPr id="8" name="Elipse 7"/>
            <p:cNvSpPr/>
            <p:nvPr/>
          </p:nvSpPr>
          <p:spPr>
            <a:xfrm>
              <a:off x="3347864" y="3068960"/>
              <a:ext cx="3024336" cy="1512168"/>
            </a:xfrm>
            <a:prstGeom prst="ellipse">
              <a:avLst/>
            </a:prstGeom>
            <a:ln>
              <a:solidFill>
                <a:schemeClr val="tx1"/>
              </a:solidFill>
            </a:ln>
            <a:effectLst>
              <a:outerShdw blurRad="50800" dist="50800" dir="5400000" algn="ctr" rotWithShape="0">
                <a:schemeClr val="tx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bg1"/>
                </a:solidFill>
              </a:endParaRPr>
            </a:p>
          </p:txBody>
        </p:sp>
        <p:pic>
          <p:nvPicPr>
            <p:cNvPr id="9" name="Picture 2" descr="C:\Documents and Settings\karlac\Configurações locais\Temporary Internet Files\Content.IE5\K8U27899\MC900437687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8246" y="2422464"/>
              <a:ext cx="525562" cy="502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C:\Documents and Settings\karlac\Configurações locais\Temporary Internet Files\Content.IE5\ZQ6TJ7GG\MC900303945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9964" y="4048383"/>
              <a:ext cx="896569" cy="51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5" descr="C:\Documents and Settings\karlac\Configurações locais\Temporary Internet Files\Content.IE5\5G9RIYOO\MC900280920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8358" y="4172384"/>
              <a:ext cx="711761" cy="7788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CaixaDeTexto 12"/>
            <p:cNvSpPr txBox="1"/>
            <p:nvPr/>
          </p:nvSpPr>
          <p:spPr>
            <a:xfrm>
              <a:off x="3592161" y="3394999"/>
              <a:ext cx="2535742" cy="860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Localidade </a:t>
              </a:r>
            </a:p>
            <a:p>
              <a:r>
                <a:rPr lang="pt-BR" sz="1400" b="1" dirty="0" smtClean="0"/>
                <a:t>Sede Municipal</a:t>
              </a:r>
              <a:endParaRPr lang="pt-BR" sz="1400" b="1" dirty="0"/>
            </a:p>
          </p:txBody>
        </p:sp>
        <p:cxnSp>
          <p:nvCxnSpPr>
            <p:cNvPr id="14" name="Conector de seta reta 13"/>
            <p:cNvCxnSpPr/>
            <p:nvPr/>
          </p:nvCxnSpPr>
          <p:spPr>
            <a:xfrm>
              <a:off x="3107837" y="1866387"/>
              <a:ext cx="790955" cy="1152128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aixaDeTexto 14"/>
            <p:cNvSpPr txBox="1"/>
            <p:nvPr/>
          </p:nvSpPr>
          <p:spPr>
            <a:xfrm>
              <a:off x="3563892" y="2020198"/>
              <a:ext cx="15259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Raio de 30 Km</a:t>
              </a: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128201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Plano Estrutura de Redes de Telecomunicações – PERT 2018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Planejamento Regulatório da Anatel para ampliação do acesso e do atendimento com serviço de banda larga no Brasil</a:t>
            </a:r>
          </a:p>
          <a:p>
            <a:endParaRPr lang="pt-BR" sz="2800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539552" y="3212976"/>
            <a:ext cx="8208912" cy="216024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b="1" kern="1200">
                <a:solidFill>
                  <a:srgbClr val="BE7C1C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1600" i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Lei Geral de Telecomunicações:</a:t>
            </a:r>
          </a:p>
          <a:p>
            <a:pPr marL="0" indent="0">
              <a:spcBef>
                <a:spcPts val="0"/>
              </a:spcBef>
              <a:buNone/>
            </a:pPr>
            <a:endParaRPr lang="pt-BR" sz="1600" i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1600" i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“</a:t>
            </a:r>
            <a:r>
              <a:rPr lang="pt-BR" sz="16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Art. 22. Compete ao Conselho Diretor: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6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...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6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III - propor o estabelecimento e alteração das políticas governamentais de telecomunicações;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6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...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6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IX - aprovar os planos estruturais das redes de telecomunicações, na forma em que dispuser o regimento interno.”</a:t>
            </a:r>
            <a:endParaRPr lang="pt-BR" sz="1600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42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44624"/>
            <a:ext cx="2088232" cy="6480720"/>
          </a:xfr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Objetivos do PERT</a:t>
            </a:r>
            <a:endParaRPr lang="pt-BR" sz="32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555776" y="1428818"/>
            <a:ext cx="61206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>
                <a:cs typeface="Times New Roman" panose="02020603050405020304" pitchFamily="18" charset="0"/>
              </a:rPr>
              <a:t>Obter clara visão das lacunas de atendimento e infraestrutura que </a:t>
            </a:r>
            <a:r>
              <a:rPr lang="pt-BR" b="1" dirty="0" smtClean="0">
                <a:cs typeface="Times New Roman" panose="02020603050405020304" pitchFamily="18" charset="0"/>
              </a:rPr>
              <a:t>impactam a </a:t>
            </a:r>
            <a:r>
              <a:rPr lang="pt-BR" b="1" dirty="0">
                <a:cs typeface="Times New Roman" panose="02020603050405020304" pitchFamily="18" charset="0"/>
              </a:rPr>
              <a:t>expansão do serviço de banda larga</a:t>
            </a:r>
          </a:p>
        </p:txBody>
      </p:sp>
      <p:sp>
        <p:nvSpPr>
          <p:cNvPr id="5" name="Retângulo 4"/>
          <p:cNvSpPr/>
          <p:nvPr/>
        </p:nvSpPr>
        <p:spPr>
          <a:xfrm>
            <a:off x="2555776" y="2585955"/>
            <a:ext cx="612068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>
                <a:cs typeface="Times New Roman" panose="02020603050405020304" pitchFamily="18" charset="0"/>
              </a:rPr>
              <a:t>Identificar as áreas com </a:t>
            </a:r>
            <a:r>
              <a:rPr lang="pt-BR" b="1" dirty="0" smtClean="0">
                <a:cs typeface="Times New Roman" panose="02020603050405020304" pitchFamily="18" charset="0"/>
              </a:rPr>
              <a:t>baixa </a:t>
            </a:r>
            <a:r>
              <a:rPr lang="pt-BR" b="1" dirty="0">
                <a:cs typeface="Times New Roman" panose="02020603050405020304" pitchFamily="18" charset="0"/>
              </a:rPr>
              <a:t>viabilidade </a:t>
            </a:r>
            <a:r>
              <a:rPr lang="pt-BR" b="1" dirty="0" smtClean="0">
                <a:cs typeface="Times New Roman" panose="02020603050405020304" pitchFamily="18" charset="0"/>
              </a:rPr>
              <a:t>econômica</a:t>
            </a:r>
            <a:endParaRPr lang="pt-BR" b="1" dirty="0"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555776" y="3212976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>
                <a:cs typeface="Times New Roman" panose="02020603050405020304" pitchFamily="18" charset="0"/>
              </a:rPr>
              <a:t>Propor projetos que estimulem a construção </a:t>
            </a:r>
            <a:r>
              <a:rPr lang="pt-BR" b="1" dirty="0" smtClean="0">
                <a:cs typeface="Times New Roman" panose="02020603050405020304" pitchFamily="18" charset="0"/>
              </a:rPr>
              <a:t>de </a:t>
            </a:r>
            <a:r>
              <a:rPr lang="pt-BR" b="1" dirty="0">
                <a:cs typeface="Times New Roman" panose="02020603050405020304" pitchFamily="18" charset="0"/>
              </a:rPr>
              <a:t>infraestrutura necessária para a expansão </a:t>
            </a:r>
            <a:r>
              <a:rPr lang="pt-BR" b="1" dirty="0" smtClean="0">
                <a:cs typeface="Times New Roman" panose="02020603050405020304" pitchFamily="18" charset="0"/>
              </a:rPr>
              <a:t>da banda larga</a:t>
            </a:r>
            <a:endParaRPr lang="pt-BR" b="1" dirty="0"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591780" y="4136306"/>
            <a:ext cx="604867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>
                <a:cs typeface="Times New Roman" panose="02020603050405020304" pitchFamily="18" charset="0"/>
              </a:rPr>
              <a:t>Propor a </a:t>
            </a:r>
            <a:r>
              <a:rPr lang="pt-BR" b="1" dirty="0">
                <a:cs typeface="Times New Roman" panose="02020603050405020304" pitchFamily="18" charset="0"/>
              </a:rPr>
              <a:t>elaboração de um plano nacional que fomente </a:t>
            </a:r>
            <a:r>
              <a:rPr lang="pt-BR" b="1" dirty="0" smtClean="0">
                <a:cs typeface="Times New Roman" panose="02020603050405020304" pitchFamily="18" charset="0"/>
              </a:rPr>
              <a:t> </a:t>
            </a:r>
            <a:r>
              <a:rPr lang="pt-BR" b="1" dirty="0">
                <a:cs typeface="Times New Roman" panose="02020603050405020304" pitchFamily="18" charset="0"/>
              </a:rPr>
              <a:t>ampliação do acesso aos serviços de banda </a:t>
            </a:r>
            <a:r>
              <a:rPr lang="pt-BR" b="1" dirty="0" smtClean="0">
                <a:cs typeface="Times New Roman" panose="02020603050405020304" pitchFamily="18" charset="0"/>
              </a:rPr>
              <a:t>larga</a:t>
            </a:r>
            <a:endParaRPr lang="pt-BR" b="1" dirty="0"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567804" y="5199583"/>
            <a:ext cx="6048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>
                <a:cs typeface="Times New Roman" panose="02020603050405020304" pitchFamily="18" charset="0"/>
              </a:rPr>
              <a:t>Apontar fontes de financiamento que possibilitem investimentos </a:t>
            </a:r>
            <a:r>
              <a:rPr lang="pt-BR" b="1" dirty="0">
                <a:cs typeface="Times New Roman" panose="02020603050405020304" pitchFamily="18" charset="0"/>
              </a:rPr>
              <a:t>em áreas </a:t>
            </a:r>
            <a:r>
              <a:rPr lang="pt-BR" b="1" dirty="0" smtClean="0">
                <a:cs typeface="Times New Roman" panose="02020603050405020304" pitchFamily="18" charset="0"/>
              </a:rPr>
              <a:t>de pouca atratividade do mercado</a:t>
            </a:r>
            <a:endParaRPr lang="pt-BR" b="1" dirty="0">
              <a:cs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555776" y="548680"/>
            <a:ext cx="612068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>
                <a:cs typeface="Times New Roman" panose="02020603050405020304" pitchFamily="18" charset="0"/>
              </a:rPr>
              <a:t>Realizar diagnóstico da situação atual da Banda Larga no </a:t>
            </a:r>
            <a:r>
              <a:rPr lang="pt-BR" b="1" dirty="0" smtClean="0">
                <a:cs typeface="Times New Roman" panose="02020603050405020304" pitchFamily="18" charset="0"/>
              </a:rPr>
              <a:t>Brasil</a:t>
            </a:r>
            <a:endParaRPr lang="pt-BR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29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o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7442331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Slide do think-cell" r:id="rId4" imgW="421" imgH="423" progId="TCLayout.ActiveDocument.1">
                  <p:embed/>
                </p:oleObj>
              </mc:Choice>
              <mc:Fallback>
                <p:oleObj name="Slide do think-cell" r:id="rId4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6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z="3200" dirty="0" smtClean="0">
                <a:solidFill>
                  <a:schemeClr val="tx2"/>
                </a:solidFill>
                <a:latin typeface="+mn-lt"/>
              </a:rPr>
              <a:t>PERT</a:t>
            </a:r>
            <a:br>
              <a:rPr lang="pt-BR" sz="3200" dirty="0" smtClean="0">
                <a:solidFill>
                  <a:schemeClr val="tx2"/>
                </a:solidFill>
                <a:latin typeface="+mn-lt"/>
              </a:rPr>
            </a:br>
            <a:r>
              <a:rPr lang="pt-BR" sz="3200" dirty="0" smtClean="0">
                <a:solidFill>
                  <a:schemeClr val="tx2"/>
                </a:solidFill>
                <a:latin typeface="+mn-lt"/>
              </a:rPr>
              <a:t>Diagnóstico </a:t>
            </a:r>
            <a:r>
              <a:rPr lang="pt-BR" sz="3200" dirty="0">
                <a:solidFill>
                  <a:schemeClr val="tx2"/>
                </a:solidFill>
                <a:latin typeface="+mn-lt"/>
              </a:rPr>
              <a:t>das redes do Brasil</a:t>
            </a:r>
          </a:p>
        </p:txBody>
      </p:sp>
      <p:sp>
        <p:nvSpPr>
          <p:cNvPr id="23" name="Título 1"/>
          <p:cNvSpPr txBox="1">
            <a:spLocks/>
          </p:cNvSpPr>
          <p:nvPr/>
        </p:nvSpPr>
        <p:spPr>
          <a:xfrm>
            <a:off x="323528" y="1737540"/>
            <a:ext cx="535483" cy="46873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lIns="91440" tIns="45720" rIns="91440" bIns="45720" rtlCol="0" anchor="ctr">
            <a:no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1400" b="1" spc="-100" baseline="0">
                <a:solidFill>
                  <a:schemeClr val="tx2"/>
                </a:solidFill>
              </a:defRPr>
            </a:lvl1pPr>
          </a:lstStyle>
          <a:p>
            <a:r>
              <a:rPr lang="pt-BR" sz="2400" dirty="0" smtClean="0">
                <a:solidFill>
                  <a:schemeClr val="bg1"/>
                </a:solidFill>
              </a:rPr>
              <a:t>INFRAESTRUTURA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32" name="Título 1"/>
          <p:cNvSpPr txBox="1">
            <a:spLocks/>
          </p:cNvSpPr>
          <p:nvPr/>
        </p:nvSpPr>
        <p:spPr>
          <a:xfrm>
            <a:off x="2505693" y="1342898"/>
            <a:ext cx="2898576" cy="3226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1400" b="1" spc="-100" baseline="0">
                <a:solidFill>
                  <a:schemeClr val="tx2"/>
                </a:solidFill>
              </a:defRPr>
            </a:lvl1pPr>
          </a:lstStyle>
          <a:p>
            <a:r>
              <a:rPr lang="pt-BR" sz="1600" dirty="0">
                <a:solidFill>
                  <a:schemeClr val="bg1"/>
                </a:solidFill>
              </a:rPr>
              <a:t>Situação atual</a:t>
            </a:r>
          </a:p>
        </p:txBody>
      </p:sp>
      <p:sp>
        <p:nvSpPr>
          <p:cNvPr id="33" name="Título 1"/>
          <p:cNvSpPr txBox="1">
            <a:spLocks/>
          </p:cNvSpPr>
          <p:nvPr/>
        </p:nvSpPr>
        <p:spPr>
          <a:xfrm>
            <a:off x="965699" y="1741702"/>
            <a:ext cx="541384" cy="112799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lIns="91440" tIns="45720" rIns="91440" bIns="45720" rtlCol="0" anchor="ctr">
            <a:norm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1400" b="1" spc="-100" baseline="0">
                <a:solidFill>
                  <a:schemeClr val="tx2"/>
                </a:solidFill>
              </a:defRPr>
            </a:lvl1pPr>
          </a:lstStyle>
          <a:p>
            <a:r>
              <a:rPr lang="pt-BR" sz="1600" dirty="0">
                <a:solidFill>
                  <a:schemeClr val="bg1"/>
                </a:solidFill>
              </a:rPr>
              <a:t>Transporte</a:t>
            </a:r>
          </a:p>
        </p:txBody>
      </p:sp>
      <p:sp>
        <p:nvSpPr>
          <p:cNvPr id="34" name="Título 1"/>
          <p:cNvSpPr txBox="1">
            <a:spLocks/>
          </p:cNvSpPr>
          <p:nvPr/>
        </p:nvSpPr>
        <p:spPr>
          <a:xfrm>
            <a:off x="965699" y="2951090"/>
            <a:ext cx="541384" cy="3456384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lIns="91440" tIns="45720" rIns="91440" bIns="45720" rtlCol="0" anchor="ctr">
            <a:no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1400" b="1" spc="-100" baseline="0">
                <a:solidFill>
                  <a:schemeClr val="tx2"/>
                </a:solidFill>
              </a:defRPr>
            </a:lvl1pPr>
          </a:lstStyle>
          <a:p>
            <a:r>
              <a:rPr lang="pt-BR" sz="1600" dirty="0">
                <a:solidFill>
                  <a:schemeClr val="bg1"/>
                </a:solidFill>
              </a:rPr>
              <a:t>Acesso</a:t>
            </a:r>
          </a:p>
          <a:p>
            <a:r>
              <a:rPr lang="pt-BR" sz="1600" dirty="0">
                <a:solidFill>
                  <a:schemeClr val="bg1"/>
                </a:solidFill>
              </a:rPr>
              <a:t>Banda Larga</a:t>
            </a:r>
          </a:p>
        </p:txBody>
      </p:sp>
      <p:sp>
        <p:nvSpPr>
          <p:cNvPr id="35" name="Título 1"/>
          <p:cNvSpPr txBox="1">
            <a:spLocks/>
          </p:cNvSpPr>
          <p:nvPr/>
        </p:nvSpPr>
        <p:spPr>
          <a:xfrm>
            <a:off x="5807455" y="1342898"/>
            <a:ext cx="3013018" cy="3226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1400" b="1" spc="-100" baseline="0">
                <a:solidFill>
                  <a:schemeClr val="tx2"/>
                </a:solidFill>
              </a:defRPr>
            </a:lvl1pPr>
          </a:lstStyle>
          <a:p>
            <a:r>
              <a:rPr lang="pt-BR" sz="1600" dirty="0">
                <a:solidFill>
                  <a:schemeClr val="bg1"/>
                </a:solidFill>
              </a:rPr>
              <a:t>Endereçamentos/ temas a endereçar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2411760" y="1772816"/>
            <a:ext cx="3330700" cy="93871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86% da população concentrada em</a:t>
            </a:r>
            <a:br>
              <a:rPr lang="pt-BR" sz="1100" b="1" dirty="0"/>
            </a:br>
            <a:r>
              <a:rPr lang="pt-BR" sz="1100" b="1" dirty="0"/>
              <a:t>58% dos municípios são atendidos com </a:t>
            </a:r>
            <a:r>
              <a:rPr lang="pt-BR" sz="1100" b="1" i="1" dirty="0" err="1"/>
              <a:t>backhaul</a:t>
            </a:r>
            <a:r>
              <a:rPr lang="pt-BR" sz="1100" b="1" dirty="0"/>
              <a:t> de fibra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83% dos municípios com fibra possuem 2 ou mais provedores de fibra 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5796769" y="1799094"/>
            <a:ext cx="3239656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54% dos municípios sem fibra estão nas regiões Norte e Nordeste;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23% sem fibra são do Estado de Minas Gerais</a:t>
            </a:r>
          </a:p>
        </p:txBody>
      </p:sp>
      <p:sp>
        <p:nvSpPr>
          <p:cNvPr id="39" name="Retângulo 38"/>
          <p:cNvSpPr/>
          <p:nvPr/>
        </p:nvSpPr>
        <p:spPr>
          <a:xfrm>
            <a:off x="2436434" y="2951090"/>
            <a:ext cx="2990769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3G ainda dominante no país com cobertura de ~95% da população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4G presente em municípios que representam ~72% da população</a:t>
            </a:r>
          </a:p>
        </p:txBody>
      </p:sp>
      <p:sp>
        <p:nvSpPr>
          <p:cNvPr id="40" name="Retângulo 39"/>
          <p:cNvSpPr/>
          <p:nvPr/>
        </p:nvSpPr>
        <p:spPr>
          <a:xfrm>
            <a:off x="5791758" y="2869870"/>
            <a:ext cx="3352242" cy="93871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Editais de licitação de RF já estabelecem o atendimento de:</a:t>
            </a:r>
          </a:p>
          <a:p>
            <a:pPr marL="273050" lvl="2" indent="-177800">
              <a:buFont typeface="Courier New" panose="02070309020205020404" pitchFamily="49" charset="0"/>
              <a:buChar char="o"/>
            </a:pPr>
            <a:r>
              <a:rPr lang="pt-BR" sz="1100" b="1" dirty="0"/>
              <a:t>3G em 100% das sedes municipais até 2019</a:t>
            </a:r>
          </a:p>
          <a:p>
            <a:pPr marL="273050" lvl="2" indent="-177800">
              <a:buFont typeface="Courier New" panose="02070309020205020404" pitchFamily="49" charset="0"/>
              <a:buChar char="o"/>
            </a:pPr>
            <a:r>
              <a:rPr lang="pt-BR" sz="1100" b="1" dirty="0"/>
              <a:t>4G em todas as sedes municipais com mais de 30.000 habitantes até 2017</a:t>
            </a:r>
          </a:p>
        </p:txBody>
      </p:sp>
      <p:sp>
        <p:nvSpPr>
          <p:cNvPr id="41" name="Retângulo 40"/>
          <p:cNvSpPr/>
          <p:nvPr/>
        </p:nvSpPr>
        <p:spPr>
          <a:xfrm>
            <a:off x="2423122" y="4101017"/>
            <a:ext cx="3319338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Brasil acima da média mundial (12%) em relação a assinantes de BL fixa  (13%), mas ainda distante de países desenvolvidos (30%)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A principal tecnologia do SCM é </a:t>
            </a:r>
            <a:r>
              <a:rPr lang="pt-BR" sz="1100" b="1" dirty="0" err="1"/>
              <a:t>xDSL</a:t>
            </a:r>
            <a:r>
              <a:rPr lang="pt-BR" sz="1100" b="1" dirty="0"/>
              <a:t> com 50% dos acessos, sendo que acessos de fibra são poucos em relação ao total (6,5%)</a:t>
            </a:r>
          </a:p>
        </p:txBody>
      </p:sp>
      <p:sp>
        <p:nvSpPr>
          <p:cNvPr id="42" name="Retângulo 41"/>
          <p:cNvSpPr/>
          <p:nvPr/>
        </p:nvSpPr>
        <p:spPr>
          <a:xfrm>
            <a:off x="5807454" y="4101017"/>
            <a:ext cx="3239656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2.221 municípios com velocidade média de SCM até 5 Mbps. 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Média nacional encontra-se em 14Mbps.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Mercado de SCM possui 5.867 empresas outorgadas, porém 3 grupos respondem por 83% dos assinantes.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052633" y="4073722"/>
            <a:ext cx="60741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/>
          <p:nvPr/>
        </p:nvCxnSpPr>
        <p:spPr>
          <a:xfrm>
            <a:off x="2327014" y="5278946"/>
            <a:ext cx="60741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ítulo 1"/>
          <p:cNvSpPr txBox="1">
            <a:spLocks/>
          </p:cNvSpPr>
          <p:nvPr/>
        </p:nvSpPr>
        <p:spPr>
          <a:xfrm>
            <a:off x="1648791" y="2931342"/>
            <a:ext cx="792194" cy="111522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1400" b="1" spc="-100" baseline="0">
                <a:solidFill>
                  <a:schemeClr val="tx2"/>
                </a:solidFill>
              </a:defRPr>
            </a:lvl1pPr>
          </a:lstStyle>
          <a:p>
            <a:r>
              <a:rPr lang="pt-BR" sz="1600" dirty="0">
                <a:solidFill>
                  <a:schemeClr val="bg1"/>
                </a:solidFill>
              </a:rPr>
              <a:t>Móvel</a:t>
            </a:r>
          </a:p>
        </p:txBody>
      </p:sp>
      <p:cxnSp>
        <p:nvCxnSpPr>
          <p:cNvPr id="46" name="Conector reto 45"/>
          <p:cNvCxnSpPr/>
          <p:nvPr/>
        </p:nvCxnSpPr>
        <p:spPr>
          <a:xfrm>
            <a:off x="2510992" y="6741368"/>
            <a:ext cx="60741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ítulo 1"/>
          <p:cNvSpPr txBox="1">
            <a:spLocks/>
          </p:cNvSpPr>
          <p:nvPr/>
        </p:nvSpPr>
        <p:spPr>
          <a:xfrm>
            <a:off x="1648791" y="1737538"/>
            <a:ext cx="792040" cy="112799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1400" b="1" spc="-100" baseline="0">
                <a:solidFill>
                  <a:schemeClr val="tx2"/>
                </a:solidFill>
              </a:defRPr>
            </a:lvl1pPr>
          </a:lstStyle>
          <a:p>
            <a:r>
              <a:rPr lang="pt-BR" sz="1600" dirty="0">
                <a:solidFill>
                  <a:schemeClr val="bg1"/>
                </a:solidFill>
              </a:rPr>
              <a:t>Fibra </a:t>
            </a:r>
          </a:p>
          <a:p>
            <a:r>
              <a:rPr lang="pt-BR" sz="1600" dirty="0">
                <a:solidFill>
                  <a:schemeClr val="bg1"/>
                </a:solidFill>
              </a:rPr>
              <a:t>e </a:t>
            </a:r>
          </a:p>
          <a:p>
            <a:r>
              <a:rPr lang="pt-BR" sz="1600" dirty="0">
                <a:solidFill>
                  <a:schemeClr val="bg1"/>
                </a:solidFill>
              </a:rPr>
              <a:t>Rádio IP</a:t>
            </a:r>
          </a:p>
        </p:txBody>
      </p:sp>
      <p:sp>
        <p:nvSpPr>
          <p:cNvPr id="48" name="Retângulo 47"/>
          <p:cNvSpPr/>
          <p:nvPr/>
        </p:nvSpPr>
        <p:spPr>
          <a:xfrm>
            <a:off x="2443187" y="5373216"/>
            <a:ext cx="3208933" cy="93871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 13 satélites brasileiros e 33 estrangeiros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Capacidade satélites brasileiros 47% acima dos estrangeiros;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pt-BR" sz="1100" b="1" dirty="0"/>
              <a:t>Capacidade total de 2015: 40.859MHz e capacidade em 2016: 68.124Mhz</a:t>
            </a:r>
          </a:p>
        </p:txBody>
      </p:sp>
      <p:sp>
        <p:nvSpPr>
          <p:cNvPr id="49" name="Retângulo 48"/>
          <p:cNvSpPr/>
          <p:nvPr/>
        </p:nvSpPr>
        <p:spPr>
          <a:xfrm>
            <a:off x="5807454" y="5399829"/>
            <a:ext cx="3257790" cy="93871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 lvl="2" indent="-95250">
              <a:buFont typeface="Arial" panose="020B0604020202020204" pitchFamily="34" charset="0"/>
              <a:buChar char="•"/>
            </a:pPr>
            <a:r>
              <a:rPr lang="pt-BR" sz="1100" b="1" dirty="0"/>
              <a:t>Tais dados indicam que o país possui capacidade satelital suficiente para se adotar políticas públicas de incentivo à demanda em área remotas e de difícil acesso com tal tecnologia.</a:t>
            </a:r>
          </a:p>
        </p:txBody>
      </p:sp>
      <p:cxnSp>
        <p:nvCxnSpPr>
          <p:cNvPr id="50" name="Conector reto 49"/>
          <p:cNvCxnSpPr/>
          <p:nvPr/>
        </p:nvCxnSpPr>
        <p:spPr>
          <a:xfrm>
            <a:off x="2327014" y="2883977"/>
            <a:ext cx="60741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ítulo 1"/>
          <p:cNvSpPr txBox="1">
            <a:spLocks/>
          </p:cNvSpPr>
          <p:nvPr/>
        </p:nvSpPr>
        <p:spPr>
          <a:xfrm>
            <a:off x="1648791" y="4117507"/>
            <a:ext cx="793725" cy="111522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1400" b="1" spc="-100" baseline="0">
                <a:solidFill>
                  <a:schemeClr val="tx2"/>
                </a:solidFill>
              </a:defRPr>
            </a:lvl1pPr>
          </a:lstStyle>
          <a:p>
            <a:r>
              <a:rPr lang="pt-BR" sz="1600" dirty="0">
                <a:solidFill>
                  <a:schemeClr val="bg1"/>
                </a:solidFill>
              </a:rPr>
              <a:t>Fixa</a:t>
            </a:r>
          </a:p>
        </p:txBody>
      </p:sp>
      <p:sp>
        <p:nvSpPr>
          <p:cNvPr id="52" name="Título 1"/>
          <p:cNvSpPr txBox="1">
            <a:spLocks/>
          </p:cNvSpPr>
          <p:nvPr/>
        </p:nvSpPr>
        <p:spPr>
          <a:xfrm>
            <a:off x="1648791" y="5299423"/>
            <a:ext cx="779755" cy="111522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1400" b="1" spc="-100" baseline="0">
                <a:solidFill>
                  <a:schemeClr val="tx2"/>
                </a:solidFill>
              </a:defRPr>
            </a:lvl1pPr>
          </a:lstStyle>
          <a:p>
            <a:r>
              <a:rPr lang="pt-BR" sz="1600" dirty="0">
                <a:solidFill>
                  <a:schemeClr val="bg1"/>
                </a:solidFill>
              </a:rPr>
              <a:t>Satélite</a:t>
            </a:r>
          </a:p>
        </p:txBody>
      </p:sp>
    </p:spTree>
    <p:extLst>
      <p:ext uri="{BB962C8B-B14F-4D97-AF65-F5344CB8AC3E}">
        <p14:creationId xmlns:p14="http://schemas.microsoft.com/office/powerpoint/2010/main" val="101829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974</Words>
  <Application>Microsoft Office PowerPoint</Application>
  <PresentationFormat>Apresentação na tela (4:3)</PresentationFormat>
  <Paragraphs>141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4" baseType="lpstr">
      <vt:lpstr>Tema do Office</vt:lpstr>
      <vt:lpstr>Slide do think-cell</vt:lpstr>
      <vt:lpstr>Ampliação do acesso em telecomunicações</vt:lpstr>
      <vt:lpstr>Lei Geral de Telecomunicações</vt:lpstr>
      <vt:lpstr>Ampliação do Acesso Compromissos de Abrangência</vt:lpstr>
      <vt:lpstr>Ampliação do Acesso  Compromissos de Abrangência</vt:lpstr>
      <vt:lpstr>Ampliação do Acesso  compromissos de abrangência – Rede Móvel</vt:lpstr>
      <vt:lpstr>Ampliação do Acesso  Compromissos de abrangência - Área rural</vt:lpstr>
      <vt:lpstr>Plano Estrutura de Redes de Telecomunicações – PERT 2018</vt:lpstr>
      <vt:lpstr>Objetivos do PERT</vt:lpstr>
      <vt:lpstr>PERT Diagnóstico das redes do Brasil</vt:lpstr>
      <vt:lpstr>PERT Resumo dos Projetos</vt:lpstr>
      <vt:lpstr>Acompanhamento da Qualidade</vt:lpstr>
      <vt:lpstr>Obrigado</vt:lpstr>
    </vt:vector>
  </TitlesOfParts>
  <Company>Anatel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Windows User</dc:creator>
  <cp:lastModifiedBy>Carolina</cp:lastModifiedBy>
  <cp:revision>189</cp:revision>
  <dcterms:created xsi:type="dcterms:W3CDTF">2016-03-02T12:03:43Z</dcterms:created>
  <dcterms:modified xsi:type="dcterms:W3CDTF">2018-06-06T13:26:50Z</dcterms:modified>
</cp:coreProperties>
</file>