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34" r:id="rId4"/>
  </p:sldMasterIdLst>
  <p:notesMasterIdLst>
    <p:notesMasterId r:id="rId15"/>
  </p:notesMasterIdLst>
  <p:handoutMasterIdLst>
    <p:handoutMasterId r:id="rId16"/>
  </p:handoutMasterIdLst>
  <p:sldIdLst>
    <p:sldId id="256" r:id="rId5"/>
    <p:sldId id="257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59" r:id="rId14"/>
  </p:sldIdLst>
  <p:sldSz cx="12192000" cy="6858000"/>
  <p:notesSz cx="6797675" cy="9926638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9" autoAdjust="0"/>
    <p:restoredTop sz="94920" autoAdjust="0"/>
  </p:normalViewPr>
  <p:slideViewPr>
    <p:cSldViewPr>
      <p:cViewPr varScale="1">
        <p:scale>
          <a:sx n="79" d="100"/>
          <a:sy n="79" d="100"/>
        </p:scale>
        <p:origin x="906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190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nisp\Desktop\Dados_Gerais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nisp\Desktop\Dados_Gerais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nisp\Desktop\Dados_Gerai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nisp\Desktop\Dados_Gerai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pt-BR" b="1" dirty="0"/>
              <a:t>Relação</a:t>
            </a:r>
            <a:r>
              <a:rPr lang="pt-BR" b="1" baseline="0" dirty="0"/>
              <a:t> Dívida Consolidada Líquida/RCL 2000</a:t>
            </a:r>
            <a:endParaRPr lang="pt-BR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6.3274235908911639E-2"/>
          <c:y val="7.6253758265186294E-2"/>
          <c:w val="0.92224204992350689"/>
          <c:h val="0.87088035275451259"/>
        </c:manualLayout>
      </c:layout>
      <c:lineChart>
        <c:grouping val="standard"/>
        <c:varyColors val="0"/>
        <c:ser>
          <c:idx val="0"/>
          <c:order val="1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DCL_RCL!$A$2:$A$28</c:f>
              <c:strCache>
                <c:ptCount val="27"/>
                <c:pt idx="0">
                  <c:v>AC</c:v>
                </c:pt>
                <c:pt idx="1">
                  <c:v>AL</c:v>
                </c:pt>
                <c:pt idx="2">
                  <c:v>AM</c:v>
                </c:pt>
                <c:pt idx="3">
                  <c:v>AP</c:v>
                </c:pt>
                <c:pt idx="4">
                  <c:v>BA</c:v>
                </c:pt>
                <c:pt idx="5">
                  <c:v>CE</c:v>
                </c:pt>
                <c:pt idx="6">
                  <c:v>DF </c:v>
                </c:pt>
                <c:pt idx="7">
                  <c:v>ES</c:v>
                </c:pt>
                <c:pt idx="8">
                  <c:v>GO</c:v>
                </c:pt>
                <c:pt idx="9">
                  <c:v>MA</c:v>
                </c:pt>
                <c:pt idx="10">
                  <c:v>MG</c:v>
                </c:pt>
                <c:pt idx="11">
                  <c:v>MS</c:v>
                </c:pt>
                <c:pt idx="12">
                  <c:v>MT</c:v>
                </c:pt>
                <c:pt idx="13">
                  <c:v>PA</c:v>
                </c:pt>
                <c:pt idx="14">
                  <c:v>PB</c:v>
                </c:pt>
                <c:pt idx="15">
                  <c:v>PE</c:v>
                </c:pt>
                <c:pt idx="16">
                  <c:v>PI</c:v>
                </c:pt>
                <c:pt idx="17">
                  <c:v>PR</c:v>
                </c:pt>
                <c:pt idx="18">
                  <c:v>RJ</c:v>
                </c:pt>
                <c:pt idx="19">
                  <c:v>RN</c:v>
                </c:pt>
                <c:pt idx="20">
                  <c:v>RO</c:v>
                </c:pt>
                <c:pt idx="21">
                  <c:v>RR</c:v>
                </c:pt>
                <c:pt idx="22">
                  <c:v>RS</c:v>
                </c:pt>
                <c:pt idx="23">
                  <c:v>SC</c:v>
                </c:pt>
                <c:pt idx="24">
                  <c:v>SE</c:v>
                </c:pt>
                <c:pt idx="25">
                  <c:v>SP</c:v>
                </c:pt>
                <c:pt idx="26">
                  <c:v>TO</c:v>
                </c:pt>
              </c:strCache>
            </c:strRef>
          </c:cat>
          <c:val>
            <c:numRef>
              <c:f>DCL_RCL!$T$2:$T$28</c:f>
              <c:numCache>
                <c:formatCode>#,##0.00</c:formatCode>
                <c:ptCount val="27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17-4E3F-9928-5EC0022A5573}"/>
            </c:ext>
          </c:extLst>
        </c:ser>
        <c:ser>
          <c:idx val="1"/>
          <c:order val="2"/>
          <c:tx>
            <c:strRef>
              <c:f>DCL_RCL!$B$1</c:f>
              <c:strCache>
                <c:ptCount val="1"/>
                <c:pt idx="0">
                  <c:v>2000 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2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FF0000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DC17-4E3F-9928-5EC0022A55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DCL_RCL!$A$2:$A$28</c:f>
              <c:strCache>
                <c:ptCount val="27"/>
                <c:pt idx="0">
                  <c:v>AC</c:v>
                </c:pt>
                <c:pt idx="1">
                  <c:v>AL</c:v>
                </c:pt>
                <c:pt idx="2">
                  <c:v>AM</c:v>
                </c:pt>
                <c:pt idx="3">
                  <c:v>AP</c:v>
                </c:pt>
                <c:pt idx="4">
                  <c:v>BA</c:v>
                </c:pt>
                <c:pt idx="5">
                  <c:v>CE</c:v>
                </c:pt>
                <c:pt idx="6">
                  <c:v>DF </c:v>
                </c:pt>
                <c:pt idx="7">
                  <c:v>ES</c:v>
                </c:pt>
                <c:pt idx="8">
                  <c:v>GO</c:v>
                </c:pt>
                <c:pt idx="9">
                  <c:v>MA</c:v>
                </c:pt>
                <c:pt idx="10">
                  <c:v>MG</c:v>
                </c:pt>
                <c:pt idx="11">
                  <c:v>MS</c:v>
                </c:pt>
                <c:pt idx="12">
                  <c:v>MT</c:v>
                </c:pt>
                <c:pt idx="13">
                  <c:v>PA</c:v>
                </c:pt>
                <c:pt idx="14">
                  <c:v>PB</c:v>
                </c:pt>
                <c:pt idx="15">
                  <c:v>PE</c:v>
                </c:pt>
                <c:pt idx="16">
                  <c:v>PI</c:v>
                </c:pt>
                <c:pt idx="17">
                  <c:v>PR</c:v>
                </c:pt>
                <c:pt idx="18">
                  <c:v>RJ</c:v>
                </c:pt>
                <c:pt idx="19">
                  <c:v>RN</c:v>
                </c:pt>
                <c:pt idx="20">
                  <c:v>RO</c:v>
                </c:pt>
                <c:pt idx="21">
                  <c:v>RR</c:v>
                </c:pt>
                <c:pt idx="22">
                  <c:v>RS</c:v>
                </c:pt>
                <c:pt idx="23">
                  <c:v>SC</c:v>
                </c:pt>
                <c:pt idx="24">
                  <c:v>SE</c:v>
                </c:pt>
                <c:pt idx="25">
                  <c:v>SP</c:v>
                </c:pt>
                <c:pt idx="26">
                  <c:v>TO</c:v>
                </c:pt>
              </c:strCache>
            </c:strRef>
          </c:cat>
          <c:val>
            <c:numRef>
              <c:f>DCL_RCL!$B$2:$B$28</c:f>
              <c:numCache>
                <c:formatCode>#,##0.00</c:formatCode>
                <c:ptCount val="27"/>
                <c:pt idx="0">
                  <c:v>1.04</c:v>
                </c:pt>
                <c:pt idx="1">
                  <c:v>2.23</c:v>
                </c:pt>
                <c:pt idx="2">
                  <c:v>1</c:v>
                </c:pt>
                <c:pt idx="3">
                  <c:v>0.05</c:v>
                </c:pt>
                <c:pt idx="4">
                  <c:v>1.64</c:v>
                </c:pt>
                <c:pt idx="5">
                  <c:v>0.87</c:v>
                </c:pt>
                <c:pt idx="6">
                  <c:v>0.36</c:v>
                </c:pt>
                <c:pt idx="7">
                  <c:v>0.98</c:v>
                </c:pt>
                <c:pt idx="8">
                  <c:v>3.13</c:v>
                </c:pt>
                <c:pt idx="9">
                  <c:v>2.58</c:v>
                </c:pt>
                <c:pt idx="10">
                  <c:v>1.41</c:v>
                </c:pt>
                <c:pt idx="11">
                  <c:v>3.1</c:v>
                </c:pt>
                <c:pt idx="12">
                  <c:v>2.5</c:v>
                </c:pt>
                <c:pt idx="13">
                  <c:v>0.56999999999999995</c:v>
                </c:pt>
                <c:pt idx="14">
                  <c:v>1.53</c:v>
                </c:pt>
                <c:pt idx="15">
                  <c:v>0.86</c:v>
                </c:pt>
                <c:pt idx="16">
                  <c:v>1.73</c:v>
                </c:pt>
                <c:pt idx="17">
                  <c:v>1.29</c:v>
                </c:pt>
                <c:pt idx="18">
                  <c:v>2.0699999999999998</c:v>
                </c:pt>
                <c:pt idx="19">
                  <c:v>0.71</c:v>
                </c:pt>
                <c:pt idx="20">
                  <c:v>1.1100000000000001</c:v>
                </c:pt>
                <c:pt idx="21">
                  <c:v>0.31</c:v>
                </c:pt>
                <c:pt idx="22">
                  <c:v>2.66</c:v>
                </c:pt>
                <c:pt idx="23">
                  <c:v>1.83</c:v>
                </c:pt>
                <c:pt idx="24">
                  <c:v>0.88</c:v>
                </c:pt>
                <c:pt idx="25">
                  <c:v>1.93</c:v>
                </c:pt>
                <c:pt idx="26">
                  <c:v>0.35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C17-4E3F-9928-5EC0022A55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20902960"/>
        <c:axId val="416232480"/>
        <c:extLst>
          <c:ext xmlns:c15="http://schemas.microsoft.com/office/drawing/2012/chart" uri="{02D57815-91ED-43cb-92C2-25804820EDAC}">
            <c15:filteredLineSeries>
              <c15:ser>
                <c:idx val="17"/>
                <c:order val="0"/>
                <c:tx>
                  <c:strRef>
                    <c:extLst>
                      <c:ext uri="{02D57815-91ED-43cb-92C2-25804820EDAC}">
                        <c15:formulaRef>
                          <c15:sqref>DCL_RCL!$S$1</c15:sqref>
                        </c15:formulaRef>
                      </c:ext>
                    </c:extLst>
                    <c:strCache>
                      <c:ptCount val="1"/>
                      <c:pt idx="0">
                        <c:v>2017 </c:v>
                      </c:pt>
                    </c:strCache>
                  </c:strRef>
                </c:tx>
                <c:spPr>
                  <a:ln w="28575" cap="rnd">
                    <a:noFill/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6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6"/>
                      </a:solidFill>
                    </a:ln>
                    <a:effectLst/>
                  </c:spPr>
                </c:marker>
                <c:dLbls>
                  <c:dLbl>
                    <c:idx val="20"/>
                    <c:spPr>
                      <a:noFill/>
                      <a:ln>
                        <a:noFill/>
                      </a:ln>
                      <a:effectLst/>
                    </c:spPr>
                    <c:txPr>
                      <a:bodyPr rot="0" spcFirstLastPara="1" vertOverflow="ellipsis" vert="horz" wrap="square" anchor="ctr" anchorCtr="1"/>
                      <a:lstStyle/>
                      <a:p>
                        <a:pPr>
                          <a:defRPr sz="900" b="1" i="0" u="none" strike="noStrike" kern="1200" baseline="0">
                            <a:solidFill>
                              <a:srgbClr val="FF0000"/>
                            </a:solidFill>
                            <a:latin typeface="Arial Narrow" panose="020B0606020202030204" pitchFamily="34" charset="0"/>
                            <a:ea typeface="+mn-ea"/>
                            <a:cs typeface="+mn-cs"/>
                          </a:defRPr>
                        </a:pPr>
                        <a:endParaRPr lang="pt-BR"/>
                      </a:p>
                    </c:txPr>
                    <c:dLblPos val="t"/>
                    <c:showLegendKey val="0"/>
                    <c:showVal val="0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03-DC17-4E3F-9928-5EC0022A5573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anchor="ctr" anchorCtr="1"/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t"/>
                  <c:showLegendKey val="0"/>
                  <c:showVal val="0"/>
                  <c:showCatName val="1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DCL_RCL!$A$2:$A$28</c15:sqref>
                        </c15:formulaRef>
                      </c:ext>
                    </c:extLst>
                    <c:strCache>
                      <c:ptCount val="27"/>
                      <c:pt idx="0">
                        <c:v>AC</c:v>
                      </c:pt>
                      <c:pt idx="1">
                        <c:v>AL</c:v>
                      </c:pt>
                      <c:pt idx="2">
                        <c:v>AM</c:v>
                      </c:pt>
                      <c:pt idx="3">
                        <c:v>AP</c:v>
                      </c:pt>
                      <c:pt idx="4">
                        <c:v>BA</c:v>
                      </c:pt>
                      <c:pt idx="5">
                        <c:v>CE</c:v>
                      </c:pt>
                      <c:pt idx="6">
                        <c:v>DF </c:v>
                      </c:pt>
                      <c:pt idx="7">
                        <c:v>ES</c:v>
                      </c:pt>
                      <c:pt idx="8">
                        <c:v>GO</c:v>
                      </c:pt>
                      <c:pt idx="9">
                        <c:v>MA</c:v>
                      </c:pt>
                      <c:pt idx="10">
                        <c:v>MG</c:v>
                      </c:pt>
                      <c:pt idx="11">
                        <c:v>MS</c:v>
                      </c:pt>
                      <c:pt idx="12">
                        <c:v>MT</c:v>
                      </c:pt>
                      <c:pt idx="13">
                        <c:v>PA</c:v>
                      </c:pt>
                      <c:pt idx="14">
                        <c:v>PB</c:v>
                      </c:pt>
                      <c:pt idx="15">
                        <c:v>PE</c:v>
                      </c:pt>
                      <c:pt idx="16">
                        <c:v>PI</c:v>
                      </c:pt>
                      <c:pt idx="17">
                        <c:v>PR</c:v>
                      </c:pt>
                      <c:pt idx="18">
                        <c:v>RJ</c:v>
                      </c:pt>
                      <c:pt idx="19">
                        <c:v>RN</c:v>
                      </c:pt>
                      <c:pt idx="20">
                        <c:v>RO</c:v>
                      </c:pt>
                      <c:pt idx="21">
                        <c:v>RR</c:v>
                      </c:pt>
                      <c:pt idx="22">
                        <c:v>RS</c:v>
                      </c:pt>
                      <c:pt idx="23">
                        <c:v>SC</c:v>
                      </c:pt>
                      <c:pt idx="24">
                        <c:v>SE</c:v>
                      </c:pt>
                      <c:pt idx="25">
                        <c:v>SP</c:v>
                      </c:pt>
                      <c:pt idx="26">
                        <c:v>TO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DCL_RCL!$S$2:$S$28</c15:sqref>
                        </c15:formulaRef>
                      </c:ext>
                    </c:extLst>
                    <c:numCache>
                      <c:formatCode>#,##0.00</c:formatCode>
                      <c:ptCount val="27"/>
                      <c:pt idx="0">
                        <c:v>0.72</c:v>
                      </c:pt>
                      <c:pt idx="1">
                        <c:v>0.95</c:v>
                      </c:pt>
                      <c:pt idx="2">
                        <c:v>0.36</c:v>
                      </c:pt>
                      <c:pt idx="3">
                        <c:v>0.14000000000000001</c:v>
                      </c:pt>
                      <c:pt idx="4">
                        <c:v>0.57999999999999996</c:v>
                      </c:pt>
                      <c:pt idx="5">
                        <c:v>0.46</c:v>
                      </c:pt>
                      <c:pt idx="6">
                        <c:v>0.34</c:v>
                      </c:pt>
                      <c:pt idx="7">
                        <c:v>0.17</c:v>
                      </c:pt>
                      <c:pt idx="8">
                        <c:v>0.92</c:v>
                      </c:pt>
                      <c:pt idx="9">
                        <c:v>0.44</c:v>
                      </c:pt>
                      <c:pt idx="10">
                        <c:v>1.86</c:v>
                      </c:pt>
                      <c:pt idx="11">
                        <c:v>0.76</c:v>
                      </c:pt>
                      <c:pt idx="12">
                        <c:v>0.44</c:v>
                      </c:pt>
                      <c:pt idx="13">
                        <c:v>0.06</c:v>
                      </c:pt>
                      <c:pt idx="14">
                        <c:v>0.28999999999999998</c:v>
                      </c:pt>
                      <c:pt idx="15">
                        <c:v>0.61</c:v>
                      </c:pt>
                      <c:pt idx="16">
                        <c:v>0.41</c:v>
                      </c:pt>
                      <c:pt idx="17">
                        <c:v>0.28999999999999998</c:v>
                      </c:pt>
                      <c:pt idx="18">
                        <c:v>2.7</c:v>
                      </c:pt>
                      <c:pt idx="19">
                        <c:v>0.13</c:v>
                      </c:pt>
                      <c:pt idx="20">
                        <c:v>0.48</c:v>
                      </c:pt>
                      <c:pt idx="21">
                        <c:v>0.42</c:v>
                      </c:pt>
                      <c:pt idx="22">
                        <c:v>2.19</c:v>
                      </c:pt>
                      <c:pt idx="23">
                        <c:v>0.51</c:v>
                      </c:pt>
                      <c:pt idx="24">
                        <c:v>0.57999999999999996</c:v>
                      </c:pt>
                      <c:pt idx="25">
                        <c:v>1.71</c:v>
                      </c:pt>
                      <c:pt idx="26">
                        <c:v>0.38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4-DC17-4E3F-9928-5EC0022A5573}"/>
                  </c:ext>
                </c:extLst>
              </c15:ser>
            </c15:filteredLineSeries>
          </c:ext>
        </c:extLst>
      </c:lineChart>
      <c:catAx>
        <c:axId val="22090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rgbClr val="00B05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pt-BR"/>
          </a:p>
        </c:txPr>
        <c:crossAx val="416232480"/>
        <c:crosses val="autoZero"/>
        <c:auto val="1"/>
        <c:lblAlgn val="ctr"/>
        <c:lblOffset val="100"/>
        <c:noMultiLvlLbl val="0"/>
      </c:catAx>
      <c:valAx>
        <c:axId val="416232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r>
                  <a:rPr lang="en-US" sz="900" b="1"/>
                  <a:t>Relação DCL/RCL</a:t>
                </a:r>
              </a:p>
            </c:rich>
          </c:tx>
          <c:layout>
            <c:manualLayout>
              <c:xMode val="edge"/>
              <c:yMode val="edge"/>
              <c:x val="6.5835064398097479E-3"/>
              <c:y val="7.4556388588760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pPr>
              <a:endParaRPr lang="pt-BR"/>
            </a:p>
          </c:txPr>
        </c:title>
        <c:numFmt formatCode="#,##0.00" sourceLinked="1"/>
        <c:majorTickMark val="none"/>
        <c:minorTickMark val="none"/>
        <c:tickLblPos val="nextTo"/>
        <c:spPr>
          <a:noFill/>
          <a:ln>
            <a:solidFill>
              <a:srgbClr val="00B05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pt-BR"/>
          </a:p>
        </c:txPr>
        <c:crossAx val="22090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 Narrow" panose="020B0606020202030204" pitchFamily="34" charset="0"/>
        </a:defRPr>
      </a:pPr>
      <a:endParaRPr lang="pt-BR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pt-BR" b="1" dirty="0"/>
              <a:t>Relação</a:t>
            </a:r>
            <a:r>
              <a:rPr lang="pt-BR" b="1" baseline="0" dirty="0"/>
              <a:t> Dívida Consolidada Líquida/RCL 2017</a:t>
            </a:r>
            <a:endParaRPr lang="pt-BR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6.3274235908911639E-2"/>
          <c:y val="7.6253758265186294E-2"/>
          <c:w val="0.92224204992350689"/>
          <c:h val="0.87088035275451259"/>
        </c:manualLayout>
      </c:layout>
      <c:lineChart>
        <c:grouping val="standard"/>
        <c:varyColors val="0"/>
        <c:ser>
          <c:idx val="17"/>
          <c:order val="0"/>
          <c:tx>
            <c:strRef>
              <c:f>DCL_RCL!$S$1</c:f>
              <c:strCache>
                <c:ptCount val="1"/>
                <c:pt idx="0">
                  <c:v>2017 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2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rgbClr val="FF0000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26FE-407A-B234-A17DC6CB1B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DCL_RCL!$A$2:$A$28</c:f>
              <c:strCache>
                <c:ptCount val="27"/>
                <c:pt idx="0">
                  <c:v>AC</c:v>
                </c:pt>
                <c:pt idx="1">
                  <c:v>AL</c:v>
                </c:pt>
                <c:pt idx="2">
                  <c:v>AM</c:v>
                </c:pt>
                <c:pt idx="3">
                  <c:v>AP</c:v>
                </c:pt>
                <c:pt idx="4">
                  <c:v>BA</c:v>
                </c:pt>
                <c:pt idx="5">
                  <c:v>CE</c:v>
                </c:pt>
                <c:pt idx="6">
                  <c:v>DF </c:v>
                </c:pt>
                <c:pt idx="7">
                  <c:v>ES</c:v>
                </c:pt>
                <c:pt idx="8">
                  <c:v>GO</c:v>
                </c:pt>
                <c:pt idx="9">
                  <c:v>MA</c:v>
                </c:pt>
                <c:pt idx="10">
                  <c:v>MG</c:v>
                </c:pt>
                <c:pt idx="11">
                  <c:v>MS</c:v>
                </c:pt>
                <c:pt idx="12">
                  <c:v>MT</c:v>
                </c:pt>
                <c:pt idx="13">
                  <c:v>PA</c:v>
                </c:pt>
                <c:pt idx="14">
                  <c:v>PB</c:v>
                </c:pt>
                <c:pt idx="15">
                  <c:v>PE</c:v>
                </c:pt>
                <c:pt idx="16">
                  <c:v>PI</c:v>
                </c:pt>
                <c:pt idx="17">
                  <c:v>PR</c:v>
                </c:pt>
                <c:pt idx="18">
                  <c:v>RJ</c:v>
                </c:pt>
                <c:pt idx="19">
                  <c:v>RN</c:v>
                </c:pt>
                <c:pt idx="20">
                  <c:v>RO</c:v>
                </c:pt>
                <c:pt idx="21">
                  <c:v>RR</c:v>
                </c:pt>
                <c:pt idx="22">
                  <c:v>RS</c:v>
                </c:pt>
                <c:pt idx="23">
                  <c:v>SC</c:v>
                </c:pt>
                <c:pt idx="24">
                  <c:v>SE</c:v>
                </c:pt>
                <c:pt idx="25">
                  <c:v>SP</c:v>
                </c:pt>
                <c:pt idx="26">
                  <c:v>TO</c:v>
                </c:pt>
              </c:strCache>
            </c:strRef>
          </c:cat>
          <c:val>
            <c:numRef>
              <c:f>DCL_RCL!$S$2:$S$28</c:f>
              <c:numCache>
                <c:formatCode>#,##0.00</c:formatCode>
                <c:ptCount val="27"/>
                <c:pt idx="0">
                  <c:v>0.72</c:v>
                </c:pt>
                <c:pt idx="1">
                  <c:v>0.95</c:v>
                </c:pt>
                <c:pt idx="2">
                  <c:v>0.36</c:v>
                </c:pt>
                <c:pt idx="3">
                  <c:v>0.14000000000000001</c:v>
                </c:pt>
                <c:pt idx="4">
                  <c:v>0.57999999999999996</c:v>
                </c:pt>
                <c:pt idx="5">
                  <c:v>0.46</c:v>
                </c:pt>
                <c:pt idx="6">
                  <c:v>0.34</c:v>
                </c:pt>
                <c:pt idx="7">
                  <c:v>0.17</c:v>
                </c:pt>
                <c:pt idx="8">
                  <c:v>0.92</c:v>
                </c:pt>
                <c:pt idx="9">
                  <c:v>0.44</c:v>
                </c:pt>
                <c:pt idx="10">
                  <c:v>1.86</c:v>
                </c:pt>
                <c:pt idx="11">
                  <c:v>0.76</c:v>
                </c:pt>
                <c:pt idx="12">
                  <c:v>0.44</c:v>
                </c:pt>
                <c:pt idx="13">
                  <c:v>0.06</c:v>
                </c:pt>
                <c:pt idx="14">
                  <c:v>0.28999999999999998</c:v>
                </c:pt>
                <c:pt idx="15">
                  <c:v>0.61</c:v>
                </c:pt>
                <c:pt idx="16">
                  <c:v>0.41</c:v>
                </c:pt>
                <c:pt idx="17">
                  <c:v>0.28999999999999998</c:v>
                </c:pt>
                <c:pt idx="18">
                  <c:v>2.7</c:v>
                </c:pt>
                <c:pt idx="19">
                  <c:v>0.13</c:v>
                </c:pt>
                <c:pt idx="20">
                  <c:v>0.48</c:v>
                </c:pt>
                <c:pt idx="21">
                  <c:v>0.42</c:v>
                </c:pt>
                <c:pt idx="22">
                  <c:v>2.19</c:v>
                </c:pt>
                <c:pt idx="23">
                  <c:v>0.51</c:v>
                </c:pt>
                <c:pt idx="24">
                  <c:v>0.57999999999999996</c:v>
                </c:pt>
                <c:pt idx="25">
                  <c:v>1.71</c:v>
                </c:pt>
                <c:pt idx="26">
                  <c:v>0.38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6FE-407A-B234-A17DC6CB1B88}"/>
            </c:ext>
          </c:extLst>
        </c:ser>
        <c:ser>
          <c:idx val="0"/>
          <c:order val="1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DCL_RCL!$T$2:$T$28</c:f>
              <c:numCache>
                <c:formatCode>#,##0.00</c:formatCode>
                <c:ptCount val="27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6FE-407A-B234-A17DC6CB1B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0902960"/>
        <c:axId val="416232480"/>
      </c:lineChart>
      <c:catAx>
        <c:axId val="22090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rgbClr val="00B05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pt-BR"/>
          </a:p>
        </c:txPr>
        <c:crossAx val="416232480"/>
        <c:crosses val="autoZero"/>
        <c:auto val="1"/>
        <c:lblAlgn val="ctr"/>
        <c:lblOffset val="100"/>
        <c:noMultiLvlLbl val="0"/>
      </c:catAx>
      <c:valAx>
        <c:axId val="416232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r>
                  <a:rPr lang="en-US" sz="900" b="1"/>
                  <a:t>Relação DCL/RCL</a:t>
                </a:r>
              </a:p>
            </c:rich>
          </c:tx>
          <c:layout>
            <c:manualLayout>
              <c:xMode val="edge"/>
              <c:yMode val="edge"/>
              <c:x val="6.5835064398097479E-3"/>
              <c:y val="7.4556388588760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pPr>
              <a:endParaRPr lang="pt-BR"/>
            </a:p>
          </c:txPr>
        </c:title>
        <c:numFmt formatCode="#,##0.00" sourceLinked="1"/>
        <c:majorTickMark val="none"/>
        <c:minorTickMark val="none"/>
        <c:tickLblPos val="nextTo"/>
        <c:spPr>
          <a:noFill/>
          <a:ln>
            <a:solidFill>
              <a:srgbClr val="00B05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pt-BR"/>
          </a:p>
        </c:txPr>
        <c:crossAx val="22090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 Narrow" panose="020B0606020202030204" pitchFamily="34" charset="0"/>
        </a:defRPr>
      </a:pPr>
      <a:endParaRPr lang="pt-BR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pt-BR" b="1" dirty="0">
                <a:solidFill>
                  <a:schemeClr val="tx1"/>
                </a:solidFill>
              </a:rPr>
              <a:t>Estado de Rondônia</a:t>
            </a:r>
          </a:p>
          <a:p>
            <a:pPr>
              <a:defRPr b="1">
                <a:solidFill>
                  <a:schemeClr val="tx1"/>
                </a:solidFill>
              </a:defRPr>
            </a:pPr>
            <a:r>
              <a:rPr lang="pt-BR" b="1" dirty="0">
                <a:solidFill>
                  <a:schemeClr val="tx1"/>
                </a:solidFill>
              </a:rPr>
              <a:t>Valor</a:t>
            </a:r>
            <a:r>
              <a:rPr lang="pt-BR" b="1" baseline="0" dirty="0">
                <a:solidFill>
                  <a:schemeClr val="tx1"/>
                </a:solidFill>
              </a:rPr>
              <a:t> das Prestações Pagas em Relação à</a:t>
            </a:r>
            <a:r>
              <a:rPr lang="pt-BR" b="1" dirty="0">
                <a:solidFill>
                  <a:schemeClr val="tx1"/>
                </a:solidFill>
              </a:rPr>
              <a:t> R</a:t>
            </a:r>
            <a:r>
              <a:rPr lang="pt-BR" b="1" baseline="0" dirty="0">
                <a:solidFill>
                  <a:schemeClr val="tx1"/>
                </a:solidFill>
              </a:rPr>
              <a:t>LR Mensal</a:t>
            </a:r>
          </a:p>
          <a:p>
            <a:pPr>
              <a:defRPr b="1">
                <a:solidFill>
                  <a:schemeClr val="tx1"/>
                </a:solidFill>
              </a:defRPr>
            </a:pPr>
            <a:r>
              <a:rPr lang="pt-BR" b="1" baseline="0" dirty="0">
                <a:solidFill>
                  <a:schemeClr val="tx1"/>
                </a:solidFill>
              </a:rPr>
              <a:t>1998-2014</a:t>
            </a:r>
            <a:endParaRPr lang="pt-BR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3231714713727209"/>
          <c:y val="4.745325247274566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7.9074651364455031E-2"/>
          <c:y val="0.12277574056785125"/>
          <c:w val="0.90644163446796333"/>
          <c:h val="0.76937784591233449"/>
        </c:manualLayout>
      </c:layout>
      <c:areaChart>
        <c:grouping val="stacked"/>
        <c:varyColors val="0"/>
        <c:ser>
          <c:idx val="0"/>
          <c:order val="0"/>
          <c:tx>
            <c:strRef>
              <c:f>PGTO_RLR!$B$1</c:f>
              <c:strCache>
                <c:ptCount val="1"/>
                <c:pt idx="0">
                  <c:v>Prestação Paga/RLR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FF6600"/>
              </a:solidFill>
            </a:ln>
            <a:effectLst/>
          </c:spPr>
          <c:cat>
            <c:numRef>
              <c:f>PGTO_RLR!$A$2:$A$242</c:f>
              <c:numCache>
                <c:formatCode>[$-416]mmm\-yy;@</c:formatCode>
                <c:ptCount val="241"/>
                <c:pt idx="0">
                  <c:v>35855</c:v>
                </c:pt>
                <c:pt idx="1">
                  <c:v>35886</c:v>
                </c:pt>
                <c:pt idx="2">
                  <c:v>35916</c:v>
                </c:pt>
                <c:pt idx="3">
                  <c:v>35947</c:v>
                </c:pt>
                <c:pt idx="4">
                  <c:v>35977</c:v>
                </c:pt>
                <c:pt idx="5">
                  <c:v>36008</c:v>
                </c:pt>
                <c:pt idx="6">
                  <c:v>36039</c:v>
                </c:pt>
                <c:pt idx="7">
                  <c:v>36069</c:v>
                </c:pt>
                <c:pt idx="8">
                  <c:v>36100</c:v>
                </c:pt>
                <c:pt idx="9">
                  <c:v>36130</c:v>
                </c:pt>
                <c:pt idx="10">
                  <c:v>36161</c:v>
                </c:pt>
                <c:pt idx="11">
                  <c:v>36192</c:v>
                </c:pt>
                <c:pt idx="12">
                  <c:v>36220</c:v>
                </c:pt>
                <c:pt idx="13">
                  <c:v>36251</c:v>
                </c:pt>
                <c:pt idx="14">
                  <c:v>36281</c:v>
                </c:pt>
                <c:pt idx="15">
                  <c:v>36312</c:v>
                </c:pt>
                <c:pt idx="16">
                  <c:v>36342</c:v>
                </c:pt>
                <c:pt idx="17">
                  <c:v>36373</c:v>
                </c:pt>
                <c:pt idx="18">
                  <c:v>36404</c:v>
                </c:pt>
                <c:pt idx="19">
                  <c:v>36434</c:v>
                </c:pt>
                <c:pt idx="20">
                  <c:v>36465</c:v>
                </c:pt>
                <c:pt idx="21">
                  <c:v>36495</c:v>
                </c:pt>
                <c:pt idx="22">
                  <c:v>36526</c:v>
                </c:pt>
                <c:pt idx="23">
                  <c:v>36557</c:v>
                </c:pt>
                <c:pt idx="24">
                  <c:v>36586</c:v>
                </c:pt>
                <c:pt idx="25">
                  <c:v>36617</c:v>
                </c:pt>
                <c:pt idx="26">
                  <c:v>36647</c:v>
                </c:pt>
                <c:pt idx="27">
                  <c:v>36678</c:v>
                </c:pt>
                <c:pt idx="28">
                  <c:v>36708</c:v>
                </c:pt>
                <c:pt idx="29">
                  <c:v>36739</c:v>
                </c:pt>
                <c:pt idx="30">
                  <c:v>36770</c:v>
                </c:pt>
                <c:pt idx="31">
                  <c:v>36800</c:v>
                </c:pt>
                <c:pt idx="32">
                  <c:v>36831</c:v>
                </c:pt>
                <c:pt idx="33">
                  <c:v>36861</c:v>
                </c:pt>
                <c:pt idx="34">
                  <c:v>36892</c:v>
                </c:pt>
                <c:pt idx="35">
                  <c:v>36923</c:v>
                </c:pt>
                <c:pt idx="36">
                  <c:v>36951</c:v>
                </c:pt>
                <c:pt idx="37">
                  <c:v>36982</c:v>
                </c:pt>
                <c:pt idx="38">
                  <c:v>37012</c:v>
                </c:pt>
                <c:pt idx="39">
                  <c:v>37043</c:v>
                </c:pt>
                <c:pt idx="40">
                  <c:v>37073</c:v>
                </c:pt>
                <c:pt idx="41">
                  <c:v>37104</c:v>
                </c:pt>
                <c:pt idx="42">
                  <c:v>37135</c:v>
                </c:pt>
                <c:pt idx="43">
                  <c:v>37165</c:v>
                </c:pt>
                <c:pt idx="44">
                  <c:v>37196</c:v>
                </c:pt>
                <c:pt idx="45">
                  <c:v>37226</c:v>
                </c:pt>
                <c:pt idx="46">
                  <c:v>37257</c:v>
                </c:pt>
                <c:pt idx="47">
                  <c:v>37288</c:v>
                </c:pt>
                <c:pt idx="48">
                  <c:v>37316</c:v>
                </c:pt>
                <c:pt idx="49">
                  <c:v>37347</c:v>
                </c:pt>
                <c:pt idx="50">
                  <c:v>37377</c:v>
                </c:pt>
                <c:pt idx="51">
                  <c:v>37408</c:v>
                </c:pt>
                <c:pt idx="52">
                  <c:v>37438</c:v>
                </c:pt>
                <c:pt idx="53">
                  <c:v>37469</c:v>
                </c:pt>
                <c:pt idx="54">
                  <c:v>37500</c:v>
                </c:pt>
                <c:pt idx="55">
                  <c:v>37530</c:v>
                </c:pt>
                <c:pt idx="56">
                  <c:v>37561</c:v>
                </c:pt>
                <c:pt idx="57">
                  <c:v>37591</c:v>
                </c:pt>
                <c:pt idx="58">
                  <c:v>37622</c:v>
                </c:pt>
                <c:pt idx="59">
                  <c:v>37653</c:v>
                </c:pt>
                <c:pt idx="60">
                  <c:v>37681</c:v>
                </c:pt>
                <c:pt idx="61">
                  <c:v>37712</c:v>
                </c:pt>
                <c:pt idx="62">
                  <c:v>37742</c:v>
                </c:pt>
                <c:pt idx="63">
                  <c:v>37773</c:v>
                </c:pt>
                <c:pt idx="64">
                  <c:v>37803</c:v>
                </c:pt>
                <c:pt idx="65">
                  <c:v>37834</c:v>
                </c:pt>
                <c:pt idx="66">
                  <c:v>37865</c:v>
                </c:pt>
                <c:pt idx="67">
                  <c:v>37895</c:v>
                </c:pt>
                <c:pt idx="68">
                  <c:v>37926</c:v>
                </c:pt>
                <c:pt idx="69">
                  <c:v>37956</c:v>
                </c:pt>
                <c:pt idx="70">
                  <c:v>37987</c:v>
                </c:pt>
                <c:pt idx="71">
                  <c:v>38018</c:v>
                </c:pt>
                <c:pt idx="72">
                  <c:v>38047</c:v>
                </c:pt>
                <c:pt idx="73">
                  <c:v>38078</c:v>
                </c:pt>
                <c:pt idx="74">
                  <c:v>38108</c:v>
                </c:pt>
                <c:pt idx="75">
                  <c:v>38139</c:v>
                </c:pt>
                <c:pt idx="76">
                  <c:v>38169</c:v>
                </c:pt>
                <c:pt idx="77">
                  <c:v>38200</c:v>
                </c:pt>
                <c:pt idx="78">
                  <c:v>38231</c:v>
                </c:pt>
                <c:pt idx="79">
                  <c:v>38261</c:v>
                </c:pt>
                <c:pt idx="80">
                  <c:v>38292</c:v>
                </c:pt>
                <c:pt idx="81">
                  <c:v>38322</c:v>
                </c:pt>
                <c:pt idx="82">
                  <c:v>38353</c:v>
                </c:pt>
                <c:pt idx="83">
                  <c:v>38384</c:v>
                </c:pt>
                <c:pt idx="84">
                  <c:v>38412</c:v>
                </c:pt>
                <c:pt idx="85">
                  <c:v>38443</c:v>
                </c:pt>
                <c:pt idx="86">
                  <c:v>38473</c:v>
                </c:pt>
                <c:pt idx="87">
                  <c:v>38504</c:v>
                </c:pt>
                <c:pt idx="88">
                  <c:v>38534</c:v>
                </c:pt>
                <c:pt idx="89">
                  <c:v>38565</c:v>
                </c:pt>
                <c:pt idx="90">
                  <c:v>38596</c:v>
                </c:pt>
                <c:pt idx="91">
                  <c:v>38626</c:v>
                </c:pt>
                <c:pt idx="92">
                  <c:v>38657</c:v>
                </c:pt>
                <c:pt idx="93">
                  <c:v>38687</c:v>
                </c:pt>
                <c:pt idx="94">
                  <c:v>38718</c:v>
                </c:pt>
                <c:pt idx="95">
                  <c:v>38749</c:v>
                </c:pt>
                <c:pt idx="96">
                  <c:v>38777</c:v>
                </c:pt>
                <c:pt idx="97">
                  <c:v>38808</c:v>
                </c:pt>
                <c:pt idx="98">
                  <c:v>38838</c:v>
                </c:pt>
                <c:pt idx="99">
                  <c:v>38869</c:v>
                </c:pt>
                <c:pt idx="100">
                  <c:v>38899</c:v>
                </c:pt>
                <c:pt idx="101">
                  <c:v>38930</c:v>
                </c:pt>
                <c:pt idx="102">
                  <c:v>38961</c:v>
                </c:pt>
                <c:pt idx="103">
                  <c:v>38991</c:v>
                </c:pt>
                <c:pt idx="104">
                  <c:v>39022</c:v>
                </c:pt>
                <c:pt idx="105">
                  <c:v>39052</c:v>
                </c:pt>
                <c:pt idx="106">
                  <c:v>39083</c:v>
                </c:pt>
                <c:pt idx="107">
                  <c:v>39114</c:v>
                </c:pt>
                <c:pt idx="108">
                  <c:v>39142</c:v>
                </c:pt>
                <c:pt idx="109">
                  <c:v>39173</c:v>
                </c:pt>
                <c:pt idx="110">
                  <c:v>39203</c:v>
                </c:pt>
                <c:pt idx="111">
                  <c:v>39234</c:v>
                </c:pt>
                <c:pt idx="112">
                  <c:v>39264</c:v>
                </c:pt>
                <c:pt idx="113">
                  <c:v>39295</c:v>
                </c:pt>
                <c:pt idx="114">
                  <c:v>39326</c:v>
                </c:pt>
                <c:pt idx="115">
                  <c:v>39356</c:v>
                </c:pt>
                <c:pt idx="116">
                  <c:v>39387</c:v>
                </c:pt>
                <c:pt idx="117">
                  <c:v>39417</c:v>
                </c:pt>
                <c:pt idx="118">
                  <c:v>39448</c:v>
                </c:pt>
                <c:pt idx="119">
                  <c:v>39479</c:v>
                </c:pt>
                <c:pt idx="120">
                  <c:v>39508</c:v>
                </c:pt>
                <c:pt idx="121">
                  <c:v>39539</c:v>
                </c:pt>
                <c:pt idx="122">
                  <c:v>39569</c:v>
                </c:pt>
                <c:pt idx="123">
                  <c:v>39600</c:v>
                </c:pt>
                <c:pt idx="124">
                  <c:v>39630</c:v>
                </c:pt>
                <c:pt idx="125">
                  <c:v>39661</c:v>
                </c:pt>
                <c:pt idx="126">
                  <c:v>39692</c:v>
                </c:pt>
                <c:pt idx="127">
                  <c:v>39722</c:v>
                </c:pt>
                <c:pt idx="128">
                  <c:v>39753</c:v>
                </c:pt>
                <c:pt idx="129">
                  <c:v>39783</c:v>
                </c:pt>
                <c:pt idx="130">
                  <c:v>39814</c:v>
                </c:pt>
                <c:pt idx="131">
                  <c:v>39845</c:v>
                </c:pt>
                <c:pt idx="132">
                  <c:v>39873</c:v>
                </c:pt>
                <c:pt idx="133">
                  <c:v>39904</c:v>
                </c:pt>
                <c:pt idx="134">
                  <c:v>39934</c:v>
                </c:pt>
                <c:pt idx="135">
                  <c:v>39965</c:v>
                </c:pt>
                <c:pt idx="136">
                  <c:v>39995</c:v>
                </c:pt>
                <c:pt idx="137">
                  <c:v>40026</c:v>
                </c:pt>
                <c:pt idx="138">
                  <c:v>40057</c:v>
                </c:pt>
                <c:pt idx="139">
                  <c:v>40087</c:v>
                </c:pt>
                <c:pt idx="140">
                  <c:v>40118</c:v>
                </c:pt>
                <c:pt idx="141">
                  <c:v>40148</c:v>
                </c:pt>
                <c:pt idx="142">
                  <c:v>40179</c:v>
                </c:pt>
                <c:pt idx="143">
                  <c:v>40210</c:v>
                </c:pt>
                <c:pt idx="144">
                  <c:v>40238</c:v>
                </c:pt>
                <c:pt idx="145">
                  <c:v>40269</c:v>
                </c:pt>
                <c:pt idx="146">
                  <c:v>40299</c:v>
                </c:pt>
                <c:pt idx="147">
                  <c:v>40330</c:v>
                </c:pt>
                <c:pt idx="148">
                  <c:v>40360</c:v>
                </c:pt>
                <c:pt idx="149">
                  <c:v>40391</c:v>
                </c:pt>
                <c:pt idx="150">
                  <c:v>40422</c:v>
                </c:pt>
                <c:pt idx="151">
                  <c:v>40452</c:v>
                </c:pt>
                <c:pt idx="152">
                  <c:v>40483</c:v>
                </c:pt>
                <c:pt idx="153">
                  <c:v>40513</c:v>
                </c:pt>
                <c:pt idx="154">
                  <c:v>40544</c:v>
                </c:pt>
                <c:pt idx="155">
                  <c:v>40575</c:v>
                </c:pt>
                <c:pt idx="156">
                  <c:v>40603</c:v>
                </c:pt>
                <c:pt idx="157">
                  <c:v>40634</c:v>
                </c:pt>
                <c:pt idx="158">
                  <c:v>40664</c:v>
                </c:pt>
                <c:pt idx="159">
                  <c:v>40695</c:v>
                </c:pt>
                <c:pt idx="160">
                  <c:v>40725</c:v>
                </c:pt>
                <c:pt idx="161">
                  <c:v>40756</c:v>
                </c:pt>
                <c:pt idx="162">
                  <c:v>40787</c:v>
                </c:pt>
                <c:pt idx="163">
                  <c:v>40817</c:v>
                </c:pt>
                <c:pt idx="164">
                  <c:v>40848</c:v>
                </c:pt>
                <c:pt idx="165">
                  <c:v>40878</c:v>
                </c:pt>
                <c:pt idx="166">
                  <c:v>40909</c:v>
                </c:pt>
                <c:pt idx="167">
                  <c:v>40940</c:v>
                </c:pt>
                <c:pt idx="168">
                  <c:v>40969</c:v>
                </c:pt>
                <c:pt idx="169">
                  <c:v>41000</c:v>
                </c:pt>
                <c:pt idx="170">
                  <c:v>41030</c:v>
                </c:pt>
                <c:pt idx="171">
                  <c:v>41061</c:v>
                </c:pt>
                <c:pt idx="172">
                  <c:v>41091</c:v>
                </c:pt>
                <c:pt idx="173">
                  <c:v>41122</c:v>
                </c:pt>
                <c:pt idx="174">
                  <c:v>41153</c:v>
                </c:pt>
                <c:pt idx="175">
                  <c:v>41183</c:v>
                </c:pt>
                <c:pt idx="176">
                  <c:v>41214</c:v>
                </c:pt>
                <c:pt idx="177">
                  <c:v>41244</c:v>
                </c:pt>
                <c:pt idx="178">
                  <c:v>41275</c:v>
                </c:pt>
                <c:pt idx="179">
                  <c:v>41306</c:v>
                </c:pt>
                <c:pt idx="180">
                  <c:v>41334</c:v>
                </c:pt>
                <c:pt idx="181">
                  <c:v>41365</c:v>
                </c:pt>
                <c:pt idx="182">
                  <c:v>41395</c:v>
                </c:pt>
                <c:pt idx="183">
                  <c:v>41426</c:v>
                </c:pt>
                <c:pt idx="184">
                  <c:v>41456</c:v>
                </c:pt>
                <c:pt idx="185">
                  <c:v>41487</c:v>
                </c:pt>
                <c:pt idx="186">
                  <c:v>41518</c:v>
                </c:pt>
                <c:pt idx="187">
                  <c:v>41548</c:v>
                </c:pt>
                <c:pt idx="188">
                  <c:v>41579</c:v>
                </c:pt>
                <c:pt idx="189">
                  <c:v>41609</c:v>
                </c:pt>
                <c:pt idx="190">
                  <c:v>41640</c:v>
                </c:pt>
                <c:pt idx="191">
                  <c:v>41671</c:v>
                </c:pt>
                <c:pt idx="192">
                  <c:v>41699</c:v>
                </c:pt>
                <c:pt idx="193">
                  <c:v>41730</c:v>
                </c:pt>
                <c:pt idx="194">
                  <c:v>41760</c:v>
                </c:pt>
                <c:pt idx="195">
                  <c:v>41791</c:v>
                </c:pt>
                <c:pt idx="196">
                  <c:v>41821</c:v>
                </c:pt>
                <c:pt idx="197">
                  <c:v>41852</c:v>
                </c:pt>
                <c:pt idx="198">
                  <c:v>41883</c:v>
                </c:pt>
                <c:pt idx="199">
                  <c:v>41913</c:v>
                </c:pt>
                <c:pt idx="200">
                  <c:v>41944</c:v>
                </c:pt>
                <c:pt idx="201">
                  <c:v>41974</c:v>
                </c:pt>
                <c:pt idx="202">
                  <c:v>42005</c:v>
                </c:pt>
                <c:pt idx="203">
                  <c:v>42036</c:v>
                </c:pt>
                <c:pt idx="204">
                  <c:v>42064</c:v>
                </c:pt>
                <c:pt idx="205">
                  <c:v>42095</c:v>
                </c:pt>
                <c:pt idx="206">
                  <c:v>42125</c:v>
                </c:pt>
                <c:pt idx="207">
                  <c:v>42156</c:v>
                </c:pt>
                <c:pt idx="208">
                  <c:v>42186</c:v>
                </c:pt>
                <c:pt idx="209">
                  <c:v>42217</c:v>
                </c:pt>
                <c:pt idx="210">
                  <c:v>42248</c:v>
                </c:pt>
                <c:pt idx="211">
                  <c:v>42278</c:v>
                </c:pt>
                <c:pt idx="212">
                  <c:v>42309</c:v>
                </c:pt>
                <c:pt idx="213">
                  <c:v>42339</c:v>
                </c:pt>
                <c:pt idx="214">
                  <c:v>42370</c:v>
                </c:pt>
                <c:pt idx="215">
                  <c:v>42401</c:v>
                </c:pt>
                <c:pt idx="216">
                  <c:v>42430</c:v>
                </c:pt>
                <c:pt idx="217">
                  <c:v>42461</c:v>
                </c:pt>
                <c:pt idx="218">
                  <c:v>42491</c:v>
                </c:pt>
                <c:pt idx="219">
                  <c:v>42522</c:v>
                </c:pt>
                <c:pt idx="220">
                  <c:v>42552</c:v>
                </c:pt>
                <c:pt idx="221">
                  <c:v>42583</c:v>
                </c:pt>
                <c:pt idx="222">
                  <c:v>42614</c:v>
                </c:pt>
                <c:pt idx="223">
                  <c:v>42644</c:v>
                </c:pt>
                <c:pt idx="224">
                  <c:v>42675</c:v>
                </c:pt>
                <c:pt idx="225">
                  <c:v>42705</c:v>
                </c:pt>
                <c:pt idx="226">
                  <c:v>42736</c:v>
                </c:pt>
                <c:pt idx="227">
                  <c:v>42767</c:v>
                </c:pt>
                <c:pt idx="228">
                  <c:v>42795</c:v>
                </c:pt>
                <c:pt idx="229">
                  <c:v>42826</c:v>
                </c:pt>
                <c:pt idx="230">
                  <c:v>42856</c:v>
                </c:pt>
                <c:pt idx="231">
                  <c:v>42887</c:v>
                </c:pt>
                <c:pt idx="232">
                  <c:v>42917</c:v>
                </c:pt>
                <c:pt idx="233">
                  <c:v>42948</c:v>
                </c:pt>
                <c:pt idx="234">
                  <c:v>42979</c:v>
                </c:pt>
                <c:pt idx="235">
                  <c:v>43009</c:v>
                </c:pt>
                <c:pt idx="236">
                  <c:v>43040</c:v>
                </c:pt>
                <c:pt idx="237">
                  <c:v>43070</c:v>
                </c:pt>
                <c:pt idx="238">
                  <c:v>43101</c:v>
                </c:pt>
                <c:pt idx="239">
                  <c:v>43132</c:v>
                </c:pt>
                <c:pt idx="240">
                  <c:v>43160</c:v>
                </c:pt>
              </c:numCache>
            </c:numRef>
          </c:cat>
          <c:val>
            <c:numRef>
              <c:f>PGTO_RLR!$B$2:$B$242</c:f>
              <c:numCache>
                <c:formatCode>0.00%</c:formatCode>
                <c:ptCount val="24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6.555553624643487E-2</c:v>
                </c:pt>
                <c:pt idx="4">
                  <c:v>6.5638302991542496E-2</c:v>
                </c:pt>
                <c:pt idx="5">
                  <c:v>6.2163384294263102E-2</c:v>
                </c:pt>
                <c:pt idx="6">
                  <c:v>6.3415586348177871E-2</c:v>
                </c:pt>
                <c:pt idx="7">
                  <c:v>6.0117145004192782E-2</c:v>
                </c:pt>
                <c:pt idx="8">
                  <c:v>6.0237548292142992E-2</c:v>
                </c:pt>
                <c:pt idx="9">
                  <c:v>5.8444955167938052E-2</c:v>
                </c:pt>
                <c:pt idx="10">
                  <c:v>5.7270947740434917E-2</c:v>
                </c:pt>
                <c:pt idx="11">
                  <c:v>6.2679990201860186E-2</c:v>
                </c:pt>
                <c:pt idx="12">
                  <c:v>7.5020624417208179E-2</c:v>
                </c:pt>
                <c:pt idx="13">
                  <c:v>7.8240569461756893E-2</c:v>
                </c:pt>
                <c:pt idx="14">
                  <c:v>8.0732646122872689E-2</c:v>
                </c:pt>
                <c:pt idx="15">
                  <c:v>7.7137169113460594E-2</c:v>
                </c:pt>
                <c:pt idx="16">
                  <c:v>7.8980170093098101E-2</c:v>
                </c:pt>
                <c:pt idx="17">
                  <c:v>8.3269125255043888E-2</c:v>
                </c:pt>
                <c:pt idx="18">
                  <c:v>8.0049366413776551E-2</c:v>
                </c:pt>
                <c:pt idx="19">
                  <c:v>8.3091208184659232E-2</c:v>
                </c:pt>
                <c:pt idx="20">
                  <c:v>8.3136463614223319E-2</c:v>
                </c:pt>
                <c:pt idx="21">
                  <c:v>8.9012070915765767E-2</c:v>
                </c:pt>
                <c:pt idx="22">
                  <c:v>9.4647593847610165E-2</c:v>
                </c:pt>
                <c:pt idx="23">
                  <c:v>7.1502351383071872E-2</c:v>
                </c:pt>
                <c:pt idx="24">
                  <c:v>9.6764961900451293E-2</c:v>
                </c:pt>
                <c:pt idx="25">
                  <c:v>7.814013700375462E-2</c:v>
                </c:pt>
                <c:pt idx="26">
                  <c:v>9.2949540410944609E-2</c:v>
                </c:pt>
                <c:pt idx="27">
                  <c:v>9.2890314861680312E-2</c:v>
                </c:pt>
                <c:pt idx="28">
                  <c:v>9.1459702946157143E-2</c:v>
                </c:pt>
                <c:pt idx="29">
                  <c:v>8.4961356727085132E-4</c:v>
                </c:pt>
                <c:pt idx="30">
                  <c:v>9.392864850635077E-2</c:v>
                </c:pt>
                <c:pt idx="31">
                  <c:v>9.2670739366783467E-2</c:v>
                </c:pt>
                <c:pt idx="32">
                  <c:v>8.908242984458288E-2</c:v>
                </c:pt>
                <c:pt idx="33">
                  <c:v>8.7779771454107425E-2</c:v>
                </c:pt>
                <c:pt idx="34">
                  <c:v>8.7230526841081374E-2</c:v>
                </c:pt>
                <c:pt idx="35">
                  <c:v>8.32676697796145E-2</c:v>
                </c:pt>
                <c:pt idx="36">
                  <c:v>8.1350719326784143E-2</c:v>
                </c:pt>
                <c:pt idx="37">
                  <c:v>7.8975816327368289E-2</c:v>
                </c:pt>
                <c:pt idx="38">
                  <c:v>7.9611612065226142E-2</c:v>
                </c:pt>
                <c:pt idx="39">
                  <c:v>7.9945880243105269E-2</c:v>
                </c:pt>
                <c:pt idx="40">
                  <c:v>7.9061589462944351E-2</c:v>
                </c:pt>
                <c:pt idx="41">
                  <c:v>7.8984242023311516E-2</c:v>
                </c:pt>
                <c:pt idx="42">
                  <c:v>7.9084247041323233E-2</c:v>
                </c:pt>
                <c:pt idx="43">
                  <c:v>7.6501942479008544E-2</c:v>
                </c:pt>
                <c:pt idx="44">
                  <c:v>7.7751867443048586E-2</c:v>
                </c:pt>
                <c:pt idx="45">
                  <c:v>7.8905428425542185E-2</c:v>
                </c:pt>
                <c:pt idx="46">
                  <c:v>7.6577060891987236E-2</c:v>
                </c:pt>
                <c:pt idx="47">
                  <c:v>7.7119519067387107E-2</c:v>
                </c:pt>
                <c:pt idx="48">
                  <c:v>7.7030661394447822E-2</c:v>
                </c:pt>
                <c:pt idx="49">
                  <c:v>7.7635503886512802E-2</c:v>
                </c:pt>
                <c:pt idx="50">
                  <c:v>7.6324494049088573E-2</c:v>
                </c:pt>
                <c:pt idx="51">
                  <c:v>7.57813107133396E-2</c:v>
                </c:pt>
                <c:pt idx="52">
                  <c:v>7.5946253264745953E-2</c:v>
                </c:pt>
                <c:pt idx="53">
                  <c:v>4.9447939509231598E-2</c:v>
                </c:pt>
                <c:pt idx="54">
                  <c:v>2.9794740505944457E-2</c:v>
                </c:pt>
                <c:pt idx="55">
                  <c:v>7.8310542428459043E-2</c:v>
                </c:pt>
                <c:pt idx="56">
                  <c:v>7.8020221470154166E-2</c:v>
                </c:pt>
                <c:pt idx="57">
                  <c:v>8.8024497684231415E-2</c:v>
                </c:pt>
                <c:pt idx="58">
                  <c:v>8.4670658517679645E-2</c:v>
                </c:pt>
                <c:pt idx="59">
                  <c:v>8.5828843599615096E-2</c:v>
                </c:pt>
                <c:pt idx="60">
                  <c:v>8.3532544033096123E-2</c:v>
                </c:pt>
                <c:pt idx="61">
                  <c:v>8.2488391898782043E-2</c:v>
                </c:pt>
                <c:pt idx="62">
                  <c:v>8.2466957626684087E-2</c:v>
                </c:pt>
                <c:pt idx="63">
                  <c:v>7.7735799732042629E-2</c:v>
                </c:pt>
                <c:pt idx="64">
                  <c:v>7.6837672228938128E-2</c:v>
                </c:pt>
                <c:pt idx="65">
                  <c:v>7.4933244322738152E-2</c:v>
                </c:pt>
                <c:pt idx="66">
                  <c:v>7.4822600756146759E-2</c:v>
                </c:pt>
                <c:pt idx="67">
                  <c:v>7.3708006060386966E-2</c:v>
                </c:pt>
                <c:pt idx="68">
                  <c:v>7.277619786587923E-2</c:v>
                </c:pt>
                <c:pt idx="69">
                  <c:v>6.9938736002784441E-2</c:v>
                </c:pt>
                <c:pt idx="70">
                  <c:v>6.8970638749209889E-2</c:v>
                </c:pt>
                <c:pt idx="71">
                  <c:v>6.8069773824922117E-2</c:v>
                </c:pt>
                <c:pt idx="72">
                  <c:v>7.23507472086833E-2</c:v>
                </c:pt>
                <c:pt idx="73">
                  <c:v>7.2873765190485801E-2</c:v>
                </c:pt>
                <c:pt idx="74">
                  <c:v>7.4299119022724611E-2</c:v>
                </c:pt>
                <c:pt idx="75">
                  <c:v>7.4358612969344068E-2</c:v>
                </c:pt>
                <c:pt idx="76">
                  <c:v>7.5239351203837512E-2</c:v>
                </c:pt>
                <c:pt idx="77">
                  <c:v>7.5190458537221463E-2</c:v>
                </c:pt>
                <c:pt idx="78">
                  <c:v>7.6282307403926525E-2</c:v>
                </c:pt>
                <c:pt idx="79">
                  <c:v>6.9341531513187837E-2</c:v>
                </c:pt>
                <c:pt idx="80">
                  <c:v>7.5809551223189206E-2</c:v>
                </c:pt>
                <c:pt idx="81">
                  <c:v>7.7438404809362663E-2</c:v>
                </c:pt>
                <c:pt idx="82">
                  <c:v>7.6759267528604E-2</c:v>
                </c:pt>
                <c:pt idx="83">
                  <c:v>7.6040539384562872E-2</c:v>
                </c:pt>
                <c:pt idx="84">
                  <c:v>7.3103791478360838E-2</c:v>
                </c:pt>
                <c:pt idx="85">
                  <c:v>7.1150350668769069E-2</c:v>
                </c:pt>
                <c:pt idx="86">
                  <c:v>7.0206894124956495E-2</c:v>
                </c:pt>
                <c:pt idx="87">
                  <c:v>7.0568177263004239E-2</c:v>
                </c:pt>
                <c:pt idx="88">
                  <c:v>6.8763970248515327E-2</c:v>
                </c:pt>
                <c:pt idx="89">
                  <c:v>6.7197855135874549E-2</c:v>
                </c:pt>
                <c:pt idx="90">
                  <c:v>6.4399895127673634E-2</c:v>
                </c:pt>
                <c:pt idx="91">
                  <c:v>6.3415062523926827E-2</c:v>
                </c:pt>
                <c:pt idx="92">
                  <c:v>6.3124514546377491E-2</c:v>
                </c:pt>
                <c:pt idx="93">
                  <c:v>6.2147337121874049E-2</c:v>
                </c:pt>
                <c:pt idx="94">
                  <c:v>6.2792021367919434E-2</c:v>
                </c:pt>
                <c:pt idx="95">
                  <c:v>6.3065301287858908E-2</c:v>
                </c:pt>
                <c:pt idx="96">
                  <c:v>6.0138832575417731E-2</c:v>
                </c:pt>
                <c:pt idx="97">
                  <c:v>5.9699182887745054E-2</c:v>
                </c:pt>
                <c:pt idx="98">
                  <c:v>5.9449273484129268E-2</c:v>
                </c:pt>
                <c:pt idx="99">
                  <c:v>5.8522115927352229E-2</c:v>
                </c:pt>
                <c:pt idx="100">
                  <c:v>5.8929622922306926E-2</c:v>
                </c:pt>
                <c:pt idx="101">
                  <c:v>5.8812953748027821E-2</c:v>
                </c:pt>
                <c:pt idx="102">
                  <c:v>5.9001259666699862E-2</c:v>
                </c:pt>
                <c:pt idx="103">
                  <c:v>5.8876156612411919E-2</c:v>
                </c:pt>
                <c:pt idx="104">
                  <c:v>5.8732066993140222E-2</c:v>
                </c:pt>
                <c:pt idx="105">
                  <c:v>5.8579169310628613E-2</c:v>
                </c:pt>
                <c:pt idx="106">
                  <c:v>5.7305121310465792E-2</c:v>
                </c:pt>
                <c:pt idx="107">
                  <c:v>5.6137088281479237E-2</c:v>
                </c:pt>
                <c:pt idx="108">
                  <c:v>5.7251427589630553E-2</c:v>
                </c:pt>
                <c:pt idx="109">
                  <c:v>5.736688163915666E-2</c:v>
                </c:pt>
                <c:pt idx="110">
                  <c:v>5.7010936918224626E-2</c:v>
                </c:pt>
                <c:pt idx="111">
                  <c:v>5.6946279284961675E-2</c:v>
                </c:pt>
                <c:pt idx="112">
                  <c:v>5.6252575352561847E-2</c:v>
                </c:pt>
                <c:pt idx="113">
                  <c:v>5.5784565494984478E-2</c:v>
                </c:pt>
                <c:pt idx="114">
                  <c:v>5.5882128796155596E-2</c:v>
                </c:pt>
                <c:pt idx="115">
                  <c:v>5.5817977790415488E-2</c:v>
                </c:pt>
                <c:pt idx="116">
                  <c:v>5.5338878803100261E-2</c:v>
                </c:pt>
                <c:pt idx="117">
                  <c:v>5.5059881232399167E-2</c:v>
                </c:pt>
                <c:pt idx="118">
                  <c:v>5.5088793648280156E-2</c:v>
                </c:pt>
                <c:pt idx="119">
                  <c:v>5.5049718718581664E-2</c:v>
                </c:pt>
                <c:pt idx="120">
                  <c:v>5.5420520654131444E-2</c:v>
                </c:pt>
                <c:pt idx="121">
                  <c:v>5.4488385578413255E-2</c:v>
                </c:pt>
                <c:pt idx="122">
                  <c:v>5.3690550111055384E-2</c:v>
                </c:pt>
                <c:pt idx="123">
                  <c:v>5.4065585356129417E-2</c:v>
                </c:pt>
                <c:pt idx="124">
                  <c:v>5.426737739586613E-2</c:v>
                </c:pt>
                <c:pt idx="125">
                  <c:v>5.2494624583482238E-2</c:v>
                </c:pt>
                <c:pt idx="126">
                  <c:v>5.1652375915109704E-2</c:v>
                </c:pt>
                <c:pt idx="127">
                  <c:v>5.118522236294637E-2</c:v>
                </c:pt>
                <c:pt idx="128">
                  <c:v>5.0573884519452446E-2</c:v>
                </c:pt>
                <c:pt idx="129">
                  <c:v>4.8620469166195474E-2</c:v>
                </c:pt>
                <c:pt idx="130">
                  <c:v>4.7178807007008758E-2</c:v>
                </c:pt>
                <c:pt idx="131">
                  <c:v>4.6029470303970192E-2</c:v>
                </c:pt>
                <c:pt idx="132">
                  <c:v>4.668208945463885E-2</c:v>
                </c:pt>
                <c:pt idx="133">
                  <c:v>4.6093226447662845E-2</c:v>
                </c:pt>
                <c:pt idx="134">
                  <c:v>4.6478498801001536E-2</c:v>
                </c:pt>
                <c:pt idx="135">
                  <c:v>4.6120821411252365E-2</c:v>
                </c:pt>
                <c:pt idx="136">
                  <c:v>4.6026426826584095E-2</c:v>
                </c:pt>
                <c:pt idx="137">
                  <c:v>4.599226084371659E-2</c:v>
                </c:pt>
                <c:pt idx="138">
                  <c:v>4.4958318441034796E-2</c:v>
                </c:pt>
                <c:pt idx="139">
                  <c:v>4.5279131715253502E-2</c:v>
                </c:pt>
                <c:pt idx="140">
                  <c:v>4.5560054330750471E-2</c:v>
                </c:pt>
                <c:pt idx="141">
                  <c:v>4.601649636107337E-2</c:v>
                </c:pt>
                <c:pt idx="142">
                  <c:v>4.5975221369511592E-2</c:v>
                </c:pt>
                <c:pt idx="143">
                  <c:v>4.6725147506939645E-2</c:v>
                </c:pt>
                <c:pt idx="144">
                  <c:v>4.8025935489223376E-2</c:v>
                </c:pt>
                <c:pt idx="145">
                  <c:v>4.8461057660224266E-2</c:v>
                </c:pt>
                <c:pt idx="146">
                  <c:v>4.8224901865171442E-2</c:v>
                </c:pt>
                <c:pt idx="147">
                  <c:v>4.9152270874558625E-2</c:v>
                </c:pt>
                <c:pt idx="148">
                  <c:v>4.7810836208179351E-2</c:v>
                </c:pt>
                <c:pt idx="149">
                  <c:v>4.6996881175340365E-2</c:v>
                </c:pt>
                <c:pt idx="150">
                  <c:v>4.7075348532494031E-2</c:v>
                </c:pt>
                <c:pt idx="151">
                  <c:v>4.6017188803847302E-2</c:v>
                </c:pt>
                <c:pt idx="152">
                  <c:v>4.609324339667422E-2</c:v>
                </c:pt>
                <c:pt idx="153">
                  <c:v>4.5842929614564043E-2</c:v>
                </c:pt>
                <c:pt idx="154">
                  <c:v>4.5088069468666031E-2</c:v>
                </c:pt>
                <c:pt idx="155">
                  <c:v>4.8268070228173962E-2</c:v>
                </c:pt>
                <c:pt idx="156">
                  <c:v>4.6252995139552444E-2</c:v>
                </c:pt>
                <c:pt idx="157">
                  <c:v>4.5265823432913264E-2</c:v>
                </c:pt>
                <c:pt idx="158">
                  <c:v>4.4520898487911832E-2</c:v>
                </c:pt>
                <c:pt idx="159">
                  <c:v>4.3427988689628369E-2</c:v>
                </c:pt>
                <c:pt idx="160">
                  <c:v>4.3251734248458545E-2</c:v>
                </c:pt>
                <c:pt idx="161">
                  <c:v>4.3307513644022105E-2</c:v>
                </c:pt>
                <c:pt idx="162">
                  <c:v>4.3545956724917047E-2</c:v>
                </c:pt>
                <c:pt idx="163">
                  <c:v>4.3947590986996653E-2</c:v>
                </c:pt>
                <c:pt idx="164">
                  <c:v>4.3250575514064339E-2</c:v>
                </c:pt>
                <c:pt idx="165">
                  <c:v>4.2809624707095283E-2</c:v>
                </c:pt>
                <c:pt idx="166">
                  <c:v>4.2118307369845953E-2</c:v>
                </c:pt>
                <c:pt idx="167">
                  <c:v>3.894708752884344E-2</c:v>
                </c:pt>
                <c:pt idx="168">
                  <c:v>3.9364638249033669E-2</c:v>
                </c:pt>
                <c:pt idx="169">
                  <c:v>3.9353452095660185E-2</c:v>
                </c:pt>
                <c:pt idx="170">
                  <c:v>3.914100618613197E-2</c:v>
                </c:pt>
                <c:pt idx="171">
                  <c:v>3.9723022361706252E-2</c:v>
                </c:pt>
                <c:pt idx="172">
                  <c:v>3.9788912994664617E-2</c:v>
                </c:pt>
                <c:pt idx="173">
                  <c:v>4.0130166525156087E-2</c:v>
                </c:pt>
                <c:pt idx="174">
                  <c:v>4.0257417738729956E-2</c:v>
                </c:pt>
                <c:pt idx="175">
                  <c:v>3.9945306198425685E-2</c:v>
                </c:pt>
                <c:pt idx="176">
                  <c:v>3.9949941676436902E-2</c:v>
                </c:pt>
                <c:pt idx="177">
                  <c:v>4.0930719625450661E-2</c:v>
                </c:pt>
                <c:pt idx="178">
                  <c:v>4.1317565786831219E-2</c:v>
                </c:pt>
                <c:pt idx="179">
                  <c:v>4.1645233304973092E-2</c:v>
                </c:pt>
                <c:pt idx="180">
                  <c:v>4.0696734357156823E-2</c:v>
                </c:pt>
                <c:pt idx="181">
                  <c:v>4.0050197962129032E-2</c:v>
                </c:pt>
                <c:pt idx="182">
                  <c:v>4.0625572758199849E-2</c:v>
                </c:pt>
                <c:pt idx="183">
                  <c:v>4.0696648193062526E-2</c:v>
                </c:pt>
                <c:pt idx="184">
                  <c:v>4.0937190739390297E-2</c:v>
                </c:pt>
                <c:pt idx="185">
                  <c:v>4.0702940347786098E-2</c:v>
                </c:pt>
                <c:pt idx="186">
                  <c:v>4.051319090971596E-2</c:v>
                </c:pt>
                <c:pt idx="187">
                  <c:v>4.196490748141115E-2</c:v>
                </c:pt>
                <c:pt idx="188">
                  <c:v>4.1785400461265228E-2</c:v>
                </c:pt>
                <c:pt idx="189">
                  <c:v>4.1750342566566782E-2</c:v>
                </c:pt>
                <c:pt idx="190">
                  <c:v>4.2756324774040864E-2</c:v>
                </c:pt>
                <c:pt idx="191">
                  <c:v>4.3151037250196249E-2</c:v>
                </c:pt>
                <c:pt idx="192">
                  <c:v>4.2189459475080682E-2</c:v>
                </c:pt>
                <c:pt idx="193">
                  <c:v>4.2178928098949443E-2</c:v>
                </c:pt>
                <c:pt idx="194">
                  <c:v>4.1754113329998691E-2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07-4A6A-B7DE-E1789A475F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20902960"/>
        <c:axId val="416232480"/>
      </c:areaChart>
      <c:lineChart>
        <c:grouping val="standard"/>
        <c:varyColors val="0"/>
        <c:ser>
          <c:idx val="1"/>
          <c:order val="1"/>
          <c:tx>
            <c:strRef>
              <c:f>PGTO_RLR!$C$1</c:f>
              <c:strCache>
                <c:ptCount val="1"/>
                <c:pt idx="0">
                  <c:v>Limite de Comprometimento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PGTO_RLR!$A$2:$A$242</c:f>
              <c:numCache>
                <c:formatCode>[$-416]mmm\-yy;@</c:formatCode>
                <c:ptCount val="241"/>
                <c:pt idx="0">
                  <c:v>35855</c:v>
                </c:pt>
                <c:pt idx="1">
                  <c:v>35886</c:v>
                </c:pt>
                <c:pt idx="2">
                  <c:v>35916</c:v>
                </c:pt>
                <c:pt idx="3">
                  <c:v>35947</c:v>
                </c:pt>
                <c:pt idx="4">
                  <c:v>35977</c:v>
                </c:pt>
                <c:pt idx="5">
                  <c:v>36008</c:v>
                </c:pt>
                <c:pt idx="6">
                  <c:v>36039</c:v>
                </c:pt>
                <c:pt idx="7">
                  <c:v>36069</c:v>
                </c:pt>
                <c:pt idx="8">
                  <c:v>36100</c:v>
                </c:pt>
                <c:pt idx="9">
                  <c:v>36130</c:v>
                </c:pt>
                <c:pt idx="10">
                  <c:v>36161</c:v>
                </c:pt>
                <c:pt idx="11">
                  <c:v>36192</c:v>
                </c:pt>
                <c:pt idx="12">
                  <c:v>36220</c:v>
                </c:pt>
                <c:pt idx="13">
                  <c:v>36251</c:v>
                </c:pt>
                <c:pt idx="14">
                  <c:v>36281</c:v>
                </c:pt>
                <c:pt idx="15">
                  <c:v>36312</c:v>
                </c:pt>
                <c:pt idx="16">
                  <c:v>36342</c:v>
                </c:pt>
                <c:pt idx="17">
                  <c:v>36373</c:v>
                </c:pt>
                <c:pt idx="18">
                  <c:v>36404</c:v>
                </c:pt>
                <c:pt idx="19">
                  <c:v>36434</c:v>
                </c:pt>
                <c:pt idx="20">
                  <c:v>36465</c:v>
                </c:pt>
                <c:pt idx="21">
                  <c:v>36495</c:v>
                </c:pt>
                <c:pt idx="22">
                  <c:v>36526</c:v>
                </c:pt>
                <c:pt idx="23">
                  <c:v>36557</c:v>
                </c:pt>
                <c:pt idx="24">
                  <c:v>36586</c:v>
                </c:pt>
                <c:pt idx="25">
                  <c:v>36617</c:v>
                </c:pt>
                <c:pt idx="26">
                  <c:v>36647</c:v>
                </c:pt>
                <c:pt idx="27">
                  <c:v>36678</c:v>
                </c:pt>
                <c:pt idx="28">
                  <c:v>36708</c:v>
                </c:pt>
                <c:pt idx="29">
                  <c:v>36739</c:v>
                </c:pt>
                <c:pt idx="30">
                  <c:v>36770</c:v>
                </c:pt>
                <c:pt idx="31">
                  <c:v>36800</c:v>
                </c:pt>
                <c:pt idx="32">
                  <c:v>36831</c:v>
                </c:pt>
                <c:pt idx="33">
                  <c:v>36861</c:v>
                </c:pt>
                <c:pt idx="34">
                  <c:v>36892</c:v>
                </c:pt>
                <c:pt idx="35">
                  <c:v>36923</c:v>
                </c:pt>
                <c:pt idx="36">
                  <c:v>36951</c:v>
                </c:pt>
                <c:pt idx="37">
                  <c:v>36982</c:v>
                </c:pt>
                <c:pt idx="38">
                  <c:v>37012</c:v>
                </c:pt>
                <c:pt idx="39">
                  <c:v>37043</c:v>
                </c:pt>
                <c:pt idx="40">
                  <c:v>37073</c:v>
                </c:pt>
                <c:pt idx="41">
                  <c:v>37104</c:v>
                </c:pt>
                <c:pt idx="42">
                  <c:v>37135</c:v>
                </c:pt>
                <c:pt idx="43">
                  <c:v>37165</c:v>
                </c:pt>
                <c:pt idx="44">
                  <c:v>37196</c:v>
                </c:pt>
                <c:pt idx="45">
                  <c:v>37226</c:v>
                </c:pt>
                <c:pt idx="46">
                  <c:v>37257</c:v>
                </c:pt>
                <c:pt idx="47">
                  <c:v>37288</c:v>
                </c:pt>
                <c:pt idx="48">
                  <c:v>37316</c:v>
                </c:pt>
                <c:pt idx="49">
                  <c:v>37347</c:v>
                </c:pt>
                <c:pt idx="50">
                  <c:v>37377</c:v>
                </c:pt>
                <c:pt idx="51">
                  <c:v>37408</c:v>
                </c:pt>
                <c:pt idx="52">
                  <c:v>37438</c:v>
                </c:pt>
                <c:pt idx="53">
                  <c:v>37469</c:v>
                </c:pt>
                <c:pt idx="54">
                  <c:v>37500</c:v>
                </c:pt>
                <c:pt idx="55">
                  <c:v>37530</c:v>
                </c:pt>
                <c:pt idx="56">
                  <c:v>37561</c:v>
                </c:pt>
                <c:pt idx="57">
                  <c:v>37591</c:v>
                </c:pt>
                <c:pt idx="58">
                  <c:v>37622</c:v>
                </c:pt>
                <c:pt idx="59">
                  <c:v>37653</c:v>
                </c:pt>
                <c:pt idx="60">
                  <c:v>37681</c:v>
                </c:pt>
                <c:pt idx="61">
                  <c:v>37712</c:v>
                </c:pt>
                <c:pt idx="62">
                  <c:v>37742</c:v>
                </c:pt>
                <c:pt idx="63">
                  <c:v>37773</c:v>
                </c:pt>
                <c:pt idx="64">
                  <c:v>37803</c:v>
                </c:pt>
                <c:pt idx="65">
                  <c:v>37834</c:v>
                </c:pt>
                <c:pt idx="66">
                  <c:v>37865</c:v>
                </c:pt>
                <c:pt idx="67">
                  <c:v>37895</c:v>
                </c:pt>
                <c:pt idx="68">
                  <c:v>37926</c:v>
                </c:pt>
                <c:pt idx="69">
                  <c:v>37956</c:v>
                </c:pt>
                <c:pt idx="70">
                  <c:v>37987</c:v>
                </c:pt>
                <c:pt idx="71">
                  <c:v>38018</c:v>
                </c:pt>
                <c:pt idx="72">
                  <c:v>38047</c:v>
                </c:pt>
                <c:pt idx="73">
                  <c:v>38078</c:v>
                </c:pt>
                <c:pt idx="74">
                  <c:v>38108</c:v>
                </c:pt>
                <c:pt idx="75">
                  <c:v>38139</c:v>
                </c:pt>
                <c:pt idx="76">
                  <c:v>38169</c:v>
                </c:pt>
                <c:pt idx="77">
                  <c:v>38200</c:v>
                </c:pt>
                <c:pt idx="78">
                  <c:v>38231</c:v>
                </c:pt>
                <c:pt idx="79">
                  <c:v>38261</c:v>
                </c:pt>
                <c:pt idx="80">
                  <c:v>38292</c:v>
                </c:pt>
                <c:pt idx="81">
                  <c:v>38322</c:v>
                </c:pt>
                <c:pt idx="82">
                  <c:v>38353</c:v>
                </c:pt>
                <c:pt idx="83">
                  <c:v>38384</c:v>
                </c:pt>
                <c:pt idx="84">
                  <c:v>38412</c:v>
                </c:pt>
                <c:pt idx="85">
                  <c:v>38443</c:v>
                </c:pt>
                <c:pt idx="86">
                  <c:v>38473</c:v>
                </c:pt>
                <c:pt idx="87">
                  <c:v>38504</c:v>
                </c:pt>
                <c:pt idx="88">
                  <c:v>38534</c:v>
                </c:pt>
                <c:pt idx="89">
                  <c:v>38565</c:v>
                </c:pt>
                <c:pt idx="90">
                  <c:v>38596</c:v>
                </c:pt>
                <c:pt idx="91">
                  <c:v>38626</c:v>
                </c:pt>
                <c:pt idx="92">
                  <c:v>38657</c:v>
                </c:pt>
                <c:pt idx="93">
                  <c:v>38687</c:v>
                </c:pt>
                <c:pt idx="94">
                  <c:v>38718</c:v>
                </c:pt>
                <c:pt idx="95">
                  <c:v>38749</c:v>
                </c:pt>
                <c:pt idx="96">
                  <c:v>38777</c:v>
                </c:pt>
                <c:pt idx="97">
                  <c:v>38808</c:v>
                </c:pt>
                <c:pt idx="98">
                  <c:v>38838</c:v>
                </c:pt>
                <c:pt idx="99">
                  <c:v>38869</c:v>
                </c:pt>
                <c:pt idx="100">
                  <c:v>38899</c:v>
                </c:pt>
                <c:pt idx="101">
                  <c:v>38930</c:v>
                </c:pt>
                <c:pt idx="102">
                  <c:v>38961</c:v>
                </c:pt>
                <c:pt idx="103">
                  <c:v>38991</c:v>
                </c:pt>
                <c:pt idx="104">
                  <c:v>39022</c:v>
                </c:pt>
                <c:pt idx="105">
                  <c:v>39052</c:v>
                </c:pt>
                <c:pt idx="106">
                  <c:v>39083</c:v>
                </c:pt>
                <c:pt idx="107">
                  <c:v>39114</c:v>
                </c:pt>
                <c:pt idx="108">
                  <c:v>39142</c:v>
                </c:pt>
                <c:pt idx="109">
                  <c:v>39173</c:v>
                </c:pt>
                <c:pt idx="110">
                  <c:v>39203</c:v>
                </c:pt>
                <c:pt idx="111">
                  <c:v>39234</c:v>
                </c:pt>
                <c:pt idx="112">
                  <c:v>39264</c:v>
                </c:pt>
                <c:pt idx="113">
                  <c:v>39295</c:v>
                </c:pt>
                <c:pt idx="114">
                  <c:v>39326</c:v>
                </c:pt>
                <c:pt idx="115">
                  <c:v>39356</c:v>
                </c:pt>
                <c:pt idx="116">
                  <c:v>39387</c:v>
                </c:pt>
                <c:pt idx="117">
                  <c:v>39417</c:v>
                </c:pt>
                <c:pt idx="118">
                  <c:v>39448</c:v>
                </c:pt>
                <c:pt idx="119">
                  <c:v>39479</c:v>
                </c:pt>
                <c:pt idx="120">
                  <c:v>39508</c:v>
                </c:pt>
                <c:pt idx="121">
                  <c:v>39539</c:v>
                </c:pt>
                <c:pt idx="122">
                  <c:v>39569</c:v>
                </c:pt>
                <c:pt idx="123">
                  <c:v>39600</c:v>
                </c:pt>
                <c:pt idx="124">
                  <c:v>39630</c:v>
                </c:pt>
                <c:pt idx="125">
                  <c:v>39661</c:v>
                </c:pt>
                <c:pt idx="126">
                  <c:v>39692</c:v>
                </c:pt>
                <c:pt idx="127">
                  <c:v>39722</c:v>
                </c:pt>
                <c:pt idx="128">
                  <c:v>39753</c:v>
                </c:pt>
                <c:pt idx="129">
                  <c:v>39783</c:v>
                </c:pt>
                <c:pt idx="130">
                  <c:v>39814</c:v>
                </c:pt>
                <c:pt idx="131">
                  <c:v>39845</c:v>
                </c:pt>
                <c:pt idx="132">
                  <c:v>39873</c:v>
                </c:pt>
                <c:pt idx="133">
                  <c:v>39904</c:v>
                </c:pt>
                <c:pt idx="134">
                  <c:v>39934</c:v>
                </c:pt>
                <c:pt idx="135">
                  <c:v>39965</c:v>
                </c:pt>
                <c:pt idx="136">
                  <c:v>39995</c:v>
                </c:pt>
                <c:pt idx="137">
                  <c:v>40026</c:v>
                </c:pt>
                <c:pt idx="138">
                  <c:v>40057</c:v>
                </c:pt>
                <c:pt idx="139">
                  <c:v>40087</c:v>
                </c:pt>
                <c:pt idx="140">
                  <c:v>40118</c:v>
                </c:pt>
                <c:pt idx="141">
                  <c:v>40148</c:v>
                </c:pt>
                <c:pt idx="142">
                  <c:v>40179</c:v>
                </c:pt>
                <c:pt idx="143">
                  <c:v>40210</c:v>
                </c:pt>
                <c:pt idx="144">
                  <c:v>40238</c:v>
                </c:pt>
                <c:pt idx="145">
                  <c:v>40269</c:v>
                </c:pt>
                <c:pt idx="146">
                  <c:v>40299</c:v>
                </c:pt>
                <c:pt idx="147">
                  <c:v>40330</c:v>
                </c:pt>
                <c:pt idx="148">
                  <c:v>40360</c:v>
                </c:pt>
                <c:pt idx="149">
                  <c:v>40391</c:v>
                </c:pt>
                <c:pt idx="150">
                  <c:v>40422</c:v>
                </c:pt>
                <c:pt idx="151">
                  <c:v>40452</c:v>
                </c:pt>
                <c:pt idx="152">
                  <c:v>40483</c:v>
                </c:pt>
                <c:pt idx="153">
                  <c:v>40513</c:v>
                </c:pt>
                <c:pt idx="154">
                  <c:v>40544</c:v>
                </c:pt>
                <c:pt idx="155">
                  <c:v>40575</c:v>
                </c:pt>
                <c:pt idx="156">
                  <c:v>40603</c:v>
                </c:pt>
                <c:pt idx="157">
                  <c:v>40634</c:v>
                </c:pt>
                <c:pt idx="158">
                  <c:v>40664</c:v>
                </c:pt>
                <c:pt idx="159">
                  <c:v>40695</c:v>
                </c:pt>
                <c:pt idx="160">
                  <c:v>40725</c:v>
                </c:pt>
                <c:pt idx="161">
                  <c:v>40756</c:v>
                </c:pt>
                <c:pt idx="162">
                  <c:v>40787</c:v>
                </c:pt>
                <c:pt idx="163">
                  <c:v>40817</c:v>
                </c:pt>
                <c:pt idx="164">
                  <c:v>40848</c:v>
                </c:pt>
                <c:pt idx="165">
                  <c:v>40878</c:v>
                </c:pt>
                <c:pt idx="166">
                  <c:v>40909</c:v>
                </c:pt>
                <c:pt idx="167">
                  <c:v>40940</c:v>
                </c:pt>
                <c:pt idx="168">
                  <c:v>40969</c:v>
                </c:pt>
                <c:pt idx="169">
                  <c:v>41000</c:v>
                </c:pt>
                <c:pt idx="170">
                  <c:v>41030</c:v>
                </c:pt>
                <c:pt idx="171">
                  <c:v>41061</c:v>
                </c:pt>
                <c:pt idx="172">
                  <c:v>41091</c:v>
                </c:pt>
                <c:pt idx="173">
                  <c:v>41122</c:v>
                </c:pt>
                <c:pt idx="174">
                  <c:v>41153</c:v>
                </c:pt>
                <c:pt idx="175">
                  <c:v>41183</c:v>
                </c:pt>
                <c:pt idx="176">
                  <c:v>41214</c:v>
                </c:pt>
                <c:pt idx="177">
                  <c:v>41244</c:v>
                </c:pt>
                <c:pt idx="178">
                  <c:v>41275</c:v>
                </c:pt>
                <c:pt idx="179">
                  <c:v>41306</c:v>
                </c:pt>
                <c:pt idx="180">
                  <c:v>41334</c:v>
                </c:pt>
                <c:pt idx="181">
                  <c:v>41365</c:v>
                </c:pt>
                <c:pt idx="182">
                  <c:v>41395</c:v>
                </c:pt>
                <c:pt idx="183">
                  <c:v>41426</c:v>
                </c:pt>
                <c:pt idx="184">
                  <c:v>41456</c:v>
                </c:pt>
                <c:pt idx="185">
                  <c:v>41487</c:v>
                </c:pt>
                <c:pt idx="186">
                  <c:v>41518</c:v>
                </c:pt>
                <c:pt idx="187">
                  <c:v>41548</c:v>
                </c:pt>
                <c:pt idx="188">
                  <c:v>41579</c:v>
                </c:pt>
                <c:pt idx="189">
                  <c:v>41609</c:v>
                </c:pt>
                <c:pt idx="190">
                  <c:v>41640</c:v>
                </c:pt>
                <c:pt idx="191">
                  <c:v>41671</c:v>
                </c:pt>
                <c:pt idx="192">
                  <c:v>41699</c:v>
                </c:pt>
                <c:pt idx="193">
                  <c:v>41730</c:v>
                </c:pt>
                <c:pt idx="194">
                  <c:v>41760</c:v>
                </c:pt>
                <c:pt idx="195">
                  <c:v>41791</c:v>
                </c:pt>
                <c:pt idx="196">
                  <c:v>41821</c:v>
                </c:pt>
                <c:pt idx="197">
                  <c:v>41852</c:v>
                </c:pt>
                <c:pt idx="198">
                  <c:v>41883</c:v>
                </c:pt>
                <c:pt idx="199">
                  <c:v>41913</c:v>
                </c:pt>
                <c:pt idx="200">
                  <c:v>41944</c:v>
                </c:pt>
                <c:pt idx="201">
                  <c:v>41974</c:v>
                </c:pt>
                <c:pt idx="202">
                  <c:v>42005</c:v>
                </c:pt>
                <c:pt idx="203">
                  <c:v>42036</c:v>
                </c:pt>
                <c:pt idx="204">
                  <c:v>42064</c:v>
                </c:pt>
                <c:pt idx="205">
                  <c:v>42095</c:v>
                </c:pt>
                <c:pt idx="206">
                  <c:v>42125</c:v>
                </c:pt>
                <c:pt idx="207">
                  <c:v>42156</c:v>
                </c:pt>
                <c:pt idx="208">
                  <c:v>42186</c:v>
                </c:pt>
                <c:pt idx="209">
                  <c:v>42217</c:v>
                </c:pt>
                <c:pt idx="210">
                  <c:v>42248</c:v>
                </c:pt>
                <c:pt idx="211">
                  <c:v>42278</c:v>
                </c:pt>
                <c:pt idx="212">
                  <c:v>42309</c:v>
                </c:pt>
                <c:pt idx="213">
                  <c:v>42339</c:v>
                </c:pt>
                <c:pt idx="214">
                  <c:v>42370</c:v>
                </c:pt>
                <c:pt idx="215">
                  <c:v>42401</c:v>
                </c:pt>
                <c:pt idx="216">
                  <c:v>42430</c:v>
                </c:pt>
                <c:pt idx="217">
                  <c:v>42461</c:v>
                </c:pt>
                <c:pt idx="218">
                  <c:v>42491</c:v>
                </c:pt>
                <c:pt idx="219">
                  <c:v>42522</c:v>
                </c:pt>
                <c:pt idx="220">
                  <c:v>42552</c:v>
                </c:pt>
                <c:pt idx="221">
                  <c:v>42583</c:v>
                </c:pt>
                <c:pt idx="222">
                  <c:v>42614</c:v>
                </c:pt>
                <c:pt idx="223">
                  <c:v>42644</c:v>
                </c:pt>
                <c:pt idx="224">
                  <c:v>42675</c:v>
                </c:pt>
                <c:pt idx="225">
                  <c:v>42705</c:v>
                </c:pt>
                <c:pt idx="226">
                  <c:v>42736</c:v>
                </c:pt>
                <c:pt idx="227">
                  <c:v>42767</c:v>
                </c:pt>
                <c:pt idx="228">
                  <c:v>42795</c:v>
                </c:pt>
                <c:pt idx="229">
                  <c:v>42826</c:v>
                </c:pt>
                <c:pt idx="230">
                  <c:v>42856</c:v>
                </c:pt>
                <c:pt idx="231">
                  <c:v>42887</c:v>
                </c:pt>
                <c:pt idx="232">
                  <c:v>42917</c:v>
                </c:pt>
                <c:pt idx="233">
                  <c:v>42948</c:v>
                </c:pt>
                <c:pt idx="234">
                  <c:v>42979</c:v>
                </c:pt>
                <c:pt idx="235">
                  <c:v>43009</c:v>
                </c:pt>
                <c:pt idx="236">
                  <c:v>43040</c:v>
                </c:pt>
                <c:pt idx="237">
                  <c:v>43070</c:v>
                </c:pt>
                <c:pt idx="238">
                  <c:v>43101</c:v>
                </c:pt>
                <c:pt idx="239">
                  <c:v>43132</c:v>
                </c:pt>
                <c:pt idx="240">
                  <c:v>43160</c:v>
                </c:pt>
              </c:numCache>
            </c:numRef>
          </c:cat>
          <c:val>
            <c:numRef>
              <c:f>PGTO_RLR!$C$2:$C$243</c:f>
              <c:numCache>
                <c:formatCode>0.00%</c:formatCode>
                <c:ptCount val="242"/>
                <c:pt idx="0">
                  <c:v>0.13</c:v>
                </c:pt>
                <c:pt idx="1">
                  <c:v>0.13</c:v>
                </c:pt>
                <c:pt idx="2">
                  <c:v>0.13</c:v>
                </c:pt>
                <c:pt idx="3">
                  <c:v>0.13</c:v>
                </c:pt>
                <c:pt idx="4">
                  <c:v>0.13</c:v>
                </c:pt>
                <c:pt idx="5">
                  <c:v>0.13</c:v>
                </c:pt>
                <c:pt idx="6">
                  <c:v>0.13</c:v>
                </c:pt>
                <c:pt idx="7">
                  <c:v>0.13</c:v>
                </c:pt>
                <c:pt idx="8">
                  <c:v>0.13</c:v>
                </c:pt>
                <c:pt idx="9">
                  <c:v>0.13</c:v>
                </c:pt>
                <c:pt idx="10">
                  <c:v>0.13</c:v>
                </c:pt>
                <c:pt idx="11">
                  <c:v>0.13</c:v>
                </c:pt>
                <c:pt idx="12">
                  <c:v>0.13</c:v>
                </c:pt>
                <c:pt idx="13">
                  <c:v>0.13</c:v>
                </c:pt>
                <c:pt idx="14">
                  <c:v>0.13</c:v>
                </c:pt>
                <c:pt idx="15">
                  <c:v>0.13</c:v>
                </c:pt>
                <c:pt idx="16">
                  <c:v>0.13</c:v>
                </c:pt>
                <c:pt idx="17">
                  <c:v>0.13</c:v>
                </c:pt>
                <c:pt idx="18">
                  <c:v>0.13</c:v>
                </c:pt>
                <c:pt idx="19">
                  <c:v>0.13</c:v>
                </c:pt>
                <c:pt idx="20">
                  <c:v>0.13</c:v>
                </c:pt>
                <c:pt idx="21">
                  <c:v>0.13</c:v>
                </c:pt>
                <c:pt idx="22">
                  <c:v>0.13</c:v>
                </c:pt>
                <c:pt idx="23">
                  <c:v>0.13</c:v>
                </c:pt>
                <c:pt idx="24">
                  <c:v>0.13</c:v>
                </c:pt>
                <c:pt idx="25">
                  <c:v>0.13</c:v>
                </c:pt>
                <c:pt idx="26">
                  <c:v>0.13</c:v>
                </c:pt>
                <c:pt idx="27">
                  <c:v>0.13</c:v>
                </c:pt>
                <c:pt idx="28">
                  <c:v>0.13</c:v>
                </c:pt>
                <c:pt idx="29">
                  <c:v>0.13</c:v>
                </c:pt>
                <c:pt idx="30">
                  <c:v>0.13</c:v>
                </c:pt>
                <c:pt idx="31">
                  <c:v>0.13</c:v>
                </c:pt>
                <c:pt idx="32">
                  <c:v>0.13</c:v>
                </c:pt>
                <c:pt idx="33">
                  <c:v>0.13</c:v>
                </c:pt>
                <c:pt idx="34">
                  <c:v>0.13</c:v>
                </c:pt>
                <c:pt idx="35">
                  <c:v>0.13</c:v>
                </c:pt>
                <c:pt idx="36">
                  <c:v>0.13</c:v>
                </c:pt>
                <c:pt idx="37">
                  <c:v>0.13</c:v>
                </c:pt>
                <c:pt idx="38">
                  <c:v>0.13</c:v>
                </c:pt>
                <c:pt idx="39">
                  <c:v>0.13</c:v>
                </c:pt>
                <c:pt idx="40">
                  <c:v>0.13</c:v>
                </c:pt>
                <c:pt idx="41">
                  <c:v>0.13</c:v>
                </c:pt>
                <c:pt idx="42">
                  <c:v>0.13</c:v>
                </c:pt>
                <c:pt idx="43">
                  <c:v>0.13</c:v>
                </c:pt>
                <c:pt idx="44">
                  <c:v>0.13</c:v>
                </c:pt>
                <c:pt idx="45">
                  <c:v>0.13</c:v>
                </c:pt>
                <c:pt idx="46">
                  <c:v>0.13</c:v>
                </c:pt>
                <c:pt idx="47">
                  <c:v>0.13</c:v>
                </c:pt>
                <c:pt idx="48">
                  <c:v>0.13</c:v>
                </c:pt>
                <c:pt idx="49">
                  <c:v>0.13</c:v>
                </c:pt>
                <c:pt idx="50">
                  <c:v>0.13</c:v>
                </c:pt>
                <c:pt idx="51">
                  <c:v>0.13</c:v>
                </c:pt>
                <c:pt idx="52">
                  <c:v>0.13</c:v>
                </c:pt>
                <c:pt idx="53">
                  <c:v>0.13</c:v>
                </c:pt>
                <c:pt idx="54">
                  <c:v>0.13</c:v>
                </c:pt>
                <c:pt idx="55">
                  <c:v>0.13</c:v>
                </c:pt>
                <c:pt idx="56">
                  <c:v>0.13</c:v>
                </c:pt>
                <c:pt idx="57">
                  <c:v>0.13</c:v>
                </c:pt>
                <c:pt idx="58">
                  <c:v>0.13</c:v>
                </c:pt>
                <c:pt idx="59">
                  <c:v>0.13</c:v>
                </c:pt>
                <c:pt idx="60">
                  <c:v>0.13</c:v>
                </c:pt>
                <c:pt idx="61">
                  <c:v>0.13</c:v>
                </c:pt>
                <c:pt idx="62">
                  <c:v>0.13</c:v>
                </c:pt>
                <c:pt idx="63">
                  <c:v>0.13</c:v>
                </c:pt>
                <c:pt idx="64">
                  <c:v>0.13</c:v>
                </c:pt>
                <c:pt idx="65">
                  <c:v>0.13</c:v>
                </c:pt>
                <c:pt idx="66">
                  <c:v>0.13</c:v>
                </c:pt>
                <c:pt idx="67">
                  <c:v>0.13</c:v>
                </c:pt>
                <c:pt idx="68">
                  <c:v>0.13</c:v>
                </c:pt>
                <c:pt idx="69">
                  <c:v>0.13</c:v>
                </c:pt>
                <c:pt idx="70">
                  <c:v>0.13</c:v>
                </c:pt>
                <c:pt idx="71">
                  <c:v>0.13</c:v>
                </c:pt>
                <c:pt idx="72">
                  <c:v>0.13</c:v>
                </c:pt>
                <c:pt idx="73">
                  <c:v>0.13</c:v>
                </c:pt>
                <c:pt idx="74">
                  <c:v>0.13</c:v>
                </c:pt>
                <c:pt idx="75">
                  <c:v>0.13</c:v>
                </c:pt>
                <c:pt idx="76">
                  <c:v>0.13</c:v>
                </c:pt>
                <c:pt idx="77">
                  <c:v>0.13</c:v>
                </c:pt>
                <c:pt idx="78">
                  <c:v>0.13</c:v>
                </c:pt>
                <c:pt idx="79">
                  <c:v>0.13</c:v>
                </c:pt>
                <c:pt idx="80">
                  <c:v>0.13</c:v>
                </c:pt>
                <c:pt idx="81">
                  <c:v>0.13</c:v>
                </c:pt>
                <c:pt idx="82">
                  <c:v>0.13</c:v>
                </c:pt>
                <c:pt idx="83">
                  <c:v>0.13</c:v>
                </c:pt>
                <c:pt idx="84">
                  <c:v>0.13</c:v>
                </c:pt>
                <c:pt idx="85">
                  <c:v>0.13</c:v>
                </c:pt>
                <c:pt idx="86">
                  <c:v>0.13</c:v>
                </c:pt>
                <c:pt idx="87">
                  <c:v>0.13</c:v>
                </c:pt>
                <c:pt idx="88">
                  <c:v>0.13</c:v>
                </c:pt>
                <c:pt idx="89">
                  <c:v>0.13</c:v>
                </c:pt>
                <c:pt idx="90">
                  <c:v>0.13</c:v>
                </c:pt>
                <c:pt idx="91">
                  <c:v>0.13</c:v>
                </c:pt>
                <c:pt idx="92">
                  <c:v>0.13</c:v>
                </c:pt>
                <c:pt idx="93">
                  <c:v>0.13</c:v>
                </c:pt>
                <c:pt idx="94">
                  <c:v>0.13</c:v>
                </c:pt>
                <c:pt idx="95">
                  <c:v>0.13</c:v>
                </c:pt>
                <c:pt idx="96">
                  <c:v>0.13</c:v>
                </c:pt>
                <c:pt idx="97">
                  <c:v>0.13</c:v>
                </c:pt>
                <c:pt idx="98">
                  <c:v>0.13</c:v>
                </c:pt>
                <c:pt idx="99">
                  <c:v>0.13</c:v>
                </c:pt>
                <c:pt idx="100">
                  <c:v>0.13</c:v>
                </c:pt>
                <c:pt idx="101">
                  <c:v>0.13</c:v>
                </c:pt>
                <c:pt idx="102">
                  <c:v>0.13</c:v>
                </c:pt>
                <c:pt idx="103">
                  <c:v>0.13</c:v>
                </c:pt>
                <c:pt idx="104">
                  <c:v>0.13</c:v>
                </c:pt>
                <c:pt idx="105">
                  <c:v>0.13</c:v>
                </c:pt>
                <c:pt idx="106">
                  <c:v>0.13</c:v>
                </c:pt>
                <c:pt idx="107">
                  <c:v>0.13</c:v>
                </c:pt>
                <c:pt idx="108">
                  <c:v>0.13</c:v>
                </c:pt>
                <c:pt idx="109">
                  <c:v>0.13</c:v>
                </c:pt>
                <c:pt idx="110">
                  <c:v>0.13</c:v>
                </c:pt>
                <c:pt idx="111">
                  <c:v>0.13</c:v>
                </c:pt>
                <c:pt idx="112">
                  <c:v>0.13</c:v>
                </c:pt>
                <c:pt idx="113">
                  <c:v>0.13</c:v>
                </c:pt>
                <c:pt idx="114">
                  <c:v>0.13</c:v>
                </c:pt>
                <c:pt idx="115">
                  <c:v>0.13</c:v>
                </c:pt>
                <c:pt idx="116">
                  <c:v>0.13</c:v>
                </c:pt>
                <c:pt idx="117">
                  <c:v>0.13</c:v>
                </c:pt>
                <c:pt idx="118">
                  <c:v>0.13</c:v>
                </c:pt>
                <c:pt idx="119">
                  <c:v>0.13</c:v>
                </c:pt>
                <c:pt idx="120">
                  <c:v>0.13</c:v>
                </c:pt>
                <c:pt idx="121">
                  <c:v>0.13</c:v>
                </c:pt>
                <c:pt idx="122">
                  <c:v>0.13</c:v>
                </c:pt>
                <c:pt idx="123">
                  <c:v>0.13</c:v>
                </c:pt>
                <c:pt idx="124">
                  <c:v>0.13</c:v>
                </c:pt>
                <c:pt idx="125">
                  <c:v>0.13</c:v>
                </c:pt>
                <c:pt idx="126">
                  <c:v>0.13</c:v>
                </c:pt>
                <c:pt idx="127">
                  <c:v>0.13</c:v>
                </c:pt>
                <c:pt idx="128">
                  <c:v>0.13</c:v>
                </c:pt>
                <c:pt idx="129">
                  <c:v>0.13</c:v>
                </c:pt>
                <c:pt idx="130">
                  <c:v>0.13</c:v>
                </c:pt>
                <c:pt idx="131">
                  <c:v>0.13</c:v>
                </c:pt>
                <c:pt idx="132">
                  <c:v>0.13</c:v>
                </c:pt>
                <c:pt idx="133">
                  <c:v>0.13</c:v>
                </c:pt>
                <c:pt idx="134">
                  <c:v>0.13</c:v>
                </c:pt>
                <c:pt idx="135">
                  <c:v>0.13</c:v>
                </c:pt>
                <c:pt idx="136">
                  <c:v>0.13</c:v>
                </c:pt>
                <c:pt idx="137">
                  <c:v>0.13</c:v>
                </c:pt>
                <c:pt idx="138">
                  <c:v>0.13</c:v>
                </c:pt>
                <c:pt idx="139">
                  <c:v>0.13</c:v>
                </c:pt>
                <c:pt idx="140">
                  <c:v>0.13</c:v>
                </c:pt>
                <c:pt idx="141">
                  <c:v>0.13</c:v>
                </c:pt>
                <c:pt idx="142">
                  <c:v>0.13</c:v>
                </c:pt>
                <c:pt idx="143">
                  <c:v>0.13</c:v>
                </c:pt>
                <c:pt idx="144">
                  <c:v>0.13</c:v>
                </c:pt>
                <c:pt idx="145">
                  <c:v>0.13</c:v>
                </c:pt>
                <c:pt idx="146">
                  <c:v>0.13</c:v>
                </c:pt>
                <c:pt idx="147">
                  <c:v>0.13</c:v>
                </c:pt>
                <c:pt idx="148">
                  <c:v>0.13</c:v>
                </c:pt>
                <c:pt idx="149">
                  <c:v>0.13</c:v>
                </c:pt>
                <c:pt idx="150">
                  <c:v>0.13</c:v>
                </c:pt>
                <c:pt idx="151">
                  <c:v>0.13</c:v>
                </c:pt>
                <c:pt idx="152">
                  <c:v>0.13</c:v>
                </c:pt>
                <c:pt idx="153">
                  <c:v>0.13</c:v>
                </c:pt>
                <c:pt idx="154">
                  <c:v>0.13</c:v>
                </c:pt>
                <c:pt idx="155">
                  <c:v>0.13</c:v>
                </c:pt>
                <c:pt idx="156">
                  <c:v>0.13</c:v>
                </c:pt>
                <c:pt idx="157">
                  <c:v>0.13</c:v>
                </c:pt>
                <c:pt idx="158">
                  <c:v>0.13</c:v>
                </c:pt>
                <c:pt idx="159">
                  <c:v>0.13</c:v>
                </c:pt>
                <c:pt idx="160">
                  <c:v>0.13</c:v>
                </c:pt>
                <c:pt idx="161">
                  <c:v>0.13</c:v>
                </c:pt>
                <c:pt idx="162">
                  <c:v>0.13</c:v>
                </c:pt>
                <c:pt idx="163">
                  <c:v>0.13</c:v>
                </c:pt>
                <c:pt idx="164">
                  <c:v>0.13</c:v>
                </c:pt>
                <c:pt idx="165">
                  <c:v>0.13</c:v>
                </c:pt>
                <c:pt idx="166">
                  <c:v>0.13</c:v>
                </c:pt>
                <c:pt idx="167">
                  <c:v>0.13</c:v>
                </c:pt>
                <c:pt idx="168">
                  <c:v>0.13</c:v>
                </c:pt>
                <c:pt idx="169">
                  <c:v>0.13</c:v>
                </c:pt>
                <c:pt idx="170">
                  <c:v>0.13</c:v>
                </c:pt>
                <c:pt idx="171">
                  <c:v>0.13</c:v>
                </c:pt>
                <c:pt idx="172">
                  <c:v>0.13</c:v>
                </c:pt>
                <c:pt idx="173">
                  <c:v>0.13</c:v>
                </c:pt>
                <c:pt idx="174">
                  <c:v>0.13</c:v>
                </c:pt>
                <c:pt idx="175">
                  <c:v>0.13</c:v>
                </c:pt>
                <c:pt idx="176">
                  <c:v>0.13</c:v>
                </c:pt>
                <c:pt idx="177">
                  <c:v>0.13</c:v>
                </c:pt>
                <c:pt idx="178">
                  <c:v>0.13</c:v>
                </c:pt>
                <c:pt idx="179">
                  <c:v>0.13</c:v>
                </c:pt>
                <c:pt idx="180">
                  <c:v>0.13</c:v>
                </c:pt>
                <c:pt idx="181">
                  <c:v>0.13</c:v>
                </c:pt>
                <c:pt idx="182">
                  <c:v>0.13</c:v>
                </c:pt>
                <c:pt idx="183">
                  <c:v>0.13</c:v>
                </c:pt>
                <c:pt idx="184">
                  <c:v>0.13</c:v>
                </c:pt>
                <c:pt idx="185">
                  <c:v>0.13</c:v>
                </c:pt>
                <c:pt idx="186">
                  <c:v>0.13</c:v>
                </c:pt>
                <c:pt idx="187">
                  <c:v>0.13</c:v>
                </c:pt>
                <c:pt idx="188">
                  <c:v>0.13</c:v>
                </c:pt>
                <c:pt idx="189">
                  <c:v>0.13</c:v>
                </c:pt>
                <c:pt idx="190">
                  <c:v>0.13</c:v>
                </c:pt>
                <c:pt idx="191">
                  <c:v>0.13</c:v>
                </c:pt>
                <c:pt idx="192">
                  <c:v>0.13</c:v>
                </c:pt>
                <c:pt idx="193">
                  <c:v>0.13</c:v>
                </c:pt>
                <c:pt idx="194">
                  <c:v>0.13</c:v>
                </c:pt>
                <c:pt idx="195">
                  <c:v>0.13</c:v>
                </c:pt>
                <c:pt idx="196">
                  <c:v>0.13</c:v>
                </c:pt>
                <c:pt idx="197">
                  <c:v>0.13</c:v>
                </c:pt>
                <c:pt idx="198">
                  <c:v>0.13</c:v>
                </c:pt>
                <c:pt idx="199">
                  <c:v>0.13</c:v>
                </c:pt>
                <c:pt idx="200">
                  <c:v>0.13</c:v>
                </c:pt>
                <c:pt idx="201">
                  <c:v>0.13</c:v>
                </c:pt>
                <c:pt idx="202">
                  <c:v>0.13</c:v>
                </c:pt>
                <c:pt idx="203">
                  <c:v>0.13</c:v>
                </c:pt>
                <c:pt idx="204">
                  <c:v>0.13</c:v>
                </c:pt>
                <c:pt idx="205">
                  <c:v>0.13</c:v>
                </c:pt>
                <c:pt idx="206">
                  <c:v>0.13</c:v>
                </c:pt>
                <c:pt idx="207">
                  <c:v>0.13</c:v>
                </c:pt>
                <c:pt idx="208">
                  <c:v>0.13</c:v>
                </c:pt>
                <c:pt idx="209">
                  <c:v>0.13</c:v>
                </c:pt>
                <c:pt idx="210">
                  <c:v>0.13</c:v>
                </c:pt>
                <c:pt idx="211">
                  <c:v>0.13</c:v>
                </c:pt>
                <c:pt idx="212">
                  <c:v>0.13</c:v>
                </c:pt>
                <c:pt idx="213">
                  <c:v>0.13</c:v>
                </c:pt>
                <c:pt idx="214">
                  <c:v>0.13</c:v>
                </c:pt>
                <c:pt idx="215">
                  <c:v>0.13</c:v>
                </c:pt>
                <c:pt idx="216">
                  <c:v>0.13</c:v>
                </c:pt>
                <c:pt idx="217">
                  <c:v>0.13</c:v>
                </c:pt>
                <c:pt idx="218">
                  <c:v>0.13</c:v>
                </c:pt>
                <c:pt idx="219">
                  <c:v>0.13</c:v>
                </c:pt>
                <c:pt idx="220">
                  <c:v>0.13</c:v>
                </c:pt>
                <c:pt idx="221">
                  <c:v>0.13</c:v>
                </c:pt>
                <c:pt idx="222">
                  <c:v>0.13</c:v>
                </c:pt>
                <c:pt idx="223">
                  <c:v>0.13</c:v>
                </c:pt>
                <c:pt idx="224">
                  <c:v>0.13</c:v>
                </c:pt>
                <c:pt idx="225">
                  <c:v>0.13</c:v>
                </c:pt>
                <c:pt idx="226">
                  <c:v>0.13</c:v>
                </c:pt>
                <c:pt idx="227">
                  <c:v>0.13</c:v>
                </c:pt>
                <c:pt idx="228">
                  <c:v>0.13</c:v>
                </c:pt>
                <c:pt idx="229">
                  <c:v>0.13</c:v>
                </c:pt>
                <c:pt idx="230">
                  <c:v>0.13</c:v>
                </c:pt>
                <c:pt idx="231">
                  <c:v>0.13</c:v>
                </c:pt>
                <c:pt idx="232">
                  <c:v>0.13</c:v>
                </c:pt>
                <c:pt idx="233">
                  <c:v>0.13</c:v>
                </c:pt>
                <c:pt idx="234">
                  <c:v>0.13</c:v>
                </c:pt>
                <c:pt idx="235">
                  <c:v>0.13</c:v>
                </c:pt>
                <c:pt idx="236">
                  <c:v>0.13</c:v>
                </c:pt>
                <c:pt idx="237">
                  <c:v>0.13</c:v>
                </c:pt>
                <c:pt idx="238">
                  <c:v>0.13</c:v>
                </c:pt>
                <c:pt idx="239">
                  <c:v>0.13</c:v>
                </c:pt>
                <c:pt idx="240">
                  <c:v>0.13</c:v>
                </c:pt>
                <c:pt idx="241">
                  <c:v>0.13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307-4A6A-B7DE-E1789A475F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0902960"/>
        <c:axId val="416232480"/>
        <c:extLst/>
      </c:lineChart>
      <c:dateAx>
        <c:axId val="220902960"/>
        <c:scaling>
          <c:orientation val="minMax"/>
          <c:max val="43160"/>
        </c:scaling>
        <c:delete val="0"/>
        <c:axPos val="b"/>
        <c:numFmt formatCode="[$-416]mmm\-yy;@" sourceLinked="0"/>
        <c:majorTickMark val="none"/>
        <c:minorTickMark val="none"/>
        <c:tickLblPos val="low"/>
        <c:spPr>
          <a:noFill/>
          <a:ln w="9525" cap="flat" cmpd="sng" algn="ctr">
            <a:solidFill>
              <a:srgbClr val="00B050"/>
            </a:solidFill>
            <a:round/>
          </a:ln>
          <a:effectLst/>
        </c:spPr>
        <c:txPr>
          <a:bodyPr rot="-1560000" spcFirstLastPara="1" vertOverflow="ellipsis" wrap="square" anchor="ctr" anchorCtr="1"/>
          <a:lstStyle/>
          <a:p>
            <a:pPr>
              <a:defRPr sz="800" b="1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pt-BR"/>
          </a:p>
        </c:txPr>
        <c:crossAx val="416232480"/>
        <c:crosses val="autoZero"/>
        <c:auto val="1"/>
        <c:lblOffset val="100"/>
        <c:baseTimeUnit val="months"/>
      </c:dateAx>
      <c:valAx>
        <c:axId val="416232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r>
                  <a:rPr lang="en-US" sz="900" b="1"/>
                  <a:t>Prestação Paga/RLR</a:t>
                </a:r>
                <a:r>
                  <a:rPr lang="en-US" sz="900" b="1" baseline="0"/>
                  <a:t> </a:t>
                </a:r>
                <a:endParaRPr lang="en-US" sz="900" b="1"/>
              </a:p>
            </c:rich>
          </c:tx>
          <c:layout>
            <c:manualLayout>
              <c:xMode val="edge"/>
              <c:yMode val="edge"/>
              <c:x val="9.2169090157336476E-3"/>
              <c:y val="0.1189637353322133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pPr>
              <a:endParaRPr lang="pt-BR"/>
            </a:p>
          </c:txPr>
        </c:title>
        <c:numFmt formatCode="0.00%" sourceLinked="1"/>
        <c:majorTickMark val="none"/>
        <c:minorTickMark val="none"/>
        <c:tickLblPos val="nextTo"/>
        <c:spPr>
          <a:noFill/>
          <a:ln>
            <a:solidFill>
              <a:srgbClr val="00B05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pt-BR"/>
          </a:p>
        </c:txPr>
        <c:crossAx val="22090296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 Narrow" panose="020B0606020202030204" pitchFamily="34" charset="0"/>
        </a:defRPr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pt-BR" b="1">
                <a:solidFill>
                  <a:schemeClr val="tx1"/>
                </a:solidFill>
              </a:rPr>
              <a:t>Estado de Rondônia</a:t>
            </a:r>
          </a:p>
          <a:p>
            <a:pPr>
              <a:defRPr b="1">
                <a:solidFill>
                  <a:schemeClr val="tx1"/>
                </a:solidFill>
              </a:defRPr>
            </a:pPr>
            <a:r>
              <a:rPr lang="pt-BR" b="1">
                <a:solidFill>
                  <a:schemeClr val="tx1"/>
                </a:solidFill>
              </a:rPr>
              <a:t>Lei nº 9.496/97 </a:t>
            </a:r>
            <a:r>
              <a:rPr lang="pt-BR" sz="1800" b="1" i="0" baseline="0">
                <a:solidFill>
                  <a:schemeClr val="tx1"/>
                </a:solidFill>
                <a:effectLst/>
              </a:rPr>
              <a:t>- </a:t>
            </a:r>
            <a:r>
              <a:rPr lang="pt-BR" sz="1400" b="1" i="0" baseline="0">
                <a:solidFill>
                  <a:schemeClr val="tx1"/>
                </a:solidFill>
                <a:effectLst/>
              </a:rPr>
              <a:t>Valor Estimado das Prestações Pagas em Relação à RCL Anual</a:t>
            </a:r>
            <a:endParaRPr lang="pt-BR" sz="1400">
              <a:solidFill>
                <a:schemeClr val="tx1"/>
              </a:solidFill>
              <a:effectLst/>
            </a:endParaRPr>
          </a:p>
          <a:p>
            <a:pPr>
              <a:defRPr b="1">
                <a:solidFill>
                  <a:schemeClr val="tx1"/>
                </a:solidFill>
              </a:defRPr>
            </a:pPr>
            <a:r>
              <a:rPr lang="pt-BR" sz="1400" b="1" i="0" baseline="0">
                <a:solidFill>
                  <a:schemeClr val="tx1"/>
                </a:solidFill>
                <a:effectLst/>
              </a:rPr>
              <a:t>2018-2048</a:t>
            </a:r>
            <a:endParaRPr lang="pt-BR" sz="1400" b="1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433846687858526"/>
          <c:y val="1.2687892570933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7.9074651364455031E-2"/>
          <c:y val="0.14392209615997167"/>
          <c:w val="0.90644163446796333"/>
          <c:h val="0.73131440584651775"/>
        </c:manualLayout>
      </c:layout>
      <c:areaChart>
        <c:grouping val="standard"/>
        <c:varyColors val="0"/>
        <c:ser>
          <c:idx val="0"/>
          <c:order val="0"/>
          <c:spPr>
            <a:solidFill>
              <a:schemeClr val="accent4">
                <a:lumMod val="40000"/>
                <a:lumOff val="60000"/>
              </a:schemeClr>
            </a:solidFill>
            <a:ln w="3175">
              <a:solidFill>
                <a:srgbClr val="FF6600"/>
              </a:solidFill>
            </a:ln>
            <a:effectLst/>
          </c:spPr>
          <c:cat>
            <c:numRef>
              <c:f>RCL_PROJEÇÃO!$G$17:$G$47</c:f>
              <c:numCache>
                <c:formatCode>yyyy</c:formatCode>
                <c:ptCount val="31"/>
                <c:pt idx="0">
                  <c:v>43465</c:v>
                </c:pt>
                <c:pt idx="1">
                  <c:v>43830</c:v>
                </c:pt>
                <c:pt idx="2">
                  <c:v>44196</c:v>
                </c:pt>
                <c:pt idx="3">
                  <c:v>44561</c:v>
                </c:pt>
                <c:pt idx="4">
                  <c:v>44926</c:v>
                </c:pt>
                <c:pt idx="5">
                  <c:v>45291</c:v>
                </c:pt>
                <c:pt idx="6">
                  <c:v>45657</c:v>
                </c:pt>
                <c:pt idx="7">
                  <c:v>46022</c:v>
                </c:pt>
                <c:pt idx="8">
                  <c:v>46387</c:v>
                </c:pt>
                <c:pt idx="9">
                  <c:v>46752</c:v>
                </c:pt>
                <c:pt idx="10">
                  <c:v>47118</c:v>
                </c:pt>
                <c:pt idx="11">
                  <c:v>47483</c:v>
                </c:pt>
                <c:pt idx="12">
                  <c:v>47848</c:v>
                </c:pt>
                <c:pt idx="13">
                  <c:v>48213</c:v>
                </c:pt>
                <c:pt idx="14">
                  <c:v>48579</c:v>
                </c:pt>
                <c:pt idx="15">
                  <c:v>48944</c:v>
                </c:pt>
                <c:pt idx="16">
                  <c:v>49309</c:v>
                </c:pt>
                <c:pt idx="17">
                  <c:v>49674</c:v>
                </c:pt>
                <c:pt idx="18">
                  <c:v>50040</c:v>
                </c:pt>
                <c:pt idx="19">
                  <c:v>50405</c:v>
                </c:pt>
                <c:pt idx="20">
                  <c:v>50770</c:v>
                </c:pt>
                <c:pt idx="21">
                  <c:v>51135</c:v>
                </c:pt>
                <c:pt idx="22">
                  <c:v>51501</c:v>
                </c:pt>
                <c:pt idx="23">
                  <c:v>51866</c:v>
                </c:pt>
                <c:pt idx="24">
                  <c:v>52231</c:v>
                </c:pt>
                <c:pt idx="25">
                  <c:v>52596</c:v>
                </c:pt>
                <c:pt idx="26">
                  <c:v>52962</c:v>
                </c:pt>
                <c:pt idx="27">
                  <c:v>53327</c:v>
                </c:pt>
                <c:pt idx="28">
                  <c:v>53692</c:v>
                </c:pt>
                <c:pt idx="29">
                  <c:v>54057</c:v>
                </c:pt>
                <c:pt idx="30">
                  <c:v>54423</c:v>
                </c:pt>
              </c:numCache>
            </c:numRef>
          </c:cat>
          <c:val>
            <c:numRef>
              <c:f>RCL_PROJEÇÃO!$H$17:$H$47</c:f>
              <c:numCache>
                <c:formatCode>0.00%</c:formatCode>
                <c:ptCount val="31"/>
                <c:pt idx="0">
                  <c:v>1.9125928640045978E-2</c:v>
                </c:pt>
                <c:pt idx="1">
                  <c:v>1.8739811306034471E-2</c:v>
                </c:pt>
                <c:pt idx="2">
                  <c:v>1.8455087038044493E-2</c:v>
                </c:pt>
                <c:pt idx="3">
                  <c:v>1.8137172621145788E-2</c:v>
                </c:pt>
                <c:pt idx="4">
                  <c:v>1.7813146801602644E-2</c:v>
                </c:pt>
                <c:pt idx="5">
                  <c:v>1.750349948503092E-2</c:v>
                </c:pt>
                <c:pt idx="6">
                  <c:v>1.7198037802017077E-2</c:v>
                </c:pt>
                <c:pt idx="7">
                  <c:v>1.6907680207202996E-2</c:v>
                </c:pt>
                <c:pt idx="8">
                  <c:v>1.6617999502055406E-2</c:v>
                </c:pt>
                <c:pt idx="9">
                  <c:v>1.6325029642323255E-2</c:v>
                </c:pt>
                <c:pt idx="10">
                  <c:v>1.6045731793171127E-2</c:v>
                </c:pt>
                <c:pt idx="11">
                  <c:v>1.5759632029487127E-2</c:v>
                </c:pt>
                <c:pt idx="12">
                  <c:v>1.5484949272343715E-2</c:v>
                </c:pt>
                <c:pt idx="13">
                  <c:v>1.5220836489341015E-2</c:v>
                </c:pt>
                <c:pt idx="14">
                  <c:v>1.4965784722562549E-2</c:v>
                </c:pt>
                <c:pt idx="15">
                  <c:v>1.471050991152395E-2</c:v>
                </c:pt>
                <c:pt idx="16">
                  <c:v>1.4454795973372653E-2</c:v>
                </c:pt>
                <c:pt idx="17">
                  <c:v>1.4196707603687663E-2</c:v>
                </c:pt>
                <c:pt idx="18">
                  <c:v>1.3948918262862814E-2</c:v>
                </c:pt>
                <c:pt idx="19">
                  <c:v>1.3710961763983063E-2</c:v>
                </c:pt>
                <c:pt idx="20">
                  <c:v>1.3470598121290533E-2</c:v>
                </c:pt>
                <c:pt idx="21">
                  <c:v>1.3239161919784682E-2</c:v>
                </c:pt>
                <c:pt idx="22">
                  <c:v>1.3014343979563208E-2</c:v>
                </c:pt>
                <c:pt idx="23">
                  <c:v>1.304847389289027E-2</c:v>
                </c:pt>
                <c:pt idx="24">
                  <c:v>1.3146296147062263E-2</c:v>
                </c:pt>
                <c:pt idx="25">
                  <c:v>1.3243810507478035E-2</c:v>
                </c:pt>
                <c:pt idx="26">
                  <c:v>1.3339710192871142E-2</c:v>
                </c:pt>
                <c:pt idx="27">
                  <c:v>1.3435581251197596E-2</c:v>
                </c:pt>
                <c:pt idx="28">
                  <c:v>1.3525305646621306E-2</c:v>
                </c:pt>
                <c:pt idx="29">
                  <c:v>1.3620842255860747E-2</c:v>
                </c:pt>
                <c:pt idx="30">
                  <c:v>2.2526981417113059E-3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16-42A5-98C4-2FA5585A44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20902960"/>
        <c:axId val="416232480"/>
      </c:areaChart>
      <c:dateAx>
        <c:axId val="220902960"/>
        <c:scaling>
          <c:orientation val="minMax"/>
          <c:max val="54423"/>
          <c:min val="43465"/>
        </c:scaling>
        <c:delete val="0"/>
        <c:axPos val="b"/>
        <c:numFmt formatCode="yyyy" sourceLinked="0"/>
        <c:majorTickMark val="out"/>
        <c:minorTickMark val="none"/>
        <c:tickLblPos val="nextTo"/>
        <c:spPr>
          <a:noFill/>
          <a:ln w="9525" cap="flat" cmpd="sng" algn="ctr">
            <a:solidFill>
              <a:srgbClr val="00B050"/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800" b="1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pt-BR"/>
          </a:p>
        </c:txPr>
        <c:crossAx val="416232480"/>
        <c:crosses val="autoZero"/>
        <c:auto val="0"/>
        <c:lblOffset val="1"/>
        <c:baseTimeUnit val="years"/>
        <c:majorUnit val="1"/>
        <c:majorTimeUnit val="years"/>
        <c:minorUnit val="1"/>
        <c:minorTimeUnit val="years"/>
      </c:dateAx>
      <c:valAx>
        <c:axId val="416232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r>
                  <a:rPr lang="en-US" sz="900" b="1">
                    <a:solidFill>
                      <a:schemeClr val="tx1"/>
                    </a:solidFill>
                  </a:rPr>
                  <a:t>Prestação Paga/RCL</a:t>
                </a:r>
              </a:p>
            </c:rich>
          </c:tx>
          <c:layout>
            <c:manualLayout>
              <c:xMode val="edge"/>
              <c:yMode val="edge"/>
              <c:x val="6.5835064398097479E-3"/>
              <c:y val="0.133766184246697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pPr>
              <a:endParaRPr lang="pt-BR"/>
            </a:p>
          </c:txPr>
        </c:title>
        <c:numFmt formatCode="0.00%" sourceLinked="1"/>
        <c:majorTickMark val="none"/>
        <c:minorTickMark val="none"/>
        <c:tickLblPos val="nextTo"/>
        <c:spPr>
          <a:noFill/>
          <a:ln>
            <a:solidFill>
              <a:srgbClr val="00B05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pt-BR"/>
          </a:p>
        </c:txPr>
        <c:crossAx val="22090296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 Narrow" panose="020B0606020202030204" pitchFamily="34" charset="0"/>
        </a:defRPr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0.05405</cdr:x>
      <cdr:y>0.95826</cdr:y>
    </cdr:from>
    <cdr:to>
      <cdr:x>0.67048</cdr:x>
      <cdr:y>0.98998</cdr:y>
    </cdr:to>
    <cdr:sp macro="" textlink="">
      <cdr:nvSpPr>
        <cdr:cNvPr id="2" name="CaixaDeTexto 1">
          <a:extLst xmlns:a="http://schemas.openxmlformats.org/drawingml/2006/main">
            <a:ext uri="{FF2B5EF4-FFF2-40B4-BE49-F238E27FC236}">
              <a16:creationId xmlns:a16="http://schemas.microsoft.com/office/drawing/2014/main" id="{30CC4A04-823E-48D9-8151-8B144D41FD8B}"/>
            </a:ext>
          </a:extLst>
        </cdr:cNvPr>
        <cdr:cNvSpPr txBox="1"/>
      </cdr:nvSpPr>
      <cdr:spPr>
        <a:xfrm xmlns:a="http://schemas.openxmlformats.org/drawingml/2006/main">
          <a:off x="521371" y="5755106"/>
          <a:ext cx="5945606" cy="190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900" b="1">
              <a:latin typeface="Arial Narrow" panose="020B0606020202030204" pitchFamily="34" charset="0"/>
            </a:rPr>
            <a:t>Fonte:</a:t>
          </a:r>
          <a:r>
            <a:rPr lang="pt-BR" sz="900">
              <a:latin typeface="Arial Narrow" panose="020B0606020202030204" pitchFamily="34" charset="0"/>
            </a:rPr>
            <a:t> Relatórios</a:t>
          </a:r>
          <a:r>
            <a:rPr lang="pt-BR" sz="900" baseline="0">
              <a:latin typeface="Arial Narrow" panose="020B0606020202030204" pitchFamily="34" charset="0"/>
            </a:rPr>
            <a:t> de Gestão Fiscal (RGF) elaborados pelos Estados.</a:t>
          </a:r>
          <a:endParaRPr lang="pt-BR" sz="900"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0.05405</cdr:x>
      <cdr:y>0.95826</cdr:y>
    </cdr:from>
    <cdr:to>
      <cdr:x>0.67048</cdr:x>
      <cdr:y>0.98998</cdr:y>
    </cdr:to>
    <cdr:sp macro="" textlink="">
      <cdr:nvSpPr>
        <cdr:cNvPr id="2" name="CaixaDeTexto 1">
          <a:extLst xmlns:a="http://schemas.openxmlformats.org/drawingml/2006/main">
            <a:ext uri="{FF2B5EF4-FFF2-40B4-BE49-F238E27FC236}">
              <a16:creationId xmlns:a16="http://schemas.microsoft.com/office/drawing/2014/main" id="{30CC4A04-823E-48D9-8151-8B144D41FD8B}"/>
            </a:ext>
          </a:extLst>
        </cdr:cNvPr>
        <cdr:cNvSpPr txBox="1"/>
      </cdr:nvSpPr>
      <cdr:spPr>
        <a:xfrm xmlns:a="http://schemas.openxmlformats.org/drawingml/2006/main">
          <a:off x="521371" y="5755106"/>
          <a:ext cx="5945606" cy="190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900" b="1">
              <a:latin typeface="Arial Narrow" panose="020B0606020202030204" pitchFamily="34" charset="0"/>
            </a:rPr>
            <a:t>Fonte:</a:t>
          </a:r>
          <a:r>
            <a:rPr lang="pt-BR" sz="900">
              <a:latin typeface="Arial Narrow" panose="020B0606020202030204" pitchFamily="34" charset="0"/>
            </a:rPr>
            <a:t> Relatórios</a:t>
          </a:r>
          <a:r>
            <a:rPr lang="pt-BR" sz="900" baseline="0">
              <a:latin typeface="Arial Narrow" panose="020B0606020202030204" pitchFamily="34" charset="0"/>
            </a:rPr>
            <a:t> de Gestão Fiscal (RGF) elaborados pelos Estados.</a:t>
          </a:r>
          <a:endParaRPr lang="pt-BR" sz="900"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DE1085E-D8B3-434B-9F25-DE917C2956E6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96D4A66-F87B-427F-B2E7-21BCF38CF60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31806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6016F97-CE40-44EC-9D97-53E309C537D4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FA3976E-3615-49A1-B178-9E4D9482EC6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18326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A3976E-3615-49A1-B178-9E4D9482EC66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9080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2275" y="1241425"/>
            <a:ext cx="5953125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102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8677FF0-24DF-4345-BB25-6D5C15AB0C90}" type="slidenum">
              <a:rPr lang="pt-BR" altLang="pt-BR" smtClean="0"/>
              <a:pPr/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442389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2275" y="1241425"/>
            <a:ext cx="5953125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1536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0CEAD94-D77C-46C0-8D03-DD6922FE57BB}" type="slidenum">
              <a:rPr lang="pt-BR" altLang="pt-BR" smtClean="0"/>
              <a:pPr/>
              <a:t>10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83407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1582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0920" y="-287868"/>
            <a:ext cx="10515600" cy="1325563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3393" y="1010990"/>
            <a:ext cx="10945216" cy="4351338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panose="05000000000000000000" pitchFamily="2" charset="2"/>
              <a:buNone/>
              <a:defRPr sz="1800"/>
            </a:lvl1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5944201"/>
            <a:ext cx="4114800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9329464" y="6448257"/>
            <a:ext cx="2743200" cy="365125"/>
          </a:xfrm>
        </p:spPr>
        <p:txBody>
          <a:bodyPr/>
          <a:lstStyle>
            <a:lvl1pPr>
              <a:defRPr sz="1600" b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fld id="{6C24D49B-0E82-46B4-BC54-FF357924A8B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07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ide de Tópic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872" y="-234948"/>
            <a:ext cx="10515600" cy="1325563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5400" y="965647"/>
            <a:ext cx="10011072" cy="4351338"/>
          </a:xfrm>
        </p:spPr>
        <p:txBody>
          <a:bodyPr>
            <a:normAutofit/>
          </a:bodyPr>
          <a:lstStyle>
            <a:lvl1pPr marL="228589" indent="-228589">
              <a:buClr>
                <a:schemeClr val="accent1"/>
              </a:buClr>
              <a:buFont typeface="Wingdings" panose="05000000000000000000" pitchFamily="2" charset="2"/>
              <a:buChar char="§"/>
              <a:defRPr sz="1800"/>
            </a:lvl1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5944201"/>
            <a:ext cx="4114800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9329464" y="6448257"/>
            <a:ext cx="2743200" cy="365125"/>
          </a:xfrm>
        </p:spPr>
        <p:txBody>
          <a:bodyPr/>
          <a:lstStyle>
            <a:lvl1pPr>
              <a:defRPr sz="1600" b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fld id="{6C24D49B-0E82-46B4-BC54-FF357924A8B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3387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Menor ou Sumári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aseline="0">
                <a:solidFill>
                  <a:schemeClr val="accent5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pt-BR" dirty="0"/>
              <a:t>Clique Para Adicionar Título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Conteúdo 2"/>
          <p:cNvSpPr>
            <a:spLocks noGrp="1"/>
          </p:cNvSpPr>
          <p:nvPr>
            <p:ph idx="1"/>
          </p:nvPr>
        </p:nvSpPr>
        <p:spPr>
          <a:xfrm>
            <a:off x="861864" y="1847850"/>
            <a:ext cx="10515600" cy="4351338"/>
          </a:xfrm>
        </p:spPr>
        <p:txBody>
          <a:bodyPr/>
          <a:lstStyle>
            <a:lvl1pPr marL="228589" indent="-228589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1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10" name="Espaço Reservado para Número de Slide 5"/>
          <p:cNvSpPr txBox="1">
            <a:spLocks/>
          </p:cNvSpPr>
          <p:nvPr userDrawn="1"/>
        </p:nvSpPr>
        <p:spPr>
          <a:xfrm>
            <a:off x="9329464" y="644825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6C24D49B-0E82-46B4-BC54-FF357924A8BC}" type="slidenum">
              <a:rPr lang="pt-BR" sz="1600" smtClean="0"/>
              <a:pPr/>
              <a:t>‹nº›</a:t>
            </a:fld>
            <a:endParaRPr lang="pt-BR" sz="1600"/>
          </a:p>
        </p:txBody>
      </p:sp>
    </p:spTree>
    <p:extLst>
      <p:ext uri="{BB962C8B-B14F-4D97-AF65-F5344CB8AC3E}">
        <p14:creationId xmlns:p14="http://schemas.microsoft.com/office/powerpoint/2010/main" val="1230148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5"/>
          <p:cNvSpPr txBox="1">
            <a:spLocks/>
          </p:cNvSpPr>
          <p:nvPr userDrawn="1"/>
        </p:nvSpPr>
        <p:spPr>
          <a:xfrm>
            <a:off x="9329464" y="644825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6C24D49B-0E82-46B4-BC54-FF357924A8BC}" type="slidenum">
              <a:rPr lang="pt-BR" sz="1600" smtClean="0"/>
              <a:pPr/>
              <a:t>‹nº›</a:t>
            </a:fld>
            <a:endParaRPr lang="pt-BR" sz="1600"/>
          </a:p>
        </p:txBody>
      </p:sp>
    </p:spTree>
    <p:extLst>
      <p:ext uri="{BB962C8B-B14F-4D97-AF65-F5344CB8AC3E}">
        <p14:creationId xmlns:p14="http://schemas.microsoft.com/office/powerpoint/2010/main" val="3702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réditos Finai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0" y="1844824"/>
            <a:ext cx="5472608" cy="562074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2000" b="1" baseline="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0" y="2708926"/>
            <a:ext cx="5486400" cy="1368151"/>
          </a:xfrm>
          <a:prstGeom prst="rect">
            <a:avLst/>
          </a:prstGeom>
        </p:spPr>
        <p:txBody>
          <a:bodyPr/>
          <a:lstStyle>
            <a:lvl1pPr algn="r">
              <a:buFont typeface="Arial" pitchFamily="34" charset="0"/>
              <a:buNone/>
              <a:defRPr sz="16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  <a:lvl2pPr algn="l">
              <a:buFont typeface="Arial" pitchFamily="34" charset="0"/>
              <a:buNone/>
              <a:defRPr sz="2400"/>
            </a:lvl2pPr>
            <a:lvl3pPr algn="l">
              <a:buFont typeface="Arial" pitchFamily="34" charset="0"/>
              <a:buNone/>
              <a:defRPr sz="2000"/>
            </a:lvl3pPr>
            <a:lvl4pPr algn="l">
              <a:buNone/>
              <a:defRPr sz="1800"/>
            </a:lvl4pPr>
            <a:lvl5pPr algn="l">
              <a:buNone/>
              <a:defRPr sz="1600" baseline="0"/>
            </a:lvl5pPr>
          </a:lstStyle>
          <a:p>
            <a:pPr lvl="0"/>
            <a:r>
              <a:rPr lang="pt-BR" dirty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140442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4D49B-0E82-46B4-BC54-FF357924A8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7600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0" r:id="rId1"/>
    <p:sldLayoutId id="2147483936" r:id="rId2"/>
    <p:sldLayoutId id="2147483945" r:id="rId3"/>
    <p:sldLayoutId id="2147483938" r:id="rId4"/>
    <p:sldLayoutId id="2147483941" r:id="rId5"/>
    <p:sldLayoutId id="2147483933" r:id="rId6"/>
  </p:sldLayoutIdLst>
  <p:hf hdr="0" ft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7248131" y="4916489"/>
            <a:ext cx="4943869" cy="5236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chemeClr val="tx2">
                  <a:lumMod val="75000"/>
                </a:schemeClr>
              </a:buClr>
              <a:buNone/>
              <a:defRPr/>
            </a:pP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Audiência Pública – Câmara dos Deputados</a:t>
            </a:r>
          </a:p>
          <a:p>
            <a:pPr marL="0" indent="0" fontAlgn="auto">
              <a:spcAft>
                <a:spcPts val="0"/>
              </a:spcAft>
              <a:buClr>
                <a:schemeClr val="tx2">
                  <a:lumMod val="75000"/>
                </a:schemeClr>
              </a:buClr>
              <a:buNone/>
              <a:defRPr/>
            </a:pP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29.05.2018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7248133" y="4437113"/>
            <a:ext cx="5384311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pt-BR" altLang="pt-BR" sz="2400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ESTADO DE RONDÔNIA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79976" y="3428993"/>
            <a:ext cx="5472608" cy="562075"/>
          </a:xfrm>
        </p:spPr>
        <p:txBody>
          <a:bodyPr rtlCol="0">
            <a:normAutofit/>
          </a:bodyPr>
          <a:lstStyle/>
          <a:p>
            <a:pPr algn="r">
              <a:defRPr/>
            </a:pPr>
            <a:r>
              <a:rPr lang="pt-BR" dirty="0">
                <a:latin typeface="Arial Narrow" panose="020B0606020202030204" pitchFamily="34" charset="0"/>
              </a:rPr>
              <a:t>Obrigado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943872" y="4221088"/>
            <a:ext cx="6422504" cy="1368151"/>
          </a:xfrm>
        </p:spPr>
        <p:txBody>
          <a:bodyPr rtlCol="0">
            <a:normAutofit/>
          </a:bodyPr>
          <a:lstStyle/>
          <a:p>
            <a:pPr algn="r">
              <a:buClr>
                <a:schemeClr val="tx2">
                  <a:lumMod val="75000"/>
                </a:schemeClr>
              </a:buClr>
              <a:defRPr/>
            </a:pPr>
            <a:r>
              <a:rPr lang="pt-BR" b="1" dirty="0">
                <a:latin typeface="Arial Narrow" panose="020B0606020202030204" pitchFamily="34" charset="0"/>
              </a:rPr>
              <a:t>Coordenação-Geral de Haveres Financeiros – COAFI</a:t>
            </a:r>
          </a:p>
          <a:p>
            <a:pPr algn="r">
              <a:buClr>
                <a:schemeClr val="tx2">
                  <a:lumMod val="75000"/>
                </a:schemeClr>
              </a:buClr>
              <a:defRPr/>
            </a:pPr>
            <a:r>
              <a:rPr lang="pt-BR" b="1" dirty="0">
                <a:latin typeface="Arial Narrow" panose="020B0606020202030204" pitchFamily="34" charset="0"/>
              </a:rPr>
              <a:t>Subsecretaria de Relações Financeiras Intergovernamentais - SURIN</a:t>
            </a:r>
          </a:p>
          <a:p>
            <a:pPr algn="r">
              <a:buClr>
                <a:schemeClr val="tx2">
                  <a:lumMod val="75000"/>
                </a:schemeClr>
              </a:buClr>
              <a:defRPr/>
            </a:pPr>
            <a:r>
              <a:rPr lang="pt-BR" b="1" dirty="0">
                <a:latin typeface="Arial Narrow" panose="020B0606020202030204" pitchFamily="34" charset="0"/>
              </a:rPr>
              <a:t>Secretaria do Tesouro Nacional - STN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838200" y="332660"/>
            <a:ext cx="10515600" cy="1325563"/>
          </a:xfrm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Sumário</a:t>
            </a:r>
          </a:p>
        </p:txBody>
      </p:sp>
      <p:sp>
        <p:nvSpPr>
          <p:cNvPr id="10" name="Espaço Reservado para Conteúdo 9"/>
          <p:cNvSpPr>
            <a:spLocks noGrp="1"/>
          </p:cNvSpPr>
          <p:nvPr>
            <p:ph idx="1"/>
          </p:nvPr>
        </p:nvSpPr>
        <p:spPr>
          <a:xfrm>
            <a:off x="861864" y="1325565"/>
            <a:ext cx="10515600" cy="4351339"/>
          </a:xfrm>
        </p:spPr>
        <p:txBody>
          <a:bodyPr>
            <a:normAutofit/>
          </a:bodyPr>
          <a:lstStyle/>
          <a:p>
            <a:pPr marL="514326" indent="-514326">
              <a:buFont typeface="+mj-lt"/>
              <a:buAutoNum type="arabicPeriod"/>
            </a:pPr>
            <a:r>
              <a:rPr lang="pt-BR" dirty="0">
                <a:latin typeface="Arial Narrow" panose="020B0606020202030204" pitchFamily="34" charset="0"/>
              </a:rPr>
              <a:t>Evolução do Endividamento Estadual – 2000/2017</a:t>
            </a:r>
          </a:p>
          <a:p>
            <a:pPr marL="514326" indent="-514326">
              <a:buFont typeface="+mj-lt"/>
              <a:buAutoNum type="arabicPeriod"/>
            </a:pPr>
            <a:r>
              <a:rPr lang="pt-BR" dirty="0">
                <a:latin typeface="Arial Narrow" panose="020B0606020202030204" pitchFamily="34" charset="0"/>
              </a:rPr>
              <a:t>Composição Atual da Dívida</a:t>
            </a:r>
          </a:p>
          <a:p>
            <a:pPr marL="514326" indent="-514326">
              <a:buFont typeface="+mj-lt"/>
              <a:buAutoNum type="arabicPeriod"/>
            </a:pPr>
            <a:r>
              <a:rPr lang="pt-BR" dirty="0">
                <a:latin typeface="Arial Narrow" panose="020B0606020202030204" pitchFamily="34" charset="0"/>
              </a:rPr>
              <a:t>Características da Dívida Refinanciada ao Amparo da Lei nº 9.496/97</a:t>
            </a:r>
          </a:p>
          <a:p>
            <a:pPr marL="514326" indent="-514326">
              <a:buFont typeface="+mj-lt"/>
              <a:buAutoNum type="arabicPeriod"/>
            </a:pPr>
            <a:r>
              <a:rPr lang="pt-BR" dirty="0">
                <a:latin typeface="Arial Narrow" panose="020B0606020202030204" pitchFamily="34" charset="0"/>
              </a:rPr>
              <a:t>Comportamento da Dívida Refinanciada – Comprometimento da Receita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2928" y="-171400"/>
            <a:ext cx="10515600" cy="1325563"/>
          </a:xfrm>
        </p:spPr>
        <p:txBody>
          <a:bodyPr/>
          <a:lstStyle/>
          <a:p>
            <a:r>
              <a:rPr lang="pt-BR" dirty="0">
                <a:latin typeface="Arial Narrow" panose="020B0606020202030204" pitchFamily="34" charset="0"/>
              </a:rPr>
              <a:t>Evolução do Endividamento Estadual – 2000/2017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D49B-0E82-46B4-BC54-FF357924A8BC}" type="slidenum">
              <a:rPr lang="pt-BR" smtClean="0"/>
              <a:pPr/>
              <a:t>3</a:t>
            </a:fld>
            <a:endParaRPr lang="pt-BR"/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40A4F3FF-52CB-4612-ACA4-12EF0A8110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4431567"/>
              </p:ext>
            </p:extLst>
          </p:nvPr>
        </p:nvGraphicFramePr>
        <p:xfrm>
          <a:off x="623094" y="886980"/>
          <a:ext cx="10945812" cy="5539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8855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2928" y="-171400"/>
            <a:ext cx="10515600" cy="1325563"/>
          </a:xfrm>
        </p:spPr>
        <p:txBody>
          <a:bodyPr/>
          <a:lstStyle/>
          <a:p>
            <a:r>
              <a:rPr lang="pt-BR" dirty="0">
                <a:latin typeface="Arial Narrow" panose="020B0606020202030204" pitchFamily="34" charset="0"/>
              </a:rPr>
              <a:t>Evolução do Endividamento Estadual – 2000/2017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D49B-0E82-46B4-BC54-FF357924A8BC}" type="slidenum">
              <a:rPr lang="pt-BR" smtClean="0"/>
              <a:pPr/>
              <a:t>4</a:t>
            </a:fld>
            <a:endParaRPr lang="pt-BR"/>
          </a:p>
        </p:txBody>
      </p:sp>
      <p:graphicFrame>
        <p:nvGraphicFramePr>
          <p:cNvPr id="8" name="Espaço Reservado para Conteúdo 7">
            <a:extLst>
              <a:ext uri="{FF2B5EF4-FFF2-40B4-BE49-F238E27FC236}">
                <a16:creationId xmlns:a16="http://schemas.microsoft.com/office/drawing/2014/main" id="{6244F4F4-914E-43D4-974F-39E9039709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6425387"/>
              </p:ext>
            </p:extLst>
          </p:nvPr>
        </p:nvGraphicFramePr>
        <p:xfrm>
          <a:off x="622200" y="907857"/>
          <a:ext cx="10947600" cy="554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7036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2928" y="-171400"/>
            <a:ext cx="10515600" cy="1325563"/>
          </a:xfrm>
        </p:spPr>
        <p:txBody>
          <a:bodyPr/>
          <a:lstStyle/>
          <a:p>
            <a:r>
              <a:rPr lang="pt-BR" dirty="0">
                <a:latin typeface="Arial Narrow" panose="020B0606020202030204" pitchFamily="34" charset="0"/>
              </a:rPr>
              <a:t>Composição Atual da Dívida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D49B-0E82-46B4-BC54-FF357924A8BC}" type="slidenum">
              <a:rPr lang="pt-BR" smtClean="0"/>
              <a:pPr/>
              <a:t>5</a:t>
            </a:fld>
            <a:endParaRPr lang="pt-BR"/>
          </a:p>
        </p:txBody>
      </p:sp>
      <p:graphicFrame>
        <p:nvGraphicFramePr>
          <p:cNvPr id="5" name="Espaço Reservado para Conteúdo 4">
            <a:extLst>
              <a:ext uri="{FF2B5EF4-FFF2-40B4-BE49-F238E27FC236}">
                <a16:creationId xmlns:a16="http://schemas.microsoft.com/office/drawing/2014/main" id="{E7301229-40D0-442E-B136-8C4445C94F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0091059"/>
              </p:ext>
            </p:extLst>
          </p:nvPr>
        </p:nvGraphicFramePr>
        <p:xfrm>
          <a:off x="407863" y="1614006"/>
          <a:ext cx="5256089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3801">
                  <a:extLst>
                    <a:ext uri="{9D8B030D-6E8A-4147-A177-3AD203B41FA5}">
                      <a16:colId xmlns:a16="http://schemas.microsoft.com/office/drawing/2014/main" val="2177742627"/>
                    </a:ext>
                  </a:extLst>
                </a:gridCol>
                <a:gridCol w="1713889">
                  <a:extLst>
                    <a:ext uri="{9D8B030D-6E8A-4147-A177-3AD203B41FA5}">
                      <a16:colId xmlns:a16="http://schemas.microsoft.com/office/drawing/2014/main" val="1694398534"/>
                    </a:ext>
                  </a:extLst>
                </a:gridCol>
                <a:gridCol w="878399">
                  <a:extLst>
                    <a:ext uri="{9D8B030D-6E8A-4147-A177-3AD203B41FA5}">
                      <a16:colId xmlns:a16="http://schemas.microsoft.com/office/drawing/2014/main" val="38950909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latin typeface="Arial Narrow" panose="020B0606020202030204" pitchFamily="34" charset="0"/>
                        </a:rPr>
                        <a:t>Tipo de Dívida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latin typeface="Arial Narrow" panose="020B0606020202030204" pitchFamily="34" charset="0"/>
                        </a:rPr>
                        <a:t>Saldo Devedor</a:t>
                      </a:r>
                    </a:p>
                    <a:p>
                      <a:pPr algn="ctr"/>
                      <a:r>
                        <a:rPr lang="pt-BR" sz="1800" dirty="0">
                          <a:latin typeface="Arial Narrow" panose="020B0606020202030204" pitchFamily="34" charset="0"/>
                        </a:rPr>
                        <a:t>(em 30.12.2017)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latin typeface="Arial Narrow" panose="020B0606020202030204" pitchFamily="34" charset="0"/>
                        </a:rPr>
                        <a:t>(%)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6992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Empréstimo ou financiamento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513.588.144,23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       11,39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48565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Mobiliária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---                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85796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Parcelamento previdenciário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133.849.470,65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         2,97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3764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Parcelamento trabalhista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4.587.580,82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         0,10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82052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Parcelamento tributário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39.313.895,19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         0,87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08883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Precatórios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1.378.725.044,28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       30,57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87735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Refinanciamento com a União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2.427.826.270,45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        53,82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64975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Outras dívidas contratuais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12.760.827,82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         0,28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1812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Outras dívidas não contratuais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---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4743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TOTAL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354" rtl="0" eaLnBrk="1" fontAlgn="ctr" latinLnBrk="0" hangingPunct="1"/>
                      <a:r>
                        <a:rPr lang="pt-BR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4.510.651.233,44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49887606"/>
                  </a:ext>
                </a:extLst>
              </a:tr>
            </a:tbl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:a16="http://schemas.microsoft.com/office/drawing/2014/main" id="{725D7B07-37AA-4D05-9EF0-B78A03F6995E}"/>
              </a:ext>
            </a:extLst>
          </p:cNvPr>
          <p:cNvSpPr txBox="1"/>
          <p:nvPr/>
        </p:nvSpPr>
        <p:spPr>
          <a:xfrm>
            <a:off x="479376" y="6453336"/>
            <a:ext cx="10945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Arial Narrow" panose="020B0606020202030204" pitchFamily="34" charset="0"/>
              </a:rPr>
              <a:t>Fonte: Cadastro da Dívida Pública - CDP, com informações prestadas pelo Estado.</a:t>
            </a:r>
          </a:p>
        </p:txBody>
      </p:sp>
      <p:graphicFrame>
        <p:nvGraphicFramePr>
          <p:cNvPr id="9" name="Espaço Reservado para Conteúdo 4">
            <a:extLst>
              <a:ext uri="{FF2B5EF4-FFF2-40B4-BE49-F238E27FC236}">
                <a16:creationId xmlns:a16="http://schemas.microsoft.com/office/drawing/2014/main" id="{D1CAF53E-2154-4ACC-B223-2BC87D96DD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5996626"/>
              </p:ext>
            </p:extLst>
          </p:nvPr>
        </p:nvGraphicFramePr>
        <p:xfrm>
          <a:off x="6528048" y="1600800"/>
          <a:ext cx="5256089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8693">
                  <a:extLst>
                    <a:ext uri="{9D8B030D-6E8A-4147-A177-3AD203B41FA5}">
                      <a16:colId xmlns:a16="http://schemas.microsoft.com/office/drawing/2014/main" val="2177742627"/>
                    </a:ext>
                  </a:extLst>
                </a:gridCol>
                <a:gridCol w="1648997">
                  <a:extLst>
                    <a:ext uri="{9D8B030D-6E8A-4147-A177-3AD203B41FA5}">
                      <a16:colId xmlns:a16="http://schemas.microsoft.com/office/drawing/2014/main" val="1694398534"/>
                    </a:ext>
                  </a:extLst>
                </a:gridCol>
                <a:gridCol w="878399">
                  <a:extLst>
                    <a:ext uri="{9D8B030D-6E8A-4147-A177-3AD203B41FA5}">
                      <a16:colId xmlns:a16="http://schemas.microsoft.com/office/drawing/2014/main" val="38950909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latin typeface="Arial Narrow" panose="020B0606020202030204" pitchFamily="34" charset="0"/>
                        </a:rPr>
                        <a:t>Tipo de Credor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latin typeface="Arial Narrow" panose="020B0606020202030204" pitchFamily="34" charset="0"/>
                        </a:rPr>
                        <a:t>Saldo Devedor</a:t>
                      </a:r>
                    </a:p>
                    <a:p>
                      <a:pPr algn="ctr"/>
                      <a:r>
                        <a:rPr lang="pt-BR" sz="1800" dirty="0">
                          <a:latin typeface="Arial Narrow" panose="020B0606020202030204" pitchFamily="34" charset="0"/>
                        </a:rPr>
                        <a:t>(em 30.12.2017)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latin typeface="Arial Narrow" panose="020B0606020202030204" pitchFamily="34" charset="0"/>
                        </a:rPr>
                        <a:t>(%)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6992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354" rtl="0" eaLnBrk="1" fontAlgn="ctr" latinLnBrk="0" hangingPunct="1"/>
                      <a:r>
                        <a:rPr lang="pt-BR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Empresa Estatal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354" rtl="0" eaLnBrk="1" fontAlgn="ctr" latinLnBrk="0" hangingPunct="1"/>
                      <a:r>
                        <a:rPr lang="pt-BR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 11,39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48565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354" rtl="0" eaLnBrk="1" fontAlgn="ctr" latinLnBrk="0" hangingPunct="1"/>
                      <a:r>
                        <a:rPr lang="pt-BR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Empresa Não Estatal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354" rtl="0" eaLnBrk="1" fontAlgn="ctr" latinLnBrk="0" hangingPunct="1"/>
                      <a:r>
                        <a:rPr lang="pt-BR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---              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85796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354" rtl="0" eaLnBrk="1" fontAlgn="ctr" latinLnBrk="0" hangingPunct="1"/>
                      <a:r>
                        <a:rPr lang="pt-BR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Instituição Financeira Nacional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354" rtl="0" eaLnBrk="1" fontAlgn="ctr" latinLnBrk="0" hangingPunct="1"/>
                      <a:r>
                        <a:rPr lang="pt-BR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506.295.346,47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 11,22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3764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354" rtl="0" eaLnBrk="1" fontAlgn="ctr" latinLnBrk="0" hangingPunct="1"/>
                      <a:r>
                        <a:rPr lang="pt-BR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Instituição Financeira Internacional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354" rtl="0" eaLnBrk="1" fontAlgn="ctr" latinLnBrk="0" hangingPunct="1"/>
                      <a:r>
                        <a:rPr lang="pt-BR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20.053.625,58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   0,44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82052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354" rtl="0" eaLnBrk="1" fontAlgn="ctr" latinLnBrk="0" hangingPunct="1"/>
                      <a:r>
                        <a:rPr lang="pt-BR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União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354" rtl="0" eaLnBrk="1" fontAlgn="ctr" latinLnBrk="0" hangingPunct="1"/>
                      <a:r>
                        <a:rPr lang="pt-BR" sz="1400" b="0" i="0" u="none" strike="noStrike" kern="120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2.500.191.676,41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 55,43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08883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354" rtl="0" eaLnBrk="1" fontAlgn="ctr" latinLnBrk="0" hangingPunct="1"/>
                      <a:r>
                        <a:rPr lang="pt-BR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Outro - Pessoa Física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354" rtl="0" eaLnBrk="1" fontAlgn="ctr" latinLnBrk="0" hangingPunct="1"/>
                      <a:r>
                        <a:rPr lang="pt-BR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--- 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87735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354" rtl="0" eaLnBrk="1" fontAlgn="ctr" latinLnBrk="0" hangingPunct="1"/>
                      <a:r>
                        <a:rPr lang="pt-BR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Outro - PJ de Direito Privado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354" rtl="0" eaLnBrk="1" fontAlgn="ctr" latinLnBrk="0" hangingPunct="1"/>
                      <a:r>
                        <a:rPr lang="pt-BR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---  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64975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354" rtl="0" eaLnBrk="1" fontAlgn="ctr" latinLnBrk="0" hangingPunct="1"/>
                      <a:r>
                        <a:rPr lang="pt-BR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Outro - PJ de Direito Público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354" rtl="0" eaLnBrk="1" fontAlgn="ctr" latinLnBrk="0" hangingPunct="1"/>
                      <a:r>
                        <a:rPr lang="pt-BR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105.385.540,70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   2,34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1812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354" rtl="0" eaLnBrk="1" fontAlgn="ctr" latinLnBrk="0" hangingPunct="1"/>
                      <a:r>
                        <a:rPr lang="pt-BR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Outros - não especificados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354" rtl="0" eaLnBrk="1" fontAlgn="ctr" latinLnBrk="0" hangingPunct="1"/>
                      <a:r>
                        <a:rPr lang="pt-BR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1.378.725.044,28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 30,57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4743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TOTAL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354" rtl="0" eaLnBrk="1" fontAlgn="ctr" latinLnBrk="0" hangingPunct="1"/>
                      <a:r>
                        <a:rPr lang="pt-BR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4.510.651.233,44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49887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7625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2928" y="-171400"/>
            <a:ext cx="10515600" cy="1325563"/>
          </a:xfrm>
        </p:spPr>
        <p:txBody>
          <a:bodyPr/>
          <a:lstStyle/>
          <a:p>
            <a:r>
              <a:rPr lang="pt-BR" dirty="0">
                <a:latin typeface="Arial Narrow" panose="020B0606020202030204" pitchFamily="34" charset="0"/>
              </a:rPr>
              <a:t>Características da Dívida Refinanciada – Lei nº 9.496/97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D49B-0E82-46B4-BC54-FF357924A8BC}" type="slidenum">
              <a:rPr lang="pt-BR" smtClean="0"/>
              <a:pPr/>
              <a:t>6</a:t>
            </a:fld>
            <a:endParaRPr lang="pt-BR"/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CEEDCEE3-7780-4956-BF95-8C5B35460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337" y="1010990"/>
            <a:ext cx="11953327" cy="4351338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Valores originais:</a:t>
            </a:r>
          </a:p>
          <a:p>
            <a:endParaRPr lang="pt-BR" dirty="0">
              <a:latin typeface="Arial Narrow" panose="020B0606020202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  <a:tabLst>
                <a:tab pos="8334375" algn="l"/>
              </a:tabLst>
            </a:pPr>
            <a:r>
              <a:rPr lang="pt-BR" dirty="0">
                <a:latin typeface="Arial Narrow" panose="020B0606020202030204" pitchFamily="34" charset="0"/>
              </a:rPr>
              <a:t>Dívida refinanciada – Contrato nº 003/STN/COAFI (em 02.1998):	 R$ 143.677138,71</a:t>
            </a:r>
          </a:p>
          <a:p>
            <a:pPr marL="342900" indent="-342900" defTabSz="363538">
              <a:buFont typeface="Wingdings" panose="05000000000000000000" pitchFamily="2" charset="2"/>
              <a:buChar char="§"/>
            </a:pPr>
            <a:r>
              <a:rPr lang="pt-BR" dirty="0">
                <a:latin typeface="Arial Narrow" panose="020B0606020202030204" pitchFamily="34" charset="0"/>
              </a:rPr>
              <a:t>	Empréstimo PROES – Contrato de Abertura de Crédito (em 12.1997):			     				R$ 502.487.683,00</a:t>
            </a:r>
          </a:p>
          <a:p>
            <a:endParaRPr lang="pt-BR" dirty="0">
              <a:latin typeface="Arial Narrow" panose="020B0606020202030204" pitchFamily="34" charset="0"/>
            </a:endParaRPr>
          </a:p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Aditamentos:</a:t>
            </a:r>
          </a:p>
          <a:p>
            <a:endParaRPr lang="pt-BR" dirty="0">
              <a:latin typeface="Arial Narrow" panose="020B0606020202030204" pitchFamily="34" charset="0"/>
            </a:endParaRPr>
          </a:p>
          <a:p>
            <a:pPr marL="176213" indent="-176213" algn="just"/>
            <a:r>
              <a:rPr lang="pt-BR" dirty="0">
                <a:latin typeface="Arial Narrow" panose="020B0606020202030204" pitchFamily="34" charset="0"/>
              </a:rPr>
              <a:t>1º Alteração da data de vencimento da prestação e autorização para pagamento parcelado da Conta-Gráfica e das prestações “</a:t>
            </a:r>
            <a:r>
              <a:rPr lang="pt-BR" dirty="0" err="1">
                <a:latin typeface="Arial Narrow" panose="020B0606020202030204" pitchFamily="34" charset="0"/>
              </a:rPr>
              <a:t>pré</a:t>
            </a:r>
            <a:r>
              <a:rPr lang="pt-BR" dirty="0">
                <a:latin typeface="Arial Narrow" panose="020B0606020202030204" pitchFamily="34" charset="0"/>
              </a:rPr>
              <a:t>-eficácia”;</a:t>
            </a:r>
          </a:p>
          <a:p>
            <a:r>
              <a:rPr lang="pt-BR" dirty="0">
                <a:latin typeface="Arial Narrow" panose="020B0606020202030204" pitchFamily="34" charset="0"/>
              </a:rPr>
              <a:t>2º Flexibilização da aplicação de sanções por descumprimento de metas do PAF;</a:t>
            </a:r>
          </a:p>
          <a:p>
            <a:r>
              <a:rPr lang="pt-BR" dirty="0">
                <a:latin typeface="Arial Narrow" panose="020B0606020202030204" pitchFamily="34" charset="0"/>
              </a:rPr>
              <a:t>3º Alteração da data de vencimento da prestação;</a:t>
            </a:r>
          </a:p>
          <a:p>
            <a:r>
              <a:rPr lang="pt-BR" dirty="0">
                <a:latin typeface="Arial Narrow" panose="020B0606020202030204" pitchFamily="34" charset="0"/>
              </a:rPr>
              <a:t>4º Adesão à LCP nº 148/2014;</a:t>
            </a:r>
          </a:p>
          <a:p>
            <a:r>
              <a:rPr lang="pt-BR" dirty="0">
                <a:latin typeface="Arial Narrow" panose="020B0606020202030204" pitchFamily="34" charset="0"/>
              </a:rPr>
              <a:t>5º Adesão ao novo PAF;</a:t>
            </a:r>
          </a:p>
          <a:p>
            <a:r>
              <a:rPr lang="pt-BR" dirty="0">
                <a:latin typeface="Arial Narrow" panose="020B0606020202030204" pitchFamily="34" charset="0"/>
              </a:rPr>
              <a:t>6º Adesão ao art. 1º da LCP nº 156/2016.</a:t>
            </a:r>
          </a:p>
          <a:p>
            <a:endParaRPr lang="pt-BR" dirty="0">
              <a:latin typeface="Arial Narrow" panose="020B0606020202030204" pitchFamily="34" charset="0"/>
            </a:endParaRPr>
          </a:p>
          <a:p>
            <a:pPr marL="342900" indent="-342900">
              <a:buAutoNum type="alphaLcPeriod"/>
            </a:pPr>
            <a:endParaRPr lang="pt-BR" dirty="0">
              <a:latin typeface="Arial Narrow" panose="020B0606020202030204" pitchFamily="34" charset="0"/>
            </a:endParaRPr>
          </a:p>
          <a:p>
            <a:endParaRPr lang="pt-BR" dirty="0">
              <a:latin typeface="Arial Narrow" panose="020B0606020202030204" pitchFamily="34" charset="0"/>
            </a:endParaRPr>
          </a:p>
          <a:p>
            <a:endParaRPr lang="pt-BR" dirty="0">
              <a:latin typeface="Arial Narrow" panose="020B0606020202030204" pitchFamily="34" charset="0"/>
            </a:endParaRPr>
          </a:p>
          <a:p>
            <a:endParaRPr lang="pt-BR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876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2928" y="-171400"/>
            <a:ext cx="10515600" cy="1325563"/>
          </a:xfrm>
        </p:spPr>
        <p:txBody>
          <a:bodyPr/>
          <a:lstStyle/>
          <a:p>
            <a:r>
              <a:rPr lang="pt-BR" dirty="0">
                <a:latin typeface="Arial Narrow" panose="020B0606020202030204" pitchFamily="34" charset="0"/>
              </a:rPr>
              <a:t>Características da Dívida Refinanciada – Lei nº 9.496/97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D49B-0E82-46B4-BC54-FF357924A8BC}" type="slidenum">
              <a:rPr lang="pt-BR" smtClean="0"/>
              <a:pPr/>
              <a:t>7</a:t>
            </a:fld>
            <a:endParaRPr lang="pt-BR"/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CEEDCEE3-7780-4956-BF95-8C5B35460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336" y="1412776"/>
            <a:ext cx="11953328" cy="4434234"/>
          </a:xfrm>
        </p:spPr>
        <p:txBody>
          <a:bodyPr>
            <a:noAutofit/>
          </a:bodyPr>
          <a:lstStyle/>
          <a:p>
            <a:pPr marL="285750" indent="-285750">
              <a:spcBef>
                <a:spcPts val="60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pt-BR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Prazo de pagamento origina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l: </a:t>
            </a:r>
            <a:r>
              <a:rPr lang="pt-BR" dirty="0">
                <a:latin typeface="Arial Narrow" panose="020B0606020202030204" pitchFamily="34" charset="0"/>
              </a:rPr>
              <a:t>360 meses, acrescido de mais 240 meses com a adesão ao art. 1º da LCP nº 156/2016;</a:t>
            </a:r>
          </a:p>
          <a:p>
            <a:pPr marL="285750" indent="-285750" algn="just">
              <a:spcBef>
                <a:spcPts val="60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pt-BR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Encargos originais: </a:t>
            </a:r>
            <a:r>
              <a:rPr lang="pt-BR" dirty="0">
                <a:latin typeface="Arial Narrow" panose="020B0606020202030204" pitchFamily="34" charset="0"/>
              </a:rPr>
              <a:t>IGP-DI + 6% </a:t>
            </a:r>
            <a:r>
              <a:rPr lang="pt-BR" dirty="0" err="1">
                <a:latin typeface="Arial Narrow" panose="020B0606020202030204" pitchFamily="34" charset="0"/>
              </a:rPr>
              <a:t>a.a</a:t>
            </a:r>
            <a:r>
              <a:rPr lang="pt-BR" dirty="0">
                <a:latin typeface="Arial Narrow" panose="020B0606020202030204" pitchFamily="34" charset="0"/>
              </a:rPr>
              <a:t>, substituído pela variação acumulada do IPCA mais juros de 4% a.a., limitada à variação acumulada da taxa SELIC, conforme adesão à LCP nº 148/2014;</a:t>
            </a:r>
          </a:p>
          <a:p>
            <a:pPr marL="285750" indent="-285750" algn="just">
              <a:spcBef>
                <a:spcPts val="60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pt-BR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Limite de Comprometimento da RLR: </a:t>
            </a:r>
            <a:r>
              <a:rPr lang="pt-BR" dirty="0">
                <a:latin typeface="Arial Narrow" panose="020B0606020202030204" pitchFamily="34" charset="0"/>
              </a:rPr>
              <a:t>originalmente 13%, mas eliminado com a adesão à LCP nº 156/2016;</a:t>
            </a:r>
          </a:p>
          <a:p>
            <a:pPr marL="285750" indent="-285750">
              <a:spcBef>
                <a:spcPts val="60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pt-BR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Crédito obtido pela adesão à LCP nº 148/2014: </a:t>
            </a:r>
            <a:r>
              <a:rPr lang="pt-BR" dirty="0">
                <a:latin typeface="Arial Narrow" panose="020B0606020202030204" pitchFamily="34" charset="0"/>
              </a:rPr>
              <a:t>R$ 48.434.201,66;</a:t>
            </a:r>
          </a:p>
          <a:p>
            <a:pPr marL="285750" indent="-285750">
              <a:spcBef>
                <a:spcPts val="60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pt-BR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Sistema de Amortização</a:t>
            </a:r>
            <a:r>
              <a:rPr lang="pt-BR" dirty="0">
                <a:latin typeface="Arial Narrow" panose="020B0606020202030204" pitchFamily="34" charset="0"/>
              </a:rPr>
              <a:t>: tabela </a:t>
            </a:r>
            <a:r>
              <a:rPr lang="pt-BR" i="1" dirty="0" err="1">
                <a:latin typeface="Arial Narrow" panose="020B0606020202030204" pitchFamily="34" charset="0"/>
              </a:rPr>
              <a:t>Price</a:t>
            </a:r>
            <a:r>
              <a:rPr lang="pt-BR" i="1" dirty="0">
                <a:latin typeface="Arial Narrow" panose="020B0606020202030204" pitchFamily="34" charset="0"/>
              </a:rPr>
              <a:t>.</a:t>
            </a:r>
          </a:p>
          <a:p>
            <a:pPr marL="539750">
              <a:spcBef>
                <a:spcPts val="6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i="1" dirty="0">
                <a:latin typeface="Arial Narrow" panose="020B0606020202030204" pitchFamily="34" charset="0"/>
              </a:rPr>
              <a:t> </a:t>
            </a:r>
            <a:r>
              <a:rPr lang="pt-BR" dirty="0">
                <a:latin typeface="Arial Narrow" panose="020B0606020202030204" pitchFamily="34" charset="0"/>
              </a:rPr>
              <a:t>valor </a:t>
            </a:r>
            <a:r>
              <a:rPr lang="pt-BR" u="sng" dirty="0">
                <a:latin typeface="Arial Narrow" panose="020B0606020202030204" pitchFamily="34" charset="0"/>
              </a:rPr>
              <a:t>real</a:t>
            </a:r>
            <a:r>
              <a:rPr lang="pt-BR" dirty="0">
                <a:latin typeface="Arial Narrow" panose="020B0606020202030204" pitchFamily="34" charset="0"/>
              </a:rPr>
              <a:t> da prestação constante;</a:t>
            </a:r>
          </a:p>
          <a:p>
            <a:pPr marL="539750">
              <a:spcBef>
                <a:spcPts val="6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dirty="0">
                <a:latin typeface="Arial Narrow" panose="020B0606020202030204" pitchFamily="34" charset="0"/>
              </a:rPr>
              <a:t> valor inicial da prestação inferior ao do Sistema SAC;</a:t>
            </a:r>
          </a:p>
          <a:p>
            <a:pPr marL="539750">
              <a:spcBef>
                <a:spcPts val="6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dirty="0">
                <a:latin typeface="Arial Narrow" panose="020B0606020202030204" pitchFamily="34" charset="0"/>
              </a:rPr>
              <a:t> amortizações </a:t>
            </a:r>
            <a:r>
              <a:rPr lang="pt-BR" u="sng" dirty="0">
                <a:latin typeface="Arial Narrow" panose="020B0606020202030204" pitchFamily="34" charset="0"/>
              </a:rPr>
              <a:t>reais</a:t>
            </a:r>
            <a:r>
              <a:rPr lang="pt-BR" dirty="0">
                <a:latin typeface="Arial Narrow" panose="020B0606020202030204" pitchFamily="34" charset="0"/>
              </a:rPr>
              <a:t> crescentes ao longo do período de pagamento e juros </a:t>
            </a:r>
            <a:r>
              <a:rPr lang="pt-BR" u="sng" dirty="0">
                <a:latin typeface="Arial Narrow" panose="020B0606020202030204" pitchFamily="34" charset="0"/>
              </a:rPr>
              <a:t>reais</a:t>
            </a:r>
            <a:r>
              <a:rPr lang="pt-BR" dirty="0">
                <a:latin typeface="Arial Narrow" panose="020B0606020202030204" pitchFamily="34" charset="0"/>
              </a:rPr>
              <a:t> de decrescentes.</a:t>
            </a:r>
          </a:p>
          <a:p>
            <a:pPr marL="539750">
              <a:spcBef>
                <a:spcPts val="600"/>
              </a:spcBef>
              <a:spcAft>
                <a:spcPts val="1800"/>
              </a:spcAft>
            </a:pPr>
            <a:endParaRPr lang="pt-BR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585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2928" y="-171400"/>
            <a:ext cx="10515600" cy="1325563"/>
          </a:xfrm>
        </p:spPr>
        <p:txBody>
          <a:bodyPr/>
          <a:lstStyle/>
          <a:p>
            <a:r>
              <a:rPr lang="pt-BR" dirty="0">
                <a:latin typeface="Arial Narrow" panose="020B0606020202030204" pitchFamily="34" charset="0"/>
              </a:rPr>
              <a:t>Comportamento da Dívida Refinanciada – Lei nº 9.496/97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D49B-0E82-46B4-BC54-FF357924A8BC}" type="slidenum">
              <a:rPr lang="pt-BR" smtClean="0"/>
              <a:pPr/>
              <a:t>8</a:t>
            </a:fld>
            <a:endParaRPr lang="pt-BR"/>
          </a:p>
        </p:txBody>
      </p:sp>
      <p:graphicFrame>
        <p:nvGraphicFramePr>
          <p:cNvPr id="5" name="Espaço Reservado para Conteúdo 4">
            <a:extLst>
              <a:ext uri="{FF2B5EF4-FFF2-40B4-BE49-F238E27FC236}">
                <a16:creationId xmlns:a16="http://schemas.microsoft.com/office/drawing/2014/main" id="{6E4DE815-E2F0-40E5-8951-E78F27CD9C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7031135"/>
              </p:ext>
            </p:extLst>
          </p:nvPr>
        </p:nvGraphicFramePr>
        <p:xfrm>
          <a:off x="622200" y="1031010"/>
          <a:ext cx="10947600" cy="554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9296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2928" y="-171400"/>
            <a:ext cx="10515600" cy="1325563"/>
          </a:xfrm>
        </p:spPr>
        <p:txBody>
          <a:bodyPr/>
          <a:lstStyle/>
          <a:p>
            <a:r>
              <a:rPr lang="pt-BR" dirty="0">
                <a:latin typeface="Arial Narrow" panose="020B0606020202030204" pitchFamily="34" charset="0"/>
              </a:rPr>
              <a:t>Comportamento da Dívida Refinanciada – Lei nº 9.496/97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D49B-0E82-46B4-BC54-FF357924A8BC}" type="slidenum">
              <a:rPr lang="pt-BR" smtClean="0"/>
              <a:pPr/>
              <a:t>9</a:t>
            </a:fld>
            <a:endParaRPr lang="pt-BR"/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175F460B-CE28-4399-A982-F8888A2E81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8538901"/>
              </p:ext>
            </p:extLst>
          </p:nvPr>
        </p:nvGraphicFramePr>
        <p:xfrm>
          <a:off x="695400" y="1090419"/>
          <a:ext cx="10947600" cy="554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9723420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ar design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PageContent xmlns="http://schemas.microsoft.com/sharepoint/v3" xsi:nil="true"/>
    <Descricao xmlns="0a7000d6-02c1-4ac2-87ff-427c8bde8f4d">Modelo Apresentações PowerPoint STN 2016</Descricao>
    <STNCategoriaLookup xmlns="0a7000d6-02c1-4ac2-87ff-427c8bde8f4d">49</STNCategoriaLookup>
    <DestaqueNoticia xmlns="0a7000d6-02c1-4ac2-87ff-427c8bde8f4d">false</DestaqueNoticia>
    <PalavraChaveNoticia xmlns="0a7000d6-02c1-4ac2-87ff-427c8bde8f4d">586;#Modelo;#585;#Apresentação;#955;#PowerPoint;#992;#2016</PalavraChaveNoticia>
    <STNSubcategoriaLookup xmlns="0a7000d6-02c1-4ac2-87ff-427c8bde8f4d">65</STNSubcategoriaLookup>
    <STNAreaLookup xmlns="0a7000d6-02c1-4ac2-87ff-427c8bde8f4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STN Documento" ma:contentTypeID="0x010100074FEDCAA1540F4BA0F0316E3C4A784B0092FFBD8CB8CD9C48AC5B705EE16DB600" ma:contentTypeVersion="36" ma:contentTypeDescription="" ma:contentTypeScope="" ma:versionID="b2340f526e45dda0f23b78efe957f6c2">
  <xsd:schema xmlns:xsd="http://www.w3.org/2001/XMLSchema" xmlns:xs="http://www.w3.org/2001/XMLSchema" xmlns:p="http://schemas.microsoft.com/office/2006/metadata/properties" xmlns:ns1="http://schemas.microsoft.com/sharepoint/v3" xmlns:ns2="0a7000d6-02c1-4ac2-87ff-427c8bde8f4d" targetNamespace="http://schemas.microsoft.com/office/2006/metadata/properties" ma:root="true" ma:fieldsID="9bb3ffbdbd7c854fdfcb3918e66c6b42" ns1:_="" ns2:_="">
    <xsd:import namespace="http://schemas.microsoft.com/sharepoint/v3"/>
    <xsd:import namespace="0a7000d6-02c1-4ac2-87ff-427c8bde8f4d"/>
    <xsd:element name="properties">
      <xsd:complexType>
        <xsd:sequence>
          <xsd:element name="documentManagement">
            <xsd:complexType>
              <xsd:all>
                <xsd:element ref="ns2:STNCategoriaLookup"/>
                <xsd:element ref="ns2:STNSubcategoriaLookup"/>
                <xsd:element ref="ns2:DestaqueNoticia" minOccurs="0"/>
                <xsd:element ref="ns2:Descricao"/>
                <xsd:element ref="ns1:PublishingPageContent" minOccurs="0"/>
                <xsd:element ref="ns2:PalavraChaveNoticia"/>
                <xsd:element ref="ns2:STNAreaLookup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PageContent" ma:index="6" nillable="true" ma:displayName="Conteúdo da Página" ma:description="Conteúdo da Página é uma coluna de site criada pelo recurso de Publicação. Ela é usada no Tipo de Conteúdo de Página de Artigo como o conteúdo da página." ma:internalName="PublishingPageContent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7000d6-02c1-4ac2-87ff-427c8bde8f4d" elementFormDefault="qualified">
    <xsd:import namespace="http://schemas.microsoft.com/office/2006/documentManagement/types"/>
    <xsd:import namespace="http://schemas.microsoft.com/office/infopath/2007/PartnerControls"/>
    <xsd:element name="STNCategoriaLookup" ma:index="2" ma:displayName="Categoria" ma:indexed="true" ma:list="{c5af44d2-4f95-4f02-8ad8-aacff1283beb}" ma:internalName="STNCategoriaLookup" ma:readOnly="false" ma:showField="Title" ma:web="0a7000d6-02c1-4ac2-87ff-427c8bde8f4d">
      <xsd:simpleType>
        <xsd:restriction base="dms:Lookup"/>
      </xsd:simpleType>
    </xsd:element>
    <xsd:element name="STNSubcategoriaLookup" ma:index="3" ma:displayName="Subcategoria" ma:indexed="true" ma:list="{192d909d-be75-44df-8561-8bf4dd6a77ae}" ma:internalName="STNSubcategoriaLookup" ma:readOnly="false" ma:showField="Title" ma:web="0a7000d6-02c1-4ac2-87ff-427c8bde8f4d">
      <xsd:simpleType>
        <xsd:restriction base="dms:Lookup"/>
      </xsd:simpleType>
    </xsd:element>
    <xsd:element name="DestaqueNoticia" ma:index="4" nillable="true" ma:displayName="Destaque" ma:default="0" ma:internalName="DestaqueNoticia">
      <xsd:simpleType>
        <xsd:restriction base="dms:Boolean"/>
      </xsd:simpleType>
    </xsd:element>
    <xsd:element name="Descricao" ma:index="5" ma:displayName="Resumo" ma:internalName="Descricao">
      <xsd:simpleType>
        <xsd:restriction base="dms:Text">
          <xsd:maxLength value="140"/>
        </xsd:restriction>
      </xsd:simpleType>
    </xsd:element>
    <xsd:element name="PalavraChaveNoticia" ma:index="13" ma:displayName="Palavras Chave" ma:list="03b14767-2059-4965-a763-74535623b0e3" ma:internalName="PalavraChaveNoticia" ma:readOnly="false" ma:showField="Title" ma:web="0a7000d6-02c1-4ac2-87ff-427c8bde8f4d">
      <xsd:simpleType>
        <xsd:restriction base="dms:Unknown"/>
      </xsd:simpleType>
    </xsd:element>
    <xsd:element name="STNAreaLookup" ma:index="14" nillable="true" ma:displayName="Áreas Vinculadas" ma:list="0e13c9bc-cab2-47a2-bab5-17b30044fcdc" ma:internalName="STNAreaLookup0" ma:showField="Title" ma:web="0a7000d6-02c1-4ac2-87ff-427c8bde8f4d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Tipo de Conteúdo"/>
        <xsd:element ref="dc:title" minOccurs="0" maxOccurs="1" ma:index="1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F3D16C0-C8DD-4604-9DE9-B7C1D03668BB}">
  <ds:schemaRefs>
    <ds:schemaRef ds:uri="http://purl.org/dc/terms/"/>
    <ds:schemaRef ds:uri="http://purl.org/dc/elements/1.1/"/>
    <ds:schemaRef ds:uri="http://schemas.microsoft.com/office/2006/metadata/properties"/>
    <ds:schemaRef ds:uri="http://www.w3.org/XML/1998/namespace"/>
    <ds:schemaRef ds:uri="http://schemas.microsoft.com/sharepoint/v3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0a7000d6-02c1-4ac2-87ff-427c8bde8f4d"/>
  </ds:schemaRefs>
</ds:datastoreItem>
</file>

<file path=customXml/itemProps2.xml><?xml version="1.0" encoding="utf-8"?>
<ds:datastoreItem xmlns:ds="http://schemas.openxmlformats.org/officeDocument/2006/customXml" ds:itemID="{24CB1F53-F5CE-4E33-A499-8D903550B0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a7000d6-02c1-4ac2-87ff-427c8bde8f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DC63E5F-D99D-4421-AE39-243A019EA9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7746</TotalTime>
  <Words>502</Words>
  <Application>Microsoft Office PowerPoint</Application>
  <PresentationFormat>Widescreen</PresentationFormat>
  <Paragraphs>134</Paragraphs>
  <Slides>10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6" baseType="lpstr">
      <vt:lpstr>Arial</vt:lpstr>
      <vt:lpstr>Arial Narrow</vt:lpstr>
      <vt:lpstr>Calibri</vt:lpstr>
      <vt:lpstr>Calibri Light</vt:lpstr>
      <vt:lpstr>Wingdings</vt:lpstr>
      <vt:lpstr>Personalizar design</vt:lpstr>
      <vt:lpstr>Apresentação do PowerPoint</vt:lpstr>
      <vt:lpstr>Sumário</vt:lpstr>
      <vt:lpstr>Evolução do Endividamento Estadual – 2000/2017</vt:lpstr>
      <vt:lpstr>Evolução do Endividamento Estadual – 2000/2017</vt:lpstr>
      <vt:lpstr>Composição Atual da Dívida</vt:lpstr>
      <vt:lpstr>Características da Dívida Refinanciada – Lei nº 9.496/97</vt:lpstr>
      <vt:lpstr>Características da Dívida Refinanciada – Lei nº 9.496/97</vt:lpstr>
      <vt:lpstr>Comportamento da Dívida Refinanciada – Lei nº 9.496/97</vt:lpstr>
      <vt:lpstr>Comportamento da Dívida Refinanciada – Lei nº 9.496/97</vt:lpstr>
      <vt:lpstr>Obrigado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Apresentações PowerPoint STN 2016</dc:title>
  <dc:creator>STN</dc:creator>
  <cp:lastModifiedBy>Denis do Prado Netto</cp:lastModifiedBy>
  <cp:revision>110</cp:revision>
  <cp:lastPrinted>2018-05-29T13:32:39Z</cp:lastPrinted>
  <dcterms:created xsi:type="dcterms:W3CDTF">2014-03-31T18:30:38Z</dcterms:created>
  <dcterms:modified xsi:type="dcterms:W3CDTF">2018-05-29T15:49:33Z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0x010100074FEDCAA1540F4BA0F0316E3C4A784B0092FFBD8CB8CD9C48AC5B705EE16DB600</vt:lpwstr>
  </property>
</Properties>
</file>