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2" r:id="rId3"/>
    <p:sldId id="282" r:id="rId4"/>
    <p:sldId id="258" r:id="rId5"/>
    <p:sldId id="259" r:id="rId6"/>
    <p:sldId id="260" r:id="rId7"/>
    <p:sldId id="266" r:id="rId8"/>
    <p:sldId id="280" r:id="rId9"/>
    <p:sldId id="281" r:id="rId10"/>
    <p:sldId id="268" r:id="rId11"/>
    <p:sldId id="269" r:id="rId12"/>
    <p:sldId id="270" r:id="rId13"/>
    <p:sldId id="272" r:id="rId14"/>
    <p:sldId id="273" r:id="rId15"/>
    <p:sldId id="263" r:id="rId16"/>
    <p:sldId id="278" r:id="rId17"/>
    <p:sldId id="264" r:id="rId18"/>
    <p:sldId id="265" r:id="rId19"/>
    <p:sldId id="277" r:id="rId20"/>
    <p:sldId id="274" r:id="rId21"/>
    <p:sldId id="276" r:id="rId22"/>
    <p:sldId id="279" r:id="rId2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719D"/>
    <a:srgbClr val="242279"/>
    <a:srgbClr val="AC001F"/>
    <a:srgbClr val="FCD7DF"/>
    <a:srgbClr val="40424E"/>
    <a:srgbClr val="2B569B"/>
    <a:srgbClr val="9C8A99"/>
    <a:srgbClr val="674F69"/>
    <a:srgbClr val="CD5E72"/>
    <a:srgbClr val="DDD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4" autoAdjust="0"/>
    <p:restoredTop sz="94660"/>
  </p:normalViewPr>
  <p:slideViewPr>
    <p:cSldViewPr snapToGrid="0">
      <p:cViewPr varScale="1">
        <p:scale>
          <a:sx n="76" d="100"/>
          <a:sy n="76" d="100"/>
        </p:scale>
        <p:origin x="-1120" y="-112"/>
      </p:cViewPr>
      <p:guideLst>
        <p:guide orient="horz" pos="2160"/>
        <p:guide pos="3840"/>
      </p:guideLst>
    </p:cSldViewPr>
  </p:slideViewPr>
  <p:notesTextViewPr>
    <p:cViewPr>
      <p:scale>
        <a:sx n="3" d="2"/>
        <a:sy n="3" d="2"/>
      </p:scale>
      <p:origin x="0" y="0"/>
    </p:cViewPr>
  </p:notesTextViewPr>
  <p:sorterViewPr>
    <p:cViewPr>
      <p:scale>
        <a:sx n="66" d="100"/>
        <a:sy n="66" d="100"/>
      </p:scale>
      <p:origin x="0" y="15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B1E2F-0D3D-274D-94DF-8416DA754DA1}" type="doc">
      <dgm:prSet loTypeId="urn:microsoft.com/office/officeart/2005/8/layout/radial4" loCatId="" qsTypeId="urn:microsoft.com/office/officeart/2005/8/quickstyle/simple1" qsCatId="simple" csTypeId="urn:microsoft.com/office/officeart/2005/8/colors/accent1_1" csCatId="accent1" phldr="1"/>
      <dgm:spPr/>
      <dgm:t>
        <a:bodyPr/>
        <a:lstStyle/>
        <a:p>
          <a:endParaRPr lang="pt-BR"/>
        </a:p>
      </dgm:t>
    </dgm:pt>
    <dgm:pt modelId="{A59E4F4A-2296-6745-A32E-9B0521340810}">
      <dgm:prSet phldrT="[Text]" custT="1"/>
      <dgm:spPr>
        <a:ln w="12700">
          <a:noFill/>
        </a:ln>
        <a:effectLst>
          <a:outerShdw blurRad="50800" dist="38100" dir="2700000" algn="tl" rotWithShape="0">
            <a:prstClr val="black">
              <a:alpha val="40000"/>
            </a:prstClr>
          </a:outerShdw>
        </a:effectLst>
      </dgm:spPr>
      <dgm:t>
        <a:bodyPr/>
        <a:lstStyle/>
        <a:p>
          <a:r>
            <a:rPr lang="pt-BR" sz="3200" b="1" dirty="0" smtClean="0">
              <a:solidFill>
                <a:schemeClr val="tx1"/>
              </a:solidFill>
            </a:rPr>
            <a:t>2.624 </a:t>
          </a:r>
          <a:r>
            <a:rPr lang="pt-BR" sz="2400" dirty="0" smtClean="0"/>
            <a:t>servidores no TCU</a:t>
          </a:r>
        </a:p>
      </dgm:t>
    </dgm:pt>
    <dgm:pt modelId="{2FE2F533-CB59-A543-8A25-131E946D0C19}" type="parTrans" cxnId="{8031D066-9313-AD48-9C5F-A0E6A7D8211B}">
      <dgm:prSet/>
      <dgm:spPr/>
      <dgm:t>
        <a:bodyPr/>
        <a:lstStyle/>
        <a:p>
          <a:endParaRPr lang="pt-BR"/>
        </a:p>
      </dgm:t>
    </dgm:pt>
    <dgm:pt modelId="{0760CCF8-BD3B-DF4E-9FE6-8CC5B9BA8E88}" type="sibTrans" cxnId="{8031D066-9313-AD48-9C5F-A0E6A7D8211B}">
      <dgm:prSet/>
      <dgm:spPr/>
      <dgm:t>
        <a:bodyPr/>
        <a:lstStyle/>
        <a:p>
          <a:endParaRPr lang="pt-BR"/>
        </a:p>
      </dgm:t>
    </dgm:pt>
    <dgm:pt modelId="{E103A381-332A-954E-93AE-2529031731F6}">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3</a:t>
          </a:r>
          <a:r>
            <a:rPr lang="pt-BR" sz="1800" dirty="0" smtClean="0"/>
            <a:t> trilhões de orçamento</a:t>
          </a:r>
          <a:endParaRPr lang="pt-BR" sz="1800" dirty="0"/>
        </a:p>
      </dgm:t>
    </dgm:pt>
    <dgm:pt modelId="{55A72D13-6AD8-6346-9289-1528D65C1A92}" type="parTrans" cxnId="{33D5AA29-1F53-A347-9BB3-B2A52DA808F1}">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5C585F34-89E1-A542-8C8D-88111099EAA5}" type="sibTrans" cxnId="{33D5AA29-1F53-A347-9BB3-B2A52DA808F1}">
      <dgm:prSet/>
      <dgm:spPr/>
      <dgm:t>
        <a:bodyPr/>
        <a:lstStyle/>
        <a:p>
          <a:endParaRPr lang="pt-BR"/>
        </a:p>
      </dgm:t>
    </dgm:pt>
    <dgm:pt modelId="{E15F3D44-F885-E54C-99B5-0AF385884679}">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148</a:t>
          </a:r>
          <a:r>
            <a:rPr lang="pt-BR" sz="1800" dirty="0" smtClean="0"/>
            <a:t> bilhões de restos a pagar</a:t>
          </a:r>
          <a:endParaRPr lang="pt-BR" sz="1800" dirty="0"/>
        </a:p>
      </dgm:t>
    </dgm:pt>
    <dgm:pt modelId="{5F421535-A412-5548-A872-254D570ADC58}" type="parTrans" cxnId="{1A905383-85F9-884A-8B3B-200293ED026A}">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FB50EF38-F9F4-3E4C-90FC-845193C07C98}" type="sibTrans" cxnId="{1A905383-85F9-884A-8B3B-200293ED026A}">
      <dgm:prSet/>
      <dgm:spPr/>
      <dgm:t>
        <a:bodyPr/>
        <a:lstStyle/>
        <a:p>
          <a:endParaRPr lang="pt-BR"/>
        </a:p>
      </dgm:t>
    </dgm:pt>
    <dgm:pt modelId="{4F747800-FE93-F54F-99C6-7C51259D5B92}">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378</a:t>
          </a:r>
          <a:r>
            <a:rPr lang="pt-BR" sz="1800" dirty="0" smtClean="0"/>
            <a:t> bilhões de renúncias</a:t>
          </a:r>
          <a:endParaRPr lang="pt-BR" sz="1800" dirty="0"/>
        </a:p>
      </dgm:t>
    </dgm:pt>
    <dgm:pt modelId="{BD8F7DFB-D28F-2C4D-A29E-FA369DCCF426}" type="parTrans" cxnId="{6144A79A-5E13-F44F-BA5D-C98934E3E8AA}">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4A4730EA-60AD-B044-8CA6-380305B05800}" type="sibTrans" cxnId="{6144A79A-5E13-F44F-BA5D-C98934E3E8AA}">
      <dgm:prSet/>
      <dgm:spPr/>
      <dgm:t>
        <a:bodyPr/>
        <a:lstStyle/>
        <a:p>
          <a:endParaRPr lang="pt-BR"/>
        </a:p>
      </dgm:t>
    </dgm:pt>
    <dgm:pt modelId="{DAD8E978-8E98-5C4D-8099-54D0EA2A51AE}">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4,7</a:t>
          </a:r>
          <a:r>
            <a:rPr lang="pt-BR" sz="1800" dirty="0" smtClean="0"/>
            <a:t> trilhões de Patrimônio</a:t>
          </a:r>
          <a:endParaRPr lang="pt-BR" sz="1800" dirty="0"/>
        </a:p>
      </dgm:t>
    </dgm:pt>
    <dgm:pt modelId="{D1CE5BBF-5040-024D-BB5B-8359A035B4F9}" type="parTrans" cxnId="{ABADC9DC-CC52-2A41-8E67-2DF2BBDCD566}">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3309A3D1-2A05-5247-A763-DF558F055283}" type="sibTrans" cxnId="{ABADC9DC-CC52-2A41-8E67-2DF2BBDCD566}">
      <dgm:prSet/>
      <dgm:spPr/>
      <dgm:t>
        <a:bodyPr/>
        <a:lstStyle/>
        <a:p>
          <a:endParaRPr lang="pt-BR"/>
        </a:p>
      </dgm:t>
    </dgm:pt>
    <dgm:pt modelId="{4F58D7C5-629F-7341-8E28-50BC9CBECBF5}">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5.570</a:t>
          </a:r>
          <a:r>
            <a:rPr lang="pt-BR" sz="1800" dirty="0" smtClean="0"/>
            <a:t> Municípios</a:t>
          </a:r>
          <a:endParaRPr lang="pt-BR" sz="1800" dirty="0"/>
        </a:p>
      </dgm:t>
    </dgm:pt>
    <dgm:pt modelId="{C09952F9-D7BD-9142-B581-B5AD73DBE53A}" type="parTrans" cxnId="{9BE72A77-C2A8-824B-90BA-4C9CD3CE4105}">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2F6913C4-A1CF-4C48-86D2-25F559D00A22}" type="sibTrans" cxnId="{9BE72A77-C2A8-824B-90BA-4C9CD3CE4105}">
      <dgm:prSet/>
      <dgm:spPr/>
      <dgm:t>
        <a:bodyPr/>
        <a:lstStyle/>
        <a:p>
          <a:endParaRPr lang="pt-BR"/>
        </a:p>
      </dgm:t>
    </dgm:pt>
    <dgm:pt modelId="{98B94D84-8105-7C41-B0F7-2FA953B19B56}">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2,9</a:t>
          </a:r>
          <a:r>
            <a:rPr lang="pt-BR" sz="1800" dirty="0" smtClean="0"/>
            <a:t> trilhão de dívida líquida</a:t>
          </a:r>
        </a:p>
        <a:p>
          <a:r>
            <a:rPr lang="pt-BR" sz="2400" b="1" dirty="0" smtClean="0"/>
            <a:t>4,9</a:t>
          </a:r>
          <a:r>
            <a:rPr lang="pt-BR" sz="1800" dirty="0" smtClean="0"/>
            <a:t> trilhões consolidada</a:t>
          </a:r>
          <a:endParaRPr lang="pt-BR" sz="1800" dirty="0"/>
        </a:p>
      </dgm:t>
    </dgm:pt>
    <dgm:pt modelId="{29C9F4CD-1064-4345-9CEC-E323D33A892F}" type="parTrans" cxnId="{478D32F7-9F04-6647-806B-43E7DE632C0C}">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A55B62BA-9BEB-294A-88B6-E33036FEC679}" type="sibTrans" cxnId="{478D32F7-9F04-6647-806B-43E7DE632C0C}">
      <dgm:prSet/>
      <dgm:spPr/>
      <dgm:t>
        <a:bodyPr/>
        <a:lstStyle/>
        <a:p>
          <a:endParaRPr lang="pt-BR"/>
        </a:p>
      </dgm:t>
    </dgm:pt>
    <dgm:pt modelId="{61FB3A6E-8669-AD4F-9100-ED13185AA18E}">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227</a:t>
          </a:r>
          <a:r>
            <a:rPr lang="pt-BR" sz="1800" dirty="0" smtClean="0"/>
            <a:t> bilhões de transferências</a:t>
          </a:r>
          <a:endParaRPr lang="pt-BR" sz="1800" dirty="0"/>
        </a:p>
      </dgm:t>
    </dgm:pt>
    <dgm:pt modelId="{1A3DB9CB-6C27-5340-95FB-F4B8339F5420}" type="parTrans" cxnId="{CA6BF81A-BEA2-7341-A0D6-BF05A5705C87}">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FE6C6ED9-822D-714E-8A1D-53B1932BDB01}" type="sibTrans" cxnId="{CA6BF81A-BEA2-7341-A0D6-BF05A5705C87}">
      <dgm:prSet/>
      <dgm:spPr/>
      <dgm:t>
        <a:bodyPr/>
        <a:lstStyle/>
        <a:p>
          <a:endParaRPr lang="pt-BR"/>
        </a:p>
      </dgm:t>
    </dgm:pt>
    <dgm:pt modelId="{759D3947-74F6-46E4-B288-26323FE7B96B}">
      <dgm:prSet phldrT="[Text]" custT="1"/>
      <dgm:spPr>
        <a:ln w="12700">
          <a:noFill/>
        </a:ln>
        <a:effectLst>
          <a:outerShdw blurRad="50800" dist="38100" dir="2700000" algn="tl" rotWithShape="0">
            <a:prstClr val="black">
              <a:alpha val="40000"/>
            </a:prstClr>
          </a:outerShdw>
        </a:effectLst>
      </dgm:spPr>
      <dgm:t>
        <a:bodyPr/>
        <a:lstStyle/>
        <a:p>
          <a:r>
            <a:rPr lang="pt-BR" sz="2400" b="1" dirty="0" smtClean="0"/>
            <a:t>13.420</a:t>
          </a:r>
          <a:r>
            <a:rPr lang="pt-BR" sz="1800" dirty="0" smtClean="0"/>
            <a:t> Unidades </a:t>
          </a:r>
          <a:r>
            <a:rPr lang="pt-BR" sz="1700" dirty="0" smtClean="0"/>
            <a:t>Jurisdicionadas</a:t>
          </a:r>
          <a:endParaRPr lang="pt-BR" sz="1700" dirty="0"/>
        </a:p>
      </dgm:t>
    </dgm:pt>
    <dgm:pt modelId="{CFF07283-E10E-4CA7-A4DC-2FFFEEB0AC74}" type="parTrans" cxnId="{EDB513FB-25F0-4BE7-BFD6-B98E53DB2D9F}">
      <dgm:prSet/>
      <dgm:spPr>
        <a:solidFill>
          <a:srgbClr val="5E86A4"/>
        </a:solidFill>
        <a:effectLst>
          <a:outerShdw blurRad="50800" dist="38100" dir="5400000" algn="t" rotWithShape="0">
            <a:prstClr val="black">
              <a:alpha val="40000"/>
            </a:prstClr>
          </a:outerShdw>
        </a:effectLst>
      </dgm:spPr>
      <dgm:t>
        <a:bodyPr/>
        <a:lstStyle/>
        <a:p>
          <a:endParaRPr lang="pt-BR"/>
        </a:p>
      </dgm:t>
    </dgm:pt>
    <dgm:pt modelId="{503F55EB-0110-487E-8B97-48134720DC64}" type="sibTrans" cxnId="{EDB513FB-25F0-4BE7-BFD6-B98E53DB2D9F}">
      <dgm:prSet/>
      <dgm:spPr/>
      <dgm:t>
        <a:bodyPr/>
        <a:lstStyle/>
        <a:p>
          <a:endParaRPr lang="pt-BR"/>
        </a:p>
      </dgm:t>
    </dgm:pt>
    <dgm:pt modelId="{1D3F7595-B5C5-8C4E-85B9-3622AC7BAFF6}" type="pres">
      <dgm:prSet presAssocID="{CF1B1E2F-0D3D-274D-94DF-8416DA754DA1}" presName="cycle" presStyleCnt="0">
        <dgm:presLayoutVars>
          <dgm:chMax val="1"/>
          <dgm:dir/>
          <dgm:animLvl val="ctr"/>
          <dgm:resizeHandles val="exact"/>
        </dgm:presLayoutVars>
      </dgm:prSet>
      <dgm:spPr/>
      <dgm:t>
        <a:bodyPr/>
        <a:lstStyle/>
        <a:p>
          <a:endParaRPr lang="pt-BR"/>
        </a:p>
      </dgm:t>
    </dgm:pt>
    <dgm:pt modelId="{24767731-F013-D94C-9622-3EF672D0F079}" type="pres">
      <dgm:prSet presAssocID="{A59E4F4A-2296-6745-A32E-9B0521340810}" presName="centerShape" presStyleLbl="node0" presStyleIdx="0" presStyleCnt="1"/>
      <dgm:spPr/>
      <dgm:t>
        <a:bodyPr/>
        <a:lstStyle/>
        <a:p>
          <a:endParaRPr lang="pt-BR"/>
        </a:p>
      </dgm:t>
    </dgm:pt>
    <dgm:pt modelId="{38F78206-515D-6E48-A700-17A3A7AD10BC}" type="pres">
      <dgm:prSet presAssocID="{55A72D13-6AD8-6346-9289-1528D65C1A92}" presName="parTrans" presStyleLbl="bgSibTrans2D1" presStyleIdx="0" presStyleCnt="8"/>
      <dgm:spPr/>
      <dgm:t>
        <a:bodyPr/>
        <a:lstStyle/>
        <a:p>
          <a:endParaRPr lang="pt-BR"/>
        </a:p>
      </dgm:t>
    </dgm:pt>
    <dgm:pt modelId="{5D4F0042-FA68-C04E-B227-C9247295EE32}" type="pres">
      <dgm:prSet presAssocID="{E103A381-332A-954E-93AE-2529031731F6}" presName="node" presStyleLbl="node1" presStyleIdx="0" presStyleCnt="8">
        <dgm:presLayoutVars>
          <dgm:bulletEnabled val="1"/>
        </dgm:presLayoutVars>
      </dgm:prSet>
      <dgm:spPr/>
      <dgm:t>
        <a:bodyPr/>
        <a:lstStyle/>
        <a:p>
          <a:endParaRPr lang="pt-BR"/>
        </a:p>
      </dgm:t>
    </dgm:pt>
    <dgm:pt modelId="{B4D8D93D-4655-9B44-8D82-7A7B56379972}" type="pres">
      <dgm:prSet presAssocID="{5F421535-A412-5548-A872-254D570ADC58}" presName="parTrans" presStyleLbl="bgSibTrans2D1" presStyleIdx="1" presStyleCnt="8"/>
      <dgm:spPr/>
      <dgm:t>
        <a:bodyPr/>
        <a:lstStyle/>
        <a:p>
          <a:endParaRPr lang="pt-BR"/>
        </a:p>
      </dgm:t>
    </dgm:pt>
    <dgm:pt modelId="{CA40EA2F-B86B-F046-A858-BCA06A597EDD}" type="pres">
      <dgm:prSet presAssocID="{E15F3D44-F885-E54C-99B5-0AF385884679}" presName="node" presStyleLbl="node1" presStyleIdx="1" presStyleCnt="8">
        <dgm:presLayoutVars>
          <dgm:bulletEnabled val="1"/>
        </dgm:presLayoutVars>
      </dgm:prSet>
      <dgm:spPr/>
      <dgm:t>
        <a:bodyPr/>
        <a:lstStyle/>
        <a:p>
          <a:endParaRPr lang="pt-BR"/>
        </a:p>
      </dgm:t>
    </dgm:pt>
    <dgm:pt modelId="{1B1CD209-55CB-B445-BD6F-8EBC4FCBCDB6}" type="pres">
      <dgm:prSet presAssocID="{BD8F7DFB-D28F-2C4D-A29E-FA369DCCF426}" presName="parTrans" presStyleLbl="bgSibTrans2D1" presStyleIdx="2" presStyleCnt="8"/>
      <dgm:spPr/>
      <dgm:t>
        <a:bodyPr/>
        <a:lstStyle/>
        <a:p>
          <a:endParaRPr lang="pt-BR"/>
        </a:p>
      </dgm:t>
    </dgm:pt>
    <dgm:pt modelId="{11620124-9D24-A843-946A-18ABC1D77036}" type="pres">
      <dgm:prSet presAssocID="{4F747800-FE93-F54F-99C6-7C51259D5B92}" presName="node" presStyleLbl="node1" presStyleIdx="2" presStyleCnt="8">
        <dgm:presLayoutVars>
          <dgm:bulletEnabled val="1"/>
        </dgm:presLayoutVars>
      </dgm:prSet>
      <dgm:spPr/>
      <dgm:t>
        <a:bodyPr/>
        <a:lstStyle/>
        <a:p>
          <a:endParaRPr lang="pt-BR"/>
        </a:p>
      </dgm:t>
    </dgm:pt>
    <dgm:pt modelId="{5A9F9336-374E-2942-826D-FA484482F0D8}" type="pres">
      <dgm:prSet presAssocID="{29C9F4CD-1064-4345-9CEC-E323D33A892F}" presName="parTrans" presStyleLbl="bgSibTrans2D1" presStyleIdx="3" presStyleCnt="8"/>
      <dgm:spPr/>
      <dgm:t>
        <a:bodyPr/>
        <a:lstStyle/>
        <a:p>
          <a:endParaRPr lang="pt-BR"/>
        </a:p>
      </dgm:t>
    </dgm:pt>
    <dgm:pt modelId="{09ECAD8A-7E53-FD41-B945-A6972E51F3F5}" type="pres">
      <dgm:prSet presAssocID="{98B94D84-8105-7C41-B0F7-2FA953B19B56}" presName="node" presStyleLbl="node1" presStyleIdx="3" presStyleCnt="8">
        <dgm:presLayoutVars>
          <dgm:bulletEnabled val="1"/>
        </dgm:presLayoutVars>
      </dgm:prSet>
      <dgm:spPr/>
      <dgm:t>
        <a:bodyPr/>
        <a:lstStyle/>
        <a:p>
          <a:endParaRPr lang="pt-BR"/>
        </a:p>
      </dgm:t>
    </dgm:pt>
    <dgm:pt modelId="{A1552ECA-9E1F-1745-97C7-D0F220FDB154}" type="pres">
      <dgm:prSet presAssocID="{1A3DB9CB-6C27-5340-95FB-F4B8339F5420}" presName="parTrans" presStyleLbl="bgSibTrans2D1" presStyleIdx="4" presStyleCnt="8"/>
      <dgm:spPr/>
      <dgm:t>
        <a:bodyPr/>
        <a:lstStyle/>
        <a:p>
          <a:endParaRPr lang="pt-BR"/>
        </a:p>
      </dgm:t>
    </dgm:pt>
    <dgm:pt modelId="{4D05534A-B77F-6243-9F82-9A271BB7A75E}" type="pres">
      <dgm:prSet presAssocID="{61FB3A6E-8669-AD4F-9100-ED13185AA18E}" presName="node" presStyleLbl="node1" presStyleIdx="4" presStyleCnt="8">
        <dgm:presLayoutVars>
          <dgm:bulletEnabled val="1"/>
        </dgm:presLayoutVars>
      </dgm:prSet>
      <dgm:spPr/>
      <dgm:t>
        <a:bodyPr/>
        <a:lstStyle/>
        <a:p>
          <a:endParaRPr lang="pt-BR"/>
        </a:p>
      </dgm:t>
    </dgm:pt>
    <dgm:pt modelId="{A9C65E2C-2216-4F4B-9BFE-C286D0010EFF}" type="pres">
      <dgm:prSet presAssocID="{D1CE5BBF-5040-024D-BB5B-8359A035B4F9}" presName="parTrans" presStyleLbl="bgSibTrans2D1" presStyleIdx="5" presStyleCnt="8"/>
      <dgm:spPr/>
      <dgm:t>
        <a:bodyPr/>
        <a:lstStyle/>
        <a:p>
          <a:endParaRPr lang="pt-BR"/>
        </a:p>
      </dgm:t>
    </dgm:pt>
    <dgm:pt modelId="{ECCE87C5-E397-E04F-A6D7-A4ABDD9525D3}" type="pres">
      <dgm:prSet presAssocID="{DAD8E978-8E98-5C4D-8099-54D0EA2A51AE}" presName="node" presStyleLbl="node1" presStyleIdx="5" presStyleCnt="8">
        <dgm:presLayoutVars>
          <dgm:bulletEnabled val="1"/>
        </dgm:presLayoutVars>
      </dgm:prSet>
      <dgm:spPr/>
      <dgm:t>
        <a:bodyPr/>
        <a:lstStyle/>
        <a:p>
          <a:endParaRPr lang="pt-BR"/>
        </a:p>
      </dgm:t>
    </dgm:pt>
    <dgm:pt modelId="{394E66D5-3945-6B43-A7A5-896AE1D33E44}" type="pres">
      <dgm:prSet presAssocID="{C09952F9-D7BD-9142-B581-B5AD73DBE53A}" presName="parTrans" presStyleLbl="bgSibTrans2D1" presStyleIdx="6" presStyleCnt="8"/>
      <dgm:spPr/>
      <dgm:t>
        <a:bodyPr/>
        <a:lstStyle/>
        <a:p>
          <a:endParaRPr lang="pt-BR"/>
        </a:p>
      </dgm:t>
    </dgm:pt>
    <dgm:pt modelId="{758DB9E1-6A6E-1140-AAAB-E8B7CE700015}" type="pres">
      <dgm:prSet presAssocID="{4F58D7C5-629F-7341-8E28-50BC9CBECBF5}" presName="node" presStyleLbl="node1" presStyleIdx="6" presStyleCnt="8">
        <dgm:presLayoutVars>
          <dgm:bulletEnabled val="1"/>
        </dgm:presLayoutVars>
      </dgm:prSet>
      <dgm:spPr/>
      <dgm:t>
        <a:bodyPr/>
        <a:lstStyle/>
        <a:p>
          <a:endParaRPr lang="pt-BR"/>
        </a:p>
      </dgm:t>
    </dgm:pt>
    <dgm:pt modelId="{1A89ABEF-7683-47FA-8404-4103BDFE4032}" type="pres">
      <dgm:prSet presAssocID="{CFF07283-E10E-4CA7-A4DC-2FFFEEB0AC74}" presName="parTrans" presStyleLbl="bgSibTrans2D1" presStyleIdx="7" presStyleCnt="8"/>
      <dgm:spPr/>
      <dgm:t>
        <a:bodyPr/>
        <a:lstStyle/>
        <a:p>
          <a:endParaRPr lang="pt-BR"/>
        </a:p>
      </dgm:t>
    </dgm:pt>
    <dgm:pt modelId="{0CDA0027-DAF1-4568-B342-22875E75363F}" type="pres">
      <dgm:prSet presAssocID="{759D3947-74F6-46E4-B288-26323FE7B96B}" presName="node" presStyleLbl="node1" presStyleIdx="7" presStyleCnt="8">
        <dgm:presLayoutVars>
          <dgm:bulletEnabled val="1"/>
        </dgm:presLayoutVars>
      </dgm:prSet>
      <dgm:spPr/>
      <dgm:t>
        <a:bodyPr/>
        <a:lstStyle/>
        <a:p>
          <a:endParaRPr lang="pt-BR"/>
        </a:p>
      </dgm:t>
    </dgm:pt>
  </dgm:ptLst>
  <dgm:cxnLst>
    <dgm:cxn modelId="{C9A7681F-705C-4144-ABEC-DC422354B916}" type="presOf" srcId="{D1CE5BBF-5040-024D-BB5B-8359A035B4F9}" destId="{A9C65E2C-2216-4F4B-9BFE-C286D0010EFF}" srcOrd="0" destOrd="0" presId="urn:microsoft.com/office/officeart/2005/8/layout/radial4"/>
    <dgm:cxn modelId="{ABADC9DC-CC52-2A41-8E67-2DF2BBDCD566}" srcId="{A59E4F4A-2296-6745-A32E-9B0521340810}" destId="{DAD8E978-8E98-5C4D-8099-54D0EA2A51AE}" srcOrd="5" destOrd="0" parTransId="{D1CE5BBF-5040-024D-BB5B-8359A035B4F9}" sibTransId="{3309A3D1-2A05-5247-A763-DF558F055283}"/>
    <dgm:cxn modelId="{07066D25-9251-8045-8585-67BACAE9228F}" type="presOf" srcId="{E103A381-332A-954E-93AE-2529031731F6}" destId="{5D4F0042-FA68-C04E-B227-C9247295EE32}" srcOrd="0" destOrd="0" presId="urn:microsoft.com/office/officeart/2005/8/layout/radial4"/>
    <dgm:cxn modelId="{86BA3A92-4A88-7443-AB3E-7AE04C26BD3A}" type="presOf" srcId="{55A72D13-6AD8-6346-9289-1528D65C1A92}" destId="{38F78206-515D-6E48-A700-17A3A7AD10BC}" srcOrd="0" destOrd="0" presId="urn:microsoft.com/office/officeart/2005/8/layout/radial4"/>
    <dgm:cxn modelId="{B7312893-67B3-F34F-B878-5F5EAEA45778}" type="presOf" srcId="{4F58D7C5-629F-7341-8E28-50BC9CBECBF5}" destId="{758DB9E1-6A6E-1140-AAAB-E8B7CE700015}" srcOrd="0" destOrd="0" presId="urn:microsoft.com/office/officeart/2005/8/layout/radial4"/>
    <dgm:cxn modelId="{6144A79A-5E13-F44F-BA5D-C98934E3E8AA}" srcId="{A59E4F4A-2296-6745-A32E-9B0521340810}" destId="{4F747800-FE93-F54F-99C6-7C51259D5B92}" srcOrd="2" destOrd="0" parTransId="{BD8F7DFB-D28F-2C4D-A29E-FA369DCCF426}" sibTransId="{4A4730EA-60AD-B044-8CA6-380305B05800}"/>
    <dgm:cxn modelId="{478D32F7-9F04-6647-806B-43E7DE632C0C}" srcId="{A59E4F4A-2296-6745-A32E-9B0521340810}" destId="{98B94D84-8105-7C41-B0F7-2FA953B19B56}" srcOrd="3" destOrd="0" parTransId="{29C9F4CD-1064-4345-9CEC-E323D33A892F}" sibTransId="{A55B62BA-9BEB-294A-88B6-E33036FEC679}"/>
    <dgm:cxn modelId="{9D249C95-C47E-FF49-AC10-07B667F59505}" type="presOf" srcId="{5F421535-A412-5548-A872-254D570ADC58}" destId="{B4D8D93D-4655-9B44-8D82-7A7B56379972}" srcOrd="0" destOrd="0" presId="urn:microsoft.com/office/officeart/2005/8/layout/radial4"/>
    <dgm:cxn modelId="{33D5AA29-1F53-A347-9BB3-B2A52DA808F1}" srcId="{A59E4F4A-2296-6745-A32E-9B0521340810}" destId="{E103A381-332A-954E-93AE-2529031731F6}" srcOrd="0" destOrd="0" parTransId="{55A72D13-6AD8-6346-9289-1528D65C1A92}" sibTransId="{5C585F34-89E1-A542-8C8D-88111099EAA5}"/>
    <dgm:cxn modelId="{8031D066-9313-AD48-9C5F-A0E6A7D8211B}" srcId="{CF1B1E2F-0D3D-274D-94DF-8416DA754DA1}" destId="{A59E4F4A-2296-6745-A32E-9B0521340810}" srcOrd="0" destOrd="0" parTransId="{2FE2F533-CB59-A543-8A25-131E946D0C19}" sibTransId="{0760CCF8-BD3B-DF4E-9FE6-8CC5B9BA8E88}"/>
    <dgm:cxn modelId="{CA6BF81A-BEA2-7341-A0D6-BF05A5705C87}" srcId="{A59E4F4A-2296-6745-A32E-9B0521340810}" destId="{61FB3A6E-8669-AD4F-9100-ED13185AA18E}" srcOrd="4" destOrd="0" parTransId="{1A3DB9CB-6C27-5340-95FB-F4B8339F5420}" sibTransId="{FE6C6ED9-822D-714E-8A1D-53B1932BDB01}"/>
    <dgm:cxn modelId="{9BE72A77-C2A8-824B-90BA-4C9CD3CE4105}" srcId="{A59E4F4A-2296-6745-A32E-9B0521340810}" destId="{4F58D7C5-629F-7341-8E28-50BC9CBECBF5}" srcOrd="6" destOrd="0" parTransId="{C09952F9-D7BD-9142-B581-B5AD73DBE53A}" sibTransId="{2F6913C4-A1CF-4C48-86D2-25F559D00A22}"/>
    <dgm:cxn modelId="{B5EE4B47-EE01-2046-9DAE-42C67548D1F2}" type="presOf" srcId="{E15F3D44-F885-E54C-99B5-0AF385884679}" destId="{CA40EA2F-B86B-F046-A858-BCA06A597EDD}" srcOrd="0" destOrd="0" presId="urn:microsoft.com/office/officeart/2005/8/layout/radial4"/>
    <dgm:cxn modelId="{BBC716A9-DA7C-A044-9555-FDCA1F03C032}" type="presOf" srcId="{CF1B1E2F-0D3D-274D-94DF-8416DA754DA1}" destId="{1D3F7595-B5C5-8C4E-85B9-3622AC7BAFF6}" srcOrd="0" destOrd="0" presId="urn:microsoft.com/office/officeart/2005/8/layout/radial4"/>
    <dgm:cxn modelId="{6AF45169-B0E1-924B-AE3A-E374CFFAA17B}" type="presOf" srcId="{C09952F9-D7BD-9142-B581-B5AD73DBE53A}" destId="{394E66D5-3945-6B43-A7A5-896AE1D33E44}" srcOrd="0" destOrd="0" presId="urn:microsoft.com/office/officeart/2005/8/layout/radial4"/>
    <dgm:cxn modelId="{EDB513FB-25F0-4BE7-BFD6-B98E53DB2D9F}" srcId="{A59E4F4A-2296-6745-A32E-9B0521340810}" destId="{759D3947-74F6-46E4-B288-26323FE7B96B}" srcOrd="7" destOrd="0" parTransId="{CFF07283-E10E-4CA7-A4DC-2FFFEEB0AC74}" sibTransId="{503F55EB-0110-487E-8B97-48134720DC64}"/>
    <dgm:cxn modelId="{24BAAF35-6A0B-764F-AC0E-93CC15DC18F0}" type="presOf" srcId="{DAD8E978-8E98-5C4D-8099-54D0EA2A51AE}" destId="{ECCE87C5-E397-E04F-A6D7-A4ABDD9525D3}" srcOrd="0" destOrd="0" presId="urn:microsoft.com/office/officeart/2005/8/layout/radial4"/>
    <dgm:cxn modelId="{10749A03-40BF-804D-9296-56D5A4D5067A}" type="presOf" srcId="{4F747800-FE93-F54F-99C6-7C51259D5B92}" destId="{11620124-9D24-A843-946A-18ABC1D77036}" srcOrd="0" destOrd="0" presId="urn:microsoft.com/office/officeart/2005/8/layout/radial4"/>
    <dgm:cxn modelId="{1A905383-85F9-884A-8B3B-200293ED026A}" srcId="{A59E4F4A-2296-6745-A32E-9B0521340810}" destId="{E15F3D44-F885-E54C-99B5-0AF385884679}" srcOrd="1" destOrd="0" parTransId="{5F421535-A412-5548-A872-254D570ADC58}" sibTransId="{FB50EF38-F9F4-3E4C-90FC-845193C07C98}"/>
    <dgm:cxn modelId="{00BB9130-8B6B-6A4A-A073-6AA55DEF6D05}" type="presOf" srcId="{A59E4F4A-2296-6745-A32E-9B0521340810}" destId="{24767731-F013-D94C-9622-3EF672D0F079}" srcOrd="0" destOrd="0" presId="urn:microsoft.com/office/officeart/2005/8/layout/radial4"/>
    <dgm:cxn modelId="{782ACD1F-5040-A443-B0F5-A800E9C712A5}" type="presOf" srcId="{CFF07283-E10E-4CA7-A4DC-2FFFEEB0AC74}" destId="{1A89ABEF-7683-47FA-8404-4103BDFE4032}" srcOrd="0" destOrd="0" presId="urn:microsoft.com/office/officeart/2005/8/layout/radial4"/>
    <dgm:cxn modelId="{C613BD1E-7966-204F-A099-C19C8774009D}" type="presOf" srcId="{BD8F7DFB-D28F-2C4D-A29E-FA369DCCF426}" destId="{1B1CD209-55CB-B445-BD6F-8EBC4FCBCDB6}" srcOrd="0" destOrd="0" presId="urn:microsoft.com/office/officeart/2005/8/layout/radial4"/>
    <dgm:cxn modelId="{8908D266-76A6-5B47-AE22-183727023602}" type="presOf" srcId="{29C9F4CD-1064-4345-9CEC-E323D33A892F}" destId="{5A9F9336-374E-2942-826D-FA484482F0D8}" srcOrd="0" destOrd="0" presId="urn:microsoft.com/office/officeart/2005/8/layout/radial4"/>
    <dgm:cxn modelId="{1431547F-5B9C-2748-81CD-218F31FC3FE3}" type="presOf" srcId="{759D3947-74F6-46E4-B288-26323FE7B96B}" destId="{0CDA0027-DAF1-4568-B342-22875E75363F}" srcOrd="0" destOrd="0" presId="urn:microsoft.com/office/officeart/2005/8/layout/radial4"/>
    <dgm:cxn modelId="{7038A992-EFD3-4B4E-A0E6-DCBFE872E8B2}" type="presOf" srcId="{98B94D84-8105-7C41-B0F7-2FA953B19B56}" destId="{09ECAD8A-7E53-FD41-B945-A6972E51F3F5}" srcOrd="0" destOrd="0" presId="urn:microsoft.com/office/officeart/2005/8/layout/radial4"/>
    <dgm:cxn modelId="{BEF7E907-4196-F746-BBA9-A717A59E02DA}" type="presOf" srcId="{61FB3A6E-8669-AD4F-9100-ED13185AA18E}" destId="{4D05534A-B77F-6243-9F82-9A271BB7A75E}" srcOrd="0" destOrd="0" presId="urn:microsoft.com/office/officeart/2005/8/layout/radial4"/>
    <dgm:cxn modelId="{966E6086-FB5C-E243-89A7-C680ED98CE14}" type="presOf" srcId="{1A3DB9CB-6C27-5340-95FB-F4B8339F5420}" destId="{A1552ECA-9E1F-1745-97C7-D0F220FDB154}" srcOrd="0" destOrd="0" presId="urn:microsoft.com/office/officeart/2005/8/layout/radial4"/>
    <dgm:cxn modelId="{BA701BB4-3166-404B-8614-54C4BC6BD921}" type="presParOf" srcId="{1D3F7595-B5C5-8C4E-85B9-3622AC7BAFF6}" destId="{24767731-F013-D94C-9622-3EF672D0F079}" srcOrd="0" destOrd="0" presId="urn:microsoft.com/office/officeart/2005/8/layout/radial4"/>
    <dgm:cxn modelId="{FCBF41B7-1912-EF49-B188-A4183A4CB456}" type="presParOf" srcId="{1D3F7595-B5C5-8C4E-85B9-3622AC7BAFF6}" destId="{38F78206-515D-6E48-A700-17A3A7AD10BC}" srcOrd="1" destOrd="0" presId="urn:microsoft.com/office/officeart/2005/8/layout/radial4"/>
    <dgm:cxn modelId="{E47D82A9-66B1-F741-AF86-E7706714F544}" type="presParOf" srcId="{1D3F7595-B5C5-8C4E-85B9-3622AC7BAFF6}" destId="{5D4F0042-FA68-C04E-B227-C9247295EE32}" srcOrd="2" destOrd="0" presId="urn:microsoft.com/office/officeart/2005/8/layout/radial4"/>
    <dgm:cxn modelId="{C5362769-4F16-F24C-A0FF-6FE8B2593C46}" type="presParOf" srcId="{1D3F7595-B5C5-8C4E-85B9-3622AC7BAFF6}" destId="{B4D8D93D-4655-9B44-8D82-7A7B56379972}" srcOrd="3" destOrd="0" presId="urn:microsoft.com/office/officeart/2005/8/layout/radial4"/>
    <dgm:cxn modelId="{5F3653CA-798F-4449-8E31-8AE1FF473CC9}" type="presParOf" srcId="{1D3F7595-B5C5-8C4E-85B9-3622AC7BAFF6}" destId="{CA40EA2F-B86B-F046-A858-BCA06A597EDD}" srcOrd="4" destOrd="0" presId="urn:microsoft.com/office/officeart/2005/8/layout/radial4"/>
    <dgm:cxn modelId="{8E27986F-3CBC-094F-AF67-44F6900B2130}" type="presParOf" srcId="{1D3F7595-B5C5-8C4E-85B9-3622AC7BAFF6}" destId="{1B1CD209-55CB-B445-BD6F-8EBC4FCBCDB6}" srcOrd="5" destOrd="0" presId="urn:microsoft.com/office/officeart/2005/8/layout/radial4"/>
    <dgm:cxn modelId="{76BD4627-B067-0047-A6E8-167A1ACF64D8}" type="presParOf" srcId="{1D3F7595-B5C5-8C4E-85B9-3622AC7BAFF6}" destId="{11620124-9D24-A843-946A-18ABC1D77036}" srcOrd="6" destOrd="0" presId="urn:microsoft.com/office/officeart/2005/8/layout/radial4"/>
    <dgm:cxn modelId="{F2DDE281-7D67-F34E-9CF9-F89E8C81EE25}" type="presParOf" srcId="{1D3F7595-B5C5-8C4E-85B9-3622AC7BAFF6}" destId="{5A9F9336-374E-2942-826D-FA484482F0D8}" srcOrd="7" destOrd="0" presId="urn:microsoft.com/office/officeart/2005/8/layout/radial4"/>
    <dgm:cxn modelId="{3037B8DF-67E8-A244-91EF-E3BC2A1F03E4}" type="presParOf" srcId="{1D3F7595-B5C5-8C4E-85B9-3622AC7BAFF6}" destId="{09ECAD8A-7E53-FD41-B945-A6972E51F3F5}" srcOrd="8" destOrd="0" presId="urn:microsoft.com/office/officeart/2005/8/layout/radial4"/>
    <dgm:cxn modelId="{D1ED2BC3-A5C3-314C-B566-60AED7ECC0B7}" type="presParOf" srcId="{1D3F7595-B5C5-8C4E-85B9-3622AC7BAFF6}" destId="{A1552ECA-9E1F-1745-97C7-D0F220FDB154}" srcOrd="9" destOrd="0" presId="urn:microsoft.com/office/officeart/2005/8/layout/radial4"/>
    <dgm:cxn modelId="{9134FAF6-7C04-2741-8E37-7A7552E45A19}" type="presParOf" srcId="{1D3F7595-B5C5-8C4E-85B9-3622AC7BAFF6}" destId="{4D05534A-B77F-6243-9F82-9A271BB7A75E}" srcOrd="10" destOrd="0" presId="urn:microsoft.com/office/officeart/2005/8/layout/radial4"/>
    <dgm:cxn modelId="{22E5637B-D3D1-EA4A-894E-FEBC0A9DDFEF}" type="presParOf" srcId="{1D3F7595-B5C5-8C4E-85B9-3622AC7BAFF6}" destId="{A9C65E2C-2216-4F4B-9BFE-C286D0010EFF}" srcOrd="11" destOrd="0" presId="urn:microsoft.com/office/officeart/2005/8/layout/radial4"/>
    <dgm:cxn modelId="{AD113127-7F13-D74C-8F97-127B52444524}" type="presParOf" srcId="{1D3F7595-B5C5-8C4E-85B9-3622AC7BAFF6}" destId="{ECCE87C5-E397-E04F-A6D7-A4ABDD9525D3}" srcOrd="12" destOrd="0" presId="urn:microsoft.com/office/officeart/2005/8/layout/radial4"/>
    <dgm:cxn modelId="{C8AC89DF-23E5-FB47-A4B1-B8F882BBF9BD}" type="presParOf" srcId="{1D3F7595-B5C5-8C4E-85B9-3622AC7BAFF6}" destId="{394E66D5-3945-6B43-A7A5-896AE1D33E44}" srcOrd="13" destOrd="0" presId="urn:microsoft.com/office/officeart/2005/8/layout/radial4"/>
    <dgm:cxn modelId="{2FED31D2-BEC0-4742-AF81-1A86FAC85966}" type="presParOf" srcId="{1D3F7595-B5C5-8C4E-85B9-3622AC7BAFF6}" destId="{758DB9E1-6A6E-1140-AAAB-E8B7CE700015}" srcOrd="14" destOrd="0" presId="urn:microsoft.com/office/officeart/2005/8/layout/radial4"/>
    <dgm:cxn modelId="{5FE56B27-1005-F647-8376-85F53DDABBB3}" type="presParOf" srcId="{1D3F7595-B5C5-8C4E-85B9-3622AC7BAFF6}" destId="{1A89ABEF-7683-47FA-8404-4103BDFE4032}" srcOrd="15" destOrd="0" presId="urn:microsoft.com/office/officeart/2005/8/layout/radial4"/>
    <dgm:cxn modelId="{24A2DFC5-2F93-1E46-A3C9-C3000BD1B1AC}" type="presParOf" srcId="{1D3F7595-B5C5-8C4E-85B9-3622AC7BAFF6}" destId="{0CDA0027-DAF1-4568-B342-22875E75363F}" srcOrd="1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702F06-A048-444C-BC85-323ED137372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BR"/>
        </a:p>
      </dgm:t>
    </dgm:pt>
    <dgm:pt modelId="{9084FB26-7242-4677-B599-EC7A627D1145}">
      <dgm:prSet phldrT="[Texto]"/>
      <dgm:spPr>
        <a:solidFill>
          <a:srgbClr val="9E2F16"/>
        </a:solidFill>
      </dgm:spPr>
      <dgm:t>
        <a:bodyPr/>
        <a:lstStyle/>
        <a:p>
          <a:r>
            <a:rPr lang="pt-BR" dirty="0" smtClean="0"/>
            <a:t>Publicação para incentivar a abertura de dados</a:t>
          </a:r>
          <a:endParaRPr lang="pt-BR" dirty="0"/>
        </a:p>
      </dgm:t>
    </dgm:pt>
    <dgm:pt modelId="{38B97C9F-3455-4F35-A386-57B57116FB0D}" type="parTrans" cxnId="{B0219A44-30FF-461C-B2D8-5E28CA106C2B}">
      <dgm:prSet/>
      <dgm:spPr/>
      <dgm:t>
        <a:bodyPr/>
        <a:lstStyle/>
        <a:p>
          <a:endParaRPr lang="pt-BR"/>
        </a:p>
      </dgm:t>
    </dgm:pt>
    <dgm:pt modelId="{4C7D0E77-4EED-45F3-AC6A-B9134193CC1C}" type="sibTrans" cxnId="{B0219A44-30FF-461C-B2D8-5E28CA106C2B}">
      <dgm:prSet/>
      <dgm:spPr/>
      <dgm:t>
        <a:bodyPr/>
        <a:lstStyle/>
        <a:p>
          <a:endParaRPr lang="pt-BR"/>
        </a:p>
      </dgm:t>
    </dgm:pt>
    <dgm:pt modelId="{B27C9494-EAA4-47AD-A20D-444D8B07F16C}">
      <dgm:prSet phldrT="[Texto]"/>
      <dgm:spPr>
        <a:solidFill>
          <a:srgbClr val="9E2F16"/>
        </a:solidFill>
      </dgm:spPr>
      <dgm:t>
        <a:bodyPr/>
        <a:lstStyle/>
        <a:p>
          <a:r>
            <a:rPr lang="pt-BR" dirty="0" smtClean="0"/>
            <a:t>Avaliação em órgãos da educação (Ac. 2.569/2015-Plenário)</a:t>
          </a:r>
          <a:endParaRPr lang="pt-BR" dirty="0"/>
        </a:p>
      </dgm:t>
    </dgm:pt>
    <dgm:pt modelId="{97F305DB-DA58-4A09-B3C1-B298A3701CAD}" type="parTrans" cxnId="{4FA69FED-101D-4E0E-B168-E0933118F4CA}">
      <dgm:prSet/>
      <dgm:spPr/>
      <dgm:t>
        <a:bodyPr/>
        <a:lstStyle/>
        <a:p>
          <a:endParaRPr lang="pt-BR"/>
        </a:p>
      </dgm:t>
    </dgm:pt>
    <dgm:pt modelId="{1A063A7C-34D0-4BA1-8875-E39378BE9CD5}" type="sibTrans" cxnId="{4FA69FED-101D-4E0E-B168-E0933118F4CA}">
      <dgm:prSet/>
      <dgm:spPr/>
      <dgm:t>
        <a:bodyPr/>
        <a:lstStyle/>
        <a:p>
          <a:endParaRPr lang="pt-BR"/>
        </a:p>
      </dgm:t>
    </dgm:pt>
    <dgm:pt modelId="{1E45F4AE-0FC5-42D0-977E-281C8A5A8C41}">
      <dgm:prSet phldrT="[Texto]"/>
      <dgm:spPr>
        <a:solidFill>
          <a:srgbClr val="9E2F16"/>
        </a:solidFill>
      </dgm:spPr>
      <dgm:t>
        <a:bodyPr/>
        <a:lstStyle/>
        <a:p>
          <a:r>
            <a:rPr lang="pt-BR" dirty="0" smtClean="0"/>
            <a:t>Avaliação da política de dados abertos do governo Federal (Ac. 3.022/2016- Plenário)</a:t>
          </a:r>
          <a:endParaRPr lang="pt-BR" dirty="0"/>
        </a:p>
      </dgm:t>
    </dgm:pt>
    <dgm:pt modelId="{83CAFD16-C935-459B-A5D0-E2CC176A31CE}" type="parTrans" cxnId="{7FCA117E-B957-495B-86C3-54CDF6F7ABE2}">
      <dgm:prSet/>
      <dgm:spPr/>
      <dgm:t>
        <a:bodyPr/>
        <a:lstStyle/>
        <a:p>
          <a:endParaRPr lang="pt-BR"/>
        </a:p>
      </dgm:t>
    </dgm:pt>
    <dgm:pt modelId="{5E4A099F-9FC2-49C2-A927-44DDE2C7E801}" type="sibTrans" cxnId="{7FCA117E-B957-495B-86C3-54CDF6F7ABE2}">
      <dgm:prSet/>
      <dgm:spPr/>
      <dgm:t>
        <a:bodyPr/>
        <a:lstStyle/>
        <a:p>
          <a:endParaRPr lang="pt-BR"/>
        </a:p>
      </dgm:t>
    </dgm:pt>
    <dgm:pt modelId="{7DBF665C-E5EC-4CA6-9057-DACD9B3E169B}" type="pres">
      <dgm:prSet presAssocID="{35702F06-A048-444C-BC85-323ED137372B}" presName="Name0" presStyleCnt="0">
        <dgm:presLayoutVars>
          <dgm:dir/>
          <dgm:animLvl val="lvl"/>
          <dgm:resizeHandles val="exact"/>
        </dgm:presLayoutVars>
      </dgm:prSet>
      <dgm:spPr/>
      <dgm:t>
        <a:bodyPr/>
        <a:lstStyle/>
        <a:p>
          <a:endParaRPr lang="pt-BR"/>
        </a:p>
      </dgm:t>
    </dgm:pt>
    <dgm:pt modelId="{C85AAB65-1BCE-414D-9DB0-2982E67A684E}" type="pres">
      <dgm:prSet presAssocID="{9084FB26-7242-4677-B599-EC7A627D1145}" presName="linNode" presStyleCnt="0"/>
      <dgm:spPr/>
    </dgm:pt>
    <dgm:pt modelId="{A0EDCA25-4DA0-4CAB-B0AA-5C360F5C2C2E}" type="pres">
      <dgm:prSet presAssocID="{9084FB26-7242-4677-B599-EC7A627D1145}" presName="parentText" presStyleLbl="node1" presStyleIdx="0" presStyleCnt="3">
        <dgm:presLayoutVars>
          <dgm:chMax val="1"/>
          <dgm:bulletEnabled val="1"/>
        </dgm:presLayoutVars>
      </dgm:prSet>
      <dgm:spPr/>
      <dgm:t>
        <a:bodyPr/>
        <a:lstStyle/>
        <a:p>
          <a:endParaRPr lang="pt-BR"/>
        </a:p>
      </dgm:t>
    </dgm:pt>
    <dgm:pt modelId="{F4B8822F-1329-43BD-AB9E-A3DEA4644F3E}" type="pres">
      <dgm:prSet presAssocID="{4C7D0E77-4EED-45F3-AC6A-B9134193CC1C}" presName="sp" presStyleCnt="0"/>
      <dgm:spPr/>
    </dgm:pt>
    <dgm:pt modelId="{A2C1AE25-FF76-4163-AA39-9B585CCADB7D}" type="pres">
      <dgm:prSet presAssocID="{B27C9494-EAA4-47AD-A20D-444D8B07F16C}" presName="linNode" presStyleCnt="0"/>
      <dgm:spPr/>
    </dgm:pt>
    <dgm:pt modelId="{68368762-18E7-47AC-8FC2-B983275D1BC4}" type="pres">
      <dgm:prSet presAssocID="{B27C9494-EAA4-47AD-A20D-444D8B07F16C}" presName="parentText" presStyleLbl="node1" presStyleIdx="1" presStyleCnt="3">
        <dgm:presLayoutVars>
          <dgm:chMax val="1"/>
          <dgm:bulletEnabled val="1"/>
        </dgm:presLayoutVars>
      </dgm:prSet>
      <dgm:spPr/>
      <dgm:t>
        <a:bodyPr/>
        <a:lstStyle/>
        <a:p>
          <a:endParaRPr lang="pt-BR"/>
        </a:p>
      </dgm:t>
    </dgm:pt>
    <dgm:pt modelId="{C2DA3D4F-EE3B-4253-9314-373EC021C171}" type="pres">
      <dgm:prSet presAssocID="{1A063A7C-34D0-4BA1-8875-E39378BE9CD5}" presName="sp" presStyleCnt="0"/>
      <dgm:spPr/>
    </dgm:pt>
    <dgm:pt modelId="{337C40B9-6C44-4164-B21B-83F707C2D433}" type="pres">
      <dgm:prSet presAssocID="{1E45F4AE-0FC5-42D0-977E-281C8A5A8C41}" presName="linNode" presStyleCnt="0"/>
      <dgm:spPr/>
    </dgm:pt>
    <dgm:pt modelId="{CB481985-488D-4B49-9E3B-7EC9DD67D311}" type="pres">
      <dgm:prSet presAssocID="{1E45F4AE-0FC5-42D0-977E-281C8A5A8C41}" presName="parentText" presStyleLbl="node1" presStyleIdx="2" presStyleCnt="3">
        <dgm:presLayoutVars>
          <dgm:chMax val="1"/>
          <dgm:bulletEnabled val="1"/>
        </dgm:presLayoutVars>
      </dgm:prSet>
      <dgm:spPr/>
      <dgm:t>
        <a:bodyPr/>
        <a:lstStyle/>
        <a:p>
          <a:endParaRPr lang="pt-BR"/>
        </a:p>
      </dgm:t>
    </dgm:pt>
  </dgm:ptLst>
  <dgm:cxnLst>
    <dgm:cxn modelId="{78EDAA7D-DC3D-9B44-9808-178257B8AF07}" type="presOf" srcId="{35702F06-A048-444C-BC85-323ED137372B}" destId="{7DBF665C-E5EC-4CA6-9057-DACD9B3E169B}" srcOrd="0" destOrd="0" presId="urn:microsoft.com/office/officeart/2005/8/layout/vList5"/>
    <dgm:cxn modelId="{7FCA117E-B957-495B-86C3-54CDF6F7ABE2}" srcId="{35702F06-A048-444C-BC85-323ED137372B}" destId="{1E45F4AE-0FC5-42D0-977E-281C8A5A8C41}" srcOrd="2" destOrd="0" parTransId="{83CAFD16-C935-459B-A5D0-E2CC176A31CE}" sibTransId="{5E4A099F-9FC2-49C2-A927-44DDE2C7E801}"/>
    <dgm:cxn modelId="{D3B7CC7A-E27C-A24B-91F2-C3B7106471BE}" type="presOf" srcId="{9084FB26-7242-4677-B599-EC7A627D1145}" destId="{A0EDCA25-4DA0-4CAB-B0AA-5C360F5C2C2E}" srcOrd="0" destOrd="0" presId="urn:microsoft.com/office/officeart/2005/8/layout/vList5"/>
    <dgm:cxn modelId="{4FA69FED-101D-4E0E-B168-E0933118F4CA}" srcId="{35702F06-A048-444C-BC85-323ED137372B}" destId="{B27C9494-EAA4-47AD-A20D-444D8B07F16C}" srcOrd="1" destOrd="0" parTransId="{97F305DB-DA58-4A09-B3C1-B298A3701CAD}" sibTransId="{1A063A7C-34D0-4BA1-8875-E39378BE9CD5}"/>
    <dgm:cxn modelId="{B0219A44-30FF-461C-B2D8-5E28CA106C2B}" srcId="{35702F06-A048-444C-BC85-323ED137372B}" destId="{9084FB26-7242-4677-B599-EC7A627D1145}" srcOrd="0" destOrd="0" parTransId="{38B97C9F-3455-4F35-A386-57B57116FB0D}" sibTransId="{4C7D0E77-4EED-45F3-AC6A-B9134193CC1C}"/>
    <dgm:cxn modelId="{BC200CFC-CEE1-9E4D-9A0D-1328F7BD7142}" type="presOf" srcId="{B27C9494-EAA4-47AD-A20D-444D8B07F16C}" destId="{68368762-18E7-47AC-8FC2-B983275D1BC4}" srcOrd="0" destOrd="0" presId="urn:microsoft.com/office/officeart/2005/8/layout/vList5"/>
    <dgm:cxn modelId="{40142CED-E83D-164E-9EE1-328EA179B4AC}" type="presOf" srcId="{1E45F4AE-0FC5-42D0-977E-281C8A5A8C41}" destId="{CB481985-488D-4B49-9E3B-7EC9DD67D311}" srcOrd="0" destOrd="0" presId="urn:microsoft.com/office/officeart/2005/8/layout/vList5"/>
    <dgm:cxn modelId="{F1BB63F1-0A9F-9347-A6F8-7D452BD5CAA0}" type="presParOf" srcId="{7DBF665C-E5EC-4CA6-9057-DACD9B3E169B}" destId="{C85AAB65-1BCE-414D-9DB0-2982E67A684E}" srcOrd="0" destOrd="0" presId="urn:microsoft.com/office/officeart/2005/8/layout/vList5"/>
    <dgm:cxn modelId="{28C0C057-6ED7-FC4A-BDA6-60453BB960D8}" type="presParOf" srcId="{C85AAB65-1BCE-414D-9DB0-2982E67A684E}" destId="{A0EDCA25-4DA0-4CAB-B0AA-5C360F5C2C2E}" srcOrd="0" destOrd="0" presId="urn:microsoft.com/office/officeart/2005/8/layout/vList5"/>
    <dgm:cxn modelId="{513693EB-BB58-D243-84F0-BAC6822D94C7}" type="presParOf" srcId="{7DBF665C-E5EC-4CA6-9057-DACD9B3E169B}" destId="{F4B8822F-1329-43BD-AB9E-A3DEA4644F3E}" srcOrd="1" destOrd="0" presId="urn:microsoft.com/office/officeart/2005/8/layout/vList5"/>
    <dgm:cxn modelId="{3942A039-9516-CC4E-A88A-8CFF4E5B2474}" type="presParOf" srcId="{7DBF665C-E5EC-4CA6-9057-DACD9B3E169B}" destId="{A2C1AE25-FF76-4163-AA39-9B585CCADB7D}" srcOrd="2" destOrd="0" presId="urn:microsoft.com/office/officeart/2005/8/layout/vList5"/>
    <dgm:cxn modelId="{AF1931B8-1A16-4D43-8BF7-9702AD61FF82}" type="presParOf" srcId="{A2C1AE25-FF76-4163-AA39-9B585CCADB7D}" destId="{68368762-18E7-47AC-8FC2-B983275D1BC4}" srcOrd="0" destOrd="0" presId="urn:microsoft.com/office/officeart/2005/8/layout/vList5"/>
    <dgm:cxn modelId="{7B0C5FA4-7D76-6F47-A7FD-2519A055E523}" type="presParOf" srcId="{7DBF665C-E5EC-4CA6-9057-DACD9B3E169B}" destId="{C2DA3D4F-EE3B-4253-9314-373EC021C171}" srcOrd="3" destOrd="0" presId="urn:microsoft.com/office/officeart/2005/8/layout/vList5"/>
    <dgm:cxn modelId="{543D1174-7701-5B4F-B67C-0D4020675011}" type="presParOf" srcId="{7DBF665C-E5EC-4CA6-9057-DACD9B3E169B}" destId="{337C40B9-6C44-4164-B21B-83F707C2D433}" srcOrd="4" destOrd="0" presId="urn:microsoft.com/office/officeart/2005/8/layout/vList5"/>
    <dgm:cxn modelId="{5A80A1B1-A029-9542-816A-61ED3576923B}" type="presParOf" srcId="{337C40B9-6C44-4164-B21B-83F707C2D433}" destId="{CB481985-488D-4B49-9E3B-7EC9DD67D311}"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67731-F013-D94C-9622-3EF672D0F079}">
      <dsp:nvSpPr>
        <dsp:cNvPr id="0" name=""/>
        <dsp:cNvSpPr/>
      </dsp:nvSpPr>
      <dsp:spPr>
        <a:xfrm>
          <a:off x="3937045" y="3792583"/>
          <a:ext cx="2240145" cy="2240145"/>
        </a:xfrm>
        <a:prstGeom prst="ellipse">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pt-BR" sz="3200" b="1" kern="1200" dirty="0" smtClean="0">
              <a:solidFill>
                <a:schemeClr val="tx1"/>
              </a:solidFill>
            </a:rPr>
            <a:t>2.624 </a:t>
          </a:r>
          <a:r>
            <a:rPr lang="pt-BR" sz="2400" kern="1200" dirty="0" smtClean="0"/>
            <a:t>servidores no TCU</a:t>
          </a:r>
        </a:p>
      </dsp:txBody>
      <dsp:txXfrm>
        <a:off x="4265107" y="4120645"/>
        <a:ext cx="1584021" cy="1584021"/>
      </dsp:txXfrm>
    </dsp:sp>
    <dsp:sp modelId="{38F78206-515D-6E48-A700-17A3A7AD10BC}">
      <dsp:nvSpPr>
        <dsp:cNvPr id="0" name=""/>
        <dsp:cNvSpPr/>
      </dsp:nvSpPr>
      <dsp:spPr>
        <a:xfrm rot="10800000">
          <a:off x="788109" y="459343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5D4F0042-FA68-C04E-B227-C9247295EE32}">
      <dsp:nvSpPr>
        <dsp:cNvPr id="0" name=""/>
        <dsp:cNvSpPr/>
      </dsp:nvSpPr>
      <dsp:spPr>
        <a:xfrm>
          <a:off x="4058" y="4285415"/>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3</a:t>
          </a:r>
          <a:r>
            <a:rPr lang="pt-BR" sz="1800" kern="1200" dirty="0" smtClean="0"/>
            <a:t> trilhões de orçamento</a:t>
          </a:r>
          <a:endParaRPr lang="pt-BR" sz="1800" kern="1200" dirty="0"/>
        </a:p>
      </dsp:txBody>
      <dsp:txXfrm>
        <a:off x="40800" y="4322157"/>
        <a:ext cx="1494617" cy="1180997"/>
      </dsp:txXfrm>
    </dsp:sp>
    <dsp:sp modelId="{B4D8D93D-4655-9B44-8D82-7A7B56379972}">
      <dsp:nvSpPr>
        <dsp:cNvPr id="0" name=""/>
        <dsp:cNvSpPr/>
      </dsp:nvSpPr>
      <dsp:spPr>
        <a:xfrm rot="12342857">
          <a:off x="1063528" y="338674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CA40EA2F-B86B-F046-A858-BCA06A597EDD}">
      <dsp:nvSpPr>
        <dsp:cNvPr id="0" name=""/>
        <dsp:cNvSpPr/>
      </dsp:nvSpPr>
      <dsp:spPr>
        <a:xfrm>
          <a:off x="426823" y="2433162"/>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148</a:t>
          </a:r>
          <a:r>
            <a:rPr lang="pt-BR" sz="1800" kern="1200" dirty="0" smtClean="0"/>
            <a:t> bilhões de restos a pagar</a:t>
          </a:r>
          <a:endParaRPr lang="pt-BR" sz="1800" kern="1200" dirty="0"/>
        </a:p>
      </dsp:txBody>
      <dsp:txXfrm>
        <a:off x="463565" y="2469904"/>
        <a:ext cx="1494617" cy="1180997"/>
      </dsp:txXfrm>
    </dsp:sp>
    <dsp:sp modelId="{1B1CD209-55CB-B445-BD6F-8EBC4FCBCDB6}">
      <dsp:nvSpPr>
        <dsp:cNvPr id="0" name=""/>
        <dsp:cNvSpPr/>
      </dsp:nvSpPr>
      <dsp:spPr>
        <a:xfrm rot="13885714">
          <a:off x="1835235" y="241905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11620124-9D24-A843-946A-18ABC1D77036}">
      <dsp:nvSpPr>
        <dsp:cNvPr id="0" name=""/>
        <dsp:cNvSpPr/>
      </dsp:nvSpPr>
      <dsp:spPr>
        <a:xfrm>
          <a:off x="1611384" y="947770"/>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378</a:t>
          </a:r>
          <a:r>
            <a:rPr lang="pt-BR" sz="1800" kern="1200" dirty="0" smtClean="0"/>
            <a:t> bilhões de renúncias</a:t>
          </a:r>
          <a:endParaRPr lang="pt-BR" sz="1800" kern="1200" dirty="0"/>
        </a:p>
      </dsp:txBody>
      <dsp:txXfrm>
        <a:off x="1648126" y="984512"/>
        <a:ext cx="1494617" cy="1180997"/>
      </dsp:txXfrm>
    </dsp:sp>
    <dsp:sp modelId="{5A9F9336-374E-2942-826D-FA484482F0D8}">
      <dsp:nvSpPr>
        <dsp:cNvPr id="0" name=""/>
        <dsp:cNvSpPr/>
      </dsp:nvSpPr>
      <dsp:spPr>
        <a:xfrm rot="15428571">
          <a:off x="2950384" y="1882028"/>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9ECAD8A-7E53-FD41-B945-A6972E51F3F5}">
      <dsp:nvSpPr>
        <dsp:cNvPr id="0" name=""/>
        <dsp:cNvSpPr/>
      </dsp:nvSpPr>
      <dsp:spPr>
        <a:xfrm>
          <a:off x="3323123" y="123440"/>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2,9</a:t>
          </a:r>
          <a:r>
            <a:rPr lang="pt-BR" sz="1800" kern="1200" dirty="0" smtClean="0"/>
            <a:t> trilhão de dívida líquida</a:t>
          </a:r>
        </a:p>
        <a:p>
          <a:pPr lvl="0" algn="ctr" defTabSz="1066800">
            <a:lnSpc>
              <a:spcPct val="90000"/>
            </a:lnSpc>
            <a:spcBef>
              <a:spcPct val="0"/>
            </a:spcBef>
            <a:spcAft>
              <a:spcPct val="35000"/>
            </a:spcAft>
          </a:pPr>
          <a:r>
            <a:rPr lang="pt-BR" sz="2400" b="1" kern="1200" dirty="0" smtClean="0"/>
            <a:t>4,9</a:t>
          </a:r>
          <a:r>
            <a:rPr lang="pt-BR" sz="1800" kern="1200" dirty="0" smtClean="0"/>
            <a:t> trilhões consolidada</a:t>
          </a:r>
          <a:endParaRPr lang="pt-BR" sz="1800" kern="1200" dirty="0"/>
        </a:p>
      </dsp:txBody>
      <dsp:txXfrm>
        <a:off x="3359865" y="160182"/>
        <a:ext cx="1494617" cy="1180997"/>
      </dsp:txXfrm>
    </dsp:sp>
    <dsp:sp modelId="{A1552ECA-9E1F-1745-97C7-D0F220FDB154}">
      <dsp:nvSpPr>
        <dsp:cNvPr id="0" name=""/>
        <dsp:cNvSpPr/>
      </dsp:nvSpPr>
      <dsp:spPr>
        <a:xfrm rot="16971429">
          <a:off x="4188106" y="1882028"/>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4D05534A-B77F-6243-9F82-9A271BB7A75E}">
      <dsp:nvSpPr>
        <dsp:cNvPr id="0" name=""/>
        <dsp:cNvSpPr/>
      </dsp:nvSpPr>
      <dsp:spPr>
        <a:xfrm>
          <a:off x="5223010" y="123440"/>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227</a:t>
          </a:r>
          <a:r>
            <a:rPr lang="pt-BR" sz="1800" kern="1200" dirty="0" smtClean="0"/>
            <a:t> bilhões de transferências</a:t>
          </a:r>
          <a:endParaRPr lang="pt-BR" sz="1800" kern="1200" dirty="0"/>
        </a:p>
      </dsp:txBody>
      <dsp:txXfrm>
        <a:off x="5259752" y="160182"/>
        <a:ext cx="1494617" cy="1180997"/>
      </dsp:txXfrm>
    </dsp:sp>
    <dsp:sp modelId="{A9C65E2C-2216-4F4B-9BFE-C286D0010EFF}">
      <dsp:nvSpPr>
        <dsp:cNvPr id="0" name=""/>
        <dsp:cNvSpPr/>
      </dsp:nvSpPr>
      <dsp:spPr>
        <a:xfrm rot="18514286">
          <a:off x="5303255" y="241905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ECCE87C5-E397-E04F-A6D7-A4ABDD9525D3}">
      <dsp:nvSpPr>
        <dsp:cNvPr id="0" name=""/>
        <dsp:cNvSpPr/>
      </dsp:nvSpPr>
      <dsp:spPr>
        <a:xfrm>
          <a:off x="6934750" y="947770"/>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4,7</a:t>
          </a:r>
          <a:r>
            <a:rPr lang="pt-BR" sz="1800" kern="1200" dirty="0" smtClean="0"/>
            <a:t> trilhões de Patrimônio</a:t>
          </a:r>
          <a:endParaRPr lang="pt-BR" sz="1800" kern="1200" dirty="0"/>
        </a:p>
      </dsp:txBody>
      <dsp:txXfrm>
        <a:off x="6971492" y="984512"/>
        <a:ext cx="1494617" cy="1180997"/>
      </dsp:txXfrm>
    </dsp:sp>
    <dsp:sp modelId="{394E66D5-3945-6B43-A7A5-896AE1D33E44}">
      <dsp:nvSpPr>
        <dsp:cNvPr id="0" name=""/>
        <dsp:cNvSpPr/>
      </dsp:nvSpPr>
      <dsp:spPr>
        <a:xfrm rot="20057143">
          <a:off x="6074963" y="338674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758DB9E1-6A6E-1140-AAAB-E8B7CE700015}">
      <dsp:nvSpPr>
        <dsp:cNvPr id="0" name=""/>
        <dsp:cNvSpPr/>
      </dsp:nvSpPr>
      <dsp:spPr>
        <a:xfrm>
          <a:off x="8119310" y="2433162"/>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5.570</a:t>
          </a:r>
          <a:r>
            <a:rPr lang="pt-BR" sz="1800" kern="1200" dirty="0" smtClean="0"/>
            <a:t> Municípios</a:t>
          </a:r>
          <a:endParaRPr lang="pt-BR" sz="1800" kern="1200" dirty="0"/>
        </a:p>
      </dsp:txBody>
      <dsp:txXfrm>
        <a:off x="8156052" y="2469904"/>
        <a:ext cx="1494617" cy="1180997"/>
      </dsp:txXfrm>
    </dsp:sp>
    <dsp:sp modelId="{1A89ABEF-7683-47FA-8404-4103BDFE4032}">
      <dsp:nvSpPr>
        <dsp:cNvPr id="0" name=""/>
        <dsp:cNvSpPr/>
      </dsp:nvSpPr>
      <dsp:spPr>
        <a:xfrm>
          <a:off x="6350382" y="4593435"/>
          <a:ext cx="2975744" cy="638441"/>
        </a:xfrm>
        <a:prstGeom prst="leftArrow">
          <a:avLst>
            <a:gd name="adj1" fmla="val 60000"/>
            <a:gd name="adj2" fmla="val 50000"/>
          </a:avLst>
        </a:prstGeom>
        <a:solidFill>
          <a:srgbClr val="5E86A4"/>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CDA0027-DAF1-4568-B342-22875E75363F}">
      <dsp:nvSpPr>
        <dsp:cNvPr id="0" name=""/>
        <dsp:cNvSpPr/>
      </dsp:nvSpPr>
      <dsp:spPr>
        <a:xfrm>
          <a:off x="8542075" y="4285415"/>
          <a:ext cx="1568101" cy="1254481"/>
        </a:xfrm>
        <a:prstGeom prst="roundRect">
          <a:avLst>
            <a:gd name="adj" fmla="val 10000"/>
          </a:avLst>
        </a:prstGeom>
        <a:solidFill>
          <a:schemeClr val="lt1">
            <a:hueOff val="0"/>
            <a:satOff val="0"/>
            <a:lumOff val="0"/>
            <a:alphaOff val="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pt-BR" sz="2400" b="1" kern="1200" dirty="0" smtClean="0"/>
            <a:t>13.420</a:t>
          </a:r>
          <a:r>
            <a:rPr lang="pt-BR" sz="1800" kern="1200" dirty="0" smtClean="0"/>
            <a:t> Unidades </a:t>
          </a:r>
          <a:r>
            <a:rPr lang="pt-BR" sz="1700" kern="1200" dirty="0" smtClean="0"/>
            <a:t>Jurisdicionadas</a:t>
          </a:r>
          <a:endParaRPr lang="pt-BR" sz="1700" kern="1200" dirty="0"/>
        </a:p>
      </dsp:txBody>
      <dsp:txXfrm>
        <a:off x="8578817" y="4322157"/>
        <a:ext cx="1494617" cy="1180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DCA25-4DA0-4CAB-B0AA-5C360F5C2C2E}">
      <dsp:nvSpPr>
        <dsp:cNvPr id="0" name=""/>
        <dsp:cNvSpPr/>
      </dsp:nvSpPr>
      <dsp:spPr>
        <a:xfrm>
          <a:off x="3498910" y="2695"/>
          <a:ext cx="3936274" cy="1779292"/>
        </a:xfrm>
        <a:prstGeom prst="roundRect">
          <a:avLst/>
        </a:prstGeom>
        <a:solidFill>
          <a:srgbClr val="9E2F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t-BR" sz="2700" kern="1200" dirty="0" smtClean="0"/>
            <a:t>Publicação para incentivar a abertura de dados</a:t>
          </a:r>
          <a:endParaRPr lang="pt-BR" sz="2700" kern="1200" dirty="0"/>
        </a:p>
      </dsp:txBody>
      <dsp:txXfrm>
        <a:off x="3585768" y="89553"/>
        <a:ext cx="3762558" cy="1605576"/>
      </dsp:txXfrm>
    </dsp:sp>
    <dsp:sp modelId="{68368762-18E7-47AC-8FC2-B983275D1BC4}">
      <dsp:nvSpPr>
        <dsp:cNvPr id="0" name=""/>
        <dsp:cNvSpPr/>
      </dsp:nvSpPr>
      <dsp:spPr>
        <a:xfrm>
          <a:off x="3498910" y="1870953"/>
          <a:ext cx="3936274" cy="1779292"/>
        </a:xfrm>
        <a:prstGeom prst="roundRect">
          <a:avLst/>
        </a:prstGeom>
        <a:solidFill>
          <a:srgbClr val="9E2F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t-BR" sz="2700" kern="1200" dirty="0" smtClean="0"/>
            <a:t>Avaliação em órgãos da educação (Ac. 2.569/2015-Plenário)</a:t>
          </a:r>
          <a:endParaRPr lang="pt-BR" sz="2700" kern="1200" dirty="0"/>
        </a:p>
      </dsp:txBody>
      <dsp:txXfrm>
        <a:off x="3585768" y="1957811"/>
        <a:ext cx="3762558" cy="1605576"/>
      </dsp:txXfrm>
    </dsp:sp>
    <dsp:sp modelId="{CB481985-488D-4B49-9E3B-7EC9DD67D311}">
      <dsp:nvSpPr>
        <dsp:cNvPr id="0" name=""/>
        <dsp:cNvSpPr/>
      </dsp:nvSpPr>
      <dsp:spPr>
        <a:xfrm>
          <a:off x="3498910" y="3739211"/>
          <a:ext cx="3936274" cy="1779292"/>
        </a:xfrm>
        <a:prstGeom prst="roundRect">
          <a:avLst/>
        </a:prstGeom>
        <a:solidFill>
          <a:srgbClr val="9E2F1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pt-BR" sz="2700" kern="1200" dirty="0" smtClean="0"/>
            <a:t>Avaliação da política de dados abertos do governo Federal (Ac. 3.022/2016- Plenário)</a:t>
          </a:r>
          <a:endParaRPr lang="pt-BR" sz="2700" kern="1200" dirty="0"/>
        </a:p>
      </dsp:txBody>
      <dsp:txXfrm>
        <a:off x="3585768" y="3826069"/>
        <a:ext cx="3762558" cy="160557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594D5-BC7B-4B60-8A4B-B1ADE46B17FE}" type="datetimeFigureOut">
              <a:rPr lang="pt-BR" smtClean="0"/>
              <a:t>27/06/17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B5F13-4E3F-456B-9614-EE5959172FD9}" type="slidenum">
              <a:rPr lang="pt-BR" smtClean="0"/>
              <a:t>‹#›</a:t>
            </a:fld>
            <a:endParaRPr lang="pt-BR"/>
          </a:p>
        </p:txBody>
      </p:sp>
    </p:spTree>
    <p:extLst>
      <p:ext uri="{BB962C8B-B14F-4D97-AF65-F5344CB8AC3E}">
        <p14:creationId xmlns:p14="http://schemas.microsoft.com/office/powerpoint/2010/main" val="389729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313049-1365-491B-96A8-6713E88C3123}" type="slidenum">
              <a:rPr lang="pt-BR" smtClean="0"/>
              <a:t>1</a:t>
            </a:fld>
            <a:endParaRPr lang="pt-BR"/>
          </a:p>
        </p:txBody>
      </p:sp>
    </p:spTree>
    <p:extLst>
      <p:ext uri="{BB962C8B-B14F-4D97-AF65-F5344CB8AC3E}">
        <p14:creationId xmlns:p14="http://schemas.microsoft.com/office/powerpoint/2010/main" val="3576889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0" hangingPunct="0"/>
            <a:r>
              <a:rPr lang="pt-BR" dirty="0" smtClean="0">
                <a:effectLst/>
              </a:rPr>
              <a:t>Para</a:t>
            </a:r>
            <a:r>
              <a:rPr lang="pt-BR" sz="1200" kern="1200" dirty="0" smtClean="0">
                <a:solidFill>
                  <a:schemeClr val="tx1"/>
                </a:solidFill>
                <a:effectLst/>
                <a:latin typeface="+mn-lt"/>
                <a:ea typeface="+mn-ea"/>
                <a:cs typeface="+mn-cs"/>
              </a:rPr>
              <a:t> estimular </a:t>
            </a:r>
            <a:r>
              <a:rPr lang="pt-BR" dirty="0" smtClean="0">
                <a:effectLst/>
              </a:rPr>
              <a:t>o</a:t>
            </a:r>
            <a:r>
              <a:rPr lang="pt-BR" sz="1200" kern="1200" dirty="0" smtClean="0">
                <a:solidFill>
                  <a:schemeClr val="tx1"/>
                </a:solidFill>
                <a:effectLst/>
                <a:latin typeface="+mn-lt"/>
                <a:ea typeface="+mn-ea"/>
                <a:cs typeface="+mn-cs"/>
              </a:rPr>
              <a:t> uso </a:t>
            </a:r>
            <a:r>
              <a:rPr lang="pt-BR" dirty="0" smtClean="0">
                <a:effectLst/>
              </a:rPr>
              <a:t>da</a:t>
            </a:r>
            <a:r>
              <a:rPr lang="pt-BR" sz="1200" kern="1200" dirty="0" smtClean="0">
                <a:solidFill>
                  <a:schemeClr val="tx1"/>
                </a:solidFill>
                <a:effectLst/>
                <a:latin typeface="+mn-lt"/>
                <a:ea typeface="+mn-ea"/>
                <a:cs typeface="+mn-cs"/>
              </a:rPr>
              <a:t> </a:t>
            </a:r>
            <a:r>
              <a:rPr lang="pt-BR" dirty="0" smtClean="0">
                <a:effectLst/>
              </a:rPr>
              <a:t>Nuvem</a:t>
            </a:r>
            <a:r>
              <a:rPr lang="pt-BR" sz="1200" kern="1200" dirty="0" smtClean="0">
                <a:solidFill>
                  <a:schemeClr val="tx1"/>
                </a:solidFill>
                <a:effectLst/>
                <a:latin typeface="+mn-lt"/>
                <a:ea typeface="+mn-ea"/>
                <a:cs typeface="+mn-cs"/>
              </a:rPr>
              <a:t> Cívica, </a:t>
            </a:r>
            <a:r>
              <a:rPr lang="pt-BR" dirty="0" smtClean="0">
                <a:effectLst/>
              </a:rPr>
              <a:t>o</a:t>
            </a:r>
            <a:r>
              <a:rPr lang="pt-BR" sz="1200" kern="1200" dirty="0" smtClean="0">
                <a:solidFill>
                  <a:schemeClr val="tx1"/>
                </a:solidFill>
                <a:effectLst/>
                <a:latin typeface="+mn-lt"/>
                <a:ea typeface="+mn-ea"/>
                <a:cs typeface="+mn-cs"/>
              </a:rPr>
              <a:t> </a:t>
            </a:r>
            <a:r>
              <a:rPr lang="pt-BR" dirty="0" smtClean="0">
                <a:effectLst/>
              </a:rPr>
              <a:t>TCU</a:t>
            </a:r>
            <a:r>
              <a:rPr lang="pt-BR" sz="1200" kern="1200" dirty="0" smtClean="0">
                <a:solidFill>
                  <a:schemeClr val="tx1"/>
                </a:solidFill>
                <a:effectLst/>
                <a:latin typeface="+mn-lt"/>
                <a:ea typeface="+mn-ea"/>
                <a:cs typeface="+mn-cs"/>
              </a:rPr>
              <a:t> promoveu </a:t>
            </a:r>
            <a:r>
              <a:rPr lang="pt-BR" dirty="0" smtClean="0">
                <a:effectLst/>
              </a:rPr>
              <a:t>o</a:t>
            </a:r>
            <a:r>
              <a:rPr lang="pt-BR" sz="1200" kern="1200" dirty="0" smtClean="0">
                <a:solidFill>
                  <a:schemeClr val="tx1"/>
                </a:solidFill>
                <a:effectLst/>
                <a:latin typeface="+mn-lt"/>
                <a:ea typeface="+mn-ea"/>
                <a:cs typeface="+mn-cs"/>
              </a:rPr>
              <a:t> </a:t>
            </a:r>
            <a:r>
              <a:rPr lang="pt-BR" sz="1200" b="1" u="sng" kern="1200" dirty="0" smtClean="0">
                <a:solidFill>
                  <a:schemeClr val="tx1"/>
                </a:solidFill>
                <a:effectLst/>
                <a:latin typeface="+mn-lt"/>
                <a:ea typeface="+mn-ea"/>
                <a:cs typeface="+mn-cs"/>
              </a:rPr>
              <a:t>Desafio de Aplicativos Cívicos</a:t>
            </a:r>
            <a:r>
              <a:rPr lang="pt-BR" sz="1200" kern="1200" dirty="0" smtClean="0">
                <a:solidFill>
                  <a:schemeClr val="tx1"/>
                </a:solidFill>
                <a:effectLst/>
                <a:latin typeface="+mn-lt"/>
                <a:ea typeface="+mn-ea"/>
                <a:cs typeface="+mn-cs"/>
              </a:rPr>
              <a:t>, um concurso nacional voltado aos desenvolvedores de tecnologias móveis, no qual foi incentivado o desenvolvimento de aplicativos mais sofisticados, de maior impacto e sustentáveis. O concurso previa a implementação de aplicativo móvel original em plataforma </a:t>
            </a:r>
            <a:r>
              <a:rPr lang="pt-BR" sz="1200" i="1" kern="1200" dirty="0" err="1" smtClean="0">
                <a:solidFill>
                  <a:schemeClr val="tx1"/>
                </a:solidFill>
                <a:effectLst/>
                <a:latin typeface="+mn-lt"/>
                <a:ea typeface="+mn-ea"/>
                <a:cs typeface="+mn-cs"/>
              </a:rPr>
              <a:t>Android</a:t>
            </a:r>
            <a:r>
              <a:rPr lang="pt-BR" sz="1200" i="1" kern="1200" dirty="0" smtClean="0">
                <a:solidFill>
                  <a:schemeClr val="tx1"/>
                </a:solidFill>
                <a:effectLst/>
                <a:latin typeface="+mn-lt"/>
                <a:ea typeface="+mn-ea"/>
                <a:cs typeface="+mn-cs"/>
              </a:rPr>
              <a:t> </a:t>
            </a:r>
            <a:r>
              <a:rPr lang="pt-BR" sz="1200" kern="1200" dirty="0" smtClean="0">
                <a:solidFill>
                  <a:schemeClr val="tx1"/>
                </a:solidFill>
                <a:effectLst/>
                <a:latin typeface="+mn-lt"/>
                <a:ea typeface="+mn-ea"/>
                <a:cs typeface="+mn-cs"/>
              </a:rPr>
              <a:t>ou </a:t>
            </a:r>
            <a:r>
              <a:rPr lang="pt-BR" sz="1200" i="1" kern="1200" dirty="0" smtClean="0">
                <a:solidFill>
                  <a:schemeClr val="tx1"/>
                </a:solidFill>
                <a:effectLst/>
                <a:latin typeface="+mn-lt"/>
                <a:ea typeface="+mn-ea"/>
                <a:cs typeface="+mn-cs"/>
              </a:rPr>
              <a:t>iOS </a:t>
            </a:r>
            <a:r>
              <a:rPr lang="pt-BR" sz="1200" kern="1200" dirty="0" smtClean="0">
                <a:solidFill>
                  <a:schemeClr val="tx1"/>
                </a:solidFill>
                <a:effectLst/>
                <a:latin typeface="+mn-lt"/>
                <a:ea typeface="+mn-ea"/>
                <a:cs typeface="+mn-cs"/>
              </a:rPr>
              <a:t>e a sua publicação em loja </a:t>
            </a:r>
            <a:r>
              <a:rPr lang="pt-BR" sz="1200" i="1" kern="1200" dirty="0" smtClean="0">
                <a:solidFill>
                  <a:schemeClr val="tx1"/>
                </a:solidFill>
                <a:effectLst/>
                <a:latin typeface="+mn-lt"/>
                <a:ea typeface="+mn-ea"/>
                <a:cs typeface="+mn-cs"/>
              </a:rPr>
              <a:t>on</a:t>
            </a:r>
            <a:r>
              <a:rPr lang="pt-BR" sz="1200" kern="1200" dirty="0" smtClean="0">
                <a:solidFill>
                  <a:schemeClr val="tx1"/>
                </a:solidFill>
                <a:effectLst/>
                <a:latin typeface="+mn-lt"/>
                <a:ea typeface="+mn-ea"/>
                <a:cs typeface="+mn-cs"/>
              </a:rPr>
              <a:t>-</a:t>
            </a:r>
            <a:r>
              <a:rPr lang="pt-BR" sz="1200" i="1" kern="1200" dirty="0" smtClean="0">
                <a:solidFill>
                  <a:schemeClr val="tx1"/>
                </a:solidFill>
                <a:effectLst/>
                <a:latin typeface="+mn-lt"/>
                <a:ea typeface="+mn-ea"/>
                <a:cs typeface="+mn-cs"/>
              </a:rPr>
              <a:t>line  </a:t>
            </a:r>
            <a:r>
              <a:rPr lang="pt-BR" sz="1200" kern="1200" dirty="0" smtClean="0">
                <a:solidFill>
                  <a:schemeClr val="tx1"/>
                </a:solidFill>
                <a:effectLst/>
                <a:latin typeface="+mn-lt"/>
                <a:ea typeface="+mn-ea"/>
                <a:cs typeface="+mn-cs"/>
              </a:rPr>
              <a:t>de forma gratuita.  Para tanto,</a:t>
            </a:r>
            <a:r>
              <a:rPr lang="pt-BR" dirty="0" smtClean="0">
                <a:effectLst/>
              </a:rPr>
              <a:t> </a:t>
            </a:r>
            <a:r>
              <a:rPr lang="pt-BR" sz="1200" kern="1200" dirty="0" smtClean="0">
                <a:solidFill>
                  <a:schemeClr val="tx1"/>
                </a:solidFill>
                <a:effectLst/>
                <a:latin typeface="+mn-lt"/>
                <a:ea typeface="+mn-ea"/>
                <a:cs typeface="+mn-cs"/>
              </a:rPr>
              <a:t>deveriam ser utilizados os serviços de dados da Nuvem Cívica e o aplicativo deveria ter como tema Educação, Saúde ou Assistência Social.</a:t>
            </a:r>
          </a:p>
          <a:p>
            <a:pPr marL="0" marR="0" lvl="0" indent="0" algn="l" defTabSz="914400" rtl="0" eaLnBrk="0" fontAlgn="auto" latinLnBrk="0" hangingPunct="0">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Participaram do concurso 47 aplicativos e os três melhores foram premiados, sendo que os aplicativos “Minha Escola” e “Mapa Escolar” referem-se à área de Educação, e o “Saúde Local”, à área da Saúde. Aplicativos disponibilizados na </a:t>
            </a:r>
            <a:r>
              <a:rPr lang="pt-BR" sz="1200" i="1" kern="1200" dirty="0" smtClean="0">
                <a:solidFill>
                  <a:schemeClr val="tx1"/>
                </a:solidFill>
                <a:effectLst/>
                <a:latin typeface="+mn-lt"/>
                <a:ea typeface="+mn-ea"/>
                <a:cs typeface="+mn-cs"/>
              </a:rPr>
              <a:t>Google Play </a:t>
            </a:r>
            <a:r>
              <a:rPr lang="pt-BR" sz="1200" i="1" kern="1200" dirty="0" err="1" smtClean="0">
                <a:solidFill>
                  <a:schemeClr val="tx1"/>
                </a:solidFill>
                <a:effectLst/>
                <a:latin typeface="+mn-lt"/>
                <a:ea typeface="+mn-ea"/>
                <a:cs typeface="+mn-cs"/>
              </a:rPr>
              <a:t>Store</a:t>
            </a:r>
            <a:r>
              <a:rPr lang="pt-BR" sz="1200" kern="1200" dirty="0" smtClean="0">
                <a:solidFill>
                  <a:schemeClr val="tx1"/>
                </a:solidFill>
                <a:effectLst/>
                <a:latin typeface="+mn-lt"/>
                <a:ea typeface="+mn-ea"/>
                <a:cs typeface="+mn-cs"/>
              </a:rPr>
              <a:t>.</a:t>
            </a:r>
          </a:p>
          <a:p>
            <a:pPr eaLnBrk="0" hangingPunct="0"/>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EF5870-1092-4584-B0C7-B89C8C093D5C}" type="slidenum">
              <a:rPr lang="pt-BR" smtClean="0"/>
              <a:t>10</a:t>
            </a:fld>
            <a:endParaRPr lang="pt-BR"/>
          </a:p>
        </p:txBody>
      </p:sp>
    </p:spTree>
    <p:extLst>
      <p:ext uri="{BB962C8B-B14F-4D97-AF65-F5344CB8AC3E}">
        <p14:creationId xmlns:p14="http://schemas.microsoft.com/office/powerpoint/2010/main" val="174138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O Tribunal de Contas da União (TCU) possui o aplicativo móvel #</a:t>
            </a:r>
            <a:r>
              <a:rPr lang="pt-BR" sz="1200" b="0" i="0" kern="1200" dirty="0" err="1" smtClean="0">
                <a:solidFill>
                  <a:schemeClr val="tx1"/>
                </a:solidFill>
                <a:effectLst/>
                <a:latin typeface="+mn-lt"/>
                <a:ea typeface="+mn-ea"/>
                <a:cs typeface="+mn-cs"/>
              </a:rPr>
              <a:t>EuFiscalizo</a:t>
            </a:r>
            <a:r>
              <a:rPr lang="pt-BR" sz="1200" b="0" i="0" kern="1200" dirty="0" smtClean="0">
                <a:solidFill>
                  <a:schemeClr val="tx1"/>
                </a:solidFill>
                <a:effectLst/>
                <a:latin typeface="+mn-lt"/>
                <a:ea typeface="+mn-ea"/>
                <a:cs typeface="+mn-cs"/>
              </a:rPr>
              <a:t>, disponível para smartphones e </a:t>
            </a:r>
            <a:r>
              <a:rPr lang="pt-BR" sz="1200" b="0" i="0" kern="1200" dirty="0" err="1" smtClean="0">
                <a:solidFill>
                  <a:schemeClr val="tx1"/>
                </a:solidFill>
                <a:effectLst/>
                <a:latin typeface="+mn-lt"/>
                <a:ea typeface="+mn-ea"/>
                <a:cs typeface="+mn-cs"/>
              </a:rPr>
              <a:t>tablets</a:t>
            </a:r>
            <a:r>
              <a:rPr lang="pt-BR" sz="1200" b="0" i="0" kern="1200" dirty="0" smtClean="0">
                <a:solidFill>
                  <a:schemeClr val="tx1"/>
                </a:solidFill>
                <a:effectLst/>
                <a:latin typeface="+mn-lt"/>
                <a:ea typeface="+mn-ea"/>
                <a:cs typeface="+mn-cs"/>
              </a:rPr>
              <a:t>. Com ele, o cidadão pode enviar para o TCU sua manifestação em tempo real, de onde estiver, e contribuir, assim, com a fiscalização dos recursos públicos provenientes da União.</a:t>
            </a:r>
            <a:endParaRPr lang="pt-BR" dirty="0"/>
          </a:p>
        </p:txBody>
      </p:sp>
      <p:sp>
        <p:nvSpPr>
          <p:cNvPr id="4" name="Espaço Reservado para Número de Slide 3"/>
          <p:cNvSpPr>
            <a:spLocks noGrp="1"/>
          </p:cNvSpPr>
          <p:nvPr>
            <p:ph type="sldNum" sz="quarter" idx="10"/>
          </p:nvPr>
        </p:nvSpPr>
        <p:spPr/>
        <p:txBody>
          <a:bodyPr/>
          <a:lstStyle/>
          <a:p>
            <a:fld id="{58EF5870-1092-4584-B0C7-B89C8C093D5C}" type="slidenum">
              <a:rPr lang="pt-BR" smtClean="0"/>
              <a:t>11</a:t>
            </a:fld>
            <a:endParaRPr lang="pt-BR"/>
          </a:p>
        </p:txBody>
      </p:sp>
    </p:spTree>
    <p:extLst>
      <p:ext uri="{BB962C8B-B14F-4D97-AF65-F5344CB8AC3E}">
        <p14:creationId xmlns:p14="http://schemas.microsoft.com/office/powerpoint/2010/main" val="3473559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Nos últimos anos, a atuação do TCU teve como foco desburocratizar métodos de trabalho e estimular a inovação, mediante o uso mais intensivo da tecnologia da informação.</a:t>
            </a:r>
          </a:p>
          <a:p>
            <a:endParaRPr lang="pt-BR" dirty="0"/>
          </a:p>
        </p:txBody>
      </p:sp>
      <p:sp>
        <p:nvSpPr>
          <p:cNvPr id="4" name="Espaço Reservado para Número de Slide 3"/>
          <p:cNvSpPr>
            <a:spLocks noGrp="1"/>
          </p:cNvSpPr>
          <p:nvPr>
            <p:ph type="sldNum" sz="quarter" idx="10"/>
          </p:nvPr>
        </p:nvSpPr>
        <p:spPr/>
        <p:txBody>
          <a:bodyPr/>
          <a:lstStyle/>
          <a:p>
            <a:fld id="{58EF5870-1092-4584-B0C7-B89C8C093D5C}" type="slidenum">
              <a:rPr lang="pt-BR" smtClean="0"/>
              <a:t>12</a:t>
            </a:fld>
            <a:endParaRPr lang="pt-BR"/>
          </a:p>
        </p:txBody>
      </p:sp>
    </p:spTree>
    <p:extLst>
      <p:ext uri="{BB962C8B-B14F-4D97-AF65-F5344CB8AC3E}">
        <p14:creationId xmlns:p14="http://schemas.microsoft.com/office/powerpoint/2010/main" val="2376388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342900" indent="-342900" eaLnBrk="1" hangingPunct="1">
              <a:lnSpc>
                <a:spcPct val="115000"/>
              </a:lnSpc>
              <a:buFont typeface="Symbol" pitchFamily="18" charset="2"/>
              <a:buChar char=""/>
            </a:pPr>
            <a:r>
              <a:rPr lang="pt-BR" altLang="pt-BR" dirty="0" smtClean="0">
                <a:solidFill>
                  <a:srgbClr val="1F497D"/>
                </a:solidFill>
                <a:latin typeface="Calibri" pitchFamily="34" charset="0"/>
                <a:ea typeface="Calibri" pitchFamily="34" charset="0"/>
                <a:cs typeface="Times New Roman" pitchFamily="18" charset="0"/>
              </a:rPr>
              <a:t>Ambiente virtual de análise de dados para o controle da Administração Pública</a:t>
            </a:r>
          </a:p>
          <a:p>
            <a:pPr marL="342900" indent="-342900" eaLnBrk="1" hangingPunct="1">
              <a:lnSpc>
                <a:spcPct val="115000"/>
              </a:lnSpc>
              <a:buFont typeface="Symbol" pitchFamily="18" charset="2"/>
              <a:buChar char=""/>
            </a:pPr>
            <a:r>
              <a:rPr lang="pt-BR" altLang="pt-BR" dirty="0" smtClean="0">
                <a:solidFill>
                  <a:srgbClr val="1F497D"/>
                </a:solidFill>
                <a:latin typeface="Calibri" pitchFamily="34" charset="0"/>
                <a:ea typeface="Calibri" pitchFamily="34" charset="0"/>
                <a:cs typeface="Times New Roman" pitchFamily="18" charset="0"/>
              </a:rPr>
              <a:t>Acesso a bases de dados e ferramentas de análise</a:t>
            </a:r>
          </a:p>
          <a:p>
            <a:pPr marL="342900" indent="-342900" eaLnBrk="1" hangingPunct="1">
              <a:lnSpc>
                <a:spcPct val="115000"/>
              </a:lnSpc>
              <a:buFont typeface="Symbol" pitchFamily="18" charset="2"/>
              <a:buChar char=""/>
            </a:pPr>
            <a:endParaRPr lang="pt-BR" altLang="pt-BR" dirty="0" smtClean="0">
              <a:solidFill>
                <a:srgbClr val="1F497D"/>
              </a:solidFill>
              <a:latin typeface="Calibri" pitchFamily="34" charset="0"/>
              <a:ea typeface="Calibri" pitchFamily="34" charset="0"/>
              <a:cs typeface="Times New Roman" pitchFamily="18" charset="0"/>
            </a:endParaRPr>
          </a:p>
        </p:txBody>
      </p:sp>
      <p:sp>
        <p:nvSpPr>
          <p:cNvPr id="4" name="Espaço Reservado para Número de Slide 3"/>
          <p:cNvSpPr>
            <a:spLocks noGrp="1"/>
          </p:cNvSpPr>
          <p:nvPr>
            <p:ph type="sldNum" sz="quarter" idx="10"/>
          </p:nvPr>
        </p:nvSpPr>
        <p:spPr/>
        <p:txBody>
          <a:bodyPr/>
          <a:lstStyle/>
          <a:p>
            <a:fld id="{F6F72D5B-45D5-43D6-B1F2-9F9BE36817D6}" type="slidenum">
              <a:rPr lang="pt-BR" smtClean="0">
                <a:solidFill>
                  <a:prstClr val="black"/>
                </a:solidFill>
              </a:rPr>
              <a:pPr/>
              <a:t>14</a:t>
            </a:fld>
            <a:endParaRPr lang="pt-BR">
              <a:solidFill>
                <a:prstClr val="black"/>
              </a:solidFill>
            </a:endParaRPr>
          </a:p>
        </p:txBody>
      </p:sp>
    </p:spTree>
    <p:extLst>
      <p:ext uri="{BB962C8B-B14F-4D97-AF65-F5344CB8AC3E}">
        <p14:creationId xmlns:p14="http://schemas.microsoft.com/office/powerpoint/2010/main" val="97536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dirty="0"/>
          </a:p>
        </p:txBody>
      </p:sp>
      <p:sp>
        <p:nvSpPr>
          <p:cNvPr id="133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3F30DCF9-027E-8A4C-BB50-3CFAB020A38F}" type="slidenum">
              <a:rPr lang="pt-BR">
                <a:solidFill>
                  <a:prstClr val="black"/>
                </a:solidFill>
                <a:latin typeface="Arial Narrow" panose="020B0606020202030204" pitchFamily="34" charset="0"/>
              </a:rPr>
              <a:pPr/>
              <a:t>15</a:t>
            </a:fld>
            <a:endParaRPr lang="pt-BR"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77998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1C12B0C-0C07-E641-8F34-10A0521EE122}" type="slidenum">
              <a:rPr lang="en-US" smtClean="0"/>
              <a:pPr/>
              <a:t>16</a:t>
            </a:fld>
            <a:endParaRPr lang="en-US" dirty="0"/>
          </a:p>
        </p:txBody>
      </p:sp>
    </p:spTree>
    <p:extLst>
      <p:ext uri="{BB962C8B-B14F-4D97-AF65-F5344CB8AC3E}">
        <p14:creationId xmlns:p14="http://schemas.microsoft.com/office/powerpoint/2010/main" val="4123914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1C12B0C-0C07-E641-8F34-10A0521EE122}" type="slidenum">
              <a:rPr lang="en-US" smtClean="0"/>
              <a:pPr/>
              <a:t>18</a:t>
            </a:fld>
            <a:endParaRPr lang="en-US" dirty="0"/>
          </a:p>
        </p:txBody>
      </p:sp>
    </p:spTree>
    <p:extLst>
      <p:ext uri="{BB962C8B-B14F-4D97-AF65-F5344CB8AC3E}">
        <p14:creationId xmlns:p14="http://schemas.microsoft.com/office/powerpoint/2010/main" val="3936146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dirty="0"/>
          </a:p>
        </p:txBody>
      </p:sp>
      <p:sp>
        <p:nvSpPr>
          <p:cNvPr id="133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3F30DCF9-027E-8A4C-BB50-3CFAB020A38F}" type="slidenum">
              <a:rPr lang="pt-BR">
                <a:solidFill>
                  <a:prstClr val="black"/>
                </a:solidFill>
                <a:latin typeface="Arial Narrow" panose="020B0606020202030204" pitchFamily="34" charset="0"/>
              </a:rPr>
              <a:pPr/>
              <a:t>19</a:t>
            </a:fld>
            <a:endParaRPr lang="pt-BR"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094419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313049-1365-491B-96A8-6713E88C3123}" type="slidenum">
              <a:rPr lang="pt-BR" smtClean="0"/>
              <a:t>21</a:t>
            </a:fld>
            <a:endParaRPr lang="pt-BR"/>
          </a:p>
        </p:txBody>
      </p:sp>
    </p:spTree>
    <p:extLst>
      <p:ext uri="{BB962C8B-B14F-4D97-AF65-F5344CB8AC3E}">
        <p14:creationId xmlns:p14="http://schemas.microsoft.com/office/powerpoint/2010/main" val="315779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8ECC5EE-2919-41BD-8587-F0117CEC0137}" type="slidenum">
              <a:rPr lang="pt-BR" smtClean="0">
                <a:solidFill>
                  <a:prstClr val="black"/>
                </a:solidFill>
              </a:rPr>
              <a:pPr/>
              <a:t>2</a:t>
            </a:fld>
            <a:endParaRPr lang="pt-BR">
              <a:solidFill>
                <a:prstClr val="black"/>
              </a:solidFill>
            </a:endParaRPr>
          </a:p>
        </p:txBody>
      </p:sp>
    </p:spTree>
    <p:extLst>
      <p:ext uri="{BB962C8B-B14F-4D97-AF65-F5344CB8AC3E}">
        <p14:creationId xmlns:p14="http://schemas.microsoft.com/office/powerpoint/2010/main" val="383226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Contexto – Audiência pública da</a:t>
            </a:r>
            <a:r>
              <a:rPr lang="pt-BR" baseline="0" dirty="0" smtClean="0"/>
              <a:t> </a:t>
            </a:r>
            <a:r>
              <a:rPr lang="pt-BR" dirty="0" smtClean="0"/>
              <a:t>CFFC para debater possibilidades</a:t>
            </a:r>
            <a:r>
              <a:rPr lang="pt-BR" baseline="0" dirty="0" smtClean="0"/>
              <a:t> de controle das contas públicas usando dados abertos, além de Inteligência Artificial e Controle Social</a:t>
            </a:r>
            <a:endParaRPr lang="pt-BR" dirty="0"/>
          </a:p>
        </p:txBody>
      </p:sp>
      <p:sp>
        <p:nvSpPr>
          <p:cNvPr id="4" name="Espaço Reservado para Número de Slide 3"/>
          <p:cNvSpPr>
            <a:spLocks noGrp="1"/>
          </p:cNvSpPr>
          <p:nvPr>
            <p:ph type="sldNum" sz="quarter" idx="10"/>
          </p:nvPr>
        </p:nvSpPr>
        <p:spPr/>
        <p:txBody>
          <a:bodyPr/>
          <a:lstStyle/>
          <a:p>
            <a:fld id="{31C12B0C-0C07-E641-8F34-10A0521EE122}" type="slidenum">
              <a:rPr lang="en-US" smtClean="0"/>
              <a:pPr/>
              <a:t>3</a:t>
            </a:fld>
            <a:endParaRPr lang="en-US" dirty="0"/>
          </a:p>
        </p:txBody>
      </p:sp>
    </p:spTree>
    <p:extLst>
      <p:ext uri="{BB962C8B-B14F-4D97-AF65-F5344CB8AC3E}">
        <p14:creationId xmlns:p14="http://schemas.microsoft.com/office/powerpoint/2010/main" val="369740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Maior valor! Menos repetitivo!</a:t>
            </a:r>
            <a:endParaRPr lang="pt-BR" dirty="0"/>
          </a:p>
        </p:txBody>
      </p:sp>
      <p:sp>
        <p:nvSpPr>
          <p:cNvPr id="4" name="Espaço Reservado para Número de Slide 3"/>
          <p:cNvSpPr>
            <a:spLocks noGrp="1"/>
          </p:cNvSpPr>
          <p:nvPr>
            <p:ph type="sldNum" sz="quarter" idx="10"/>
          </p:nvPr>
        </p:nvSpPr>
        <p:spPr/>
        <p:txBody>
          <a:bodyPr/>
          <a:lstStyle/>
          <a:p>
            <a:fld id="{31C12B0C-0C07-E641-8F34-10A0521EE122}" type="slidenum">
              <a:rPr lang="en-US" smtClean="0"/>
              <a:pPr/>
              <a:t>4</a:t>
            </a:fld>
            <a:endParaRPr lang="en-US" dirty="0"/>
          </a:p>
        </p:txBody>
      </p:sp>
    </p:spTree>
    <p:extLst>
      <p:ext uri="{BB962C8B-B14F-4D97-AF65-F5344CB8AC3E}">
        <p14:creationId xmlns:p14="http://schemas.microsoft.com/office/powerpoint/2010/main" val="315666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Maior valor! Menos repetitivo!</a:t>
            </a:r>
            <a:endParaRPr lang="pt-BR" dirty="0"/>
          </a:p>
        </p:txBody>
      </p:sp>
      <p:sp>
        <p:nvSpPr>
          <p:cNvPr id="4" name="Espaço Reservado para Número de Slide 3"/>
          <p:cNvSpPr>
            <a:spLocks noGrp="1"/>
          </p:cNvSpPr>
          <p:nvPr>
            <p:ph type="sldNum" sz="quarter" idx="10"/>
          </p:nvPr>
        </p:nvSpPr>
        <p:spPr/>
        <p:txBody>
          <a:bodyPr/>
          <a:lstStyle/>
          <a:p>
            <a:fld id="{31C12B0C-0C07-E641-8F34-10A0521EE122}" type="slidenum">
              <a:rPr lang="en-US" smtClean="0"/>
              <a:pPr/>
              <a:t>5</a:t>
            </a:fld>
            <a:endParaRPr lang="en-US" dirty="0"/>
          </a:p>
        </p:txBody>
      </p:sp>
    </p:spTree>
    <p:extLst>
      <p:ext uri="{BB962C8B-B14F-4D97-AF65-F5344CB8AC3E}">
        <p14:creationId xmlns:p14="http://schemas.microsoft.com/office/powerpoint/2010/main" val="27657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Falar de algumas estratégias e resultados – ressaltar a importância da participação social</a:t>
            </a:r>
          </a:p>
          <a:p>
            <a:endParaRPr lang="pt-BR" b="1" dirty="0"/>
          </a:p>
        </p:txBody>
      </p:sp>
      <p:sp>
        <p:nvSpPr>
          <p:cNvPr id="4" name="Espaço Reservado para Número de Slide 3"/>
          <p:cNvSpPr>
            <a:spLocks noGrp="1"/>
          </p:cNvSpPr>
          <p:nvPr>
            <p:ph type="sldNum" sz="quarter" idx="10"/>
          </p:nvPr>
        </p:nvSpPr>
        <p:spPr/>
        <p:txBody>
          <a:bodyPr/>
          <a:lstStyle/>
          <a:p>
            <a:fld id="{58EF5870-1092-4584-B0C7-B89C8C093D5C}" type="slidenum">
              <a:rPr lang="pt-BR" smtClean="0"/>
              <a:t>6</a:t>
            </a:fld>
            <a:endParaRPr lang="pt-BR"/>
          </a:p>
        </p:txBody>
      </p:sp>
    </p:spTree>
    <p:extLst>
      <p:ext uri="{BB962C8B-B14F-4D97-AF65-F5344CB8AC3E}">
        <p14:creationId xmlns:p14="http://schemas.microsoft.com/office/powerpoint/2010/main" val="370547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atin typeface="Calibri" charset="0"/>
              </a:rPr>
              <a:t>Nesse slide, falar que esse tema faz parte das diretrizes da atual gestão do TCU, mais especificamente: 1) Combate à fraude e corrupção; 2) Avaliação da eficiência e da qualidade dos serviços públicos; e 3) Promoção da transparência na administração pública.</a:t>
            </a:r>
          </a:p>
        </p:txBody>
      </p:sp>
      <p:sp>
        <p:nvSpPr>
          <p:cNvPr id="368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CC6C2568-77BC-AA44-AE87-CF2FB37DC183}" type="slidenum">
              <a:rPr lang="pt-BR"/>
              <a:pPr/>
              <a:t>7</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dirty="0">
                <a:latin typeface="Calibri" charset="0"/>
              </a:rPr>
              <a:t>Mais informações sobre os benefícios da abertura de dados e outros motivos para que a AP compre a ideia estão na publicação “5 motivos para abertura de dados na Administração Pública”. Convite à leitura.</a:t>
            </a:r>
          </a:p>
          <a:p>
            <a:pPr eaLnBrk="1" hangingPunct="1">
              <a:spcBef>
                <a:spcPct val="0"/>
              </a:spcBef>
            </a:pPr>
            <a:r>
              <a:rPr lang="pt-BR" dirty="0">
                <a:latin typeface="Calibri" charset="0"/>
              </a:rPr>
              <a:t>Falar dos outros dois trabalhos de dados abertos já julgados pelo TCU</a:t>
            </a:r>
            <a:r>
              <a:rPr lang="pt-BR" dirty="0" smtClean="0">
                <a:latin typeface="Calibri" charset="0"/>
              </a:rPr>
              <a:t>.</a:t>
            </a:r>
          </a:p>
          <a:p>
            <a:pPr eaLnBrk="1" hangingPunct="1">
              <a:spcBef>
                <a:spcPct val="0"/>
              </a:spcBef>
            </a:pPr>
            <a:endParaRPr lang="pt-BR" dirty="0" smtClean="0">
              <a:latin typeface="Calibri" charset="0"/>
            </a:endParaRPr>
          </a:p>
          <a:p>
            <a:pPr marL="228600" indent="-228600">
              <a:buAutoNum type="arabicParenR"/>
            </a:pPr>
            <a:r>
              <a:rPr lang="pt-BR" dirty="0" smtClean="0"/>
              <a:t>Porque a sociedade exige mais transparência na gestão pública</a:t>
            </a:r>
          </a:p>
          <a:p>
            <a:pPr marL="228600" indent="-228600">
              <a:buAutoNum type="arabicParenR"/>
            </a:pPr>
            <a:r>
              <a:rPr lang="pt-BR" dirty="0" smtClean="0"/>
              <a:t>Porque a própria sociedade pode contribuir com serviços inovadores ao cidadão</a:t>
            </a:r>
          </a:p>
          <a:p>
            <a:pPr marL="228600" indent="-228600">
              <a:buAutoNum type="arabicParenR"/>
            </a:pPr>
            <a:r>
              <a:rPr lang="pt-BR" dirty="0" smtClean="0"/>
              <a:t>Porque ajuda a aprimorar a qualidade dos dados governamentais</a:t>
            </a:r>
          </a:p>
          <a:p>
            <a:pPr marL="228600" indent="-228600">
              <a:buAutoNum type="arabicParenR"/>
            </a:pPr>
            <a:r>
              <a:rPr lang="pt-BR" dirty="0" smtClean="0"/>
              <a:t>Para viabilizar novos negócios</a:t>
            </a:r>
          </a:p>
          <a:p>
            <a:pPr marL="228600" indent="-228600">
              <a:buAutoNum type="arabicParenR"/>
            </a:pPr>
            <a:r>
              <a:rPr lang="pt-BR" dirty="0" smtClean="0"/>
              <a:t>Porque é obrigatório por Lei</a:t>
            </a:r>
          </a:p>
          <a:p>
            <a:pPr eaLnBrk="1" hangingPunct="1">
              <a:spcBef>
                <a:spcPct val="0"/>
              </a:spcBef>
            </a:pPr>
            <a:endParaRPr lang="pt-BR" dirty="0">
              <a:latin typeface="Calibri" charset="0"/>
            </a:endParaRPr>
          </a:p>
        </p:txBody>
      </p:sp>
      <p:sp>
        <p:nvSpPr>
          <p:cNvPr id="409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D67439F5-70C1-CB41-AF85-1FECF272AC5D}" type="slidenum">
              <a:rPr lang="pt-B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0" hangingPunct="0"/>
            <a:r>
              <a:rPr lang="pt-BR" sz="1200" kern="1200" dirty="0" smtClean="0">
                <a:solidFill>
                  <a:schemeClr val="tx1"/>
                </a:solidFill>
                <a:effectLst/>
                <a:latin typeface="+mn-lt"/>
                <a:ea typeface="+mn-ea"/>
                <a:cs typeface="+mn-cs"/>
              </a:rPr>
              <a:t>Um número crescente de comunidades e empreendedores têm se esforçado no desenvolvimento de ferramentas digitais que, servindo-se de dados abertos, buscam aumentar o bem-estar das suas comunidades e a transparência da administração pública. Esse movimento ficou conhecido como </a:t>
            </a:r>
            <a:r>
              <a:rPr lang="pt-BR" sz="1200" b="1" kern="1200" dirty="0" smtClean="0">
                <a:solidFill>
                  <a:schemeClr val="tx1"/>
                </a:solidFill>
                <a:effectLst/>
                <a:latin typeface="+mn-lt"/>
                <a:ea typeface="+mn-ea"/>
                <a:cs typeface="+mn-cs"/>
              </a:rPr>
              <a:t>tecnologias cívicas</a:t>
            </a:r>
            <a:r>
              <a:rPr lang="pt-BR" sz="1200" kern="1200" dirty="0" smtClean="0">
                <a:solidFill>
                  <a:schemeClr val="tx1"/>
                </a:solidFill>
                <a:effectLst/>
                <a:latin typeface="+mn-lt"/>
                <a:ea typeface="+mn-ea"/>
                <a:cs typeface="+mn-cs"/>
              </a:rPr>
              <a:t>.</a:t>
            </a:r>
          </a:p>
          <a:p>
            <a:pPr eaLnBrk="0" hangingPunct="0"/>
            <a:r>
              <a:rPr lang="pt-BR" sz="1200" kern="1200" dirty="0" smtClean="0">
                <a:solidFill>
                  <a:schemeClr val="tx1"/>
                </a:solidFill>
                <a:effectLst/>
                <a:latin typeface="+mn-lt"/>
                <a:ea typeface="+mn-ea"/>
                <a:cs typeface="+mn-cs"/>
              </a:rPr>
              <a:t> Uma dessas tecnologias, os </a:t>
            </a:r>
            <a:r>
              <a:rPr lang="pt-BR" sz="1200" b="1" kern="1200" dirty="0" smtClean="0">
                <a:solidFill>
                  <a:schemeClr val="tx1"/>
                </a:solidFill>
                <a:effectLst/>
                <a:latin typeface="+mn-lt"/>
                <a:ea typeface="+mn-ea"/>
                <a:cs typeface="+mn-cs"/>
              </a:rPr>
              <a:t>aplicativos cívicos</a:t>
            </a:r>
            <a:r>
              <a:rPr lang="pt-BR" sz="1200" kern="1200" dirty="0" smtClean="0">
                <a:solidFill>
                  <a:schemeClr val="tx1"/>
                </a:solidFill>
                <a:effectLst/>
                <a:latin typeface="+mn-lt"/>
                <a:ea typeface="+mn-ea"/>
                <a:cs typeface="+mn-cs"/>
              </a:rPr>
              <a:t>, está no centro desse ecossistema e explora a conveniência, a flexibilidade e a mobilidade dos aparelhos celulares e </a:t>
            </a:r>
            <a:r>
              <a:rPr lang="pt-BR" sz="1200" i="1" kern="1200" dirty="0" err="1" smtClean="0">
                <a:solidFill>
                  <a:schemeClr val="tx1"/>
                </a:solidFill>
                <a:effectLst/>
                <a:latin typeface="+mn-lt"/>
                <a:ea typeface="+mn-ea"/>
                <a:cs typeface="+mn-cs"/>
              </a:rPr>
              <a:t>tablets</a:t>
            </a:r>
            <a:r>
              <a:rPr lang="pt-BR" sz="1200" i="1" kern="1200" dirty="0" smtClean="0">
                <a:solidFill>
                  <a:schemeClr val="tx1"/>
                </a:solidFill>
                <a:effectLst/>
                <a:latin typeface="+mn-lt"/>
                <a:ea typeface="+mn-ea"/>
                <a:cs typeface="+mn-cs"/>
              </a:rPr>
              <a:t> </a:t>
            </a:r>
            <a:r>
              <a:rPr lang="pt-BR" sz="1200" kern="1200" dirty="0" smtClean="0">
                <a:solidFill>
                  <a:schemeClr val="tx1"/>
                </a:solidFill>
                <a:effectLst/>
                <a:latin typeface="+mn-lt"/>
                <a:ea typeface="+mn-ea"/>
                <a:cs typeface="+mn-cs"/>
              </a:rPr>
              <a:t>para oferecer serviços e informações úteis ao cidadão. Esses aplicativos inovam a comunicação entre a sociedade e o Estado, pois permitem a criação de canais bidirecionais por onde são oferecidas informações e serviços, por onde podem também ser coletados dados diversos para auxiliar o Governo e a própria sociedade a compreender a entrega das políticas públicas e dos serviços prestados pelo Estado.</a:t>
            </a:r>
          </a:p>
          <a:p>
            <a:pPr marL="0" marR="0" lvl="0" indent="0" algn="l" defTabSz="914400" rtl="0" eaLnBrk="0" fontAlgn="auto" latinLnBrk="0" hangingPunct="0">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a:t>
            </a:r>
            <a:r>
              <a:rPr lang="pt-BR" sz="1200" b="1" kern="1200" dirty="0" smtClean="0">
                <a:solidFill>
                  <a:schemeClr val="tx1"/>
                </a:solidFill>
                <a:effectLst/>
                <a:latin typeface="+mn-lt"/>
                <a:ea typeface="+mn-ea"/>
                <a:cs typeface="+mn-cs"/>
              </a:rPr>
              <a:t>Nuvem Cívica </a:t>
            </a:r>
            <a:r>
              <a:rPr lang="pt-BR" sz="1200" kern="1200" dirty="0" smtClean="0">
                <a:solidFill>
                  <a:schemeClr val="tx1"/>
                </a:solidFill>
                <a:effectLst/>
                <a:latin typeface="+mn-lt"/>
                <a:ea typeface="+mn-ea"/>
                <a:cs typeface="+mn-cs"/>
              </a:rPr>
              <a:t>é uma proposta estruturante que visa facilitar e potencializar a ação dos atores desse ecossistema, buscando trazer os </a:t>
            </a:r>
            <a:r>
              <a:rPr lang="pt-BR" sz="1200" b="1" kern="1200" dirty="0" smtClean="0">
                <a:solidFill>
                  <a:schemeClr val="tx1"/>
                </a:solidFill>
                <a:effectLst/>
                <a:latin typeface="+mn-lt"/>
                <a:ea typeface="+mn-ea"/>
                <a:cs typeface="+mn-cs"/>
              </a:rPr>
              <a:t>dados abertos </a:t>
            </a:r>
            <a:r>
              <a:rPr lang="pt-BR" sz="1200" kern="1200" dirty="0" smtClean="0">
                <a:solidFill>
                  <a:schemeClr val="tx1"/>
                </a:solidFill>
                <a:effectLst/>
                <a:latin typeface="+mn-lt"/>
                <a:ea typeface="+mn-ea"/>
                <a:cs typeface="+mn-cs"/>
              </a:rPr>
              <a:t>para mais perto do desenvolvedor de tecnologias cívicas, ao mesmo tempo em que oferece ambiente gratuito de hospedagem dos dados gerados pelos aplicativos. Resultado do modelo de atuação proposto pelo TCU, a Nuvem Cívica tem visão comunitária de longo prazo, buscando fortalecer o controle social e aprimorar a ação do Tribunal enquanto órgão de controle externo.</a:t>
            </a:r>
          </a:p>
          <a:p>
            <a:pPr eaLnBrk="0" hangingPunct="0"/>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EF5870-1092-4584-B0C7-B89C8C093D5C}" type="slidenum">
              <a:rPr lang="pt-BR" smtClean="0"/>
              <a:t>9</a:t>
            </a:fld>
            <a:endParaRPr lang="pt-BR"/>
          </a:p>
        </p:txBody>
      </p:sp>
    </p:spTree>
    <p:extLst>
      <p:ext uri="{BB962C8B-B14F-4D97-AF65-F5344CB8AC3E}">
        <p14:creationId xmlns:p14="http://schemas.microsoft.com/office/powerpoint/2010/main" val="103737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6146470-40D8-41BC-AC05-761FF16B9420}" type="datetimeFigureOut">
              <a:rPr lang="pt-BR" smtClean="0"/>
              <a:t>27/06/17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259937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146470-40D8-41BC-AC05-761FF16B9420}" type="datetimeFigureOut">
              <a:rPr lang="pt-BR" smtClean="0"/>
              <a:t>27/06/17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237035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146470-40D8-41BC-AC05-761FF16B9420}" type="datetimeFigureOut">
              <a:rPr lang="pt-BR" smtClean="0"/>
              <a:t>27/06/17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32060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284480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2111205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40728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1254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99269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085414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3302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31145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146470-40D8-41BC-AC05-761FF16B9420}" type="datetimeFigureOut">
              <a:rPr lang="pt-BR" smtClean="0"/>
              <a:t>27/06/17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3162513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867565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705020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EC816E7-8D02-4C0C-BB74-4CC2F8CC2727}" type="datetimeFigureOut">
              <a:rPr lang="pt-BR" smtClean="0">
                <a:solidFill>
                  <a:prstClr val="black">
                    <a:tint val="75000"/>
                  </a:prstClr>
                </a:solidFill>
              </a:rPr>
              <a:pPr/>
              <a:t>27/06/17</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6A1F07D0-D968-4210-B9A3-7DD61064A3A3}"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927640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1"/>
            <a:ext cx="12191985" cy="6858000"/>
          </a:xfrm>
          <a:solidFill>
            <a:schemeClr val="bg2">
              <a:lumMod val="90000"/>
            </a:schemeClr>
          </a:solidFill>
        </p:spPr>
        <p:txBody>
          <a:bodyPr lIns="457200" tIns="457200"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pt-BR" noProof="0" smtClean="0"/>
              <a:t>Clique no ícone para adicionar uma imagem</a:t>
            </a:r>
            <a:endParaRPr lang="en-US" noProof="0" dirty="0"/>
          </a:p>
        </p:txBody>
      </p:sp>
    </p:spTree>
    <p:extLst>
      <p:ext uri="{BB962C8B-B14F-4D97-AF65-F5344CB8AC3E}">
        <p14:creationId xmlns:p14="http://schemas.microsoft.com/office/powerpoint/2010/main" val="178719841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66146470-40D8-41BC-AC05-761FF16B9420}" type="datetimeFigureOut">
              <a:rPr lang="pt-BR" smtClean="0"/>
              <a:t>27/06/17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17519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6146470-40D8-41BC-AC05-761FF16B9420}" type="datetimeFigureOut">
              <a:rPr lang="pt-BR" smtClean="0"/>
              <a:t>27/06/17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391229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6146470-40D8-41BC-AC05-761FF16B9420}" type="datetimeFigureOut">
              <a:rPr lang="pt-BR" smtClean="0"/>
              <a:t>27/06/17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402238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66146470-40D8-41BC-AC05-761FF16B9420}" type="datetimeFigureOut">
              <a:rPr lang="pt-BR" smtClean="0"/>
              <a:t>27/06/17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837352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6146470-40D8-41BC-AC05-761FF16B9420}" type="datetimeFigureOut">
              <a:rPr lang="pt-BR" smtClean="0"/>
              <a:t>27/06/17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295544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6146470-40D8-41BC-AC05-761FF16B9420}" type="datetimeFigureOut">
              <a:rPr lang="pt-BR" smtClean="0"/>
              <a:t>27/06/17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3329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6146470-40D8-41BC-AC05-761FF16B9420}" type="datetimeFigureOut">
              <a:rPr lang="pt-BR" smtClean="0"/>
              <a:t>27/06/17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A4D87B0-A4E9-4D05-A187-CE2093EC8EA2}" type="slidenum">
              <a:rPr lang="pt-BR" smtClean="0"/>
              <a:t>‹#›</a:t>
            </a:fld>
            <a:endParaRPr lang="pt-BR"/>
          </a:p>
        </p:txBody>
      </p:sp>
    </p:spTree>
    <p:extLst>
      <p:ext uri="{BB962C8B-B14F-4D97-AF65-F5344CB8AC3E}">
        <p14:creationId xmlns:p14="http://schemas.microsoft.com/office/powerpoint/2010/main" val="2077520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46470-40D8-41BC-AC05-761FF16B9420}" type="datetimeFigureOut">
              <a:rPr lang="pt-BR" smtClean="0"/>
              <a:t>27/06/17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D87B0-A4E9-4D05-A187-CE2093EC8EA2}" type="slidenum">
              <a:rPr lang="pt-BR" smtClean="0"/>
              <a:t>‹#›</a:t>
            </a:fld>
            <a:endParaRPr lang="pt-BR"/>
          </a:p>
        </p:txBody>
      </p:sp>
    </p:spTree>
    <p:extLst>
      <p:ext uri="{BB962C8B-B14F-4D97-AF65-F5344CB8AC3E}">
        <p14:creationId xmlns:p14="http://schemas.microsoft.com/office/powerpoint/2010/main" val="3766362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smtClean="0"/>
              <a:t>Clique para editar o título mestre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pPr defTabSz="914377"/>
            <a:fld id="{9EC816E7-8D02-4C0C-BB74-4CC2F8CC2727}" type="datetimeFigureOut">
              <a:rPr lang="pt-BR" smtClean="0">
                <a:solidFill>
                  <a:prstClr val="black">
                    <a:tint val="75000"/>
                  </a:prstClr>
                </a:solidFill>
              </a:rPr>
              <a:pPr defTabSz="914377"/>
              <a:t>27/06/17</a:t>
            </a:fld>
            <a:endParaRPr lang="pt-BR"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arrow" panose="020B0606020202030204" pitchFamily="34" charset="0"/>
              </a:defRPr>
            </a:lvl1pPr>
          </a:lstStyle>
          <a:p>
            <a:pPr defTabSz="914377"/>
            <a:endParaRPr lang="pt-BR"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arrow" panose="020B0606020202030204" pitchFamily="34" charset="0"/>
              </a:defRPr>
            </a:lvl1pPr>
          </a:lstStyle>
          <a:p>
            <a:pPr defTabSz="914377"/>
            <a:fld id="{6A1F07D0-D968-4210-B9A3-7DD61064A3A3}" type="slidenum">
              <a:rPr lang="pt-BR" smtClean="0">
                <a:solidFill>
                  <a:prstClr val="black">
                    <a:tint val="75000"/>
                  </a:prstClr>
                </a:solidFill>
              </a:rPr>
              <a:pPr defTabSz="914377"/>
              <a:t>‹#›</a:t>
            </a:fld>
            <a:endParaRPr lang="pt-BR" dirty="0">
              <a:solidFill>
                <a:prstClr val="black">
                  <a:tint val="75000"/>
                </a:prstClr>
              </a:solidFill>
            </a:endParaRPr>
          </a:p>
        </p:txBody>
      </p:sp>
    </p:spTree>
    <p:extLst>
      <p:ext uri="{BB962C8B-B14F-4D97-AF65-F5344CB8AC3E}">
        <p14:creationId xmlns:p14="http://schemas.microsoft.com/office/powerpoint/2010/main" val="507641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portal.tcu.gov.br/lumis/portal/file/fileDownload.jsp?fileId=8A8182A15B4A7944015B5D5CB01349BA&amp;inline=1" TargetMode="External"/><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7086" y="5279571"/>
            <a:ext cx="8839200" cy="1076261"/>
          </a:xfrm>
        </p:spPr>
        <p:txBody>
          <a:bodyPr>
            <a:noAutofit/>
          </a:bodyPr>
          <a:lstStyle/>
          <a:p>
            <a:pPr algn="r"/>
            <a:r>
              <a:rPr lang="en-US" sz="3600" b="1" cap="none" dirty="0" smtClean="0">
                <a:solidFill>
                  <a:srgbClr val="162229"/>
                </a:solidFill>
                <a:latin typeface="Eras Medium ITC" panose="020B0602030504020804" pitchFamily="34" charset="0"/>
              </a:rPr>
              <a:t>TRIBUNAL DE CONTAS DA UNIÃO</a:t>
            </a:r>
            <a:br>
              <a:rPr lang="en-US" sz="3600" b="1" cap="none" dirty="0" smtClean="0">
                <a:solidFill>
                  <a:srgbClr val="162229"/>
                </a:solidFill>
                <a:latin typeface="Eras Medium ITC" panose="020B0602030504020804" pitchFamily="34" charset="0"/>
              </a:rPr>
            </a:br>
            <a:r>
              <a:rPr lang="en-US" sz="500" dirty="0" smtClean="0">
                <a:solidFill>
                  <a:srgbClr val="162229"/>
                </a:solidFill>
                <a:latin typeface="Eras Medium ITC" panose="020B0602030504020804" pitchFamily="34" charset="0"/>
              </a:rPr>
              <a:t/>
            </a:r>
            <a:br>
              <a:rPr lang="en-US" sz="500" dirty="0" smtClean="0">
                <a:solidFill>
                  <a:srgbClr val="162229"/>
                </a:solidFill>
                <a:latin typeface="Eras Medium ITC" panose="020B0602030504020804" pitchFamily="34" charset="0"/>
              </a:rPr>
            </a:br>
            <a:r>
              <a:rPr lang="en-US" sz="2400" spc="-40" dirty="0" smtClean="0">
                <a:solidFill>
                  <a:srgbClr val="162229"/>
                </a:solidFill>
                <a:latin typeface="Eras Medium ITC" panose="020B0602030504020804" pitchFamily="34" charset="0"/>
              </a:rPr>
              <a:t>Secretaria de Gestão de </a:t>
            </a:r>
            <a:r>
              <a:rPr lang="en-US" sz="2400" spc="-40" dirty="0" err="1" smtClean="0">
                <a:solidFill>
                  <a:srgbClr val="162229"/>
                </a:solidFill>
                <a:latin typeface="Eras Medium ITC" panose="020B0602030504020804" pitchFamily="34" charset="0"/>
              </a:rPr>
              <a:t>Informações</a:t>
            </a:r>
            <a:r>
              <a:rPr lang="en-US" sz="2400" spc="-40" dirty="0" smtClean="0">
                <a:solidFill>
                  <a:srgbClr val="162229"/>
                </a:solidFill>
                <a:latin typeface="Eras Medium ITC" panose="020B0602030504020804" pitchFamily="34" charset="0"/>
              </a:rPr>
              <a:t> para o </a:t>
            </a:r>
            <a:r>
              <a:rPr lang="en-US" sz="2400" spc="-40" dirty="0" err="1" smtClean="0">
                <a:solidFill>
                  <a:srgbClr val="162229"/>
                </a:solidFill>
                <a:latin typeface="Eras Medium ITC" panose="020B0602030504020804" pitchFamily="34" charset="0"/>
              </a:rPr>
              <a:t>Controle</a:t>
            </a:r>
            <a:r>
              <a:rPr lang="en-US" sz="2400" spc="-40" dirty="0" smtClean="0">
                <a:solidFill>
                  <a:srgbClr val="162229"/>
                </a:solidFill>
                <a:latin typeface="Eras Medium ITC" panose="020B0602030504020804" pitchFamily="34" charset="0"/>
              </a:rPr>
              <a:t> </a:t>
            </a:r>
            <a:r>
              <a:rPr lang="en-US" sz="2400" spc="-40" dirty="0" err="1" smtClean="0">
                <a:solidFill>
                  <a:srgbClr val="162229"/>
                </a:solidFill>
                <a:latin typeface="Eras Medium ITC" panose="020B0602030504020804" pitchFamily="34" charset="0"/>
              </a:rPr>
              <a:t>Externo</a:t>
            </a:r>
            <a:r>
              <a:rPr lang="en-US" sz="2400" spc="-40" dirty="0" smtClean="0">
                <a:solidFill>
                  <a:srgbClr val="162229"/>
                </a:solidFill>
                <a:latin typeface="Eras Medium ITC" panose="020B0602030504020804" pitchFamily="34" charset="0"/>
              </a:rPr>
              <a:t> - SGI</a:t>
            </a:r>
            <a:endParaRPr lang="en-US" sz="3600" spc="-40" dirty="0">
              <a:solidFill>
                <a:srgbClr val="162229"/>
              </a:solidFill>
              <a:latin typeface="Eras Medium ITC" panose="020B0602030504020804" pitchFamily="34" charset="0"/>
            </a:endParaRPr>
          </a:p>
        </p:txBody>
      </p:sp>
      <p:sp>
        <p:nvSpPr>
          <p:cNvPr id="3" name="Subtítulo 2"/>
          <p:cNvSpPr>
            <a:spLocks noGrp="1"/>
          </p:cNvSpPr>
          <p:nvPr>
            <p:ph type="subTitle" idx="1"/>
          </p:nvPr>
        </p:nvSpPr>
        <p:spPr>
          <a:xfrm>
            <a:off x="9156865" y="5533898"/>
            <a:ext cx="2764971" cy="777449"/>
          </a:xfrm>
        </p:spPr>
        <p:txBody>
          <a:bodyPr>
            <a:noAutofit/>
          </a:bodyPr>
          <a:lstStyle/>
          <a:p>
            <a:pPr algn="l"/>
            <a:r>
              <a:rPr lang="pt-BR" sz="2200" b="1" dirty="0" smtClean="0">
                <a:solidFill>
                  <a:srgbClr val="162229"/>
                </a:solidFill>
                <a:latin typeface="Eras Medium ITC" panose="020B0602030504020804" pitchFamily="34" charset="0"/>
              </a:rPr>
              <a:t>Wesley Vaz</a:t>
            </a:r>
          </a:p>
          <a:p>
            <a:pPr algn="l"/>
            <a:r>
              <a:rPr lang="pt-BR" sz="1600" dirty="0" smtClean="0">
                <a:solidFill>
                  <a:srgbClr val="162229"/>
                </a:solidFill>
                <a:latin typeface="Eras Medium ITC" panose="020B0602030504020804" pitchFamily="34" charset="0"/>
              </a:rPr>
              <a:t>SECRETÁRIO</a:t>
            </a:r>
            <a:r>
              <a:rPr lang="pt-BR" sz="1600" dirty="0" smtClean="0">
                <a:latin typeface="Eras Medium ITC" panose="020B0602030504020804" pitchFamily="34" charset="0"/>
              </a:rPr>
              <a:t> </a:t>
            </a:r>
            <a:endParaRPr lang="pt-BR" sz="1400" dirty="0">
              <a:latin typeface="Eras Medium ITC" panose="020B0602030504020804" pitchFamily="34" charset="0"/>
            </a:endParaRPr>
          </a:p>
        </p:txBody>
      </p:sp>
      <p:pic>
        <p:nvPicPr>
          <p:cNvPr id="4" name="Imagem 3"/>
          <p:cNvPicPr>
            <a:picLocks noChangeAspect="1"/>
          </p:cNvPicPr>
          <p:nvPr/>
        </p:nvPicPr>
        <p:blipFill rotWithShape="1">
          <a:blip r:embed="rId3"/>
          <a:srcRect l="62131" t="22008" r="31440" b="68846"/>
          <a:stretch/>
        </p:blipFill>
        <p:spPr>
          <a:xfrm>
            <a:off x="11561974" y="6423177"/>
            <a:ext cx="498051" cy="382433"/>
          </a:xfrm>
          <a:prstGeom prst="rect">
            <a:avLst/>
          </a:prstGeom>
        </p:spPr>
      </p:pic>
      <p:sp>
        <p:nvSpPr>
          <p:cNvPr id="5" name="Retângulo 4"/>
          <p:cNvSpPr/>
          <p:nvPr/>
        </p:nvSpPr>
        <p:spPr>
          <a:xfrm>
            <a:off x="9388808" y="6485770"/>
            <a:ext cx="2292872" cy="276999"/>
          </a:xfrm>
          <a:prstGeom prst="rect">
            <a:avLst/>
          </a:prstGeom>
        </p:spPr>
        <p:txBody>
          <a:bodyPr wrap="none">
            <a:spAutoFit/>
          </a:bodyPr>
          <a:lstStyle/>
          <a:p>
            <a:r>
              <a:rPr lang="pt-BR" sz="1200" b="1" dirty="0" smtClean="0">
                <a:solidFill>
                  <a:srgbClr val="260B5F"/>
                </a:solidFill>
              </a:rPr>
              <a:t>TRIBUNAL DE CONTAS DA UNIÃO</a:t>
            </a:r>
            <a:endParaRPr lang="pt-BR" sz="1200" b="1" dirty="0">
              <a:solidFill>
                <a:srgbClr val="260B5F"/>
              </a:solidFill>
            </a:endParaRPr>
          </a:p>
        </p:txBody>
      </p:sp>
      <p:pic>
        <p:nvPicPr>
          <p:cNvPr id="6" name="Imagem 5"/>
          <p:cNvPicPr>
            <a:picLocks noChangeAspect="1"/>
          </p:cNvPicPr>
          <p:nvPr/>
        </p:nvPicPr>
        <p:blipFill rotWithShape="1">
          <a:blip r:embed="rId4"/>
          <a:srcRect t="25668" r="14520" b="13447"/>
          <a:stretch/>
        </p:blipFill>
        <p:spPr>
          <a:xfrm>
            <a:off x="0" y="-6533"/>
            <a:ext cx="12198096" cy="4886985"/>
          </a:xfrm>
          <a:prstGeom prst="rect">
            <a:avLst/>
          </a:prstGeom>
        </p:spPr>
      </p:pic>
      <p:cxnSp>
        <p:nvCxnSpPr>
          <p:cNvPr id="11" name="Conector reto 10"/>
          <p:cNvCxnSpPr/>
          <p:nvPr/>
        </p:nvCxnSpPr>
        <p:spPr>
          <a:xfrm>
            <a:off x="9039912" y="5361213"/>
            <a:ext cx="10391" cy="1051325"/>
          </a:xfrm>
          <a:prstGeom prst="line">
            <a:avLst/>
          </a:prstGeom>
          <a:ln w="38100">
            <a:solidFill>
              <a:srgbClr val="2845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133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4579"/>
            <a:ext cx="12192000" cy="279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2056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3646613" y="2700997"/>
            <a:ext cx="8545387" cy="1647107"/>
          </a:xfrm>
          <a:prstGeom prst="rect">
            <a:avLst/>
          </a:prstGeom>
        </p:spPr>
      </p:pic>
      <p:pic>
        <p:nvPicPr>
          <p:cNvPr id="4100" name="Picture 4" descr="https://2.bp.blogspot.com/-7KcW4biVww8/V2L3UipftdI/AAAAAAAAAyw/PGAY6a9EppQE4KV0szaG8jMxZmcPiFLmwCLcB/s1600/QR_code_EuFiscalizo_celular%2Bvaza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20" y="1"/>
            <a:ext cx="3426759"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316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824"/>
            <a:ext cx="12192000" cy="8121748"/>
          </a:xfrm>
          <a:prstGeom prst="rect">
            <a:avLst/>
          </a:prstGeom>
        </p:spPr>
      </p:pic>
      <p:sp>
        <p:nvSpPr>
          <p:cNvPr id="2" name="TextBox 1"/>
          <p:cNvSpPr txBox="1"/>
          <p:nvPr/>
        </p:nvSpPr>
        <p:spPr>
          <a:xfrm>
            <a:off x="-80640" y="5180025"/>
            <a:ext cx="12192000" cy="1323439"/>
          </a:xfrm>
          <a:prstGeom prst="rect">
            <a:avLst/>
          </a:prstGeom>
          <a:solidFill>
            <a:srgbClr val="2A1F2D">
              <a:alpha val="80000"/>
            </a:srgbClr>
          </a:solidFill>
        </p:spPr>
        <p:txBody>
          <a:bodyPr wrap="square" rtlCol="0">
            <a:spAutoFit/>
          </a:bodyPr>
          <a:lstStyle/>
          <a:p>
            <a:pPr algn="r"/>
            <a:r>
              <a:rPr lang="en-US" sz="8000" b="1" dirty="0" smtClean="0">
                <a:solidFill>
                  <a:srgbClr val="FBE7C0"/>
                </a:solidFill>
              </a:rPr>
              <a:t>CONTROLE DIGITAL</a:t>
            </a:r>
            <a:endParaRPr lang="en-US" sz="8000" b="1" dirty="0">
              <a:solidFill>
                <a:srgbClr val="FBE7C0"/>
              </a:solidFill>
            </a:endParaRPr>
          </a:p>
        </p:txBody>
      </p:sp>
    </p:spTree>
    <p:extLst>
      <p:ext uri="{BB962C8B-B14F-4D97-AF65-F5344CB8AC3E}">
        <p14:creationId xmlns:p14="http://schemas.microsoft.com/office/powerpoint/2010/main" val="4436715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3" name="Retângulo 2"/>
          <p:cNvSpPr/>
          <p:nvPr/>
        </p:nvSpPr>
        <p:spPr>
          <a:xfrm>
            <a:off x="0" y="0"/>
            <a:ext cx="5486400" cy="6858000"/>
          </a:xfrm>
          <a:prstGeom prst="rect">
            <a:avLst/>
          </a:prstGeom>
          <a:solidFill>
            <a:srgbClr val="17AFCB">
              <a:alpha val="50000"/>
            </a:srgb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r>
              <a:rPr lang="pt-BR" sz="5000" b="1" dirty="0">
                <a:solidFill>
                  <a:srgbClr val="244A75"/>
                </a:solidFill>
                <a:cs typeface="Arial"/>
              </a:rPr>
              <a:t>Tornar </a:t>
            </a:r>
          </a:p>
          <a:p>
            <a:r>
              <a:rPr lang="pt-BR" sz="5000" b="1" u="sng" dirty="0">
                <a:solidFill>
                  <a:srgbClr val="FDC04C"/>
                </a:solidFill>
                <a:cs typeface="Arial"/>
              </a:rPr>
              <a:t>acessíveis</a:t>
            </a:r>
            <a:r>
              <a:rPr lang="pt-BR" sz="5000" b="1" dirty="0">
                <a:solidFill>
                  <a:srgbClr val="FDC04C"/>
                </a:solidFill>
                <a:cs typeface="Arial"/>
              </a:rPr>
              <a:t> </a:t>
            </a:r>
            <a:r>
              <a:rPr lang="pt-BR" sz="5000" b="1" dirty="0">
                <a:solidFill>
                  <a:srgbClr val="244A75"/>
                </a:solidFill>
                <a:cs typeface="Arial"/>
              </a:rPr>
              <a:t>e </a:t>
            </a:r>
          </a:p>
          <a:p>
            <a:r>
              <a:rPr lang="pt-BR" sz="5000" b="1" u="sng" dirty="0">
                <a:solidFill>
                  <a:srgbClr val="FFFFFF"/>
                </a:solidFill>
                <a:cs typeface="Arial"/>
              </a:rPr>
              <a:t>úteis</a:t>
            </a:r>
            <a:r>
              <a:rPr lang="pt-BR" sz="5000" b="1" dirty="0">
                <a:solidFill>
                  <a:srgbClr val="FFFFFF"/>
                </a:solidFill>
                <a:cs typeface="Arial"/>
              </a:rPr>
              <a:t> </a:t>
            </a:r>
          </a:p>
          <a:p>
            <a:r>
              <a:rPr lang="pt-BR" sz="5000" b="1" dirty="0">
                <a:solidFill>
                  <a:srgbClr val="EB4838"/>
                </a:solidFill>
                <a:cs typeface="Arial"/>
              </a:rPr>
              <a:t>informações </a:t>
            </a:r>
          </a:p>
          <a:p>
            <a:r>
              <a:rPr lang="pt-BR" sz="5000" b="1" dirty="0">
                <a:solidFill>
                  <a:srgbClr val="244A75"/>
                </a:solidFill>
                <a:cs typeface="Arial"/>
              </a:rPr>
              <a:t>que dão suporte </a:t>
            </a:r>
          </a:p>
          <a:p>
            <a:r>
              <a:rPr lang="pt-BR" sz="5000" b="1" dirty="0">
                <a:solidFill>
                  <a:srgbClr val="244A75"/>
                </a:solidFill>
                <a:cs typeface="Arial"/>
              </a:rPr>
              <a:t>às ações de </a:t>
            </a:r>
          </a:p>
          <a:p>
            <a:r>
              <a:rPr lang="pt-BR" sz="5000" b="1" dirty="0">
                <a:solidFill>
                  <a:srgbClr val="244A75"/>
                </a:solidFill>
                <a:cs typeface="Arial"/>
              </a:rPr>
              <a:t>controle externo</a:t>
            </a:r>
            <a:endParaRPr lang="pt-BR" sz="5000" b="1" dirty="0">
              <a:solidFill>
                <a:srgbClr val="244A75"/>
              </a:solidFill>
            </a:endParaRPr>
          </a:p>
        </p:txBody>
      </p:sp>
    </p:spTree>
    <p:extLst>
      <p:ext uri="{BB962C8B-B14F-4D97-AF65-F5344CB8AC3E}">
        <p14:creationId xmlns:p14="http://schemas.microsoft.com/office/powerpoint/2010/main" val="11741329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21" name="Título 1"/>
          <p:cNvSpPr txBox="1">
            <a:spLocks/>
          </p:cNvSpPr>
          <p:nvPr/>
        </p:nvSpPr>
        <p:spPr bwMode="auto">
          <a:xfrm>
            <a:off x="5194311" y="4221088"/>
            <a:ext cx="5959664" cy="2636912"/>
          </a:xfrm>
          <a:prstGeom prst="rect">
            <a:avLst/>
          </a:prstGeom>
          <a:noFill/>
          <a:ln w="9525">
            <a:noFill/>
            <a:miter lim="800000"/>
            <a:headEnd/>
            <a:tailEnd/>
          </a:ln>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pt-BR" sz="4000" b="1" dirty="0">
                <a:solidFill>
                  <a:srgbClr val="1F0F0B"/>
                </a:solidFill>
                <a:effectLst>
                  <a:innerShdw blurRad="63500" dist="50800" dir="13500000">
                    <a:prstClr val="black">
                      <a:alpha val="50000"/>
                    </a:prstClr>
                  </a:innerShdw>
                </a:effectLst>
                <a:latin typeface="+mn-lt"/>
              </a:rPr>
              <a:t>60 bases</a:t>
            </a:r>
          </a:p>
          <a:p>
            <a:pPr>
              <a:defRPr/>
            </a:pPr>
            <a:r>
              <a:rPr lang="pt-BR" sz="4000" b="1" dirty="0">
                <a:solidFill>
                  <a:srgbClr val="1F0F0B"/>
                </a:solidFill>
                <a:effectLst>
                  <a:innerShdw blurRad="63500" dist="50800" dir="13500000">
                    <a:prstClr val="black">
                      <a:alpha val="50000"/>
                    </a:prstClr>
                  </a:innerShdw>
                </a:effectLst>
                <a:latin typeface="+mn-lt"/>
              </a:rPr>
              <a:t>14,7 TB</a:t>
            </a:r>
          </a:p>
          <a:p>
            <a:pPr>
              <a:defRPr/>
            </a:pPr>
            <a:r>
              <a:rPr lang="pt-BR" sz="4000" b="1" dirty="0">
                <a:solidFill>
                  <a:srgbClr val="1F0F0B"/>
                </a:solidFill>
                <a:effectLst>
                  <a:innerShdw blurRad="63500" dist="50800" dir="13500000">
                    <a:prstClr val="black">
                      <a:alpha val="50000"/>
                    </a:prstClr>
                  </a:innerShdw>
                </a:effectLst>
                <a:latin typeface="+mn-lt"/>
              </a:rPr>
              <a:t>43 Parceiros</a:t>
            </a:r>
          </a:p>
          <a:p>
            <a:pPr>
              <a:defRPr/>
            </a:pPr>
            <a:r>
              <a:rPr lang="pt-BR" sz="4000" b="1" dirty="0">
                <a:solidFill>
                  <a:srgbClr val="1F0F0B"/>
                </a:solidFill>
                <a:effectLst>
                  <a:innerShdw blurRad="63500" dist="50800" dir="13500000">
                    <a:prstClr val="black">
                      <a:alpha val="50000"/>
                    </a:prstClr>
                  </a:innerShdw>
                </a:effectLst>
                <a:latin typeface="+mn-lt"/>
              </a:rPr>
              <a:t>263 usuários</a:t>
            </a:r>
          </a:p>
        </p:txBody>
      </p:sp>
      <p:sp>
        <p:nvSpPr>
          <p:cNvPr id="3" name="Retângulo 2"/>
          <p:cNvSpPr/>
          <p:nvPr/>
        </p:nvSpPr>
        <p:spPr>
          <a:xfrm>
            <a:off x="0" y="205996"/>
            <a:ext cx="12192000" cy="1323439"/>
          </a:xfrm>
          <a:prstGeom prst="rect">
            <a:avLst/>
          </a:prstGeom>
          <a:solidFill>
            <a:srgbClr val="DBDDCF">
              <a:alpha val="80000"/>
            </a:srgbClr>
          </a:solidFill>
        </p:spPr>
        <p:txBody>
          <a:bodyPr wrap="square">
            <a:spAutoFit/>
          </a:bodyPr>
          <a:lstStyle/>
          <a:p>
            <a:pPr algn="ctr" fontAlgn="base">
              <a:spcBef>
                <a:spcPct val="0"/>
              </a:spcBef>
              <a:spcAft>
                <a:spcPct val="0"/>
              </a:spcAft>
              <a:defRPr/>
            </a:pPr>
            <a:endParaRPr lang="pt-BR" sz="2000" b="1" dirty="0" smtClean="0">
              <a:solidFill>
                <a:srgbClr val="1F0F0B"/>
              </a:solidFill>
              <a:effectLst>
                <a:innerShdw blurRad="63500" dist="50800" dir="13500000">
                  <a:prstClr val="black">
                    <a:alpha val="50000"/>
                  </a:prstClr>
                </a:innerShdw>
              </a:effectLst>
              <a:latin typeface="+mj-lt"/>
              <a:ea typeface="+mj-ea"/>
              <a:cs typeface="+mj-cs"/>
            </a:endParaRPr>
          </a:p>
          <a:p>
            <a:pPr algn="ctr" fontAlgn="base">
              <a:spcBef>
                <a:spcPct val="0"/>
              </a:spcBef>
              <a:spcAft>
                <a:spcPct val="0"/>
              </a:spcAft>
              <a:defRPr/>
            </a:pPr>
            <a:r>
              <a:rPr lang="pt-BR" sz="4000" b="1" dirty="0" smtClean="0">
                <a:solidFill>
                  <a:srgbClr val="1F0F0B"/>
                </a:solidFill>
                <a:effectLst>
                  <a:innerShdw blurRad="63500" dist="50800" dir="13500000">
                    <a:prstClr val="black">
                      <a:alpha val="50000"/>
                    </a:prstClr>
                  </a:innerShdw>
                </a:effectLst>
                <a:ea typeface="+mj-ea"/>
                <a:cs typeface="+mj-cs"/>
              </a:rPr>
              <a:t>Laboratório </a:t>
            </a:r>
            <a:r>
              <a:rPr lang="pt-BR" sz="4000" b="1" dirty="0">
                <a:solidFill>
                  <a:srgbClr val="1F0F0B"/>
                </a:solidFill>
                <a:effectLst>
                  <a:innerShdw blurRad="63500" dist="50800" dir="13500000">
                    <a:prstClr val="black">
                      <a:alpha val="50000"/>
                    </a:prstClr>
                  </a:innerShdw>
                </a:effectLst>
                <a:ea typeface="+mj-ea"/>
                <a:cs typeface="+mj-cs"/>
              </a:rPr>
              <a:t>de Informações de Controle </a:t>
            </a:r>
            <a:r>
              <a:rPr lang="pt-BR" sz="4000" b="1" dirty="0" smtClean="0">
                <a:solidFill>
                  <a:srgbClr val="1F0F0B"/>
                </a:solidFill>
                <a:effectLst>
                  <a:innerShdw blurRad="63500" dist="50800" dir="13500000">
                    <a:prstClr val="black">
                      <a:alpha val="50000"/>
                    </a:prstClr>
                  </a:innerShdw>
                </a:effectLst>
                <a:ea typeface="+mj-ea"/>
                <a:cs typeface="+mj-cs"/>
              </a:rPr>
              <a:t>– </a:t>
            </a:r>
            <a:r>
              <a:rPr lang="pt-BR" sz="4000" b="1" dirty="0" err="1" smtClean="0">
                <a:solidFill>
                  <a:srgbClr val="1F0F0B"/>
                </a:solidFill>
                <a:effectLst>
                  <a:innerShdw blurRad="63500" dist="50800" dir="13500000">
                    <a:prstClr val="black">
                      <a:alpha val="50000"/>
                    </a:prstClr>
                  </a:innerShdw>
                </a:effectLst>
                <a:ea typeface="+mj-ea"/>
                <a:cs typeface="+mj-cs"/>
              </a:rPr>
              <a:t>LabContas</a:t>
            </a:r>
            <a:endParaRPr lang="pt-BR" sz="4000" b="1" dirty="0" smtClean="0">
              <a:solidFill>
                <a:srgbClr val="1F0F0B"/>
              </a:solidFill>
              <a:effectLst>
                <a:innerShdw blurRad="63500" dist="50800" dir="13500000">
                  <a:prstClr val="black">
                    <a:alpha val="50000"/>
                  </a:prstClr>
                </a:innerShdw>
              </a:effectLst>
              <a:ea typeface="+mj-ea"/>
              <a:cs typeface="+mj-cs"/>
            </a:endParaRPr>
          </a:p>
          <a:p>
            <a:pPr algn="ctr" fontAlgn="base">
              <a:spcBef>
                <a:spcPct val="0"/>
              </a:spcBef>
              <a:spcAft>
                <a:spcPct val="0"/>
              </a:spcAft>
              <a:defRPr/>
            </a:pPr>
            <a:endParaRPr lang="pt-BR" sz="2000" b="1" dirty="0">
              <a:solidFill>
                <a:srgbClr val="1F0F0B"/>
              </a:solidFill>
              <a:effectLst>
                <a:innerShdw blurRad="63500" dist="50800" dir="13500000">
                  <a:prstClr val="black">
                    <a:alpha val="50000"/>
                  </a:prstClr>
                </a:innerShdw>
              </a:effectLst>
              <a:latin typeface="+mj-lt"/>
              <a:ea typeface="+mj-ea"/>
              <a:cs typeface="+mj-cs"/>
            </a:endParaRPr>
          </a:p>
        </p:txBody>
      </p:sp>
    </p:spTree>
    <p:extLst>
      <p:ext uri="{BB962C8B-B14F-4D97-AF65-F5344CB8AC3E}">
        <p14:creationId xmlns:p14="http://schemas.microsoft.com/office/powerpoint/2010/main" val="39915876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208757" y="1050750"/>
            <a:ext cx="4066360" cy="1325563"/>
          </a:xfrm>
        </p:spPr>
        <p:txBody>
          <a:bodyPr>
            <a:normAutofit fontScale="90000"/>
          </a:bodyPr>
          <a:lstStyle/>
          <a:p>
            <a:r>
              <a:rPr lang="pt-BR" sz="5600" b="1" dirty="0">
                <a:solidFill>
                  <a:srgbClr val="242279"/>
                </a:solidFill>
                <a:latin typeface="+mn-lt"/>
                <a:ea typeface="+mn-ea"/>
                <a:cs typeface="Arial Black"/>
              </a:rPr>
              <a:t>Transferências voluntárias federais </a:t>
            </a:r>
            <a:r>
              <a:rPr lang="pt-BR" sz="2667" dirty="0"/>
              <a:t/>
            </a:r>
            <a:br>
              <a:rPr lang="pt-BR" sz="2667" dirty="0"/>
            </a:br>
            <a:r>
              <a:rPr lang="pt-BR" sz="2667" dirty="0"/>
              <a:t/>
            </a:r>
            <a:br>
              <a:rPr lang="pt-BR" sz="2667" dirty="0"/>
            </a:br>
            <a:endParaRPr lang="pt-BR" sz="2667" b="1" dirty="0">
              <a:solidFill>
                <a:srgbClr val="40424E"/>
              </a:solidFill>
              <a:latin typeface="Arial Narrow" panose="020B0606020202030204" pitchFamily="34" charset="0"/>
            </a:endParaRPr>
          </a:p>
        </p:txBody>
      </p:sp>
      <p:pic>
        <p:nvPicPr>
          <p:cNvPr id="7" name="Imagem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2270" y="1523472"/>
            <a:ext cx="7193280" cy="4795520"/>
          </a:xfrm>
          <a:prstGeom prst="rect">
            <a:avLst/>
          </a:prstGeom>
        </p:spPr>
      </p:pic>
      <p:pic>
        <p:nvPicPr>
          <p:cNvPr id="9" name="Imagem 1"/>
          <p:cNvPicPr>
            <a:picLocks/>
          </p:cNvPicPr>
          <p:nvPr/>
        </p:nvPicPr>
        <p:blipFill rotWithShape="1">
          <a:blip r:embed="rId4"/>
          <a:srcRect t="11341" r="2876"/>
          <a:stretch/>
        </p:blipFill>
        <p:spPr bwMode="auto">
          <a:xfrm>
            <a:off x="4904246" y="2125684"/>
            <a:ext cx="5641042" cy="3199346"/>
          </a:xfrm>
          <a:prstGeom prst="rect">
            <a:avLst/>
          </a:prstGeom>
          <a:ln>
            <a:noFill/>
          </a:ln>
          <a:extLst>
            <a:ext uri="{53640926-AAD7-44d8-BBD7-CCE9431645EC}">
              <a14:shadowObscured xmlns:a14="http://schemas.microsoft.com/office/drawing/2010/main"/>
            </a:ext>
          </a:extLst>
        </p:spPr>
      </p:pic>
      <p:sp>
        <p:nvSpPr>
          <p:cNvPr id="2" name="Retângulo 1"/>
          <p:cNvSpPr/>
          <p:nvPr/>
        </p:nvSpPr>
        <p:spPr>
          <a:xfrm rot="20426962">
            <a:off x="732311" y="3580848"/>
            <a:ext cx="3162795" cy="1477328"/>
          </a:xfrm>
          <a:prstGeom prst="rect">
            <a:avLst/>
          </a:prstGeom>
        </p:spPr>
        <p:txBody>
          <a:bodyPr wrap="square">
            <a:spAutoFit/>
          </a:bodyPr>
          <a:lstStyle/>
          <a:p>
            <a:pPr algn="ctr"/>
            <a:r>
              <a:rPr lang="pt-BR" sz="3000" b="1" dirty="0">
                <a:solidFill>
                  <a:srgbClr val="4A719D"/>
                </a:solidFill>
              </a:rPr>
              <a:t>Análise de risco </a:t>
            </a:r>
            <a:br>
              <a:rPr lang="pt-BR" sz="3000" b="1" dirty="0">
                <a:solidFill>
                  <a:srgbClr val="4A719D"/>
                </a:solidFill>
              </a:rPr>
            </a:br>
            <a:r>
              <a:rPr lang="pt-BR" sz="3000" b="1" dirty="0">
                <a:solidFill>
                  <a:srgbClr val="4A719D"/>
                </a:solidFill>
              </a:rPr>
              <a:t>de êxito ou fracasso</a:t>
            </a:r>
            <a:endParaRPr lang="pt-BR" sz="3000" dirty="0">
              <a:solidFill>
                <a:srgbClr val="4A719D"/>
              </a:solidFill>
            </a:endParaRPr>
          </a:p>
        </p:txBody>
      </p:sp>
    </p:spTree>
    <p:extLst>
      <p:ext uri="{BB962C8B-B14F-4D97-AF65-F5344CB8AC3E}">
        <p14:creationId xmlns:p14="http://schemas.microsoft.com/office/powerpoint/2010/main" val="9039279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593"/>
            <a:ext cx="12201499" cy="8135519"/>
          </a:xfrm>
          <a:prstGeom prst="rect">
            <a:avLst/>
          </a:prstGeom>
        </p:spPr>
      </p:pic>
      <p:sp>
        <p:nvSpPr>
          <p:cNvPr id="5" name="CaixaDeTexto 4"/>
          <p:cNvSpPr txBox="1"/>
          <p:nvPr/>
        </p:nvSpPr>
        <p:spPr>
          <a:xfrm>
            <a:off x="1" y="5468093"/>
            <a:ext cx="12201499" cy="861774"/>
          </a:xfrm>
          <a:prstGeom prst="rect">
            <a:avLst/>
          </a:prstGeom>
          <a:solidFill>
            <a:srgbClr val="F5FFFF">
              <a:alpha val="75000"/>
            </a:srgbClr>
          </a:solidFill>
        </p:spPr>
        <p:txBody>
          <a:bodyPr wrap="square" rtlCol="0">
            <a:spAutoFit/>
          </a:bodyPr>
          <a:lstStyle/>
          <a:p>
            <a:pPr algn="ctr"/>
            <a:r>
              <a:rPr lang="pt-BR" sz="5000" b="1" dirty="0">
                <a:solidFill>
                  <a:srgbClr val="A72890"/>
                </a:solidFill>
              </a:rPr>
              <a:t>ALICE</a:t>
            </a:r>
            <a:r>
              <a:rPr lang="pt-BR" sz="5000" dirty="0">
                <a:solidFill>
                  <a:srgbClr val="A72890"/>
                </a:solidFill>
              </a:rPr>
              <a:t> </a:t>
            </a:r>
            <a:r>
              <a:rPr lang="pt-BR" sz="5000" dirty="0">
                <a:solidFill>
                  <a:srgbClr val="110404"/>
                </a:solidFill>
              </a:rPr>
              <a:t>– </a:t>
            </a:r>
            <a:r>
              <a:rPr lang="pt-BR" sz="5000" b="1" dirty="0">
                <a:solidFill>
                  <a:srgbClr val="A72890"/>
                </a:solidFill>
              </a:rPr>
              <a:t>A</a:t>
            </a:r>
            <a:r>
              <a:rPr lang="pt-BR" sz="5000" b="1" dirty="0">
                <a:solidFill>
                  <a:srgbClr val="110404"/>
                </a:solidFill>
              </a:rPr>
              <a:t>nálise de </a:t>
            </a:r>
            <a:r>
              <a:rPr lang="pt-BR" sz="5000" b="1" dirty="0" err="1">
                <a:solidFill>
                  <a:srgbClr val="A72890"/>
                </a:solidFill>
              </a:rPr>
              <a:t>LIC</a:t>
            </a:r>
            <a:r>
              <a:rPr lang="pt-BR" sz="5000" b="1" dirty="0" err="1">
                <a:solidFill>
                  <a:srgbClr val="110404"/>
                </a:solidFill>
              </a:rPr>
              <a:t>itações</a:t>
            </a:r>
            <a:r>
              <a:rPr lang="pt-BR" sz="5000" b="1" dirty="0">
                <a:solidFill>
                  <a:srgbClr val="110404"/>
                </a:solidFill>
              </a:rPr>
              <a:t> e </a:t>
            </a:r>
            <a:r>
              <a:rPr lang="pt-BR" sz="5000" b="1" dirty="0">
                <a:solidFill>
                  <a:srgbClr val="A72890"/>
                </a:solidFill>
              </a:rPr>
              <a:t>E</a:t>
            </a:r>
            <a:r>
              <a:rPr lang="pt-BR" sz="5000" b="1" dirty="0">
                <a:solidFill>
                  <a:srgbClr val="110404"/>
                </a:solidFill>
              </a:rPr>
              <a:t>ditais</a:t>
            </a:r>
            <a:endParaRPr lang="pt-BR" sz="5000" dirty="0">
              <a:solidFill>
                <a:srgbClr val="110404"/>
              </a:solidFill>
            </a:endParaRPr>
          </a:p>
        </p:txBody>
      </p:sp>
    </p:spTree>
    <p:extLst>
      <p:ext uri="{BB962C8B-B14F-4D97-AF65-F5344CB8AC3E}">
        <p14:creationId xmlns:p14="http://schemas.microsoft.com/office/powerpoint/2010/main" val="8053675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61041" y="0"/>
            <a:ext cx="11619048" cy="9600000"/>
          </a:xfrm>
          <a:prstGeom prst="rect">
            <a:avLst/>
          </a:prstGeom>
        </p:spPr>
      </p:pic>
    </p:spTree>
    <p:extLst>
      <p:ext uri="{BB962C8B-B14F-4D97-AF65-F5344CB8AC3E}">
        <p14:creationId xmlns:p14="http://schemas.microsoft.com/office/powerpoint/2010/main" val="25708144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http://portal.tcu.gov.br/lumis/portal/file/fileDownload.jsp?fileId=8A8182A15B4A7944015B5D5CB01349BA&amp;inline=1">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 y="-1223010"/>
            <a:ext cx="12191999" cy="9086850"/>
          </a:xfrm>
          <a:prstGeom prst="rect">
            <a:avLst/>
          </a:prstGeom>
          <a:noFill/>
          <a:ln>
            <a:noFill/>
          </a:ln>
        </p:spPr>
      </p:pic>
      <p:graphicFrame>
        <p:nvGraphicFramePr>
          <p:cNvPr id="5" name="Tabela 4"/>
          <p:cNvGraphicFramePr>
            <a:graphicFrameLocks noGrp="1"/>
          </p:cNvGraphicFramePr>
          <p:nvPr>
            <p:extLst>
              <p:ext uri="{D42A27DB-BD31-4B8C-83A1-F6EECF244321}">
                <p14:modId xmlns:p14="http://schemas.microsoft.com/office/powerpoint/2010/main" val="144137489"/>
              </p:ext>
            </p:extLst>
          </p:nvPr>
        </p:nvGraphicFramePr>
        <p:xfrm>
          <a:off x="453751" y="178130"/>
          <a:ext cx="4956565" cy="4987185"/>
        </p:xfrm>
        <a:graphic>
          <a:graphicData uri="http://schemas.openxmlformats.org/drawingml/2006/table">
            <a:tbl>
              <a:tblPr firstRow="1" bandRow="1">
                <a:tableStyleId>{5C22544A-7EE6-4342-B048-85BDC9FD1C3A}</a:tableStyleId>
              </a:tblPr>
              <a:tblGrid>
                <a:gridCol w="2518165"/>
                <a:gridCol w="2438400"/>
              </a:tblGrid>
              <a:tr h="1662395">
                <a:tc>
                  <a:txBody>
                    <a:bodyPr/>
                    <a:lstStyle/>
                    <a:p>
                      <a:r>
                        <a:rPr lang="pt-BR" sz="2700" b="1" dirty="0" smtClean="0">
                          <a:solidFill>
                            <a:srgbClr val="251A2A"/>
                          </a:solidFill>
                        </a:rPr>
                        <a:t>Nº editais</a:t>
                      </a:r>
                      <a:endParaRPr lang="pt-BR" sz="2700" b="1" dirty="0">
                        <a:solidFill>
                          <a:srgbClr val="251A2A"/>
                        </a:solidFill>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t-BR" sz="2700" b="1" dirty="0" smtClean="0">
                          <a:solidFill>
                            <a:srgbClr val="251A2A"/>
                          </a:solidFill>
                        </a:rPr>
                        <a:t>284.369</a:t>
                      </a:r>
                    </a:p>
                    <a:p>
                      <a:r>
                        <a:rPr lang="pt-BR" sz="2700" b="1" dirty="0" smtClean="0">
                          <a:solidFill>
                            <a:srgbClr val="251A2A"/>
                          </a:solidFill>
                        </a:rPr>
                        <a:t>(desde</a:t>
                      </a:r>
                      <a:r>
                        <a:rPr lang="pt-BR" sz="2700" b="1" baseline="0" dirty="0" smtClean="0">
                          <a:solidFill>
                            <a:srgbClr val="251A2A"/>
                          </a:solidFill>
                        </a:rPr>
                        <a:t> 2013)</a:t>
                      </a:r>
                      <a:endParaRPr lang="pt-BR" sz="2700" b="1" dirty="0">
                        <a:solidFill>
                          <a:srgbClr val="251A2A"/>
                        </a:solidFill>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662395">
                <a:tc>
                  <a:txBody>
                    <a:bodyPr/>
                    <a:lstStyle/>
                    <a:p>
                      <a:r>
                        <a:rPr lang="pt-BR" sz="2700" b="1" dirty="0" smtClean="0">
                          <a:solidFill>
                            <a:srgbClr val="251A2A"/>
                          </a:solidFill>
                        </a:rPr>
                        <a:t>Documentos</a:t>
                      </a:r>
                      <a:endParaRPr lang="pt-BR" sz="2700" b="1" dirty="0">
                        <a:solidFill>
                          <a:srgbClr val="251A2A"/>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pt-BR" sz="2700" b="1" dirty="0" smtClean="0">
                          <a:solidFill>
                            <a:srgbClr val="251A2A"/>
                          </a:solidFill>
                        </a:rPr>
                        <a:t>880.000</a:t>
                      </a:r>
                    </a:p>
                    <a:p>
                      <a:r>
                        <a:rPr lang="pt-BR" sz="2700" b="1" dirty="0" smtClean="0">
                          <a:solidFill>
                            <a:srgbClr val="251A2A"/>
                          </a:solidFill>
                        </a:rPr>
                        <a:t>(</a:t>
                      </a:r>
                      <a:r>
                        <a:rPr lang="pt-BR" sz="2700" b="1" dirty="0" err="1" smtClean="0">
                          <a:solidFill>
                            <a:srgbClr val="251A2A"/>
                          </a:solidFill>
                        </a:rPr>
                        <a:t>pdf</a:t>
                      </a:r>
                      <a:r>
                        <a:rPr lang="pt-BR" sz="2700" b="1" dirty="0" smtClean="0">
                          <a:solidFill>
                            <a:srgbClr val="251A2A"/>
                          </a:solidFill>
                        </a:rPr>
                        <a:t>, </a:t>
                      </a:r>
                      <a:r>
                        <a:rPr lang="pt-BR" sz="2700" b="1" dirty="0" err="1" smtClean="0">
                          <a:solidFill>
                            <a:srgbClr val="251A2A"/>
                          </a:solidFill>
                        </a:rPr>
                        <a:t>doc</a:t>
                      </a:r>
                      <a:r>
                        <a:rPr lang="pt-BR" sz="2700" b="1" dirty="0" smtClean="0">
                          <a:solidFill>
                            <a:srgbClr val="251A2A"/>
                          </a:solidFill>
                        </a:rPr>
                        <a:t>, </a:t>
                      </a:r>
                      <a:r>
                        <a:rPr lang="pt-BR" sz="2700" b="1" dirty="0" err="1" smtClean="0">
                          <a:solidFill>
                            <a:srgbClr val="251A2A"/>
                          </a:solidFill>
                        </a:rPr>
                        <a:t>docx</a:t>
                      </a:r>
                      <a:r>
                        <a:rPr lang="pt-BR" sz="2700" b="1" dirty="0" smtClean="0">
                          <a:solidFill>
                            <a:srgbClr val="251A2A"/>
                          </a:solidFill>
                        </a:rPr>
                        <a:t>)</a:t>
                      </a:r>
                      <a:endParaRPr lang="pt-BR" sz="2700" b="1" dirty="0">
                        <a:solidFill>
                          <a:srgbClr val="251A2A"/>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662395">
                <a:tc>
                  <a:txBody>
                    <a:bodyPr/>
                    <a:lstStyle/>
                    <a:p>
                      <a:r>
                        <a:rPr lang="pt-BR" sz="2700" b="1" dirty="0" smtClean="0">
                          <a:solidFill>
                            <a:srgbClr val="251A2A"/>
                          </a:solidFill>
                        </a:rPr>
                        <a:t>Atas de pregões</a:t>
                      </a:r>
                      <a:endParaRPr lang="pt-BR" sz="2700" b="1" dirty="0">
                        <a:solidFill>
                          <a:srgbClr val="251A2A"/>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pt-BR" sz="2700" b="1" dirty="0" smtClean="0">
                          <a:solidFill>
                            <a:srgbClr val="251A2A"/>
                          </a:solidFill>
                        </a:rPr>
                        <a:t>117.000</a:t>
                      </a:r>
                    </a:p>
                    <a:p>
                      <a:r>
                        <a:rPr lang="pt-BR" sz="2700" b="1" dirty="0" smtClean="0">
                          <a:solidFill>
                            <a:srgbClr val="251A2A"/>
                          </a:solidFill>
                        </a:rPr>
                        <a:t>(desde 8/2016)</a:t>
                      </a:r>
                      <a:endParaRPr lang="pt-BR" sz="2700" b="1" dirty="0">
                        <a:solidFill>
                          <a:srgbClr val="251A2A"/>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6" name="Picture 14" descr="http://bichabi.com/wp-content/uploads/2016/04/File-ZI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31" y="787136"/>
            <a:ext cx="483793" cy="4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file-extensions.org/imgs/app-icon/48/1196/microsoft-word-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94" y="2373117"/>
            <a:ext cx="487988" cy="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fileinfo.com/img/icons/files/128/pdf-7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4139" y="2378802"/>
            <a:ext cx="495069" cy="49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findicons.com/files/icons/1637/file_icons_vs_2/256/htm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600" y="4028819"/>
            <a:ext cx="557077" cy="55707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76464" y="5525574"/>
            <a:ext cx="4910208" cy="738664"/>
          </a:xfrm>
          <a:prstGeom prst="rect">
            <a:avLst/>
          </a:prstGeom>
          <a:solidFill>
            <a:srgbClr val="9C8A99"/>
          </a:solidFill>
          <a:ln w="25400">
            <a:solidFill>
              <a:srgbClr val="674F69"/>
            </a:solidFill>
          </a:ln>
        </p:spPr>
        <p:txBody>
          <a:bodyPr wrap="none" lIns="121917" tIns="60958" rIns="121917" bIns="60958" rtlCol="0">
            <a:spAutoFit/>
          </a:bodyPr>
          <a:lstStyle/>
          <a:p>
            <a:r>
              <a:rPr lang="pt-BR" sz="4000" dirty="0">
                <a:solidFill>
                  <a:srgbClr val="DDDED6"/>
                </a:solidFill>
              </a:rPr>
              <a:t>Média </a:t>
            </a:r>
            <a:r>
              <a:rPr lang="pt-BR" sz="4000" b="1" dirty="0">
                <a:solidFill>
                  <a:srgbClr val="DDDED6"/>
                </a:solidFill>
              </a:rPr>
              <a:t>200</a:t>
            </a:r>
            <a:r>
              <a:rPr lang="pt-BR" sz="4000" dirty="0">
                <a:solidFill>
                  <a:srgbClr val="DDDED6"/>
                </a:solidFill>
              </a:rPr>
              <a:t> editais/ dia</a:t>
            </a:r>
          </a:p>
        </p:txBody>
      </p:sp>
    </p:spTree>
    <p:extLst>
      <p:ext uri="{BB962C8B-B14F-4D97-AF65-F5344CB8AC3E}">
        <p14:creationId xmlns:p14="http://schemas.microsoft.com/office/powerpoint/2010/main" val="11552476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213757" y="1700420"/>
            <a:ext cx="3548230" cy="1244662"/>
          </a:xfrm>
        </p:spPr>
        <p:txBody>
          <a:bodyPr>
            <a:noAutofit/>
          </a:bodyPr>
          <a:lstStyle/>
          <a:p>
            <a:r>
              <a:rPr lang="pt-BR" sz="3000" dirty="0" smtClean="0">
                <a:solidFill>
                  <a:srgbClr val="2B569B"/>
                </a:solidFill>
                <a:latin typeface="+mn-lt"/>
                <a:cs typeface="Arial Black"/>
              </a:rPr>
              <a:t>Sistema </a:t>
            </a:r>
            <a:r>
              <a:rPr lang="pt-BR" sz="3000" dirty="0">
                <a:solidFill>
                  <a:srgbClr val="2B569B"/>
                </a:solidFill>
                <a:latin typeface="+mn-lt"/>
                <a:cs typeface="Arial Black"/>
              </a:rPr>
              <a:t>de Orientação sobre Fatos e Indícios para o Auditor </a:t>
            </a:r>
            <a:r>
              <a:rPr lang="pt-BR" sz="3000" b="1" dirty="0">
                <a:solidFill>
                  <a:srgbClr val="2B569B"/>
                </a:solidFill>
                <a:latin typeface="+mn-lt"/>
              </a:rPr>
              <a:t/>
            </a:r>
            <a:br>
              <a:rPr lang="pt-BR" sz="3000" b="1" dirty="0">
                <a:solidFill>
                  <a:srgbClr val="2B569B"/>
                </a:solidFill>
                <a:latin typeface="+mn-lt"/>
              </a:rPr>
            </a:br>
            <a:r>
              <a:rPr lang="pt-BR" sz="3000" b="1" dirty="0">
                <a:solidFill>
                  <a:srgbClr val="554E8B"/>
                </a:solidFill>
                <a:latin typeface="+mn-lt"/>
              </a:rPr>
              <a:t/>
            </a:r>
            <a:br>
              <a:rPr lang="pt-BR" sz="3000" b="1" dirty="0">
                <a:solidFill>
                  <a:srgbClr val="554E8B"/>
                </a:solidFill>
                <a:latin typeface="+mn-lt"/>
              </a:rPr>
            </a:br>
            <a:endParaRPr lang="pt-BR" sz="3000" b="1" dirty="0">
              <a:solidFill>
                <a:srgbClr val="554E8B"/>
              </a:solidFill>
              <a:latin typeface="+mn-lt"/>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60" y="0"/>
            <a:ext cx="7470857" cy="6421120"/>
          </a:xfrm>
          <a:prstGeom prst="rect">
            <a:avLst/>
          </a:prstGeom>
        </p:spPr>
      </p:pic>
      <p:pic>
        <p:nvPicPr>
          <p:cNvPr id="10" name="Picture 2" descr="Print-Sofia-Generico.jpg"/>
          <p:cNvPicPr>
            <a:picLocks noChangeAspect="1"/>
          </p:cNvPicPr>
          <p:nvPr/>
        </p:nvPicPr>
        <p:blipFill rotWithShape="1">
          <a:blip r:embed="rId4">
            <a:extLst>
              <a:ext uri="{28A0092B-C50C-407E-A947-70E740481C1C}">
                <a14:useLocalDpi xmlns:a14="http://schemas.microsoft.com/office/drawing/2010/main" val="0"/>
              </a:ext>
            </a:extLst>
          </a:blip>
          <a:srcRect l="774" r="2549" b="894"/>
          <a:stretch/>
        </p:blipFill>
        <p:spPr>
          <a:xfrm>
            <a:off x="4023360" y="390507"/>
            <a:ext cx="6746240" cy="3733051"/>
          </a:xfrm>
          <a:prstGeom prst="rect">
            <a:avLst/>
          </a:prstGeom>
        </p:spPr>
      </p:pic>
      <p:sp>
        <p:nvSpPr>
          <p:cNvPr id="4" name="CaixaDeTexto 3"/>
          <p:cNvSpPr txBox="1"/>
          <p:nvPr/>
        </p:nvSpPr>
        <p:spPr>
          <a:xfrm>
            <a:off x="237506" y="190005"/>
            <a:ext cx="1776448" cy="861774"/>
          </a:xfrm>
          <a:prstGeom prst="rect">
            <a:avLst/>
          </a:prstGeom>
          <a:noFill/>
        </p:spPr>
        <p:txBody>
          <a:bodyPr wrap="none" rtlCol="0">
            <a:spAutoFit/>
          </a:bodyPr>
          <a:lstStyle/>
          <a:p>
            <a:r>
              <a:rPr lang="pt-BR" sz="5000" b="1" dirty="0" smtClean="0">
                <a:solidFill>
                  <a:srgbClr val="2B569B"/>
                </a:solidFill>
                <a:cs typeface="Arial Black"/>
              </a:rPr>
              <a:t>SOFIA</a:t>
            </a:r>
            <a:endParaRPr lang="pt-BR" sz="5000" dirty="0">
              <a:solidFill>
                <a:srgbClr val="2B569B"/>
              </a:solidFill>
            </a:endParaRPr>
          </a:p>
        </p:txBody>
      </p:sp>
      <p:sp>
        <p:nvSpPr>
          <p:cNvPr id="3" name="Retângulo 2"/>
          <p:cNvSpPr/>
          <p:nvPr/>
        </p:nvSpPr>
        <p:spPr>
          <a:xfrm rot="20802780">
            <a:off x="482929" y="3996485"/>
            <a:ext cx="2996541" cy="1015663"/>
          </a:xfrm>
          <a:prstGeom prst="rect">
            <a:avLst/>
          </a:prstGeom>
        </p:spPr>
        <p:txBody>
          <a:bodyPr wrap="square">
            <a:spAutoFit/>
          </a:bodyPr>
          <a:lstStyle/>
          <a:p>
            <a:pPr algn="ctr"/>
            <a:r>
              <a:rPr lang="pt-BR" sz="3000" b="1" dirty="0">
                <a:solidFill>
                  <a:srgbClr val="AC001F"/>
                </a:solidFill>
                <a:ea typeface="+mj-ea"/>
                <a:cs typeface="Arial Black"/>
              </a:rPr>
              <a:t>Acesso integrado </a:t>
            </a:r>
            <a:br>
              <a:rPr lang="pt-BR" sz="3000" b="1" dirty="0">
                <a:solidFill>
                  <a:srgbClr val="AC001F"/>
                </a:solidFill>
                <a:ea typeface="+mj-ea"/>
                <a:cs typeface="Arial Black"/>
              </a:rPr>
            </a:br>
            <a:r>
              <a:rPr lang="pt-BR" sz="3000" b="1" dirty="0">
                <a:solidFill>
                  <a:srgbClr val="AC001F"/>
                </a:solidFill>
                <a:ea typeface="+mj-ea"/>
                <a:cs typeface="Arial Black"/>
              </a:rPr>
              <a:t>em tempo real</a:t>
            </a:r>
          </a:p>
        </p:txBody>
      </p:sp>
    </p:spTree>
    <p:extLst>
      <p:ext uri="{BB962C8B-B14F-4D97-AF65-F5344CB8AC3E}">
        <p14:creationId xmlns:p14="http://schemas.microsoft.com/office/powerpoint/2010/main" val="30263850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r="7696"/>
          <a:stretch/>
        </p:blipFill>
        <p:spPr>
          <a:xfrm>
            <a:off x="0" y="0"/>
            <a:ext cx="12192000" cy="6858000"/>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r="7696"/>
          <a:stretch/>
        </p:blipFill>
        <p:spPr>
          <a:xfrm>
            <a:off x="0" y="0"/>
            <a:ext cx="12192000" cy="6858000"/>
          </a:xfrm>
          <a:prstGeom prst="rect">
            <a:avLst/>
          </a:prstGeom>
        </p:spPr>
      </p:pic>
      <p:graphicFrame>
        <p:nvGraphicFramePr>
          <p:cNvPr id="3" name="Diagram 4"/>
          <p:cNvGraphicFramePr/>
          <p:nvPr>
            <p:extLst>
              <p:ext uri="{D42A27DB-BD31-4B8C-83A1-F6EECF244321}">
                <p14:modId xmlns:p14="http://schemas.microsoft.com/office/powerpoint/2010/main" val="778427343"/>
              </p:ext>
            </p:extLst>
          </p:nvPr>
        </p:nvGraphicFramePr>
        <p:xfrm>
          <a:off x="1038882" y="701831"/>
          <a:ext cx="10114236" cy="61561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tângulo 11"/>
          <p:cNvSpPr/>
          <p:nvPr/>
        </p:nvSpPr>
        <p:spPr>
          <a:xfrm>
            <a:off x="0" y="0"/>
            <a:ext cx="12192000" cy="591759"/>
          </a:xfrm>
          <a:prstGeom prst="rect">
            <a:avLst/>
          </a:prstGeom>
          <a:solidFill>
            <a:srgbClr val="F2F2F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prstClr val="black"/>
                </a:solidFill>
                <a:latin typeface="Eras Medium ITC" panose="020B0602030504020804" pitchFamily="34" charset="0"/>
                <a:cs typeface="Arial" panose="020B0604020202020204" pitchFamily="34" charset="0"/>
              </a:rPr>
              <a:t>O TAMANHO DE NOSSO DESAFIO</a:t>
            </a:r>
            <a:endParaRPr lang="pt-BR" sz="2800" b="1" dirty="0">
              <a:solidFill>
                <a:prstClr val="black"/>
              </a:solidFill>
              <a:latin typeface="Eras Medium ITC" panose="020B0602030504020804" pitchFamily="34" charset="0"/>
              <a:cs typeface="Arial" panose="020B0604020202020204" pitchFamily="34" charset="0"/>
            </a:endParaRPr>
          </a:p>
        </p:txBody>
      </p:sp>
    </p:spTree>
    <p:extLst>
      <p:ext uri="{BB962C8B-B14F-4D97-AF65-F5344CB8AC3E}">
        <p14:creationId xmlns:p14="http://schemas.microsoft.com/office/powerpoint/2010/main" val="401429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24767731-F013-D94C-9622-3EF672D0F079}"/>
                                            </p:graphicEl>
                                          </p:spTgt>
                                        </p:tgtEl>
                                        <p:attrNameLst>
                                          <p:attrName>style.visibility</p:attrName>
                                        </p:attrNameLst>
                                      </p:cBhvr>
                                      <p:to>
                                        <p:strVal val="visible"/>
                                      </p:to>
                                    </p:set>
                                    <p:animEffect transition="in" filter="fade">
                                      <p:cBhvr>
                                        <p:cTn id="15" dur="500"/>
                                        <p:tgtEl>
                                          <p:spTgt spid="3">
                                            <p:graphicEl>
                                              <a:dgm id="{24767731-F013-D94C-9622-3EF672D0F07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38F78206-515D-6E48-A700-17A3A7AD10BC}"/>
                                            </p:graphicEl>
                                          </p:spTgt>
                                        </p:tgtEl>
                                        <p:attrNameLst>
                                          <p:attrName>style.visibility</p:attrName>
                                        </p:attrNameLst>
                                      </p:cBhvr>
                                      <p:to>
                                        <p:strVal val="visible"/>
                                      </p:to>
                                    </p:set>
                                    <p:animEffect transition="in" filter="fade">
                                      <p:cBhvr>
                                        <p:cTn id="20" dur="500"/>
                                        <p:tgtEl>
                                          <p:spTgt spid="3">
                                            <p:graphicEl>
                                              <a:dgm id="{38F78206-515D-6E48-A700-17A3A7AD10B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5D4F0042-FA68-C04E-B227-C9247295EE32}"/>
                                            </p:graphicEl>
                                          </p:spTgt>
                                        </p:tgtEl>
                                        <p:attrNameLst>
                                          <p:attrName>style.visibility</p:attrName>
                                        </p:attrNameLst>
                                      </p:cBhvr>
                                      <p:to>
                                        <p:strVal val="visible"/>
                                      </p:to>
                                    </p:set>
                                    <p:animEffect transition="in" filter="fade">
                                      <p:cBhvr>
                                        <p:cTn id="23" dur="500"/>
                                        <p:tgtEl>
                                          <p:spTgt spid="3">
                                            <p:graphicEl>
                                              <a:dgm id="{5D4F0042-FA68-C04E-B227-C9247295EE3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B4D8D93D-4655-9B44-8D82-7A7B56379972}"/>
                                            </p:graphicEl>
                                          </p:spTgt>
                                        </p:tgtEl>
                                        <p:attrNameLst>
                                          <p:attrName>style.visibility</p:attrName>
                                        </p:attrNameLst>
                                      </p:cBhvr>
                                      <p:to>
                                        <p:strVal val="visible"/>
                                      </p:to>
                                    </p:set>
                                    <p:animEffect transition="in" filter="fade">
                                      <p:cBhvr>
                                        <p:cTn id="28" dur="500"/>
                                        <p:tgtEl>
                                          <p:spTgt spid="3">
                                            <p:graphicEl>
                                              <a:dgm id="{B4D8D93D-4655-9B44-8D82-7A7B5637997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CA40EA2F-B86B-F046-A858-BCA06A597EDD}"/>
                                            </p:graphicEl>
                                          </p:spTgt>
                                        </p:tgtEl>
                                        <p:attrNameLst>
                                          <p:attrName>style.visibility</p:attrName>
                                        </p:attrNameLst>
                                      </p:cBhvr>
                                      <p:to>
                                        <p:strVal val="visible"/>
                                      </p:to>
                                    </p:set>
                                    <p:animEffect transition="in" filter="fade">
                                      <p:cBhvr>
                                        <p:cTn id="31" dur="500"/>
                                        <p:tgtEl>
                                          <p:spTgt spid="3">
                                            <p:graphicEl>
                                              <a:dgm id="{CA40EA2F-B86B-F046-A858-BCA06A597ED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1B1CD209-55CB-B445-BD6F-8EBC4FCBCDB6}"/>
                                            </p:graphicEl>
                                          </p:spTgt>
                                        </p:tgtEl>
                                        <p:attrNameLst>
                                          <p:attrName>style.visibility</p:attrName>
                                        </p:attrNameLst>
                                      </p:cBhvr>
                                      <p:to>
                                        <p:strVal val="visible"/>
                                      </p:to>
                                    </p:set>
                                    <p:animEffect transition="in" filter="fade">
                                      <p:cBhvr>
                                        <p:cTn id="36" dur="500"/>
                                        <p:tgtEl>
                                          <p:spTgt spid="3">
                                            <p:graphicEl>
                                              <a:dgm id="{1B1CD209-55CB-B445-BD6F-8EBC4FCBCDB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11620124-9D24-A843-946A-18ABC1D77036}"/>
                                            </p:graphicEl>
                                          </p:spTgt>
                                        </p:tgtEl>
                                        <p:attrNameLst>
                                          <p:attrName>style.visibility</p:attrName>
                                        </p:attrNameLst>
                                      </p:cBhvr>
                                      <p:to>
                                        <p:strVal val="visible"/>
                                      </p:to>
                                    </p:set>
                                    <p:animEffect transition="in" filter="fade">
                                      <p:cBhvr>
                                        <p:cTn id="39" dur="500"/>
                                        <p:tgtEl>
                                          <p:spTgt spid="3">
                                            <p:graphicEl>
                                              <a:dgm id="{11620124-9D24-A843-946A-18ABC1D7703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5A9F9336-374E-2942-826D-FA484482F0D8}"/>
                                            </p:graphicEl>
                                          </p:spTgt>
                                        </p:tgtEl>
                                        <p:attrNameLst>
                                          <p:attrName>style.visibility</p:attrName>
                                        </p:attrNameLst>
                                      </p:cBhvr>
                                      <p:to>
                                        <p:strVal val="visible"/>
                                      </p:to>
                                    </p:set>
                                    <p:animEffect transition="in" filter="fade">
                                      <p:cBhvr>
                                        <p:cTn id="44" dur="500"/>
                                        <p:tgtEl>
                                          <p:spTgt spid="3">
                                            <p:graphicEl>
                                              <a:dgm id="{5A9F9336-374E-2942-826D-FA484482F0D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09ECAD8A-7E53-FD41-B945-A6972E51F3F5}"/>
                                            </p:graphicEl>
                                          </p:spTgt>
                                        </p:tgtEl>
                                        <p:attrNameLst>
                                          <p:attrName>style.visibility</p:attrName>
                                        </p:attrNameLst>
                                      </p:cBhvr>
                                      <p:to>
                                        <p:strVal val="visible"/>
                                      </p:to>
                                    </p:set>
                                    <p:animEffect transition="in" filter="fade">
                                      <p:cBhvr>
                                        <p:cTn id="47" dur="500"/>
                                        <p:tgtEl>
                                          <p:spTgt spid="3">
                                            <p:graphicEl>
                                              <a:dgm id="{09ECAD8A-7E53-FD41-B945-A6972E51F3F5}"/>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graphicEl>
                                              <a:dgm id="{A1552ECA-9E1F-1745-97C7-D0F220FDB154}"/>
                                            </p:graphicEl>
                                          </p:spTgt>
                                        </p:tgtEl>
                                        <p:attrNameLst>
                                          <p:attrName>style.visibility</p:attrName>
                                        </p:attrNameLst>
                                      </p:cBhvr>
                                      <p:to>
                                        <p:strVal val="visible"/>
                                      </p:to>
                                    </p:set>
                                    <p:animEffect transition="in" filter="fade">
                                      <p:cBhvr>
                                        <p:cTn id="52" dur="500"/>
                                        <p:tgtEl>
                                          <p:spTgt spid="3">
                                            <p:graphicEl>
                                              <a:dgm id="{A1552ECA-9E1F-1745-97C7-D0F220FDB154}"/>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graphicEl>
                                              <a:dgm id="{4D05534A-B77F-6243-9F82-9A271BB7A75E}"/>
                                            </p:graphicEl>
                                          </p:spTgt>
                                        </p:tgtEl>
                                        <p:attrNameLst>
                                          <p:attrName>style.visibility</p:attrName>
                                        </p:attrNameLst>
                                      </p:cBhvr>
                                      <p:to>
                                        <p:strVal val="visible"/>
                                      </p:to>
                                    </p:set>
                                    <p:animEffect transition="in" filter="fade">
                                      <p:cBhvr>
                                        <p:cTn id="55" dur="500"/>
                                        <p:tgtEl>
                                          <p:spTgt spid="3">
                                            <p:graphicEl>
                                              <a:dgm id="{4D05534A-B77F-6243-9F82-9A271BB7A75E}"/>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graphicEl>
                                              <a:dgm id="{A9C65E2C-2216-4F4B-9BFE-C286D0010EFF}"/>
                                            </p:graphicEl>
                                          </p:spTgt>
                                        </p:tgtEl>
                                        <p:attrNameLst>
                                          <p:attrName>style.visibility</p:attrName>
                                        </p:attrNameLst>
                                      </p:cBhvr>
                                      <p:to>
                                        <p:strVal val="visible"/>
                                      </p:to>
                                    </p:set>
                                    <p:animEffect transition="in" filter="fade">
                                      <p:cBhvr>
                                        <p:cTn id="60" dur="500"/>
                                        <p:tgtEl>
                                          <p:spTgt spid="3">
                                            <p:graphicEl>
                                              <a:dgm id="{A9C65E2C-2216-4F4B-9BFE-C286D0010EFF}"/>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graphicEl>
                                              <a:dgm id="{ECCE87C5-E397-E04F-A6D7-A4ABDD9525D3}"/>
                                            </p:graphicEl>
                                          </p:spTgt>
                                        </p:tgtEl>
                                        <p:attrNameLst>
                                          <p:attrName>style.visibility</p:attrName>
                                        </p:attrNameLst>
                                      </p:cBhvr>
                                      <p:to>
                                        <p:strVal val="visible"/>
                                      </p:to>
                                    </p:set>
                                    <p:animEffect transition="in" filter="fade">
                                      <p:cBhvr>
                                        <p:cTn id="63" dur="500"/>
                                        <p:tgtEl>
                                          <p:spTgt spid="3">
                                            <p:graphicEl>
                                              <a:dgm id="{ECCE87C5-E397-E04F-A6D7-A4ABDD9525D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graphicEl>
                                              <a:dgm id="{394E66D5-3945-6B43-A7A5-896AE1D33E44}"/>
                                            </p:graphicEl>
                                          </p:spTgt>
                                        </p:tgtEl>
                                        <p:attrNameLst>
                                          <p:attrName>style.visibility</p:attrName>
                                        </p:attrNameLst>
                                      </p:cBhvr>
                                      <p:to>
                                        <p:strVal val="visible"/>
                                      </p:to>
                                    </p:set>
                                    <p:animEffect transition="in" filter="fade">
                                      <p:cBhvr>
                                        <p:cTn id="68" dur="500"/>
                                        <p:tgtEl>
                                          <p:spTgt spid="3">
                                            <p:graphicEl>
                                              <a:dgm id="{394E66D5-3945-6B43-A7A5-896AE1D33E44}"/>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graphicEl>
                                              <a:dgm id="{758DB9E1-6A6E-1140-AAAB-E8B7CE700015}"/>
                                            </p:graphicEl>
                                          </p:spTgt>
                                        </p:tgtEl>
                                        <p:attrNameLst>
                                          <p:attrName>style.visibility</p:attrName>
                                        </p:attrNameLst>
                                      </p:cBhvr>
                                      <p:to>
                                        <p:strVal val="visible"/>
                                      </p:to>
                                    </p:set>
                                    <p:animEffect transition="in" filter="fade">
                                      <p:cBhvr>
                                        <p:cTn id="71" dur="500"/>
                                        <p:tgtEl>
                                          <p:spTgt spid="3">
                                            <p:graphicEl>
                                              <a:dgm id="{758DB9E1-6A6E-1140-AAAB-E8B7CE700015}"/>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
                                            <p:graphicEl>
                                              <a:dgm id="{1A89ABEF-7683-47FA-8404-4103BDFE4032}"/>
                                            </p:graphicEl>
                                          </p:spTgt>
                                        </p:tgtEl>
                                        <p:attrNameLst>
                                          <p:attrName>style.visibility</p:attrName>
                                        </p:attrNameLst>
                                      </p:cBhvr>
                                      <p:to>
                                        <p:strVal val="visible"/>
                                      </p:to>
                                    </p:set>
                                    <p:animEffect transition="in" filter="fade">
                                      <p:cBhvr>
                                        <p:cTn id="76" dur="500"/>
                                        <p:tgtEl>
                                          <p:spTgt spid="3">
                                            <p:graphicEl>
                                              <a:dgm id="{1A89ABEF-7683-47FA-8404-4103BDFE4032}"/>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graphicEl>
                                              <a:dgm id="{0CDA0027-DAF1-4568-B342-22875E75363F}"/>
                                            </p:graphicEl>
                                          </p:spTgt>
                                        </p:tgtEl>
                                        <p:attrNameLst>
                                          <p:attrName>style.visibility</p:attrName>
                                        </p:attrNameLst>
                                      </p:cBhvr>
                                      <p:to>
                                        <p:strVal val="visible"/>
                                      </p:to>
                                    </p:set>
                                    <p:animEffect transition="in" filter="fade">
                                      <p:cBhvr>
                                        <p:cTn id="79" dur="500"/>
                                        <p:tgtEl>
                                          <p:spTgt spid="3">
                                            <p:graphicEl>
                                              <a:dgm id="{0CDA0027-DAF1-4568-B342-22875E75363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
            <a:ext cx="12219401" cy="8144279"/>
          </a:xfrm>
          <a:prstGeom prst="rect">
            <a:avLst/>
          </a:prstGeom>
        </p:spPr>
      </p:pic>
      <p:sp>
        <p:nvSpPr>
          <p:cNvPr id="3" name="TextBox 1"/>
          <p:cNvSpPr txBox="1"/>
          <p:nvPr/>
        </p:nvSpPr>
        <p:spPr>
          <a:xfrm>
            <a:off x="1" y="510275"/>
            <a:ext cx="12219402" cy="1528560"/>
          </a:xfrm>
          <a:prstGeom prst="rect">
            <a:avLst/>
          </a:prstGeom>
          <a:solidFill>
            <a:srgbClr val="0275A1">
              <a:alpha val="50000"/>
            </a:srgbClr>
          </a:solidFill>
        </p:spPr>
        <p:txBody>
          <a:bodyPr wrap="square" rtlCol="0">
            <a:spAutoFit/>
          </a:bodyPr>
          <a:lstStyle/>
          <a:p>
            <a:pPr algn="r"/>
            <a:r>
              <a:rPr lang="en-US" sz="9333" b="1" dirty="0" err="1">
                <a:solidFill>
                  <a:srgbClr val="FEFEFE"/>
                </a:solidFill>
              </a:rPr>
              <a:t>Efetivo</a:t>
            </a:r>
            <a:endParaRPr lang="en-US" sz="9333" b="1" dirty="0">
              <a:solidFill>
                <a:srgbClr val="FEFEFE"/>
              </a:solidFill>
            </a:endParaRPr>
          </a:p>
        </p:txBody>
      </p:sp>
      <p:sp>
        <p:nvSpPr>
          <p:cNvPr id="4" name="TextBox 1"/>
          <p:cNvSpPr txBox="1"/>
          <p:nvPr/>
        </p:nvSpPr>
        <p:spPr>
          <a:xfrm>
            <a:off x="1" y="2408749"/>
            <a:ext cx="12219402" cy="1528560"/>
          </a:xfrm>
          <a:prstGeom prst="rect">
            <a:avLst/>
          </a:prstGeom>
          <a:solidFill>
            <a:srgbClr val="0275A1">
              <a:alpha val="50000"/>
            </a:srgbClr>
          </a:solidFill>
        </p:spPr>
        <p:txBody>
          <a:bodyPr wrap="square" rtlCol="0">
            <a:spAutoFit/>
          </a:bodyPr>
          <a:lstStyle/>
          <a:p>
            <a:pPr algn="r"/>
            <a:r>
              <a:rPr lang="en-US" sz="9333" b="1" dirty="0" err="1">
                <a:solidFill>
                  <a:srgbClr val="FEFEFE"/>
                </a:solidFill>
              </a:rPr>
              <a:t>Transformador</a:t>
            </a:r>
            <a:endParaRPr lang="en-US" sz="9333" b="1" dirty="0">
              <a:solidFill>
                <a:srgbClr val="FEFEFE"/>
              </a:solidFill>
            </a:endParaRPr>
          </a:p>
        </p:txBody>
      </p:sp>
      <p:sp>
        <p:nvSpPr>
          <p:cNvPr id="5" name="TextBox 1"/>
          <p:cNvSpPr txBox="1"/>
          <p:nvPr/>
        </p:nvSpPr>
        <p:spPr>
          <a:xfrm>
            <a:off x="0" y="4395324"/>
            <a:ext cx="12219402" cy="1528560"/>
          </a:xfrm>
          <a:prstGeom prst="rect">
            <a:avLst/>
          </a:prstGeom>
          <a:solidFill>
            <a:srgbClr val="0275A1">
              <a:alpha val="50000"/>
            </a:srgbClr>
          </a:solidFill>
        </p:spPr>
        <p:txBody>
          <a:bodyPr wrap="square" rtlCol="0">
            <a:spAutoFit/>
          </a:bodyPr>
          <a:lstStyle/>
          <a:p>
            <a:pPr algn="r"/>
            <a:r>
              <a:rPr lang="en-US" sz="9333" b="1" dirty="0" err="1">
                <a:solidFill>
                  <a:srgbClr val="FEFEFE"/>
                </a:solidFill>
              </a:rPr>
              <a:t>Colaborativo</a:t>
            </a:r>
            <a:endParaRPr lang="en-US" sz="9333" b="1" dirty="0">
              <a:solidFill>
                <a:srgbClr val="FEFEFE"/>
              </a:solidFill>
            </a:endParaRPr>
          </a:p>
        </p:txBody>
      </p:sp>
    </p:spTree>
    <p:extLst>
      <p:ext uri="{BB962C8B-B14F-4D97-AF65-F5344CB8AC3E}">
        <p14:creationId xmlns:p14="http://schemas.microsoft.com/office/powerpoint/2010/main" val="3662924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5343893"/>
            <a:ext cx="12192000" cy="1270663"/>
          </a:xfrm>
        </p:spPr>
        <p:txBody>
          <a:bodyPr>
            <a:noAutofit/>
          </a:bodyPr>
          <a:lstStyle/>
          <a:p>
            <a:r>
              <a:rPr lang="pt-BR" sz="3000" b="1" dirty="0" smtClean="0">
                <a:solidFill>
                  <a:srgbClr val="162229"/>
                </a:solidFill>
                <a:latin typeface="Eras Medium ITC" panose="020B0602030504020804" pitchFamily="34" charset="0"/>
              </a:rPr>
              <a:t>Wesley Vaz</a:t>
            </a:r>
          </a:p>
          <a:p>
            <a:r>
              <a:rPr lang="pt-BR" sz="4000" b="1" dirty="0" smtClean="0">
                <a:solidFill>
                  <a:srgbClr val="162229"/>
                </a:solidFill>
                <a:latin typeface="Eras Medium ITC" panose="020B0602030504020804" pitchFamily="34" charset="0"/>
              </a:rPr>
              <a:t>sgi@tcu.gov.br</a:t>
            </a:r>
            <a:endParaRPr lang="pt-BR" sz="4000" dirty="0">
              <a:latin typeface="Eras Medium ITC" panose="020B0602030504020804" pitchFamily="34" charset="0"/>
            </a:endParaRPr>
          </a:p>
        </p:txBody>
      </p:sp>
      <p:pic>
        <p:nvPicPr>
          <p:cNvPr id="4" name="Imagem 3"/>
          <p:cNvPicPr>
            <a:picLocks noChangeAspect="1"/>
          </p:cNvPicPr>
          <p:nvPr/>
        </p:nvPicPr>
        <p:blipFill rotWithShape="1">
          <a:blip r:embed="rId3"/>
          <a:srcRect l="62131" t="22008" r="31440" b="68846"/>
          <a:stretch/>
        </p:blipFill>
        <p:spPr>
          <a:xfrm>
            <a:off x="11561974" y="6423177"/>
            <a:ext cx="498051" cy="382433"/>
          </a:xfrm>
          <a:prstGeom prst="rect">
            <a:avLst/>
          </a:prstGeom>
        </p:spPr>
      </p:pic>
      <p:sp>
        <p:nvSpPr>
          <p:cNvPr id="5" name="Retângulo 4"/>
          <p:cNvSpPr/>
          <p:nvPr/>
        </p:nvSpPr>
        <p:spPr>
          <a:xfrm>
            <a:off x="9388808" y="6485770"/>
            <a:ext cx="2292872" cy="276999"/>
          </a:xfrm>
          <a:prstGeom prst="rect">
            <a:avLst/>
          </a:prstGeom>
        </p:spPr>
        <p:txBody>
          <a:bodyPr wrap="none">
            <a:spAutoFit/>
          </a:bodyPr>
          <a:lstStyle/>
          <a:p>
            <a:r>
              <a:rPr lang="pt-BR" sz="1200" b="1" dirty="0" smtClean="0">
                <a:solidFill>
                  <a:srgbClr val="260B5F"/>
                </a:solidFill>
              </a:rPr>
              <a:t>TRIBUNAL DE CONTAS DA UNIÃO</a:t>
            </a:r>
            <a:endParaRPr lang="pt-BR" sz="1200" b="1" dirty="0">
              <a:solidFill>
                <a:srgbClr val="260B5F"/>
              </a:solidFill>
            </a:endParaRPr>
          </a:p>
        </p:txBody>
      </p:sp>
      <p:pic>
        <p:nvPicPr>
          <p:cNvPr id="6" name="Imagem 5"/>
          <p:cNvPicPr>
            <a:picLocks noChangeAspect="1"/>
          </p:cNvPicPr>
          <p:nvPr/>
        </p:nvPicPr>
        <p:blipFill rotWithShape="1">
          <a:blip r:embed="rId4"/>
          <a:srcRect t="25668" r="14520" b="13447"/>
          <a:stretch/>
        </p:blipFill>
        <p:spPr>
          <a:xfrm>
            <a:off x="0" y="-6533"/>
            <a:ext cx="12198096" cy="4886985"/>
          </a:xfrm>
          <a:prstGeom prst="rect">
            <a:avLst/>
          </a:prstGeom>
        </p:spPr>
      </p:pic>
    </p:spTree>
    <p:extLst>
      <p:ext uri="{BB962C8B-B14F-4D97-AF65-F5344CB8AC3E}">
        <p14:creationId xmlns:p14="http://schemas.microsoft.com/office/powerpoint/2010/main" val="2646740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459"/>
            <a:ext cx="12192000" cy="7492459"/>
          </a:xfrm>
          <a:prstGeom prst="rect">
            <a:avLst/>
          </a:prstGeom>
        </p:spPr>
      </p:pic>
    </p:spTree>
    <p:extLst>
      <p:ext uri="{BB962C8B-B14F-4D97-AF65-F5344CB8AC3E}">
        <p14:creationId xmlns:p14="http://schemas.microsoft.com/office/powerpoint/2010/main" val="10813699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459"/>
            <a:ext cx="12192000" cy="7492459"/>
          </a:xfrm>
          <a:prstGeom prst="rect">
            <a:avLst/>
          </a:prstGeom>
        </p:spPr>
      </p:pic>
      <p:sp>
        <p:nvSpPr>
          <p:cNvPr id="3" name="CaixaDeTexto 2"/>
          <p:cNvSpPr txBox="1"/>
          <p:nvPr/>
        </p:nvSpPr>
        <p:spPr>
          <a:xfrm>
            <a:off x="0" y="0"/>
            <a:ext cx="12192000" cy="2862322"/>
          </a:xfrm>
          <a:prstGeom prst="rect">
            <a:avLst/>
          </a:prstGeom>
          <a:solidFill>
            <a:srgbClr val="2B4B0F">
              <a:alpha val="60000"/>
            </a:srgbClr>
          </a:solidFill>
        </p:spPr>
        <p:txBody>
          <a:bodyPr wrap="square" rtlCol="0">
            <a:spAutoFit/>
          </a:bodyPr>
          <a:lstStyle/>
          <a:p>
            <a:r>
              <a:rPr lang="pt-BR" sz="4000" dirty="0">
                <a:solidFill>
                  <a:srgbClr val="FFFFFF"/>
                </a:solidFill>
                <a:latin typeface="Adobe Garamond Pro Bold" panose="02020702060506020403" pitchFamily="18" charset="0"/>
              </a:rPr>
              <a:t> </a:t>
            </a:r>
            <a:r>
              <a:rPr lang="pt-BR" sz="5867" dirty="0">
                <a:solidFill>
                  <a:srgbClr val="FFFFFF"/>
                </a:solidFill>
              </a:rPr>
              <a:t>Fazer </a:t>
            </a:r>
            <a:r>
              <a:rPr lang="pt-BR" sz="8800" b="1" dirty="0">
                <a:solidFill>
                  <a:srgbClr val="FFFFFF"/>
                </a:solidFill>
              </a:rPr>
              <a:t>mais</a:t>
            </a:r>
            <a:r>
              <a:rPr lang="pt-BR" sz="5867" dirty="0">
                <a:solidFill>
                  <a:srgbClr val="FFFFFF"/>
                </a:solidFill>
              </a:rPr>
              <a:t> com </a:t>
            </a:r>
            <a:r>
              <a:rPr lang="pt-BR" sz="4800" dirty="0">
                <a:solidFill>
                  <a:srgbClr val="FFFFFF"/>
                </a:solidFill>
              </a:rPr>
              <a:t>menos</a:t>
            </a:r>
          </a:p>
          <a:p>
            <a:r>
              <a:rPr lang="pt-BR" sz="1333" dirty="0">
                <a:solidFill>
                  <a:srgbClr val="FFFFFF"/>
                </a:solidFill>
              </a:rPr>
              <a:t> </a:t>
            </a:r>
            <a:r>
              <a:rPr lang="pt-BR" sz="4000" dirty="0">
                <a:solidFill>
                  <a:srgbClr val="FFFFFF"/>
                </a:solidFill>
              </a:rPr>
              <a:t/>
            </a:r>
            <a:br>
              <a:rPr lang="pt-BR" sz="4000" dirty="0">
                <a:solidFill>
                  <a:srgbClr val="FFFFFF"/>
                </a:solidFill>
              </a:rPr>
            </a:br>
            <a:r>
              <a:rPr lang="pt-BR" sz="4000" dirty="0">
                <a:solidFill>
                  <a:srgbClr val="FFFFFF"/>
                </a:solidFill>
              </a:rPr>
              <a:t> </a:t>
            </a:r>
            <a:r>
              <a:rPr lang="pt-BR" sz="5867" dirty="0">
                <a:solidFill>
                  <a:srgbClr val="FFFFFF"/>
                </a:solidFill>
              </a:rPr>
              <a:t>Fazer o mesmo com </a:t>
            </a:r>
            <a:r>
              <a:rPr lang="pt-BR" sz="4800" dirty="0">
                <a:solidFill>
                  <a:srgbClr val="FFFFFF"/>
                </a:solidFill>
              </a:rPr>
              <a:t>menos</a:t>
            </a:r>
          </a:p>
          <a:p>
            <a:endParaRPr lang="pt-BR" sz="2000" dirty="0">
              <a:solidFill>
                <a:srgbClr val="FFFFFF"/>
              </a:solidFill>
            </a:endParaRPr>
          </a:p>
        </p:txBody>
      </p:sp>
    </p:spTree>
    <p:extLst>
      <p:ext uri="{BB962C8B-B14F-4D97-AF65-F5344CB8AC3E}">
        <p14:creationId xmlns:p14="http://schemas.microsoft.com/office/powerpoint/2010/main" val="11785749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459"/>
            <a:ext cx="12192000" cy="7492459"/>
          </a:xfrm>
          <a:prstGeom prst="rect">
            <a:avLst/>
          </a:prstGeom>
        </p:spPr>
      </p:pic>
      <p:sp>
        <p:nvSpPr>
          <p:cNvPr id="3" name="CaixaDeTexto 2"/>
          <p:cNvSpPr txBox="1"/>
          <p:nvPr/>
        </p:nvSpPr>
        <p:spPr>
          <a:xfrm>
            <a:off x="-57408" y="3143953"/>
            <a:ext cx="12192000" cy="4072974"/>
          </a:xfrm>
          <a:prstGeom prst="rect">
            <a:avLst/>
          </a:prstGeom>
          <a:solidFill>
            <a:srgbClr val="2B4B0F">
              <a:alpha val="60000"/>
            </a:srgbClr>
          </a:solidFill>
        </p:spPr>
        <p:txBody>
          <a:bodyPr wrap="square" rtlCol="0">
            <a:spAutoFit/>
          </a:bodyPr>
          <a:lstStyle/>
          <a:p>
            <a:r>
              <a:rPr lang="pt-BR" sz="5867" dirty="0">
                <a:solidFill>
                  <a:srgbClr val="FCFBF8"/>
                </a:solidFill>
              </a:rPr>
              <a:t>Fazer </a:t>
            </a:r>
            <a:r>
              <a:rPr lang="pt-BR" sz="8800" b="1" dirty="0">
                <a:solidFill>
                  <a:srgbClr val="FCFBF8"/>
                </a:solidFill>
              </a:rPr>
              <a:t>melhor</a:t>
            </a:r>
          </a:p>
          <a:p>
            <a:r>
              <a:rPr lang="pt-BR" sz="5867" dirty="0">
                <a:solidFill>
                  <a:srgbClr val="FCFBF8"/>
                </a:solidFill>
              </a:rPr>
              <a:t>			&amp;</a:t>
            </a:r>
            <a:br>
              <a:rPr lang="pt-BR" sz="5867" dirty="0">
                <a:solidFill>
                  <a:srgbClr val="FCFBF8"/>
                </a:solidFill>
              </a:rPr>
            </a:br>
            <a:r>
              <a:rPr lang="pt-BR" sz="5867" dirty="0">
                <a:solidFill>
                  <a:srgbClr val="FCFBF8"/>
                </a:solidFill>
              </a:rPr>
              <a:t>	Escolher </a:t>
            </a:r>
            <a:r>
              <a:rPr lang="pt-BR" sz="8800" b="1" dirty="0">
                <a:solidFill>
                  <a:srgbClr val="FCFBF8"/>
                </a:solidFill>
              </a:rPr>
              <a:t>melhor</a:t>
            </a:r>
            <a:r>
              <a:rPr lang="pt-BR" sz="5867" dirty="0">
                <a:solidFill>
                  <a:srgbClr val="FCFBF8"/>
                </a:solidFill>
              </a:rPr>
              <a:t> o que fazer</a:t>
            </a:r>
            <a:endParaRPr lang="pt-BR" sz="5333" dirty="0">
              <a:solidFill>
                <a:srgbClr val="FCFBF8"/>
              </a:solidFill>
            </a:endParaRPr>
          </a:p>
          <a:p>
            <a:endParaRPr lang="pt-BR" sz="2400" dirty="0"/>
          </a:p>
        </p:txBody>
      </p:sp>
    </p:spTree>
    <p:extLst>
      <p:ext uri="{BB962C8B-B14F-4D97-AF65-F5344CB8AC3E}">
        <p14:creationId xmlns:p14="http://schemas.microsoft.com/office/powerpoint/2010/main" val="15024223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3949"/>
            <a:ext cx="12192000" cy="8125898"/>
          </a:xfrm>
          <a:prstGeom prst="rect">
            <a:avLst/>
          </a:prstGeom>
        </p:spPr>
      </p:pic>
      <p:sp>
        <p:nvSpPr>
          <p:cNvPr id="2" name="TextBox 1"/>
          <p:cNvSpPr txBox="1"/>
          <p:nvPr/>
        </p:nvSpPr>
        <p:spPr>
          <a:xfrm>
            <a:off x="0" y="3648195"/>
            <a:ext cx="12192000" cy="1323439"/>
          </a:xfrm>
          <a:prstGeom prst="rect">
            <a:avLst/>
          </a:prstGeom>
          <a:solidFill>
            <a:srgbClr val="2B2B2B">
              <a:alpha val="78000"/>
            </a:srgbClr>
          </a:solidFill>
        </p:spPr>
        <p:txBody>
          <a:bodyPr wrap="square" rtlCol="0">
            <a:spAutoFit/>
          </a:bodyPr>
          <a:lstStyle/>
          <a:p>
            <a:r>
              <a:rPr lang="en-US" sz="8000" b="1" dirty="0" smtClean="0">
                <a:solidFill>
                  <a:srgbClr val="F0CD0F"/>
                </a:solidFill>
              </a:rPr>
              <a:t>CONTROLE SOCIAL</a:t>
            </a:r>
            <a:endParaRPr lang="en-US" sz="8000" b="1" dirty="0">
              <a:solidFill>
                <a:srgbClr val="F0CD0F"/>
              </a:solidFill>
            </a:endParaRPr>
          </a:p>
        </p:txBody>
      </p:sp>
    </p:spTree>
    <p:extLst>
      <p:ext uri="{BB962C8B-B14F-4D97-AF65-F5344CB8AC3E}">
        <p14:creationId xmlns:p14="http://schemas.microsoft.com/office/powerpoint/2010/main" val="13384887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26956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ixaDeTexto 4"/>
          <p:cNvSpPr txBox="1">
            <a:spLocks noChangeArrowheads="1"/>
          </p:cNvSpPr>
          <p:nvPr/>
        </p:nvSpPr>
        <p:spPr bwMode="auto">
          <a:xfrm>
            <a:off x="6559551" y="1349376"/>
            <a:ext cx="53424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pt-BR" sz="2800">
                <a:solidFill>
                  <a:srgbClr val="007FBB"/>
                </a:solidFill>
              </a:rPr>
              <a:t>“ambientes transparentes dificultam que os desvios prosperem, pois elevam a probabilidade de que as ocorrências de fraudes e corrupções sejam </a:t>
            </a:r>
            <a:r>
              <a:rPr lang="pt-BR" sz="2800" b="1">
                <a:solidFill>
                  <a:srgbClr val="007FBB"/>
                </a:solidFill>
              </a:rPr>
              <a:t>identificadas</a:t>
            </a:r>
            <a:r>
              <a:rPr lang="pt-BR" sz="2800">
                <a:solidFill>
                  <a:srgbClr val="007FBB"/>
                </a:solidFill>
              </a:rPr>
              <a:t>”</a:t>
            </a:r>
          </a:p>
        </p:txBody>
      </p:sp>
    </p:spTree>
    <p:extLst>
      <p:ext uri="{BB962C8B-B14F-4D97-AF65-F5344CB8AC3E}">
        <p14:creationId xmlns:p14="http://schemas.microsoft.com/office/powerpoint/2010/main" val="42396503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2"/>
          <p:cNvPicPr>
            <a:picLocks noChangeAspect="1"/>
          </p:cNvPicPr>
          <p:nvPr/>
        </p:nvPicPr>
        <p:blipFill>
          <a:blip r:embed="rId3"/>
          <a:stretch>
            <a:fillRect/>
          </a:stretch>
        </p:blipFill>
        <p:spPr>
          <a:xfrm>
            <a:off x="0" y="0"/>
            <a:ext cx="12192000" cy="6858000"/>
          </a:xfrm>
          <a:prstGeom prst="rect">
            <a:avLst/>
          </a:prstGeom>
        </p:spPr>
      </p:pic>
      <p:pic>
        <p:nvPicPr>
          <p:cNvPr id="39938"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7968" y="-33338"/>
            <a:ext cx="602403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nvGraphicFramePr>
        <p:xfrm>
          <a:off x="-2573866" y="550131"/>
          <a:ext cx="10934095" cy="552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10565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7897"/>
            <a:ext cx="12192000" cy="8125898"/>
          </a:xfrm>
          <a:prstGeom prst="rect">
            <a:avLst/>
          </a:prstGeom>
        </p:spPr>
      </p:pic>
      <p:sp>
        <p:nvSpPr>
          <p:cNvPr id="3" name="CaixaDeTexto 2"/>
          <p:cNvSpPr txBox="1"/>
          <p:nvPr/>
        </p:nvSpPr>
        <p:spPr>
          <a:xfrm>
            <a:off x="0" y="387521"/>
            <a:ext cx="12192000" cy="1815882"/>
          </a:xfrm>
          <a:prstGeom prst="rect">
            <a:avLst/>
          </a:prstGeom>
          <a:solidFill>
            <a:schemeClr val="bg1">
              <a:alpha val="80000"/>
            </a:schemeClr>
          </a:solidFill>
        </p:spPr>
        <p:txBody>
          <a:bodyPr wrap="square" rtlCol="0">
            <a:spAutoFit/>
          </a:bodyPr>
          <a:lstStyle/>
          <a:p>
            <a:pPr algn="ctr"/>
            <a:endParaRPr lang="pt-BR" sz="2000" b="1" dirty="0" smtClean="0">
              <a:solidFill>
                <a:srgbClr val="2570B4"/>
              </a:solidFill>
            </a:endParaRPr>
          </a:p>
          <a:p>
            <a:pPr algn="ctr"/>
            <a:r>
              <a:rPr lang="pt-BR" sz="7200" b="1" dirty="0" smtClean="0">
                <a:solidFill>
                  <a:srgbClr val="2570B4"/>
                </a:solidFill>
              </a:rPr>
              <a:t>NUVEM CÍVICA</a:t>
            </a:r>
          </a:p>
          <a:p>
            <a:pPr algn="ctr"/>
            <a:endParaRPr lang="pt-BR" sz="2000" b="1" dirty="0" smtClean="0">
              <a:solidFill>
                <a:srgbClr val="2570B4"/>
              </a:solidFill>
            </a:endParaRPr>
          </a:p>
        </p:txBody>
      </p:sp>
    </p:spTree>
    <p:extLst>
      <p:ext uri="{BB962C8B-B14F-4D97-AF65-F5344CB8AC3E}">
        <p14:creationId xmlns:p14="http://schemas.microsoft.com/office/powerpoint/2010/main" val="25142986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710</Words>
  <Application>Microsoft Macintosh PowerPoint</Application>
  <PresentationFormat>Custom</PresentationFormat>
  <Paragraphs>102</Paragraphs>
  <Slides>21</Slides>
  <Notes>18</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Tema do Office</vt:lpstr>
      <vt:lpstr>2_Tema do Office</vt:lpstr>
      <vt:lpstr>TRIBUNAL DE CONTAS DA UNIÃO  Secretaria de Gestão de Informações para o Controle Externo - SGI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Transferências voluntárias federais   </vt:lpstr>
      <vt:lpstr>PowerPoint Presentation</vt:lpstr>
      <vt:lpstr>PowerPoint Presentation</vt:lpstr>
      <vt:lpstr>PowerPoint Presentation</vt:lpstr>
      <vt:lpstr>Sistema de Orientação sobre Fatos e Indícios para o Auditor   </vt:lpstr>
      <vt:lpstr>PowerPoint Presentation</vt:lpstr>
      <vt:lpstr>PowerPoint Presentation</vt:lpstr>
    </vt:vector>
  </TitlesOfParts>
  <Company>TCU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Julia Poubel Coelho</dc:creator>
  <cp:lastModifiedBy>Wesley Vaz Silva</cp:lastModifiedBy>
  <cp:revision>14</cp:revision>
  <dcterms:created xsi:type="dcterms:W3CDTF">2017-06-27T19:31:48Z</dcterms:created>
  <dcterms:modified xsi:type="dcterms:W3CDTF">2017-06-28T12:56:53Z</dcterms:modified>
</cp:coreProperties>
</file>