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handoutMasterIdLst>
    <p:handoutMasterId r:id="rId14"/>
  </p:handoutMasterIdLst>
  <p:sldIdLst>
    <p:sldId id="256" r:id="rId3"/>
    <p:sldId id="325" r:id="rId4"/>
    <p:sldId id="333" r:id="rId5"/>
    <p:sldId id="334" r:id="rId6"/>
    <p:sldId id="331" r:id="rId7"/>
    <p:sldId id="332" r:id="rId8"/>
    <p:sldId id="335" r:id="rId9"/>
    <p:sldId id="336" r:id="rId10"/>
    <p:sldId id="330" r:id="rId11"/>
    <p:sldId id="316" r:id="rId12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60"/>
  </p:normalViewPr>
  <p:slideViewPr>
    <p:cSldViewPr>
      <p:cViewPr varScale="1">
        <p:scale>
          <a:sx n="91" d="100"/>
          <a:sy n="91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0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BB80D-095B-4656-87AD-103E262A37A7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31059"/>
            <a:ext cx="3038604" cy="4653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4A4F5-A7F3-4E69-9FF0-2E705BAD6E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1600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BE3B8-8DEE-4BF1-9569-F9EBAE79140F}" type="datetimeFigureOut">
              <a:rPr lang="pt-BR" smtClean="0"/>
              <a:t>28/09/2017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5FCC04-197F-4C9C-80F5-CB301786DAD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231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149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22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288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20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491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6259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08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962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93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524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4203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61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568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323850" y="115888"/>
            <a:ext cx="5256213" cy="4318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200" smtClean="0">
              <a:solidFill>
                <a:srgbClr val="4F6228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32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91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0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47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"/>
            <a:ext cx="9144000" cy="6857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72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705B-C6B7-4F09-9E46-3E7DA95BB3D4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28/09/2017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19EFD-CAE9-424B-87AA-C34B59D8F38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079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395536" y="1556792"/>
            <a:ext cx="7786017" cy="32709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2200" b="1" dirty="0" smtClean="0">
                <a:latin typeface="Arial" pitchFamily="34" charset="0"/>
                <a:cs typeface="Arial" pitchFamily="34" charset="0"/>
              </a:rPr>
            </a:br>
            <a:endParaRPr lang="pt-BR" sz="2400" b="1" dirty="0" smtClean="0">
              <a:cs typeface="Arial" pitchFamily="34" charset="0"/>
            </a:endParaRPr>
          </a:p>
          <a:p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Ministério da Educação</a:t>
            </a:r>
          </a:p>
          <a:p>
            <a:endParaRPr lang="pt-BR" sz="2400" b="1" dirty="0" smtClean="0">
              <a:cs typeface="Arial" pitchFamily="34" charset="0"/>
            </a:endParaRPr>
          </a:p>
          <a:p>
            <a:r>
              <a:rPr lang="pt-BR" sz="1400" b="1" dirty="0"/>
              <a:t>SECRETARIA DE EDUCAÇÃO CONTINUADA, ALFABETIZAÇÃO, DIVERSIDADE E </a:t>
            </a:r>
            <a:r>
              <a:rPr lang="pt-BR" sz="1400" b="1" dirty="0" smtClean="0"/>
              <a:t>INCLUSÃO</a:t>
            </a:r>
          </a:p>
          <a:p>
            <a:endParaRPr lang="pt-BR" sz="1400" dirty="0"/>
          </a:p>
          <a:p>
            <a:r>
              <a:rPr lang="pt-BR" sz="1400" b="1" dirty="0"/>
              <a:t>DIRETORIA DE POLÍTICAS DE EDUCAÇÃO DO CAMPO, INDÍGENA E PARA AS RELAÇÕES </a:t>
            </a:r>
            <a:r>
              <a:rPr lang="pt-BR" sz="1400" b="1" dirty="0" smtClean="0"/>
              <a:t>ÉTNICO-RACIAIS</a:t>
            </a:r>
          </a:p>
          <a:p>
            <a:endParaRPr lang="pt-BR" sz="1400" dirty="0"/>
          </a:p>
          <a:p>
            <a:r>
              <a:rPr lang="pt-BR" sz="1400" b="1" dirty="0"/>
              <a:t>COORDENAÇÃO-GERAL DE POLÍTICAS DE EDUCAÇÃO DO CAMPO</a:t>
            </a:r>
            <a:r>
              <a:rPr lang="pt-BR" sz="1400" b="1" dirty="0" smtClean="0"/>
              <a:t/>
            </a:r>
            <a:br>
              <a:rPr lang="pt-BR" sz="1400" b="1" dirty="0" smtClean="0"/>
            </a:br>
            <a:endParaRPr lang="pt-BR" sz="1400" b="1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1476375" y="5403850"/>
            <a:ext cx="62642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Brasília, 28 de setembro 2017</a:t>
            </a:r>
            <a:endParaRPr lang="pt-BR" sz="1600" dirty="0">
              <a:solidFill>
                <a:schemeClr val="accent3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237313"/>
            <a:ext cx="2915816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9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899592" y="1412776"/>
            <a:ext cx="7474967" cy="352839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>
                <a:cs typeface="Arial" pitchFamily="34" charset="0"/>
              </a:rPr>
              <a:t>Ministério da </a:t>
            </a:r>
            <a:r>
              <a:rPr lang="pt-BR" sz="2800" b="1" dirty="0" smtClean="0">
                <a:cs typeface="Arial" pitchFamily="34" charset="0"/>
              </a:rPr>
              <a:t>Educação</a:t>
            </a:r>
          </a:p>
          <a:p>
            <a:endParaRPr lang="pt-BR" sz="2000" b="1" dirty="0">
              <a:cs typeface="Arial" pitchFamily="34" charset="0"/>
            </a:endParaRPr>
          </a:p>
          <a:p>
            <a:r>
              <a:rPr lang="pt-BR" sz="2000" b="1" dirty="0"/>
              <a:t>SECRETARIA DE EDUCAÇÃO CONTINUADA, ALFABETIZAÇÃO, DIVERSIDADE E </a:t>
            </a:r>
            <a:r>
              <a:rPr lang="pt-BR" sz="2000" b="1" dirty="0" smtClean="0"/>
              <a:t>INCLUSÃO</a:t>
            </a:r>
          </a:p>
          <a:p>
            <a:endParaRPr lang="pt-BR" sz="2000" dirty="0"/>
          </a:p>
          <a:p>
            <a:r>
              <a:rPr lang="pt-BR" sz="2000" b="1" dirty="0"/>
              <a:t>DIRETORIA DE POLÍTICAS DE EDUCAÇÃO DO CAMPO, INDÍGENA E PARA AS RELAÇÕES </a:t>
            </a:r>
            <a:r>
              <a:rPr lang="pt-BR" sz="2000" b="1" dirty="0" smtClean="0"/>
              <a:t>ÉTNICO-RACIAIS</a:t>
            </a:r>
          </a:p>
          <a:p>
            <a:endParaRPr lang="pt-BR" sz="2000" dirty="0"/>
          </a:p>
          <a:p>
            <a:r>
              <a:rPr lang="pt-BR" sz="2000" b="1" dirty="0"/>
              <a:t>COORDENAÇÃO-GERAL DE POLÍTICAS DE EDUCAÇÃO DO </a:t>
            </a:r>
            <a:r>
              <a:rPr lang="pt-BR" sz="2000" b="1" dirty="0" smtClean="0"/>
              <a:t>CAMPO</a:t>
            </a:r>
          </a:p>
          <a:p>
            <a:r>
              <a:rPr lang="pt-BR" sz="1600" b="1" dirty="0"/>
              <a:t/>
            </a:r>
            <a:br>
              <a:rPr lang="pt-BR" sz="1600" b="1" dirty="0"/>
            </a:br>
            <a:endParaRPr lang="pt-BR" sz="16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237313"/>
            <a:ext cx="2915816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2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31639" y="3326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Garamond" pitchFamily="18" charset="0"/>
              </a:rPr>
              <a:t>PRONACAMPO</a:t>
            </a:r>
            <a:endParaRPr lang="pt-BR" sz="32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237313"/>
            <a:ext cx="2915816" cy="620688"/>
          </a:xfrm>
          <a:prstGeom prst="rect">
            <a:avLst/>
          </a:prstGeom>
        </p:spPr>
      </p:pic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191925" y="99407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0000"/>
                </a:solidFill>
                <a:latin typeface="+mj-lt"/>
              </a:rPr>
              <a:t>Informações Gerais sobre as Escolas no Campo</a:t>
            </a:r>
            <a:endParaRPr lang="pt-BR" sz="3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39552" y="2388721"/>
            <a:ext cx="7488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solidFill>
                  <a:srgbClr val="000000"/>
                </a:solidFill>
                <a:latin typeface="+mn-lt"/>
                <a:cs typeface="Arial" pitchFamily="34" charset="0"/>
              </a:rPr>
              <a:t>   </a:t>
            </a:r>
            <a:endParaRPr lang="pt-BR" sz="2000" b="1" dirty="0">
              <a:latin typeface="+mn-lt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5773097"/>
            <a:ext cx="2194750" cy="323116"/>
          </a:xfrm>
          <a:prstGeom prst="rect">
            <a:avLst/>
          </a:prstGeom>
        </p:spPr>
      </p:pic>
      <p:sp>
        <p:nvSpPr>
          <p:cNvPr id="9" name="Retângulo 5"/>
          <p:cNvSpPr>
            <a:spLocks noChangeArrowheads="1"/>
          </p:cNvSpPr>
          <p:nvPr/>
        </p:nvSpPr>
        <p:spPr bwMode="auto">
          <a:xfrm>
            <a:off x="233771" y="2164619"/>
            <a:ext cx="867645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</a:rPr>
              <a:t>Total de Escolas do Campo: 69.049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rgbClr val="000000"/>
                </a:solidFill>
                <a:latin typeface="+mj-lt"/>
              </a:rPr>
              <a:t>Total de Professores do Campo: 345.259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</a:rPr>
              <a:t>Total de Matrículas na Educação Básica do Campo: 5.581.021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</a:rPr>
              <a:t>Total de Matrículas na Educação Infantil: 1.140.114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</a:rPr>
              <a:t>Total de Matrículas no EF anos iniciais: 2.457.835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</a:rPr>
              <a:t>Total de Matrículas no EF anos finais: 1.450.549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</a:rPr>
              <a:t>Total de Matrículas no Ensino Médio: 356.938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</a:rPr>
              <a:t>Total de Matrículas na Educação Profissional: 112.543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</a:rPr>
              <a:t>Total de Matrículas na Educação de Jovens e Adultos: 375.607</a:t>
            </a:r>
            <a:endParaRPr lang="pt-BR" sz="20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31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31639" y="3326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Garamond" pitchFamily="18" charset="0"/>
              </a:rPr>
              <a:t>PRONACAMPO</a:t>
            </a:r>
            <a:endParaRPr lang="pt-BR" sz="32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237313"/>
            <a:ext cx="2915816" cy="620688"/>
          </a:xfrm>
          <a:prstGeom prst="rect">
            <a:avLst/>
          </a:prstGeom>
        </p:spPr>
      </p:pic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191925" y="99407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0000"/>
                </a:solidFill>
                <a:latin typeface="+mj-lt"/>
              </a:rPr>
              <a:t>FORMAÇÃO INICIAL  DE PROFESSORES NO CAMPO</a:t>
            </a:r>
            <a:endParaRPr lang="pt-BR" sz="3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39552" y="2361085"/>
            <a:ext cx="74888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>
                <a:solidFill>
                  <a:srgbClr val="000000"/>
                </a:solidFill>
                <a:latin typeface="+mj-lt"/>
                <a:cs typeface="Arial" pitchFamily="34" charset="0"/>
              </a:rPr>
              <a:t>INDICADORES</a:t>
            </a:r>
            <a:endParaRPr lang="pt-BR" sz="2000" b="1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solidFill>
                  <a:srgbClr val="000000"/>
                </a:solidFill>
                <a:cs typeface="Arial" pitchFamily="34" charset="0"/>
              </a:rPr>
              <a:t>Das 345.259  mil </a:t>
            </a:r>
            <a:r>
              <a:rPr lang="pt-BR" sz="2000" dirty="0">
                <a:solidFill>
                  <a:srgbClr val="000000"/>
                </a:solidFill>
                <a:cs typeface="Arial" pitchFamily="34" charset="0"/>
              </a:rPr>
              <a:t>funções </a:t>
            </a:r>
            <a:r>
              <a:rPr lang="pt-BR" sz="2000" dirty="0" smtClean="0">
                <a:solidFill>
                  <a:srgbClr val="000000"/>
                </a:solidFill>
                <a:cs typeface="Arial" pitchFamily="34" charset="0"/>
              </a:rPr>
              <a:t>que atuam nas escolas do campo, 134.031 (38,8%) </a:t>
            </a:r>
            <a:r>
              <a:rPr lang="pt-BR" sz="2000" dirty="0">
                <a:solidFill>
                  <a:srgbClr val="000000"/>
                </a:solidFill>
                <a:cs typeface="Arial" pitchFamily="34" charset="0"/>
              </a:rPr>
              <a:t>possuem apenas formação em nível </a:t>
            </a:r>
            <a:r>
              <a:rPr lang="pt-BR" sz="2000" dirty="0" smtClean="0">
                <a:solidFill>
                  <a:srgbClr val="000000"/>
                </a:solidFill>
                <a:cs typeface="Arial" pitchFamily="34" charset="0"/>
              </a:rPr>
              <a:t>médio e 203.749 ( 59%) possuem formação em nível superior.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5773097"/>
            <a:ext cx="2194750" cy="323116"/>
          </a:xfrm>
          <a:prstGeom prst="rect">
            <a:avLst/>
          </a:prstGeom>
        </p:spPr>
      </p:pic>
      <p:sp>
        <p:nvSpPr>
          <p:cNvPr id="9" name="Retângulo 5"/>
          <p:cNvSpPr>
            <a:spLocks noChangeArrowheads="1"/>
          </p:cNvSpPr>
          <p:nvPr/>
        </p:nvSpPr>
        <p:spPr bwMode="auto">
          <a:xfrm>
            <a:off x="191925" y="1655484"/>
            <a:ext cx="8718302" cy="909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7595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31639" y="3326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Garamond" pitchFamily="18" charset="0"/>
              </a:rPr>
              <a:t>PRONACAMPO</a:t>
            </a:r>
            <a:endParaRPr lang="pt-BR" sz="32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237313"/>
            <a:ext cx="2915816" cy="620688"/>
          </a:xfrm>
          <a:prstGeom prst="rect">
            <a:avLst/>
          </a:prstGeom>
        </p:spPr>
      </p:pic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191925" y="99407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0000"/>
                </a:solidFill>
                <a:latin typeface="+mj-lt"/>
              </a:rPr>
              <a:t>FORMAÇÃO INICIAL DE PROFESSORES NO CAMPO</a:t>
            </a:r>
            <a:endParaRPr lang="pt-BR" sz="3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9" name="Retângulo 5"/>
          <p:cNvSpPr>
            <a:spLocks noChangeArrowheads="1"/>
          </p:cNvSpPr>
          <p:nvPr/>
        </p:nvSpPr>
        <p:spPr bwMode="auto">
          <a:xfrm>
            <a:off x="233771" y="2164619"/>
            <a:ext cx="867645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Programa de Apoio à Formação Superior em Licenciatura em  Educação do Campo visa à formação Inicial de professores para a docência na Educação Básica em escolas do campo, para atuação nas séries finais do Ensino fundamental e no Ensino médio </a:t>
            </a:r>
            <a:r>
              <a:rPr lang="pt-BR" sz="2000" dirty="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0000"/>
              </a:solidFill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 smtClean="0">
              <a:solidFill>
                <a:srgbClr val="000000"/>
              </a:solidFill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0000"/>
              </a:solidFill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 smtClean="0">
              <a:solidFill>
                <a:srgbClr val="000000"/>
              </a:solidFill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0000"/>
              </a:solidFill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9639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31639" y="3326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Garamond" pitchFamily="18" charset="0"/>
              </a:rPr>
              <a:t>PRONACAMPO</a:t>
            </a:r>
            <a:endParaRPr lang="pt-BR" sz="32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237313"/>
            <a:ext cx="2915816" cy="620688"/>
          </a:xfrm>
          <a:prstGeom prst="rect">
            <a:avLst/>
          </a:prstGeom>
        </p:spPr>
      </p:pic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191925" y="994070"/>
            <a:ext cx="86764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0000"/>
                </a:solidFill>
                <a:latin typeface="+mj-lt"/>
              </a:rPr>
              <a:t>FORMAÇÃO INICIAL DE PROFESSORES NO CAMPO</a:t>
            </a:r>
            <a:endParaRPr lang="pt-BR" sz="32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9" name="Retângulo 5"/>
          <p:cNvSpPr>
            <a:spLocks noChangeArrowheads="1"/>
          </p:cNvSpPr>
          <p:nvPr/>
        </p:nvSpPr>
        <p:spPr bwMode="auto">
          <a:xfrm>
            <a:off x="323527" y="1772817"/>
            <a:ext cx="8586699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000000"/>
                </a:solidFill>
                <a:latin typeface="+mj-lt"/>
              </a:rPr>
              <a:t>OBJETIVOS: </a:t>
            </a:r>
          </a:p>
          <a:p>
            <a:endParaRPr lang="pt-BR" sz="2000" b="1" dirty="0">
              <a:solidFill>
                <a:srgbClr val="000000"/>
              </a:solidFill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Apoiar a implementação de cursos de regulares de Licenciatura em Educação do Campo nas Instituições Públicas de Ensino Superior de todo o país, voltados especificamente para a formação de educadores para a docência nos anos finais do ensino fundamental e ensino médio nas escolas do campo.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000000"/>
                </a:solidFill>
                <a:latin typeface="+mj-lt"/>
              </a:rPr>
              <a:t>Promover a formação superior dos professores em exercício na rede pública das escolas do campo e de educadores que atuam em experiências alternativas em educação do campo, por meio da estratégia de formação por áreas de conhecimento, de modo a expandir a oferta de educação básica de qualidade nas áreas rurais, sem que seja necessário a nucleação extra-campo.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 smtClean="0">
              <a:solidFill>
                <a:srgbClr val="000000"/>
              </a:solidFill>
              <a:latin typeface="+mj-lt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4586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31639" y="3326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Garamond" pitchFamily="18" charset="0"/>
              </a:rPr>
              <a:t>PRONACAMPO</a:t>
            </a:r>
            <a:endParaRPr lang="pt-BR" sz="32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237313"/>
            <a:ext cx="2915816" cy="62068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95536" y="1950410"/>
            <a:ext cx="7776864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ANTECEDENTES HISTÓRICOS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Publicação do Edital Conjunto SESU/SECADI/SETEC Nº 02/2012;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j-lt"/>
                <a:cs typeface="Arial" pitchFamily="34" charset="0"/>
              </a:rPr>
              <a:t>As Universidades Federais receberam 15 (quinze) Docentes da Carreira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do Magistério </a:t>
            </a:r>
            <a:r>
              <a:rPr lang="pt-BR" sz="2000" dirty="0">
                <a:solidFill>
                  <a:srgbClr val="000000"/>
                </a:solidFill>
                <a:latin typeface="+mj-lt"/>
                <a:cs typeface="Arial" pitchFamily="34" charset="0"/>
              </a:rPr>
              <a:t>Superior e 03 (três) Técnicos – Administrativos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Os Institutos condicionadas à avaliação da SETEC e ao Acordo de Metas Institucionais;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Institucionalização dos Cursos </a:t>
            </a:r>
            <a:r>
              <a:rPr lang="pt-BR" sz="2000" dirty="0">
                <a:solidFill>
                  <a:srgbClr val="000000"/>
                </a:solidFill>
                <a:latin typeface="+mj-lt"/>
                <a:cs typeface="Arial" pitchFamily="34" charset="0"/>
              </a:rPr>
              <a:t>de Licenciatura em Educação do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Campo em 43 IES e a oferta de 13.320 vagas pactuadas;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latin typeface="+mj-lt"/>
                <a:cs typeface="Arial" pitchFamily="34" charset="0"/>
              </a:rPr>
              <a:t>Portaria nº 102/2015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– Comissão Especial das </a:t>
            </a:r>
            <a:r>
              <a:rPr lang="pt-BR" sz="2000" dirty="0">
                <a:solidFill>
                  <a:srgbClr val="000000"/>
                </a:solidFill>
                <a:latin typeface="+mj-lt"/>
                <a:cs typeface="Arial" pitchFamily="34" charset="0"/>
              </a:rPr>
              <a:t>Licenciaturas em Educação do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Campo;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GT ANDIFES – 27/04/2017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" name="Retângulo 5"/>
          <p:cNvSpPr>
            <a:spLocks noChangeArrowheads="1"/>
          </p:cNvSpPr>
          <p:nvPr/>
        </p:nvSpPr>
        <p:spPr bwMode="auto">
          <a:xfrm>
            <a:off x="233771" y="2164619"/>
            <a:ext cx="86764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9512" y="1141533"/>
            <a:ext cx="87307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>
                <a:latin typeface="+mj-lt"/>
              </a:rPr>
              <a:t>FORMAÇÃO</a:t>
            </a:r>
            <a:r>
              <a:rPr lang="pt-BR" sz="3200" b="1" dirty="0" smtClean="0"/>
              <a:t> INICIAL DE PROFESSORES NO CAMPO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919633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31639" y="3326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Garamond" pitchFamily="18" charset="0"/>
              </a:rPr>
              <a:t>PRONACAMPO</a:t>
            </a:r>
            <a:endParaRPr lang="pt-BR" sz="32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237313"/>
            <a:ext cx="2915816" cy="62068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23528" y="2164619"/>
            <a:ext cx="784887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 smtClean="0">
                <a:solidFill>
                  <a:srgbClr val="000000"/>
                </a:solidFill>
                <a:cs typeface="Arial" pitchFamily="34" charset="0"/>
              </a:rPr>
              <a:t>SITUAÇÃO ATUAL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cs typeface="Arial" pitchFamily="34" charset="0"/>
              </a:rPr>
              <a:t>Articulação junto a ANDIFES para a definição do </a:t>
            </a:r>
            <a:r>
              <a:rPr lang="pt-BR" sz="2000" dirty="0" smtClean="0">
                <a:solidFill>
                  <a:srgbClr val="000000"/>
                </a:solidFill>
                <a:cs typeface="Arial" pitchFamily="34" charset="0"/>
              </a:rPr>
              <a:t>custo </a:t>
            </a:r>
            <a:r>
              <a:rPr lang="pt-BR" sz="2000" dirty="0">
                <a:solidFill>
                  <a:srgbClr val="000000"/>
                </a:solidFill>
                <a:cs typeface="Arial" pitchFamily="34" charset="0"/>
              </a:rPr>
              <a:t>aluno diferenciado para os cursos </a:t>
            </a:r>
            <a:r>
              <a:rPr lang="pt-BR" sz="2000" dirty="0" smtClean="0">
                <a:solidFill>
                  <a:srgbClr val="000000"/>
                </a:solidFill>
                <a:cs typeface="Arial" pitchFamily="34" charset="0"/>
              </a:rPr>
              <a:t>da Licenciatura em Educação </a:t>
            </a:r>
            <a:r>
              <a:rPr lang="pt-BR" sz="2000" smtClean="0">
                <a:solidFill>
                  <a:srgbClr val="000000"/>
                </a:solidFill>
                <a:cs typeface="Arial" pitchFamily="34" charset="0"/>
              </a:rPr>
              <a:t>do Campo. </a:t>
            </a:r>
            <a:endParaRPr lang="pt-BR" sz="2000" dirty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cs typeface="Arial" pitchFamily="34" charset="0"/>
              </a:rPr>
              <a:t>Seminário Nacional da Licenciaturas em Educação do </a:t>
            </a:r>
            <a:r>
              <a:rPr lang="pt-BR" sz="2000" dirty="0" smtClean="0">
                <a:solidFill>
                  <a:srgbClr val="000000"/>
                </a:solidFill>
                <a:cs typeface="Arial" pitchFamily="34" charset="0"/>
              </a:rPr>
              <a:t>Campo – Dezembro de 2017 </a:t>
            </a:r>
            <a:endParaRPr lang="pt-BR" sz="2000" dirty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solidFill>
                  <a:srgbClr val="000000"/>
                </a:solidFill>
                <a:cs typeface="Arial" pitchFamily="34" charset="0"/>
              </a:rPr>
              <a:t>Formação Continuada dos Professores das Universidades ofertantes das LEDOCs - UFMG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" name="Retângulo 5"/>
          <p:cNvSpPr>
            <a:spLocks noChangeArrowheads="1"/>
          </p:cNvSpPr>
          <p:nvPr/>
        </p:nvSpPr>
        <p:spPr bwMode="auto">
          <a:xfrm>
            <a:off x="233771" y="2164619"/>
            <a:ext cx="86764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3771" y="1141533"/>
            <a:ext cx="85867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/>
              <a:t>FORMAÇÃO INICIAL DE PROFESSORES NO CAMPO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493301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31639" y="332656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latin typeface="Garamond" pitchFamily="18" charset="0"/>
              </a:rPr>
              <a:t>PRONACAMPO</a:t>
            </a:r>
            <a:endParaRPr lang="pt-BR" sz="32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6237313"/>
            <a:ext cx="2915816" cy="620688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23528" y="2164619"/>
            <a:ext cx="78488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DESAFIOS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1400" b="1" dirty="0" smtClean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Definição do custo aluno </a:t>
            </a:r>
            <a:r>
              <a:rPr lang="pt-BR" sz="2000" dirty="0">
                <a:solidFill>
                  <a:srgbClr val="000000"/>
                </a:solidFill>
                <a:latin typeface="+mj-lt"/>
                <a:cs typeface="Arial" pitchFamily="34" charset="0"/>
              </a:rPr>
              <a:t>diferenciado para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o Procampo </a:t>
            </a:r>
            <a:r>
              <a:rPr lang="pt-BR" sz="2000" dirty="0">
                <a:solidFill>
                  <a:srgbClr val="000000"/>
                </a:solidFill>
                <a:latin typeface="+mj-lt"/>
                <a:cs typeface="Arial" pitchFamily="34" charset="0"/>
              </a:rPr>
              <a:t>e Prolind no Fórum Andifes; </a:t>
            </a:r>
            <a:endParaRPr lang="pt-BR" sz="2000" dirty="0" smtClean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A oferta regular dos Cursos de Licenciatura em Educação do Campo; </a:t>
            </a:r>
            <a:endParaRPr lang="pt-BR" sz="20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Acompanhamento dos cursos de Licenciaturas </a:t>
            </a:r>
            <a:r>
              <a:rPr lang="pt-BR" sz="2000" dirty="0">
                <a:solidFill>
                  <a:srgbClr val="000000"/>
                </a:solidFill>
                <a:latin typeface="+mj-lt"/>
                <a:cs typeface="Arial" pitchFamily="34" charset="0"/>
              </a:rPr>
              <a:t>em Educação do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Campo;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" name="Retângulo 5"/>
          <p:cNvSpPr>
            <a:spLocks noChangeArrowheads="1"/>
          </p:cNvSpPr>
          <p:nvPr/>
        </p:nvSpPr>
        <p:spPr bwMode="auto">
          <a:xfrm>
            <a:off x="233771" y="2164619"/>
            <a:ext cx="86764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9513" y="1141533"/>
            <a:ext cx="8730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/>
              <a:t>FORMAÇÃO INICIAL DE PROFESSORES NO CAMPO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2702369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:\Licencaitura em Educação do Campo - 2015\Mapa IES expansão da licenciatura em educação do camp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858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2073</TotalTime>
  <Words>522</Words>
  <Application>Microsoft Office PowerPoint</Application>
  <PresentationFormat>Apresentação na tela (4:3)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Arial</vt:lpstr>
      <vt:lpstr>Calibri</vt:lpstr>
      <vt:lpstr>Garamond</vt:lpstr>
      <vt:lpstr>Georgia</vt:lpstr>
      <vt:lpstr>Wingdings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Ministério da Educação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Lucas do Nascimento</dc:creator>
  <cp:lastModifiedBy>Divina Lucia Bastos</cp:lastModifiedBy>
  <cp:revision>179</cp:revision>
  <cp:lastPrinted>2017-09-27T20:35:42Z</cp:lastPrinted>
  <dcterms:created xsi:type="dcterms:W3CDTF">2012-12-04T16:21:34Z</dcterms:created>
  <dcterms:modified xsi:type="dcterms:W3CDTF">2017-09-28T11:51:45Z</dcterms:modified>
</cp:coreProperties>
</file>