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3"/>
  </p:notesMasterIdLst>
  <p:handoutMasterIdLst>
    <p:handoutMasterId r:id="rId14"/>
  </p:handoutMasterIdLst>
  <p:sldIdLst>
    <p:sldId id="256" r:id="rId3"/>
    <p:sldId id="325" r:id="rId4"/>
    <p:sldId id="333" r:id="rId5"/>
    <p:sldId id="334" r:id="rId6"/>
    <p:sldId id="331" r:id="rId7"/>
    <p:sldId id="332" r:id="rId8"/>
    <p:sldId id="335" r:id="rId9"/>
    <p:sldId id="336" r:id="rId10"/>
    <p:sldId id="330" r:id="rId11"/>
    <p:sldId id="316" r:id="rId12"/>
  </p:sldIdLst>
  <p:sldSz cx="9144000" cy="6858000" type="screen4x3"/>
  <p:notesSz cx="7010400" cy="92964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4660"/>
  </p:normalViewPr>
  <p:slideViewPr>
    <p:cSldViewPr>
      <p:cViewPr varScale="1">
        <p:scale>
          <a:sx n="91" d="100"/>
          <a:sy n="91" d="100"/>
        </p:scale>
        <p:origin x="137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970159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5BB80D-095B-4656-87AD-103E262A37A7}" type="datetimeFigureOut">
              <a:rPr lang="pt-BR" smtClean="0"/>
              <a:t>28/09/2017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831059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970159" y="8831059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B4A4F5-A7F3-4E69-9FF0-2E705BAD6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16006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BE3B8-8DEE-4BF1-9569-F9EBAE79140F}" type="datetimeFigureOut">
              <a:rPr lang="pt-BR" smtClean="0"/>
              <a:t>28/09/2017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5FCC04-197F-4C9C-80F5-CB301786DA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2317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14940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C9705B-C6B7-4F09-9E46-3E7DA95BB3D4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28/09/2017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619EFD-CAE9-424B-87AA-C34B59D8F385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5223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C9705B-C6B7-4F09-9E46-3E7DA95BB3D4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28/09/2017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619EFD-CAE9-424B-87AA-C34B59D8F385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02886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C9705B-C6B7-4F09-9E46-3E7DA95BB3D4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28/09/2017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619EFD-CAE9-424B-87AA-C34B59D8F385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9202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C9705B-C6B7-4F09-9E46-3E7DA95BB3D4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28/09/2017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619EFD-CAE9-424B-87AA-C34B59D8F385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24913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C9705B-C6B7-4F09-9E46-3E7DA95BB3D4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28/09/2017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619EFD-CAE9-424B-87AA-C34B59D8F385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6259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C9705B-C6B7-4F09-9E46-3E7DA95BB3D4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28/09/2017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619EFD-CAE9-424B-87AA-C34B59D8F385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2089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C9705B-C6B7-4F09-9E46-3E7DA95BB3D4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28/09/2017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619EFD-CAE9-424B-87AA-C34B59D8F385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69622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C9705B-C6B7-4F09-9E46-3E7DA95BB3D4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28/09/2017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619EFD-CAE9-424B-87AA-C34B59D8F385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493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45249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4203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1615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2568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>
            <a:spLocks noChangeArrowheads="1"/>
          </p:cNvSpPr>
          <p:nvPr userDrawn="1"/>
        </p:nvSpPr>
        <p:spPr bwMode="auto">
          <a:xfrm>
            <a:off x="323850" y="115888"/>
            <a:ext cx="5256213" cy="4318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2200" smtClean="0">
              <a:solidFill>
                <a:srgbClr val="4F6228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329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C9705B-C6B7-4F09-9E46-3E7DA95BB3D4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28/09/2017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619EFD-CAE9-424B-87AA-C34B59D8F385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2918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C9705B-C6B7-4F09-9E46-3E7DA95BB3D4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28/09/2017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619EFD-CAE9-424B-87AA-C34B59D8F385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9790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C9705B-C6B7-4F09-9E46-3E7DA95BB3D4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28/09/2017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619EFD-CAE9-424B-87AA-C34B59D8F385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9478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3"/>
            <a:ext cx="9144000" cy="6857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5728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C9705B-C6B7-4F09-9E46-3E7DA95BB3D4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28/09/2017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619EFD-CAE9-424B-87AA-C34B59D8F385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9079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395536" y="1556792"/>
            <a:ext cx="7786017" cy="327099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200" b="1" dirty="0" smtClean="0">
                <a:latin typeface="Arial" pitchFamily="34" charset="0"/>
                <a:cs typeface="Arial" pitchFamily="34" charset="0"/>
              </a:rPr>
            </a:br>
            <a:endParaRPr lang="pt-BR" sz="2400" b="1" dirty="0" smtClean="0">
              <a:cs typeface="Arial" pitchFamily="34" charset="0"/>
            </a:endParaRPr>
          </a:p>
          <a:p>
            <a:r>
              <a:rPr lang="pt-BR" sz="2400" b="1" dirty="0" smtClean="0">
                <a:solidFill>
                  <a:schemeClr val="accent3">
                    <a:lumMod val="50000"/>
                  </a:schemeClr>
                </a:solidFill>
                <a:cs typeface="Arial" pitchFamily="34" charset="0"/>
              </a:rPr>
              <a:t>Ministério da Educação</a:t>
            </a:r>
          </a:p>
          <a:p>
            <a:endParaRPr lang="pt-BR" sz="2400" b="1" dirty="0" smtClean="0">
              <a:cs typeface="Arial" pitchFamily="34" charset="0"/>
            </a:endParaRPr>
          </a:p>
          <a:p>
            <a:r>
              <a:rPr lang="pt-BR" sz="1400" b="1" dirty="0"/>
              <a:t>SECRETARIA DE EDUCAÇÃO CONTINUADA, ALFABETIZAÇÃO, DIVERSIDADE E </a:t>
            </a:r>
            <a:r>
              <a:rPr lang="pt-BR" sz="1400" b="1" dirty="0" smtClean="0"/>
              <a:t>INCLUSÃO</a:t>
            </a:r>
          </a:p>
          <a:p>
            <a:endParaRPr lang="pt-BR" sz="1400" dirty="0"/>
          </a:p>
          <a:p>
            <a:r>
              <a:rPr lang="pt-BR" sz="1400" b="1" dirty="0"/>
              <a:t>DIRETORIA DE POLÍTICAS DE EDUCAÇÃO DO CAMPO, INDÍGENA E PARA AS RELAÇÕES </a:t>
            </a:r>
            <a:r>
              <a:rPr lang="pt-BR" sz="1400" b="1" dirty="0" smtClean="0"/>
              <a:t>ÉTNICO-RACIAIS</a:t>
            </a:r>
          </a:p>
          <a:p>
            <a:endParaRPr lang="pt-BR" sz="1400" dirty="0"/>
          </a:p>
          <a:p>
            <a:r>
              <a:rPr lang="pt-BR" sz="1400" b="1" dirty="0"/>
              <a:t>COORDENAÇÃO-GERAL DE POLÍTICAS DE EDUCAÇÃO DO CAMPO</a:t>
            </a:r>
            <a:r>
              <a:rPr lang="pt-BR" sz="1400" b="1" dirty="0" smtClean="0"/>
              <a:t/>
            </a:r>
            <a:br>
              <a:rPr lang="pt-BR" sz="1400" b="1" dirty="0" smtClean="0"/>
            </a:br>
            <a:endParaRPr lang="pt-BR" sz="1400" b="1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1476375" y="5403850"/>
            <a:ext cx="6264275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</a:rPr>
              <a:t>Brasília, 28 de setembro 2017</a:t>
            </a:r>
            <a:endParaRPr lang="pt-BR" sz="1600" dirty="0">
              <a:solidFill>
                <a:schemeClr val="accent3">
                  <a:lumMod val="50000"/>
                </a:schemeClr>
              </a:solidFill>
              <a:latin typeface="Georgia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184" y="6237313"/>
            <a:ext cx="2915816" cy="62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694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899592" y="1412776"/>
            <a:ext cx="7474967" cy="352839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 dirty="0">
                <a:cs typeface="Arial" pitchFamily="34" charset="0"/>
              </a:rPr>
              <a:t>Ministério da </a:t>
            </a:r>
            <a:r>
              <a:rPr lang="pt-BR" sz="2800" b="1" dirty="0" smtClean="0">
                <a:cs typeface="Arial" pitchFamily="34" charset="0"/>
              </a:rPr>
              <a:t>Educação</a:t>
            </a:r>
          </a:p>
          <a:p>
            <a:endParaRPr lang="pt-BR" sz="2000" b="1" dirty="0">
              <a:cs typeface="Arial" pitchFamily="34" charset="0"/>
            </a:endParaRPr>
          </a:p>
          <a:p>
            <a:r>
              <a:rPr lang="pt-BR" sz="2000" b="1" dirty="0"/>
              <a:t>SECRETARIA DE EDUCAÇÃO CONTINUADA, ALFABETIZAÇÃO, DIVERSIDADE E </a:t>
            </a:r>
            <a:r>
              <a:rPr lang="pt-BR" sz="2000" b="1" dirty="0" smtClean="0"/>
              <a:t>INCLUSÃO</a:t>
            </a:r>
          </a:p>
          <a:p>
            <a:endParaRPr lang="pt-BR" sz="2000" dirty="0"/>
          </a:p>
          <a:p>
            <a:r>
              <a:rPr lang="pt-BR" sz="2000" b="1" dirty="0"/>
              <a:t>DIRETORIA DE POLÍTICAS DE EDUCAÇÃO DO CAMPO, INDÍGENA E PARA AS RELAÇÕES </a:t>
            </a:r>
            <a:r>
              <a:rPr lang="pt-BR" sz="2000" b="1" dirty="0" smtClean="0"/>
              <a:t>ÉTNICO-RACIAIS</a:t>
            </a:r>
          </a:p>
          <a:p>
            <a:endParaRPr lang="pt-BR" sz="2000" dirty="0"/>
          </a:p>
          <a:p>
            <a:r>
              <a:rPr lang="pt-BR" sz="2000" b="1" dirty="0"/>
              <a:t>COORDENAÇÃO-GERAL DE POLÍTICAS DE EDUCAÇÃO DO </a:t>
            </a:r>
            <a:r>
              <a:rPr lang="pt-BR" sz="2000" b="1" dirty="0" smtClean="0"/>
              <a:t>CAMPO</a:t>
            </a:r>
          </a:p>
          <a:p>
            <a:r>
              <a:rPr lang="pt-BR" sz="1600" b="1" dirty="0"/>
              <a:t/>
            </a:r>
            <a:br>
              <a:rPr lang="pt-BR" sz="1600" b="1" dirty="0"/>
            </a:br>
            <a:endParaRPr lang="pt-BR" sz="16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184" y="6237313"/>
            <a:ext cx="2915816" cy="62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626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331639" y="332656"/>
            <a:ext cx="6480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bg1"/>
                </a:solidFill>
                <a:latin typeface="Garamond" pitchFamily="18" charset="0"/>
              </a:rPr>
              <a:t>PRONACAMPO</a:t>
            </a:r>
            <a:endParaRPr lang="pt-BR" sz="3200" b="1" dirty="0">
              <a:solidFill>
                <a:schemeClr val="bg1"/>
              </a:solidFill>
              <a:latin typeface="Garamond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184" y="6237313"/>
            <a:ext cx="2915816" cy="620688"/>
          </a:xfrm>
          <a:prstGeom prst="rect">
            <a:avLst/>
          </a:prstGeom>
        </p:spPr>
      </p:pic>
      <p:sp>
        <p:nvSpPr>
          <p:cNvPr id="4" name="Retângulo 5"/>
          <p:cNvSpPr>
            <a:spLocks noChangeArrowheads="1"/>
          </p:cNvSpPr>
          <p:nvPr/>
        </p:nvSpPr>
        <p:spPr bwMode="auto">
          <a:xfrm>
            <a:off x="191925" y="994070"/>
            <a:ext cx="86764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000000"/>
                </a:solidFill>
                <a:latin typeface="+mj-lt"/>
              </a:rPr>
              <a:t>Informações Gerais sobre as Escolas no Campo</a:t>
            </a:r>
            <a:endParaRPr lang="pt-BR" sz="32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539552" y="2388721"/>
            <a:ext cx="7488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dirty="0" smtClean="0">
                <a:solidFill>
                  <a:srgbClr val="000000"/>
                </a:solidFill>
                <a:latin typeface="+mn-lt"/>
                <a:cs typeface="Arial" pitchFamily="34" charset="0"/>
              </a:rPr>
              <a:t>   </a:t>
            </a:r>
            <a:endParaRPr lang="pt-BR" sz="2000" b="1" dirty="0">
              <a:latin typeface="+mn-lt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400" dirty="0">
              <a:solidFill>
                <a:srgbClr val="000000"/>
              </a:solidFill>
              <a:latin typeface="+mn-lt"/>
              <a:cs typeface="+mn-cs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5773097"/>
            <a:ext cx="2194750" cy="323116"/>
          </a:xfrm>
          <a:prstGeom prst="rect">
            <a:avLst/>
          </a:prstGeom>
        </p:spPr>
      </p:pic>
      <p:sp>
        <p:nvSpPr>
          <p:cNvPr id="9" name="Retângulo 5"/>
          <p:cNvSpPr>
            <a:spLocks noChangeArrowheads="1"/>
          </p:cNvSpPr>
          <p:nvPr/>
        </p:nvSpPr>
        <p:spPr bwMode="auto">
          <a:xfrm>
            <a:off x="233771" y="2164619"/>
            <a:ext cx="8676456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b="1" dirty="0" smtClean="0">
                <a:solidFill>
                  <a:srgbClr val="000000"/>
                </a:solidFill>
                <a:latin typeface="+mj-lt"/>
              </a:rPr>
              <a:t>Total de Escolas do Campo: 69.049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b="1" dirty="0">
                <a:solidFill>
                  <a:srgbClr val="000000"/>
                </a:solidFill>
                <a:latin typeface="+mj-lt"/>
              </a:rPr>
              <a:t>Total de Professores do Campo: 345.259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b="1" dirty="0" smtClean="0">
                <a:solidFill>
                  <a:srgbClr val="000000"/>
                </a:solidFill>
                <a:latin typeface="+mj-lt"/>
              </a:rPr>
              <a:t>Total de Matrículas na Educação Básica do Campo: 5.581.021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b="1" dirty="0" smtClean="0">
                <a:solidFill>
                  <a:srgbClr val="000000"/>
                </a:solidFill>
                <a:latin typeface="+mj-lt"/>
              </a:rPr>
              <a:t>Total de Matrículas na Educação Infantil: 1.140.114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b="1" dirty="0" smtClean="0">
                <a:solidFill>
                  <a:srgbClr val="000000"/>
                </a:solidFill>
                <a:latin typeface="+mj-lt"/>
              </a:rPr>
              <a:t>Total de Matrículas no EF anos iniciais: 2.457.835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b="1" dirty="0" smtClean="0">
                <a:solidFill>
                  <a:srgbClr val="000000"/>
                </a:solidFill>
                <a:latin typeface="+mj-lt"/>
              </a:rPr>
              <a:t>Total de Matrículas no EF anos finais: 1.450.549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b="1" dirty="0" smtClean="0">
                <a:solidFill>
                  <a:srgbClr val="000000"/>
                </a:solidFill>
                <a:latin typeface="+mj-lt"/>
              </a:rPr>
              <a:t>Total de Matrículas no Ensino Médio: 356.938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b="1" dirty="0" smtClean="0">
                <a:solidFill>
                  <a:srgbClr val="000000"/>
                </a:solidFill>
                <a:latin typeface="+mj-lt"/>
              </a:rPr>
              <a:t>Total de Matrículas na Educação Profissional: 112.543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b="1" dirty="0" smtClean="0">
                <a:solidFill>
                  <a:srgbClr val="000000"/>
                </a:solidFill>
                <a:latin typeface="+mj-lt"/>
              </a:rPr>
              <a:t>Total de Matrículas na Educação de Jovens e Adultos: 375.607</a:t>
            </a:r>
            <a:endParaRPr lang="pt-BR" sz="2000" b="1" dirty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6318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331639" y="332656"/>
            <a:ext cx="6480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bg1"/>
                </a:solidFill>
                <a:latin typeface="Garamond" pitchFamily="18" charset="0"/>
              </a:rPr>
              <a:t>PRONACAMPO</a:t>
            </a:r>
            <a:endParaRPr lang="pt-BR" sz="3200" b="1" dirty="0">
              <a:solidFill>
                <a:schemeClr val="bg1"/>
              </a:solidFill>
              <a:latin typeface="Garamond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184" y="6237313"/>
            <a:ext cx="2915816" cy="620688"/>
          </a:xfrm>
          <a:prstGeom prst="rect">
            <a:avLst/>
          </a:prstGeom>
        </p:spPr>
      </p:pic>
      <p:sp>
        <p:nvSpPr>
          <p:cNvPr id="4" name="Retângulo 5"/>
          <p:cNvSpPr>
            <a:spLocks noChangeArrowheads="1"/>
          </p:cNvSpPr>
          <p:nvPr/>
        </p:nvSpPr>
        <p:spPr bwMode="auto">
          <a:xfrm>
            <a:off x="191925" y="994070"/>
            <a:ext cx="86764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000000"/>
                </a:solidFill>
                <a:latin typeface="+mj-lt"/>
              </a:rPr>
              <a:t>FORMAÇÃO INICIAL  DE PROFESSORES NO CAMPO</a:t>
            </a:r>
            <a:endParaRPr lang="pt-BR" sz="32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539552" y="2361085"/>
            <a:ext cx="74888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b="1" dirty="0">
                <a:solidFill>
                  <a:srgbClr val="000000"/>
                </a:solidFill>
                <a:latin typeface="+mj-lt"/>
                <a:cs typeface="Arial" pitchFamily="34" charset="0"/>
              </a:rPr>
              <a:t>INDICADORES</a:t>
            </a:r>
            <a:endParaRPr lang="pt-BR" sz="2000" b="1" dirty="0" smtClean="0">
              <a:solidFill>
                <a:srgbClr val="000000"/>
              </a:solidFill>
              <a:latin typeface="+mj-lt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>
              <a:solidFill>
                <a:srgbClr val="000000"/>
              </a:solidFill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dirty="0" smtClean="0">
                <a:solidFill>
                  <a:srgbClr val="000000"/>
                </a:solidFill>
                <a:cs typeface="Arial" pitchFamily="34" charset="0"/>
              </a:rPr>
              <a:t>Das 345.259  mil </a:t>
            </a:r>
            <a:r>
              <a:rPr lang="pt-BR" sz="2000" dirty="0">
                <a:solidFill>
                  <a:srgbClr val="000000"/>
                </a:solidFill>
                <a:cs typeface="Arial" pitchFamily="34" charset="0"/>
              </a:rPr>
              <a:t>funções </a:t>
            </a:r>
            <a:r>
              <a:rPr lang="pt-BR" sz="2000" dirty="0" smtClean="0">
                <a:solidFill>
                  <a:srgbClr val="000000"/>
                </a:solidFill>
                <a:cs typeface="Arial" pitchFamily="34" charset="0"/>
              </a:rPr>
              <a:t>que atuam nas escolas do campo, 134.031 (38,8%) </a:t>
            </a:r>
            <a:r>
              <a:rPr lang="pt-BR" sz="2000" dirty="0">
                <a:solidFill>
                  <a:srgbClr val="000000"/>
                </a:solidFill>
                <a:cs typeface="Arial" pitchFamily="34" charset="0"/>
              </a:rPr>
              <a:t>possuem apenas formação em nível </a:t>
            </a:r>
            <a:r>
              <a:rPr lang="pt-BR" sz="2000" dirty="0" smtClean="0">
                <a:solidFill>
                  <a:srgbClr val="000000"/>
                </a:solidFill>
                <a:cs typeface="Arial" pitchFamily="34" charset="0"/>
              </a:rPr>
              <a:t>médio e 203.749 ( 59%) possuem formação em nível superior. 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>
              <a:solidFill>
                <a:srgbClr val="000000"/>
              </a:solidFill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>
              <a:solidFill>
                <a:srgbClr val="000000"/>
              </a:solidFill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 smtClean="0">
              <a:solidFill>
                <a:srgbClr val="000000"/>
              </a:solidFill>
              <a:cs typeface="Arial" pitchFamily="34" charset="0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5773097"/>
            <a:ext cx="2194750" cy="323116"/>
          </a:xfrm>
          <a:prstGeom prst="rect">
            <a:avLst/>
          </a:prstGeom>
        </p:spPr>
      </p:pic>
      <p:sp>
        <p:nvSpPr>
          <p:cNvPr id="9" name="Retângulo 5"/>
          <p:cNvSpPr>
            <a:spLocks noChangeArrowheads="1"/>
          </p:cNvSpPr>
          <p:nvPr/>
        </p:nvSpPr>
        <p:spPr bwMode="auto">
          <a:xfrm>
            <a:off x="191925" y="1655484"/>
            <a:ext cx="8718302" cy="909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000" b="1" dirty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77595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331639" y="332656"/>
            <a:ext cx="6480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bg1"/>
                </a:solidFill>
                <a:latin typeface="Garamond" pitchFamily="18" charset="0"/>
              </a:rPr>
              <a:t>PRONACAMPO</a:t>
            </a:r>
            <a:endParaRPr lang="pt-BR" sz="3200" b="1" dirty="0">
              <a:solidFill>
                <a:schemeClr val="bg1"/>
              </a:solidFill>
              <a:latin typeface="Garamond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184" y="6237313"/>
            <a:ext cx="2915816" cy="620688"/>
          </a:xfrm>
          <a:prstGeom prst="rect">
            <a:avLst/>
          </a:prstGeom>
        </p:spPr>
      </p:pic>
      <p:sp>
        <p:nvSpPr>
          <p:cNvPr id="4" name="Retângulo 5"/>
          <p:cNvSpPr>
            <a:spLocks noChangeArrowheads="1"/>
          </p:cNvSpPr>
          <p:nvPr/>
        </p:nvSpPr>
        <p:spPr bwMode="auto">
          <a:xfrm>
            <a:off x="191925" y="994070"/>
            <a:ext cx="86764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000000"/>
                </a:solidFill>
                <a:latin typeface="+mj-lt"/>
              </a:rPr>
              <a:t>FORMAÇÃO INICIAL DE PROFESSORES NO CAMPO</a:t>
            </a:r>
            <a:endParaRPr lang="pt-BR" sz="32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9" name="Retângulo 5"/>
          <p:cNvSpPr>
            <a:spLocks noChangeArrowheads="1"/>
          </p:cNvSpPr>
          <p:nvPr/>
        </p:nvSpPr>
        <p:spPr bwMode="auto">
          <a:xfrm>
            <a:off x="233771" y="2164619"/>
            <a:ext cx="8676456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000000"/>
                </a:solidFill>
                <a:latin typeface="+mj-lt"/>
              </a:rPr>
              <a:t>Programa de Apoio à Formação Superior em Licenciatura em  Educação do Campo visa à formação Inicial de professores para a docência na Educação Básica em escolas do campo, para atuação nas séries finais do Ensino fundamental e no Ensino médio </a:t>
            </a:r>
            <a:r>
              <a:rPr lang="pt-BR" sz="2000" dirty="0" smtClean="0">
                <a:solidFill>
                  <a:srgbClr val="000000"/>
                </a:solidFill>
                <a:latin typeface="+mj-lt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000" b="1" dirty="0">
              <a:solidFill>
                <a:srgbClr val="000000"/>
              </a:solidFill>
              <a:latin typeface="+mj-lt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000" b="1" dirty="0" smtClean="0">
              <a:solidFill>
                <a:srgbClr val="000000"/>
              </a:solidFill>
              <a:latin typeface="+mj-lt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000" b="1" dirty="0">
              <a:solidFill>
                <a:srgbClr val="000000"/>
              </a:solidFill>
              <a:latin typeface="+mj-lt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000" b="1" dirty="0" smtClean="0">
              <a:solidFill>
                <a:srgbClr val="000000"/>
              </a:solidFill>
              <a:latin typeface="+mj-lt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000" b="1" dirty="0">
              <a:solidFill>
                <a:srgbClr val="000000"/>
              </a:solidFill>
              <a:latin typeface="+mj-lt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000" b="1" dirty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99639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331639" y="332656"/>
            <a:ext cx="6480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bg1"/>
                </a:solidFill>
                <a:latin typeface="Garamond" pitchFamily="18" charset="0"/>
              </a:rPr>
              <a:t>PRONACAMPO</a:t>
            </a:r>
            <a:endParaRPr lang="pt-BR" sz="3200" b="1" dirty="0">
              <a:solidFill>
                <a:schemeClr val="bg1"/>
              </a:solidFill>
              <a:latin typeface="Garamond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184" y="6237313"/>
            <a:ext cx="2915816" cy="620688"/>
          </a:xfrm>
          <a:prstGeom prst="rect">
            <a:avLst/>
          </a:prstGeom>
        </p:spPr>
      </p:pic>
      <p:sp>
        <p:nvSpPr>
          <p:cNvPr id="4" name="Retângulo 5"/>
          <p:cNvSpPr>
            <a:spLocks noChangeArrowheads="1"/>
          </p:cNvSpPr>
          <p:nvPr/>
        </p:nvSpPr>
        <p:spPr bwMode="auto">
          <a:xfrm>
            <a:off x="191925" y="994070"/>
            <a:ext cx="86764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000000"/>
                </a:solidFill>
                <a:latin typeface="+mj-lt"/>
              </a:rPr>
              <a:t>FORMAÇÃO INICIAL DE PROFESSORES NO CAMPO</a:t>
            </a:r>
            <a:endParaRPr lang="pt-BR" sz="32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9" name="Retângulo 5"/>
          <p:cNvSpPr>
            <a:spLocks noChangeArrowheads="1"/>
          </p:cNvSpPr>
          <p:nvPr/>
        </p:nvSpPr>
        <p:spPr bwMode="auto">
          <a:xfrm>
            <a:off x="323527" y="1772817"/>
            <a:ext cx="8586699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2000" b="1" dirty="0" smtClean="0">
                <a:solidFill>
                  <a:srgbClr val="000000"/>
                </a:solidFill>
                <a:latin typeface="+mj-lt"/>
              </a:rPr>
              <a:t>OBJETIVOS: </a:t>
            </a:r>
          </a:p>
          <a:p>
            <a:endParaRPr lang="pt-BR" sz="2000" b="1" dirty="0">
              <a:solidFill>
                <a:srgbClr val="000000"/>
              </a:solidFill>
              <a:latin typeface="+mj-lt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000000"/>
                </a:solidFill>
                <a:latin typeface="+mj-lt"/>
              </a:rPr>
              <a:t>Apoiar a implementação de cursos de regulares de Licenciatura em Educação do Campo nas Instituições Públicas de Ensino Superior de todo o país, voltados especificamente para a formação de educadores para a docência nos anos finais do ensino fundamental e ensino médio nas escolas do campo.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000000"/>
                </a:solidFill>
                <a:latin typeface="+mj-lt"/>
              </a:rPr>
              <a:t>Promover a formação superior dos professores em exercício na rede pública das escolas do campo e de educadores que atuam em experiências alternativas em educação do campo, por meio da estratégia de formação por áreas de conhecimento, de modo a expandir a oferta de educação básica de qualidade nas áreas rurais, sem que seja necessário a nucleação extra-campo.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000" b="1" dirty="0" smtClean="0">
              <a:solidFill>
                <a:srgbClr val="000000"/>
              </a:solidFill>
              <a:latin typeface="+mj-lt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000" b="1" dirty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04586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331639" y="332656"/>
            <a:ext cx="6480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bg1"/>
                </a:solidFill>
                <a:latin typeface="Garamond" pitchFamily="18" charset="0"/>
              </a:rPr>
              <a:t>PRONACAMPO</a:t>
            </a:r>
            <a:endParaRPr lang="pt-BR" sz="3200" b="1" dirty="0">
              <a:solidFill>
                <a:schemeClr val="bg1"/>
              </a:solidFill>
              <a:latin typeface="Garamond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184" y="6237313"/>
            <a:ext cx="2915816" cy="620688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395536" y="1950410"/>
            <a:ext cx="7776864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b="1" dirty="0" smtClean="0">
              <a:solidFill>
                <a:srgbClr val="000000"/>
              </a:solidFill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ANTECEDENTES HISTÓRICOS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1400" b="1" dirty="0" smtClean="0">
              <a:solidFill>
                <a:srgbClr val="000000"/>
              </a:solidFill>
              <a:cs typeface="Arial" pitchFamily="34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Publicação do Edital Conjunto SESU/SECADI/SETEC Nº 02/2012;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dirty="0">
                <a:solidFill>
                  <a:srgbClr val="000000"/>
                </a:solidFill>
                <a:latin typeface="+mj-lt"/>
                <a:cs typeface="Arial" pitchFamily="34" charset="0"/>
              </a:rPr>
              <a:t>As Universidades Federais receberam 15 (quinze) Docentes da Carreira </a:t>
            </a:r>
            <a:r>
              <a:rPr lang="pt-BR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do Magistério </a:t>
            </a:r>
            <a:r>
              <a:rPr lang="pt-BR" sz="2000" dirty="0">
                <a:solidFill>
                  <a:srgbClr val="000000"/>
                </a:solidFill>
                <a:latin typeface="+mj-lt"/>
                <a:cs typeface="Arial" pitchFamily="34" charset="0"/>
              </a:rPr>
              <a:t>Superior e 03 (três) Técnicos – Administrativos </a:t>
            </a:r>
            <a:r>
              <a:rPr lang="pt-BR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;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Os Institutos condicionadas à avaliação da SETEC e ao Acordo de Metas Institucionais;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Institucionalização dos Cursos </a:t>
            </a:r>
            <a:r>
              <a:rPr lang="pt-BR" sz="2000" dirty="0">
                <a:solidFill>
                  <a:srgbClr val="000000"/>
                </a:solidFill>
                <a:latin typeface="+mj-lt"/>
                <a:cs typeface="Arial" pitchFamily="34" charset="0"/>
              </a:rPr>
              <a:t>de Licenciatura em Educação do </a:t>
            </a:r>
            <a:r>
              <a:rPr lang="pt-BR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Campo em 43 IES e a oferta de 13.320 vagas pactuadas;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dirty="0">
                <a:solidFill>
                  <a:srgbClr val="000000"/>
                </a:solidFill>
                <a:latin typeface="+mj-lt"/>
                <a:cs typeface="Arial" pitchFamily="34" charset="0"/>
              </a:rPr>
              <a:t>Portaria nº 102/2015 </a:t>
            </a:r>
            <a:r>
              <a:rPr lang="pt-BR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– Comissão Especial das </a:t>
            </a:r>
            <a:r>
              <a:rPr lang="pt-BR" sz="2000" dirty="0">
                <a:solidFill>
                  <a:srgbClr val="000000"/>
                </a:solidFill>
                <a:latin typeface="+mj-lt"/>
                <a:cs typeface="Arial" pitchFamily="34" charset="0"/>
              </a:rPr>
              <a:t>Licenciaturas em Educação do </a:t>
            </a:r>
            <a:r>
              <a:rPr lang="pt-BR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Campo;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GT ANDIFES – 27/04/2017 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>
              <a:solidFill>
                <a:srgbClr val="000000"/>
              </a:solidFill>
              <a:cs typeface="Arial" pitchFamily="34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 smtClean="0">
              <a:solidFill>
                <a:srgbClr val="000000"/>
              </a:solidFill>
              <a:cs typeface="Arial" pitchFamily="34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 smtClean="0">
              <a:solidFill>
                <a:srgbClr val="000000"/>
              </a:solidFill>
              <a:cs typeface="Arial" pitchFamily="34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9" name="Retângulo 5"/>
          <p:cNvSpPr>
            <a:spLocks noChangeArrowheads="1"/>
          </p:cNvSpPr>
          <p:nvPr/>
        </p:nvSpPr>
        <p:spPr bwMode="auto">
          <a:xfrm>
            <a:off x="233771" y="2164619"/>
            <a:ext cx="86764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0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79512" y="1141533"/>
            <a:ext cx="87307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 smtClean="0">
                <a:latin typeface="+mj-lt"/>
              </a:rPr>
              <a:t>FORMAÇÃO</a:t>
            </a:r>
            <a:r>
              <a:rPr lang="pt-BR" sz="3200" b="1" dirty="0" smtClean="0"/>
              <a:t> INICIAL DE PROFESSORES NO CAMPO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2919633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331639" y="332656"/>
            <a:ext cx="6480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bg1"/>
                </a:solidFill>
                <a:latin typeface="Garamond" pitchFamily="18" charset="0"/>
              </a:rPr>
              <a:t>PRONACAMPO</a:t>
            </a:r>
            <a:endParaRPr lang="pt-BR" sz="3200" b="1" dirty="0">
              <a:solidFill>
                <a:schemeClr val="bg1"/>
              </a:solidFill>
              <a:latin typeface="Garamond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184" y="6237313"/>
            <a:ext cx="2915816" cy="620688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323528" y="2164619"/>
            <a:ext cx="7848872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b="1" dirty="0" smtClean="0">
              <a:solidFill>
                <a:srgbClr val="000000"/>
              </a:solidFill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b="1" dirty="0" smtClean="0">
                <a:solidFill>
                  <a:srgbClr val="000000"/>
                </a:solidFill>
                <a:cs typeface="Arial" pitchFamily="34" charset="0"/>
              </a:rPr>
              <a:t>SITUAÇÃO ATUAL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1400" b="1" dirty="0" smtClean="0">
              <a:solidFill>
                <a:srgbClr val="000000"/>
              </a:solidFill>
              <a:cs typeface="Arial" pitchFamily="34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dirty="0">
                <a:solidFill>
                  <a:srgbClr val="000000"/>
                </a:solidFill>
                <a:cs typeface="Arial" pitchFamily="34" charset="0"/>
              </a:rPr>
              <a:t>Articulação junto a ANDIFES para a definição do </a:t>
            </a:r>
            <a:r>
              <a:rPr lang="pt-BR" sz="2000" dirty="0" smtClean="0">
                <a:solidFill>
                  <a:srgbClr val="000000"/>
                </a:solidFill>
                <a:cs typeface="Arial" pitchFamily="34" charset="0"/>
              </a:rPr>
              <a:t>custo </a:t>
            </a:r>
            <a:r>
              <a:rPr lang="pt-BR" sz="2000" dirty="0">
                <a:solidFill>
                  <a:srgbClr val="000000"/>
                </a:solidFill>
                <a:cs typeface="Arial" pitchFamily="34" charset="0"/>
              </a:rPr>
              <a:t>aluno diferenciado para os cursos </a:t>
            </a:r>
            <a:r>
              <a:rPr lang="pt-BR" sz="2000" dirty="0" smtClean="0">
                <a:solidFill>
                  <a:srgbClr val="000000"/>
                </a:solidFill>
                <a:cs typeface="Arial" pitchFamily="34" charset="0"/>
              </a:rPr>
              <a:t>da Licenciatura em Educação </a:t>
            </a:r>
            <a:r>
              <a:rPr lang="pt-BR" sz="2000" smtClean="0">
                <a:solidFill>
                  <a:srgbClr val="000000"/>
                </a:solidFill>
                <a:cs typeface="Arial" pitchFamily="34" charset="0"/>
              </a:rPr>
              <a:t>do Campo. </a:t>
            </a:r>
            <a:endParaRPr lang="pt-BR" sz="2000" dirty="0">
              <a:solidFill>
                <a:srgbClr val="000000"/>
              </a:solidFill>
              <a:cs typeface="Arial" pitchFamily="34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dirty="0">
                <a:solidFill>
                  <a:srgbClr val="000000"/>
                </a:solidFill>
                <a:cs typeface="Arial" pitchFamily="34" charset="0"/>
              </a:rPr>
              <a:t>Seminário Nacional da Licenciaturas em Educação do </a:t>
            </a:r>
            <a:r>
              <a:rPr lang="pt-BR" sz="2000" dirty="0" smtClean="0">
                <a:solidFill>
                  <a:srgbClr val="000000"/>
                </a:solidFill>
                <a:cs typeface="Arial" pitchFamily="34" charset="0"/>
              </a:rPr>
              <a:t>Campo – Dezembro de 2017 </a:t>
            </a:r>
            <a:endParaRPr lang="pt-BR" sz="2000" dirty="0">
              <a:solidFill>
                <a:srgbClr val="000000"/>
              </a:solidFill>
              <a:cs typeface="Arial" pitchFamily="34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dirty="0">
                <a:solidFill>
                  <a:srgbClr val="000000"/>
                </a:solidFill>
                <a:cs typeface="Arial" pitchFamily="34" charset="0"/>
              </a:rPr>
              <a:t>Formação Continuada dos Professores das Universidades ofertantes das LEDOCs - UFMG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>
              <a:solidFill>
                <a:srgbClr val="000000"/>
              </a:solidFill>
              <a:cs typeface="Arial" pitchFamily="34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 smtClean="0">
              <a:solidFill>
                <a:srgbClr val="000000"/>
              </a:solidFill>
              <a:cs typeface="Arial" pitchFamily="34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 smtClean="0">
              <a:solidFill>
                <a:srgbClr val="000000"/>
              </a:solidFill>
              <a:cs typeface="Arial" pitchFamily="34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9" name="Retângulo 5"/>
          <p:cNvSpPr>
            <a:spLocks noChangeArrowheads="1"/>
          </p:cNvSpPr>
          <p:nvPr/>
        </p:nvSpPr>
        <p:spPr bwMode="auto">
          <a:xfrm>
            <a:off x="233771" y="2164619"/>
            <a:ext cx="86764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0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33771" y="1141533"/>
            <a:ext cx="85867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 smtClean="0"/>
              <a:t>FORMAÇÃO INICIAL DE PROFESSORES NO CAMPO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2493301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331639" y="332656"/>
            <a:ext cx="6480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bg1"/>
                </a:solidFill>
                <a:latin typeface="Garamond" pitchFamily="18" charset="0"/>
              </a:rPr>
              <a:t>PRONACAMPO</a:t>
            </a:r>
            <a:endParaRPr lang="pt-BR" sz="3200" b="1" dirty="0">
              <a:solidFill>
                <a:schemeClr val="bg1"/>
              </a:solidFill>
              <a:latin typeface="Garamond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184" y="6237313"/>
            <a:ext cx="2915816" cy="620688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323528" y="2164619"/>
            <a:ext cx="784887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b="1" dirty="0" smtClean="0">
              <a:solidFill>
                <a:srgbClr val="000000"/>
              </a:solidFill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DESAFIOS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1400" b="1" dirty="0" smtClean="0">
              <a:solidFill>
                <a:srgbClr val="000000"/>
              </a:solidFill>
              <a:cs typeface="Arial" pitchFamily="34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Definição do custo aluno </a:t>
            </a:r>
            <a:r>
              <a:rPr lang="pt-BR" sz="2000" dirty="0">
                <a:solidFill>
                  <a:srgbClr val="000000"/>
                </a:solidFill>
                <a:latin typeface="+mj-lt"/>
                <a:cs typeface="Arial" pitchFamily="34" charset="0"/>
              </a:rPr>
              <a:t>diferenciado para </a:t>
            </a:r>
            <a:r>
              <a:rPr lang="pt-BR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o Procampo </a:t>
            </a:r>
            <a:r>
              <a:rPr lang="pt-BR" sz="2000" dirty="0">
                <a:solidFill>
                  <a:srgbClr val="000000"/>
                </a:solidFill>
                <a:latin typeface="+mj-lt"/>
                <a:cs typeface="Arial" pitchFamily="34" charset="0"/>
              </a:rPr>
              <a:t>e Prolind no Fórum Andifes; </a:t>
            </a:r>
            <a:endParaRPr lang="pt-BR" sz="2000" dirty="0" smtClean="0">
              <a:solidFill>
                <a:srgbClr val="000000"/>
              </a:solidFill>
              <a:latin typeface="+mj-lt"/>
              <a:cs typeface="Arial" pitchFamily="34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A oferta regular dos Cursos de Licenciatura em Educação do Campo; </a:t>
            </a:r>
            <a:endParaRPr lang="pt-BR" sz="2000" dirty="0">
              <a:solidFill>
                <a:srgbClr val="000000"/>
              </a:solidFill>
              <a:latin typeface="+mj-lt"/>
              <a:cs typeface="Arial" pitchFamily="34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Acompanhamento dos cursos de Licenciaturas </a:t>
            </a:r>
            <a:r>
              <a:rPr lang="pt-BR" sz="2000" dirty="0">
                <a:solidFill>
                  <a:srgbClr val="000000"/>
                </a:solidFill>
                <a:latin typeface="+mj-lt"/>
                <a:cs typeface="Arial" pitchFamily="34" charset="0"/>
              </a:rPr>
              <a:t>em Educação do </a:t>
            </a:r>
            <a:r>
              <a:rPr lang="pt-BR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Campo;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>
              <a:solidFill>
                <a:srgbClr val="000000"/>
              </a:solidFill>
              <a:latin typeface="+mj-lt"/>
              <a:cs typeface="Arial" pitchFamily="34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>
              <a:solidFill>
                <a:srgbClr val="000000"/>
              </a:solidFill>
              <a:cs typeface="Arial" pitchFamily="34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 smtClean="0">
              <a:solidFill>
                <a:srgbClr val="000000"/>
              </a:solidFill>
              <a:cs typeface="Arial" pitchFamily="34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 smtClean="0">
              <a:solidFill>
                <a:srgbClr val="000000"/>
              </a:solidFill>
              <a:cs typeface="Arial" pitchFamily="34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9" name="Retângulo 5"/>
          <p:cNvSpPr>
            <a:spLocks noChangeArrowheads="1"/>
          </p:cNvSpPr>
          <p:nvPr/>
        </p:nvSpPr>
        <p:spPr bwMode="auto">
          <a:xfrm>
            <a:off x="233771" y="2164619"/>
            <a:ext cx="86764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0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79513" y="1141533"/>
            <a:ext cx="87307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 smtClean="0"/>
              <a:t>FORMAÇÃO INICIAL DE PROFESSORES NO CAMPO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2702369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K:\Licencaitura em Educação do Campo - 2015\Mapa IES expansão da licenciatura em educação do camp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98580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2073</TotalTime>
  <Words>522</Words>
  <Application>Microsoft Office PowerPoint</Application>
  <PresentationFormat>Apresentação na tela (4:3)</PresentationFormat>
  <Paragraphs>83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10</vt:i4>
      </vt:variant>
    </vt:vector>
  </HeadingPairs>
  <TitlesOfParts>
    <vt:vector size="17" baseType="lpstr">
      <vt:lpstr>Arial</vt:lpstr>
      <vt:lpstr>Calibri</vt:lpstr>
      <vt:lpstr>Garamond</vt:lpstr>
      <vt:lpstr>Georgia</vt:lpstr>
      <vt:lpstr>Wingdings</vt:lpstr>
      <vt:lpstr>Tema do Office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Ministério da Educação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Luciano Lucas do Nascimento</dc:creator>
  <cp:lastModifiedBy>Divina Lucia Bastos</cp:lastModifiedBy>
  <cp:revision>179</cp:revision>
  <cp:lastPrinted>2017-09-27T20:35:42Z</cp:lastPrinted>
  <dcterms:created xsi:type="dcterms:W3CDTF">2012-12-04T16:21:34Z</dcterms:created>
  <dcterms:modified xsi:type="dcterms:W3CDTF">2017-09-28T11:51:45Z</dcterms:modified>
</cp:coreProperties>
</file>