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3" r:id="rId3"/>
    <p:sldId id="265" r:id="rId4"/>
    <p:sldId id="278" r:id="rId5"/>
    <p:sldId id="266" r:id="rId6"/>
    <p:sldId id="267" r:id="rId7"/>
    <p:sldId id="268" r:id="rId8"/>
    <p:sldId id="276" r:id="rId9"/>
    <p:sldId id="281" r:id="rId10"/>
    <p:sldId id="280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660"/>
  </p:normalViewPr>
  <p:slideViewPr>
    <p:cSldViewPr>
      <p:cViewPr varScale="1">
        <p:scale>
          <a:sx n="86" d="100"/>
          <a:sy n="86" d="100"/>
        </p:scale>
        <p:origin x="15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066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693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282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65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694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7623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74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6745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755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740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136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ABC4550-566D-4C29-A613-45EF4D9A6C90}" type="datetimeFigureOut">
              <a:rPr lang="pt-BR" smtClean="0"/>
              <a:t>28/09/2017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42A6AC8-56FB-4271-BA11-5EE8BEB22F3E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964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6084168" y="5661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0164" y="5003099"/>
            <a:ext cx="8639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/>
              <a:t>Secretaria de Ensino Superior - </a:t>
            </a:r>
            <a:r>
              <a:rPr lang="pt-BR" dirty="0" err="1" smtClean="0"/>
              <a:t>SESu</a:t>
            </a:r>
            <a:endParaRPr lang="pt-BR" dirty="0" smtClean="0"/>
          </a:p>
          <a:p>
            <a:pPr algn="r"/>
            <a:r>
              <a:rPr lang="pt-BR" dirty="0" smtClean="0"/>
              <a:t>Diretoria de Desenvolvimento da Rede de Instituições Federais de Educação – DIFES </a:t>
            </a:r>
          </a:p>
          <a:p>
            <a:pPr algn="r"/>
            <a:r>
              <a:rPr lang="pt-BR" dirty="0" smtClean="0"/>
              <a:t>Coordenação Geral de Expansão, gestão e Planejamento Acadêmico.</a:t>
            </a:r>
          </a:p>
          <a:p>
            <a:pPr algn="r"/>
            <a:r>
              <a:rPr lang="pt-BR" dirty="0" smtClean="0"/>
              <a:t>Brasília, 28 de setembro de 2017.</a:t>
            </a:r>
          </a:p>
          <a:p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2" name="AutoShape 22" descr="Resultado de imagem para LOGO DO ME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24" descr="Resultado de imagem para LOGO DO ME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52" name="Picture 28" descr="Imagem relaciona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724" y="312738"/>
            <a:ext cx="3358584" cy="2036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ítulo 12"/>
          <p:cNvSpPr>
            <a:spLocks noGrp="1"/>
          </p:cNvSpPr>
          <p:nvPr>
            <p:ph type="subTitle" idx="1"/>
          </p:nvPr>
        </p:nvSpPr>
        <p:spPr>
          <a:xfrm>
            <a:off x="1475656" y="2598794"/>
            <a:ext cx="6480720" cy="146304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/>
            <a:endParaRPr lang="pt-BR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4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procampo</a:t>
            </a:r>
            <a:endParaRPr lang="pt-B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593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83768" y="3429000"/>
            <a:ext cx="4824536" cy="936104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DIFES/</a:t>
            </a:r>
            <a:r>
              <a:rPr lang="pt-BR" sz="2800" b="1" dirty="0" err="1" smtClean="0">
                <a:solidFill>
                  <a:schemeClr val="tx1"/>
                </a:solidFill>
              </a:rPr>
              <a:t>SESu</a:t>
            </a:r>
            <a:r>
              <a:rPr lang="pt-BR" sz="2800" b="1" dirty="0" smtClean="0">
                <a:solidFill>
                  <a:schemeClr val="tx1"/>
                </a:solidFill>
              </a:rPr>
              <a:t>/MEC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/>
          </p:nvPr>
        </p:nvGraphicFramePr>
        <p:xfrm>
          <a:off x="3518148" y="1268760"/>
          <a:ext cx="2107704" cy="2107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Imagem de Bitmap" r:id="rId3" imgW="2209493" imgH="2305177" progId="Paint.Picture">
                  <p:embed/>
                </p:oleObj>
              </mc:Choice>
              <mc:Fallback>
                <p:oleObj name="Imagem de Bitmap" r:id="rId3" imgW="2209493" imgH="2305177" progId="Paint.Picture">
                  <p:embed/>
                  <p:pic>
                    <p:nvPicPr>
                      <p:cNvPr id="5" name="Obje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148" y="1268760"/>
                        <a:ext cx="2107704" cy="210770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6084168" y="5661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685059" y="5013176"/>
            <a:ext cx="82958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/>
              <a:t>Diretoria de Desenvolvimento da Rede de Instituições Federais de Educação</a:t>
            </a:r>
          </a:p>
          <a:p>
            <a:pPr algn="r"/>
            <a:r>
              <a:rPr lang="pt-BR" dirty="0" smtClean="0"/>
              <a:t>Coordenação Geral de Expansão, gestão e Planejamento Acadêmico.</a:t>
            </a:r>
          </a:p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52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Dados Gerais PROCAMPO -IFES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611560" y="1844824"/>
            <a:ext cx="3919344" cy="3528392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Número de IFES - 28</a:t>
            </a:r>
          </a:p>
          <a:p>
            <a:r>
              <a:rPr lang="pt-BR" dirty="0" smtClean="0"/>
              <a:t>Número de Cursos – 43</a:t>
            </a:r>
          </a:p>
          <a:p>
            <a:r>
              <a:rPr lang="pt-BR" dirty="0" smtClean="0"/>
              <a:t>Nº de vagas pactuadas – 5.160</a:t>
            </a:r>
          </a:p>
          <a:p>
            <a:r>
              <a:rPr lang="pt-BR" dirty="0" smtClean="0"/>
              <a:t>Nº de vagas novas  (2015) – 2.160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Matrículas projetadas – 20.640</a:t>
            </a:r>
          </a:p>
          <a:p>
            <a:r>
              <a:rPr lang="pt-BR" dirty="0" smtClean="0"/>
              <a:t>Matrículas (2015) – 5.609</a:t>
            </a:r>
          </a:p>
          <a:p>
            <a:r>
              <a:rPr lang="pt-BR" dirty="0" smtClean="0"/>
              <a:t>Concluintes – 298</a:t>
            </a:r>
          </a:p>
          <a:p>
            <a:r>
              <a:rPr lang="pt-BR" dirty="0" smtClean="0"/>
              <a:t>Códigos de vagas docentes – 585</a:t>
            </a:r>
          </a:p>
          <a:p>
            <a:r>
              <a:rPr lang="pt-BR" dirty="0" smtClean="0"/>
              <a:t>Códigos de vagas técnicos – 117 </a:t>
            </a:r>
          </a:p>
          <a:p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>
          <a:xfrm>
            <a:off x="4644008" y="1772816"/>
            <a:ext cx="3960440" cy="3600400"/>
          </a:xfrm>
        </p:spPr>
        <p:txBody>
          <a:bodyPr>
            <a:normAutofit/>
          </a:bodyPr>
          <a:lstStyle/>
          <a:p>
            <a:r>
              <a:rPr lang="pt-BR" dirty="0" smtClean="0"/>
              <a:t>Número de IFES – 28</a:t>
            </a:r>
          </a:p>
          <a:p>
            <a:r>
              <a:rPr lang="pt-BR" dirty="0" smtClean="0"/>
              <a:t>Número de Cursos – 43</a:t>
            </a:r>
          </a:p>
          <a:p>
            <a:r>
              <a:rPr lang="pt-BR" dirty="0" smtClean="0"/>
              <a:t>Nº </a:t>
            </a:r>
            <a:r>
              <a:rPr lang="pt-BR" dirty="0"/>
              <a:t>de vagas pactuadas – 5.160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Número de vagas novas - 1224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Matrículas (2016 ) – 6.588 </a:t>
            </a:r>
          </a:p>
          <a:p>
            <a:r>
              <a:rPr lang="pt-BR" dirty="0" smtClean="0"/>
              <a:t>Concluintes -  132</a:t>
            </a:r>
          </a:p>
          <a:p>
            <a:pPr marL="0" indent="0">
              <a:buNone/>
            </a:pPr>
            <a:endParaRPr lang="pt-BR" sz="1600" dirty="0" smtClean="0"/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971600" y="5843396"/>
            <a:ext cx="258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Fonte: INEP/ Censo/2015 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5076056" y="5843396"/>
            <a:ext cx="1936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Censo – INEP 2016</a:t>
            </a:r>
          </a:p>
        </p:txBody>
      </p:sp>
    </p:spTree>
    <p:extLst>
      <p:ext uri="{BB962C8B-B14F-4D97-AF65-F5344CB8AC3E}">
        <p14:creationId xmlns:p14="http://schemas.microsoft.com/office/powerpoint/2010/main" val="324096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PRESSUPOSTO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 </a:t>
            </a:r>
            <a:r>
              <a:rPr lang="pt-BR" sz="3200" dirty="0">
                <a:solidFill>
                  <a:srgbClr val="000000"/>
                </a:solidFill>
                <a:latin typeface="Calibri" panose="020F0502020204030204" pitchFamily="34" charset="0"/>
              </a:rPr>
              <a:t>MEC reforça a importância da oferta de educação no campo para a consolidação das políticas educacionais no Brasil, destacando a necessidade de que sejam observadas a legislação em vigor </a:t>
            </a:r>
            <a:r>
              <a:rPr lang="pt-BR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conforme </a:t>
            </a:r>
            <a:r>
              <a:rPr lang="pt-BR" sz="3200" dirty="0">
                <a:solidFill>
                  <a:srgbClr val="000000"/>
                </a:solidFill>
                <a:latin typeface="Calibri" panose="020F0502020204030204" pitchFamily="34" charset="0"/>
              </a:rPr>
              <a:t>termos pactuados quando da adesão ao Edital de seleção nº 02/2012 </a:t>
            </a:r>
            <a:r>
              <a:rPr lang="pt-BR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SESu</a:t>
            </a:r>
            <a:r>
              <a:rPr lang="pt-BR" sz="3200" dirty="0">
                <a:solidFill>
                  <a:srgbClr val="000000"/>
                </a:solidFill>
                <a:latin typeface="Calibri" panose="020F0502020204030204" pitchFamily="34" charset="0"/>
              </a:rPr>
              <a:t>/SETEC/SECADI/MEC</a:t>
            </a:r>
            <a:r>
              <a:rPr lang="pt-BR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r>
              <a:rPr lang="pt-BR" sz="3200" dirty="0"/>
              <a:t> </a:t>
            </a:r>
            <a:endParaRPr lang="pt-BR" sz="3200" dirty="0" smtClean="0"/>
          </a:p>
          <a:p>
            <a:pPr marL="0" marR="7620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BR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endParaRPr lang="pt-B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279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de institucionalização das ofertas nas IES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737361"/>
            <a:ext cx="8587847" cy="4419627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400" dirty="0"/>
              <a:t>O Programa visa apoiar a implantação de 40 cursos regulares de Licenciaturas em Educação do Campo, que integrem ensino, pesquisa e extensão e promovam a valorização da educação do campo, com no mínimo 120 vagas para cursos novos e 60 vagas para ampliação de cursos existentes, na modalidade presencial a</a:t>
            </a:r>
            <a:r>
              <a:rPr lang="pt-BR" sz="2400" b="1" dirty="0"/>
              <a:t> serem ofertadas em três anos. </a:t>
            </a:r>
            <a:endParaRPr lang="pt-BR" sz="2400" b="1" dirty="0" smtClean="0"/>
          </a:p>
          <a:p>
            <a:pPr algn="just"/>
            <a:r>
              <a:rPr lang="pt-BR" sz="2400" dirty="0" smtClean="0"/>
              <a:t>Os </a:t>
            </a:r>
            <a:r>
              <a:rPr lang="pt-BR" sz="2400" dirty="0"/>
              <a:t>Projetos deverão contemplar </a:t>
            </a:r>
            <a:r>
              <a:rPr lang="pt-BR" sz="2400" b="1" dirty="0"/>
              <a:t>alternativas de organização escolar e pedagógica, </a:t>
            </a:r>
            <a:r>
              <a:rPr lang="pt-BR" sz="2400" dirty="0"/>
              <a:t>por área de conhecimento, contribuindo para a expansão da oferta da educação básica nas comunidades rurais e para a superação das desvantagens educacionais históricas sofridas pelas populações do campo, tendo como prioridade a garantia da formação inicial de professores em exercício nas escolas do campo que não possuem o Ensino Superior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419872" y="6381328"/>
            <a:ext cx="5563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Edital de seleção nº 02/2012 </a:t>
            </a:r>
            <a:r>
              <a:rPr lang="pt-BR" dirty="0" err="1">
                <a:solidFill>
                  <a:srgbClr val="000000"/>
                </a:solidFill>
                <a:latin typeface="Calibri" panose="020F0502020204030204" pitchFamily="34" charset="0"/>
              </a:rPr>
              <a:t>SESu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/SETEC/SECADI/MEC.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9035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 ATUAL NAS IFES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9" y="1845734"/>
            <a:ext cx="8043232" cy="4247562"/>
          </a:xfrm>
        </p:spPr>
        <p:txBody>
          <a:bodyPr/>
          <a:lstStyle/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A implementação dos cursos estabelecidos no Edital nº 02/2012 tem sido acompanhada pelas instâncias competentes do MEC ao longo dos últimos anos. </a:t>
            </a:r>
            <a:endParaRPr lang="pt-BR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Esses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cursos 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estão progressivamente compondo a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oferta regular das IFES  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e sendo contemplados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com a alocação de recursos em consonância com os critérios da matriz OCC para as Universidades Federais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Os estudantes matriculados no Censo 2016 já estão contemplados.</a:t>
            </a:r>
            <a:endParaRPr lang="pt-B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6200" marR="76200" algn="just">
              <a:spcBef>
                <a:spcPts val="600"/>
              </a:spcBef>
              <a:spcAft>
                <a:spcPts val="600"/>
              </a:spcAft>
            </a:pP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Dadas as especificidades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dessas graduações, e 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tendo em vista as alternativas de organização escolar  e pedagógicas, o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Fórum Nacional de Pró-Reitores de Planejamento e Administração – 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FORPLAD/ANDIFES deve  realizar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estudos sobre o custo-aluno do PROCAMPO.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45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 ATUAL NAS IFES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>
                <a:latin typeface="Calibri" panose="020F0502020204030204" pitchFamily="34" charset="0"/>
              </a:rPr>
              <a:t>Para efeito de financiamento os estudantes </a:t>
            </a:r>
            <a:r>
              <a:rPr lang="pt-BR" sz="2800" dirty="0">
                <a:latin typeface="Calibri" panose="020F0502020204030204" pitchFamily="34" charset="0"/>
              </a:rPr>
              <a:t>do PROCAMPO </a:t>
            </a:r>
            <a:r>
              <a:rPr lang="pt-BR" sz="2800" dirty="0" smtClean="0">
                <a:latin typeface="Calibri" panose="020F0502020204030204" pitchFamily="34" charset="0"/>
              </a:rPr>
              <a:t>devem integrar </a:t>
            </a:r>
            <a:r>
              <a:rPr lang="pt-BR" sz="2800" dirty="0">
                <a:latin typeface="Calibri" panose="020F0502020204030204" pitchFamily="34" charset="0"/>
              </a:rPr>
              <a:t>o Censo da Educação Superior como "estudantes regulares", em vez de constarem como matrículas em programas especiais, conforme Edital nº 02/2012</a:t>
            </a:r>
            <a:r>
              <a:rPr lang="pt-BR" sz="2800" dirty="0" smtClean="0">
                <a:latin typeface="Calibri" panose="020F0502020204030204" pitchFamily="34" charset="0"/>
              </a:rPr>
              <a:t>.</a:t>
            </a:r>
            <a:endParaRPr lang="pt-BR" sz="2800" dirty="0">
              <a:latin typeface="Calibri" panose="020F0502020204030204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734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 ATUAL NAS IFES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9" y="1845734"/>
            <a:ext cx="8043232" cy="4391578"/>
          </a:xfrm>
        </p:spPr>
        <p:txBody>
          <a:bodyPr>
            <a:noAutofit/>
          </a:bodyPr>
          <a:lstStyle/>
          <a:p>
            <a:pPr algn="just"/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Em 2016, 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195 estudantes concluíram o curso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Em 2017, 132. (Censo 2016) </a:t>
            </a:r>
          </a:p>
          <a:p>
            <a:pPr algn="just"/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17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IFES  registraram os estudantes do PROCAMPO no Censo da Educação Superior de 2015 em "Programa Especial", enquanto 14 indicaram os estudantes em "Processo Seletivo". 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</a:rPr>
              <a:t>Reiteramos que o registro de estudantes do PROCAMPO  deve ser realizado na oferta regular de cada IFES.</a:t>
            </a:r>
          </a:p>
          <a:p>
            <a:pPr algn="just"/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  Os docentes do 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PROCAMPO (585) e os técnicos (117) 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encontram-se lotados em Departamentos/Unidades de Educação das instituições, de acordo com as respostas ao 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questionário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enviado para as IES.</a:t>
            </a:r>
            <a:endParaRPr lang="pt-BR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71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 ATUAL NAS IFES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3" y="2204864"/>
            <a:ext cx="7827208" cy="3664230"/>
          </a:xfrm>
        </p:spPr>
        <p:txBody>
          <a:bodyPr>
            <a:normAutofit/>
          </a:bodyPr>
          <a:lstStyle/>
          <a:p>
            <a:pPr lvl="0" algn="just">
              <a:buClr>
                <a:srgbClr val="93A299"/>
              </a:buClr>
            </a:pP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Para a  liberação de recurso “emergencial” o MEC não dispõe de recursos para atendimento dessa demanda. </a:t>
            </a:r>
          </a:p>
          <a:p>
            <a:pPr lvl="0" algn="just">
              <a:buClr>
                <a:srgbClr val="93A299"/>
              </a:buClr>
            </a:pP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O Programa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Bolsa Permanência do 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MEC é  ação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contempla estudantes em situação de vulnerabilidade socioeconômica, indígenas e quilombolas. C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ada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IES </a:t>
            </a:r>
            <a:r>
              <a:rPr lang="pt-BR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deve verificar 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se os estudantes do PROCAMPO se enquadram nessas categorias, em observância ao estabelecido na Portaria nº 389/2013.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366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Edital de seleção nº 02/2012 </a:t>
            </a:r>
            <a:r>
              <a:rPr lang="pt-BR" dirty="0" err="1">
                <a:solidFill>
                  <a:srgbClr val="000000"/>
                </a:solidFill>
                <a:latin typeface="Calibri" panose="020F0502020204030204" pitchFamily="34" charset="0"/>
              </a:rPr>
              <a:t>SESu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</a:rPr>
              <a:t>/SETEC/SECADI/MEC.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Ofício Andifes nº 072/2017, de 28 de abril de 2017</a:t>
            </a:r>
          </a:p>
          <a:p>
            <a:pPr marL="0" indent="0" algn="ctr">
              <a:buNone/>
            </a:pPr>
            <a:r>
              <a:rPr lang="pt-BR" dirty="0"/>
              <a:t>Ofício Andifes nº01/2017 -  GT – PROLIND/PROCAMPO de 30 de maio de 2017 </a:t>
            </a:r>
          </a:p>
          <a:p>
            <a:pPr marL="0" indent="0" algn="ctr">
              <a:buNone/>
            </a:pPr>
            <a:r>
              <a:rPr lang="pt-BR" dirty="0"/>
              <a:t>Ofício Andifes nº  118/2017  de 30 de junho  de 2017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638807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829</TotalTime>
  <Words>597</Words>
  <Application>Microsoft Office PowerPoint</Application>
  <PresentationFormat>Apresentação na tela (4:3)</PresentationFormat>
  <Paragraphs>55</Paragraphs>
  <Slides>10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Retrospectiva</vt:lpstr>
      <vt:lpstr>Imagem de Bitmap</vt:lpstr>
      <vt:lpstr>Apresentação do PowerPoint</vt:lpstr>
      <vt:lpstr>Dados Gerais PROCAMPO -IFES</vt:lpstr>
      <vt:lpstr>PRESSUPOSTO</vt:lpstr>
      <vt:lpstr>Processo de institucionalização das ofertas nas IES</vt:lpstr>
      <vt:lpstr>CENÁRIO ATUAL NAS IFES</vt:lpstr>
      <vt:lpstr>CENÁRIO ATUAL NAS IFES</vt:lpstr>
      <vt:lpstr>CENÁRIO ATUAL NAS IFES</vt:lpstr>
      <vt:lpstr>CENÁRIO ATUAL NAS IFES</vt:lpstr>
      <vt:lpstr>Referências </vt:lpstr>
      <vt:lpstr>Apresentação do PowerPoint</vt:lpstr>
    </vt:vector>
  </TitlesOfParts>
  <Company>Ministério da Educação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Nara Maria Pimentel</dc:creator>
  <cp:lastModifiedBy>Nara Maria Pimentel</cp:lastModifiedBy>
  <cp:revision>32</cp:revision>
  <dcterms:created xsi:type="dcterms:W3CDTF">2017-06-08T16:40:40Z</dcterms:created>
  <dcterms:modified xsi:type="dcterms:W3CDTF">2017-09-28T12:29:28Z</dcterms:modified>
</cp:coreProperties>
</file>