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5" r:id="rId6"/>
    <p:sldMasterId id="2147483656" r:id="rId7"/>
    <p:sldMasterId id="2147483657" r:id="rId8"/>
    <p:sldMasterId id="2147483658" r:id="rId9"/>
    <p:sldMasterId id="2147484704" r:id="rId10"/>
  </p:sldMasterIdLst>
  <p:notesMasterIdLst>
    <p:notesMasterId r:id="rId20"/>
  </p:notesMasterIdLst>
  <p:handoutMasterIdLst>
    <p:handoutMasterId r:id="rId21"/>
  </p:handoutMasterIdLst>
  <p:sldIdLst>
    <p:sldId id="341" r:id="rId11"/>
    <p:sldId id="346" r:id="rId12"/>
    <p:sldId id="371" r:id="rId13"/>
    <p:sldId id="370" r:id="rId14"/>
    <p:sldId id="372" r:id="rId15"/>
    <p:sldId id="373" r:id="rId16"/>
    <p:sldId id="369" r:id="rId17"/>
    <p:sldId id="375" r:id="rId18"/>
    <p:sldId id="374" r:id="rId19"/>
  </p:sldIdLst>
  <p:sldSz cx="9144000" cy="6858000" type="screen4x3"/>
  <p:notesSz cx="6669088" cy="97536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2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6F7"/>
    <a:srgbClr val="E2F0F2"/>
    <a:srgbClr val="D7EBED"/>
    <a:srgbClr val="000099"/>
    <a:srgbClr val="009900"/>
    <a:srgbClr val="EAEAEA"/>
    <a:srgbClr val="DDDDDD"/>
    <a:srgbClr val="285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32" y="-96"/>
      </p:cViewPr>
      <p:guideLst>
        <p:guide orient="horz" pos="3072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4650"/>
            <a:ext cx="28908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EAB5436-2538-452C-8FEF-E36BB518E00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29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8908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 bwMode="auto">
          <a:xfrm>
            <a:off x="3776663" y="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4F638A6-C53C-437D-A9C9-66EB593988CA}" type="datetimeFigureOut">
              <a:rPr lang="pt-BR"/>
              <a:pPr>
                <a:defRPr/>
              </a:pPr>
              <a:t>24/10/2017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68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630" tIns="43315" rIns="86630" bIns="43315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 bwMode="auto">
          <a:xfrm>
            <a:off x="666750" y="4632325"/>
            <a:ext cx="5335588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 bwMode="auto">
          <a:xfrm>
            <a:off x="0" y="9264650"/>
            <a:ext cx="28908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defTabSz="91443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8B76626-7423-4740-AB8D-EBF720D0CE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54354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5844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8959F5E-1FBF-47E8-99EF-DCB52EC9267C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8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126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27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726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08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96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571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7892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DEC345-E4DE-425A-A40E-452438A3FAA2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4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5844" name="Espaço Reservado para Número de Slide 3"/>
          <p:cNvSpPr txBox="1">
            <a:spLocks noGrp="1"/>
          </p:cNvSpPr>
          <p:nvPr/>
        </p:nvSpPr>
        <p:spPr bwMode="auto">
          <a:xfrm>
            <a:off x="3776663" y="9264650"/>
            <a:ext cx="28908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b"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8959F5E-1FBF-47E8-99EF-DCB52EC9267C}" type="slidenum">
              <a:rPr lang="pt-BR" altLang="pt-BR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pt-BR" altLang="pt-B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6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png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4"/>
          <p:cNvGrpSpPr>
            <a:grpSpLocks/>
          </p:cNvGrpSpPr>
          <p:nvPr userDrawn="1"/>
        </p:nvGrpSpPr>
        <p:grpSpPr bwMode="auto">
          <a:xfrm>
            <a:off x="-1765300" y="103188"/>
            <a:ext cx="12695238" cy="377825"/>
            <a:chOff x="-1300337" y="116632"/>
            <a:chExt cx="12694046" cy="377511"/>
          </a:xfrm>
        </p:grpSpPr>
        <p:pic>
          <p:nvPicPr>
            <p:cNvPr id="5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37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005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89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6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56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946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2356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136C-1D3B-4C5C-B88C-C9FE994775E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518290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09389-5E17-42B4-9D3B-4BA40E112C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48107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E2EB3-B294-430A-95A3-DD08610F1B6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081989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B64A2-684B-4D16-92EF-B70D89647F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3436644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98A29-E869-4C4B-B7D8-E70F2C14A5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48887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6D9E2-EDB1-4274-B33B-E553BF38E19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150906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7"/>
          <p:cNvGrpSpPr>
            <a:grpSpLocks/>
          </p:cNvGrpSpPr>
          <p:nvPr userDrawn="1"/>
        </p:nvGrpSpPr>
        <p:grpSpPr bwMode="auto">
          <a:xfrm>
            <a:off x="468313" y="0"/>
            <a:ext cx="704850" cy="6770688"/>
            <a:chOff x="796311" y="54898"/>
            <a:chExt cx="705238" cy="6770600"/>
          </a:xfrm>
        </p:grpSpPr>
        <p:pic>
          <p:nvPicPr>
            <p:cNvPr id="3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5" y="2314022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7" descr="C:\Users\p_701075.REDECAMARA\Desktop\Arquivos\Identidade visual Cenin\Propostas\módulos JPG\módulo 2.jp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4" y="1552449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5" y="807182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5" y="54898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3" y="3076088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5" y="3836490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5" y="4592916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7" descr="C:\Users\p_701075.REDECAMARA\Desktop\Arquivos\Identidade visual Cenin\Propostas\módulos JPG\módulo 2.jp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2" y="5360247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311" y="6120264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upo 17"/>
          <p:cNvGrpSpPr>
            <a:grpSpLocks/>
          </p:cNvGrpSpPr>
          <p:nvPr userDrawn="1"/>
        </p:nvGrpSpPr>
        <p:grpSpPr bwMode="auto">
          <a:xfrm>
            <a:off x="1230313" y="0"/>
            <a:ext cx="708025" cy="6770688"/>
            <a:chOff x="1447086" y="54899"/>
            <a:chExt cx="707911" cy="6770598"/>
          </a:xfrm>
        </p:grpSpPr>
        <p:pic>
          <p:nvPicPr>
            <p:cNvPr id="13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91" y="1556958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" descr="C:\Users\p_701075.REDECAMARA\Desktop\Arquivos\Identidade visual Cenin\Propostas\módulos JPG\módulo 2.jp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91" y="2314022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90" y="807183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" descr="C:\Users\p_701075.REDECAMARA\Desktop\Arquivos\Identidade visual Cenin\Propostas\módulos JPG\módulo 2.jp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9763" y="54899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89" y="3076089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 descr="C:\Users\p_701075.REDECAMARA\Desktop\Arquivos\Identidade visual Cenin\Propostas\módulos JPG\módulo 2.jp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88" y="3836489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87" y="4592915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 descr="C:\Users\p_701075.REDECAMARA\Desktop\Arquivos\Identidade visual Cenin\Propostas\módulos JPG\módulo 1.jpg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086" y="5360246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 descr="C:\Users\p_701075.REDECAMARA\Desktop\Arquivos\Identidade visual Cenin\Propostas\módulos JPG\módulo 3.jp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9763" y="6120263"/>
              <a:ext cx="705234" cy="70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CaixaDeTexto 5"/>
          <p:cNvSpPr txBox="1">
            <a:spLocks noChangeArrowheads="1"/>
          </p:cNvSpPr>
          <p:nvPr userDrawn="1"/>
        </p:nvSpPr>
        <p:spPr bwMode="auto">
          <a:xfrm>
            <a:off x="7508875" y="6237288"/>
            <a:ext cx="6032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</p:spTree>
    <p:extLst>
      <p:ext uri="{BB962C8B-B14F-4D97-AF65-F5344CB8AC3E}">
        <p14:creationId xmlns:p14="http://schemas.microsoft.com/office/powerpoint/2010/main" val="17282558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380F2-8C9A-4EFC-866A-D62C38A86CC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4348157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A56D3-5E26-4194-9BD2-E470AEE7715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41957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56044-A85A-43DF-9CD7-185520AA63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3679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6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80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20484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9674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908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A7A40-83FA-45BE-9657-A97BCDCB9C5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1774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AF707-1F72-4E6A-A2C2-632D360F4BB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64542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941A3-6A37-432E-BBB3-CB2AA03BFD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9410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2E253-069E-407E-8119-8B1435B5FEA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2874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89AAA-BDD5-429A-A1CF-415926B257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8753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608FE-649C-424B-8994-E2E3ED9589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8537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B7C7D-0412-4F76-99E3-35F5CC2A3EE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8183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56D54-F30D-400A-AA65-DBFEAE3AC07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11445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492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012E1-4753-47C6-A58E-928FA223B11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4948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46EC8-E4AB-4050-AA72-EF58767644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2867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38822-1FE2-4373-8BBA-C4A996212F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3884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5085-FD01-47BF-B93E-9DB6F0E56AB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164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4B52-D07B-4761-96D7-B7F7BF98216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7526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20EC-EE12-4A47-B48A-B298149AE4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6455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B16C-79B3-41D4-AE35-5058AC5C784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27355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7CAE-F190-46FB-9117-644D50DE447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02271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48860-872F-4715-8710-FF07BB94B76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91566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E4614-63C9-45EA-B2F9-3AC60B2402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799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6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88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2292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156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4A9FC-81A4-4382-A186-B5AE7FFD75A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978806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9CB17-3AA9-4CCC-894A-86AAC767A1C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36438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E1BF8-E8D2-4EC8-894A-142DF84ACE3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08287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0E60E-13DA-4A07-BBB7-98B66D4B33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97866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73D44-A0AB-4D85-A909-B2F4BD55434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73359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E8E33-D6E7-4972-BFAA-A5292518DF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4469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8C1FC-06F8-4A33-A790-6706E4C6A29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89225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984B0-B112-4B3A-8CFA-71773BD1A40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0833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B2558-7964-4882-9E05-DF18130A405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8389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DA40-9866-4E89-9486-3C6CD5E9ED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19786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7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12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3316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3809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BE7CA-57C4-4995-98A6-9CEA3849CD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90804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F7BA-6BAB-4AE4-9ACF-E950EC1ADE1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74053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4B677-690F-4C0C-88DF-8A8109B5792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8084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93159-008D-4196-ABD4-53944F36CF0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31285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35B35-587F-4F4C-B990-AAF8B961B3E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894311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2190-061B-48CD-828D-CE0D9D56188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799114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68F18-B949-4060-936F-BC22AAF3C5D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95928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A98F8-4F29-4060-8C31-1FA9E70D217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116792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FF79D-4FF8-4414-8B08-4C71CD13050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7061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3EABE-3462-47F9-87DA-31AA9933A7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291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9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36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434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1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8097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6FCEA-9CE8-4DF0-A0B5-288B61F9B6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115938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2AEA2-8920-4A13-A45E-C3E7A81A859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47779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2CA18-5E05-4F88-B2E6-0A5781B50E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42144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7E817-A10F-49B8-82F6-F06E8CB399B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1023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AACDB-3A43-482E-BFEA-EB8739E0649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13894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4954A-C8A3-4803-B07A-C83FE4F6997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75675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4E6E-0A90-4F35-9CE4-3ED40F8AEBC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814007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4CF99-8647-494E-9B62-83756281509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477829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3ECC5-3E0E-4055-98FF-B572DC0A4B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195834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0A9B1-B41B-4046-AC55-399E419D354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792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5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60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5364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7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6597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96B-CC5C-4E7A-8B72-E82BC3D6FC1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079114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DFF98-01B2-4444-991C-023F17951D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1112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0169D-2A89-4D96-8C79-B01578536DF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872683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23595-A221-46BE-92AD-D5568E2BA3A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783543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7800-2E58-43EF-8A75-713914D7C5E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110443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8E184-FF4E-4C2D-88F9-90716E37915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10427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A85F1-C173-4511-8B74-E02ACCC072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640377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D389-BCE8-49C2-87EF-27A865A21C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25966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5F2F4-7287-4480-8B1A-3DBF2C08B6C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03604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1622-16C5-48CA-A9BC-4718119E8C3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443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>
            <a:grpSpLocks/>
          </p:cNvGrpSpPr>
          <p:nvPr userDrawn="1"/>
        </p:nvGrpSpPr>
        <p:grpSpPr bwMode="auto">
          <a:xfrm>
            <a:off x="-1765300" y="103188"/>
            <a:ext cx="12695238" cy="377825"/>
            <a:chOff x="-1300337" y="116632"/>
            <a:chExt cx="12694046" cy="377511"/>
          </a:xfrm>
        </p:grpSpPr>
        <p:pic>
          <p:nvPicPr>
            <p:cNvPr id="3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37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005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410325"/>
            <a:ext cx="1054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>
            <a:off x="7392988" y="6440488"/>
            <a:ext cx="6032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7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4850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59EE3-FEBB-48D4-818F-35522F67DF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94125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4F0B-A99D-4F87-AEC4-CCE1ABA9060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3264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EDC53-B907-4740-9940-6538123F52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64813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DEA38-4380-48CD-8F38-B557C643B2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41301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E49BF-8FE6-4923-A5AB-BC4C52610A2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20056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1BB95-4082-4BD1-87E5-39F9CBC494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013888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74913-DC27-4715-95E7-81FFA87824B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307032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EDA49-F8F6-4F9D-9DE1-904ADD35876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51555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AD4B9-C0C5-4D73-8AB8-680B3E8561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82152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1D8F3-D117-4703-B4E0-6CA8CADC85F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8509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/>
          <p:cNvGrpSpPr>
            <a:grpSpLocks/>
          </p:cNvGrpSpPr>
          <p:nvPr userDrawn="1"/>
        </p:nvGrpSpPr>
        <p:grpSpPr bwMode="auto">
          <a:xfrm>
            <a:off x="-1765300" y="103188"/>
            <a:ext cx="12695238" cy="377825"/>
            <a:chOff x="-1300337" y="116632"/>
            <a:chExt cx="12694046" cy="377511"/>
          </a:xfrm>
        </p:grpSpPr>
        <p:pic>
          <p:nvPicPr>
            <p:cNvPr id="3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37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005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07156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4AB22-4CC1-4206-9698-728E7B2EC96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678245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AF55C-72C6-4A25-BA99-27C8DA68762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109827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A86B3-3D75-48A2-BD7A-BA462CD748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231568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C9D00-277F-49FA-B6DC-934A90196A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58380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8CDD-C68B-4843-A426-80DDE160AEB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124717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01D6A-AB77-42FA-B95C-E06BD9D386A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208091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04E17-5846-4976-AAE5-044542CFAC2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01533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0CEEB-AA73-4ECD-9597-BA0467AF666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11642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F8AE0-EF07-4189-B9A5-707B5CB0EC2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54835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B30D9-E6DB-474E-941D-7514CFE6CA3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0230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685800"/>
            <a:ext cx="9144000" cy="152400"/>
          </a:xfrm>
          <a:prstGeom prst="rect">
            <a:avLst/>
          </a:prstGeom>
          <a:solidFill>
            <a:srgbClr val="85C4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46038"/>
          </a:xfrm>
          <a:prstGeom prst="rect">
            <a:avLst/>
          </a:prstGeom>
          <a:solidFill>
            <a:srgbClr val="407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pt-BR" altLang="pt-BR"/>
          </a:p>
        </p:txBody>
      </p:sp>
      <p:graphicFrame>
        <p:nvGraphicFramePr>
          <p:cNvPr id="7" name="Objeto 1"/>
          <p:cNvGraphicFramePr>
            <a:graphicFrameLocks noChangeAspect="1"/>
          </p:cNvGraphicFramePr>
          <p:nvPr userDrawn="1"/>
        </p:nvGraphicFramePr>
        <p:xfrm>
          <a:off x="8620125" y="46038"/>
          <a:ext cx="4460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32" name="Foto do Photo Editor" r:id="rId3" imgW="1095528" imgH="866896" progId="MSPhotoEd.3">
                  <p:embed/>
                </p:oleObj>
              </mc:Choice>
              <mc:Fallback>
                <p:oleObj name="Foto do Photo Editor" r:id="rId3" imgW="1095528" imgH="866896" progId="MSPhotoEd.3">
                  <p:embed/>
                  <p:pic>
                    <p:nvPicPr>
                      <p:cNvPr id="18436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25" y="46038"/>
                        <a:ext cx="446088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16"/>
          <p:cNvSpPr txBox="1">
            <a:spLocks noChangeArrowheads="1"/>
          </p:cNvSpPr>
          <p:nvPr userDrawn="1"/>
        </p:nvSpPr>
        <p:spPr bwMode="auto">
          <a:xfrm>
            <a:off x="8110538" y="371475"/>
            <a:ext cx="1081087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1" hangingPunct="1">
              <a:lnSpc>
                <a:spcPct val="105000"/>
              </a:lnSpc>
              <a:spcBef>
                <a:spcPct val="50000"/>
              </a:spcBef>
              <a:defRPr/>
            </a:pPr>
            <a:r>
              <a:rPr lang="pt-BR" sz="14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CENIN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3950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57E3-5627-448B-A082-5372143E858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186520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61319-FFF1-4982-B482-5750CC69F4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613103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4AFA0-BE22-421B-A7E2-B57A5EEFF02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5081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BC3DA-798E-45EA-A831-1E15D1A1E0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83123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A9248-E1D3-41A9-965B-E6A9EB0D459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733803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46497-EBFC-44B8-8314-B817613452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11944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C907F-52C4-4DEE-BC48-8594E780AA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147696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044B3-51E5-4EE0-BDC2-F983CFBE53F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377721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590B4-ECB6-492F-B7D4-C11020626B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373808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4ABDA-AD63-4C75-975D-4B9FC4337E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8717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5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5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5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upo 5"/>
          <p:cNvGrpSpPr>
            <a:grpSpLocks/>
          </p:cNvGrpSpPr>
          <p:nvPr userDrawn="1"/>
        </p:nvGrpSpPr>
        <p:grpSpPr bwMode="auto">
          <a:xfrm>
            <a:off x="-1765300" y="103188"/>
            <a:ext cx="12695238" cy="377825"/>
            <a:chOff x="-1300337" y="116632"/>
            <a:chExt cx="12694046" cy="377511"/>
          </a:xfrm>
        </p:grpSpPr>
        <p:pic>
          <p:nvPicPr>
            <p:cNvPr id="1027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00337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2" descr="\\redecamara\dfsdata\CeninCoges\Comunicação - Célula\2013\Portfólio Identidades Visuais\Identidade visual Cenin\Peças gerais\Assinatura de e-mail\assinatura_de_email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005" y="116632"/>
              <a:ext cx="6336704" cy="37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2" r:id="rId1"/>
    <p:sldLayoutId id="2147485883" r:id="rId2"/>
    <p:sldLayoutId id="2147485884" r:id="rId3"/>
    <p:sldLayoutId id="2147485885" r:id="rId4"/>
    <p:sldLayoutId id="2147485886" r:id="rId5"/>
    <p:sldLayoutId id="2147485887" r:id="rId6"/>
    <p:sldLayoutId id="2147485888" r:id="rId7"/>
    <p:sldLayoutId id="2147485889" r:id="rId8"/>
    <p:sldLayoutId id="2147485890" r:id="rId9"/>
    <p:sldLayoutId id="2147485891" r:id="rId10"/>
    <p:sldLayoutId id="2147485892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4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72AB07D-D478-40B6-A8FB-2181E21269FD}" type="datetimeFigureOut">
              <a:rPr lang="pt-BR"/>
              <a:pPr>
                <a:defRPr/>
              </a:pPr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7316759-5E27-4BB7-A45F-32398FEE74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10247" name="Picture 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93" r:id="rId1"/>
    <p:sldLayoutId id="2147485894" r:id="rId2"/>
    <p:sldLayoutId id="2147485895" r:id="rId3"/>
    <p:sldLayoutId id="2147485896" r:id="rId4"/>
    <p:sldLayoutId id="2147485897" r:id="rId5"/>
    <p:sldLayoutId id="2147485898" r:id="rId6"/>
    <p:sldLayoutId id="2147485899" r:id="rId7"/>
    <p:sldLayoutId id="2147485900" r:id="rId8"/>
    <p:sldLayoutId id="2147485901" r:id="rId9"/>
    <p:sldLayoutId id="2147485902" r:id="rId10"/>
    <p:sldLayoutId id="21474859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C19F86-224E-4179-8587-399777352E3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4" r:id="rId1"/>
    <p:sldLayoutId id="2147485795" r:id="rId2"/>
    <p:sldLayoutId id="2147485796" r:id="rId3"/>
    <p:sldLayoutId id="2147485797" r:id="rId4"/>
    <p:sldLayoutId id="2147485798" r:id="rId5"/>
    <p:sldLayoutId id="2147485799" r:id="rId6"/>
    <p:sldLayoutId id="2147485800" r:id="rId7"/>
    <p:sldLayoutId id="2147485801" r:id="rId8"/>
    <p:sldLayoutId id="2147485802" r:id="rId9"/>
    <p:sldLayoutId id="2147485803" r:id="rId10"/>
    <p:sldLayoutId id="2147485804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01B9C30-D4BA-4429-BB4F-92C08CEF90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5" r:id="rId1"/>
    <p:sldLayoutId id="2147485806" r:id="rId2"/>
    <p:sldLayoutId id="2147485807" r:id="rId3"/>
    <p:sldLayoutId id="2147485808" r:id="rId4"/>
    <p:sldLayoutId id="2147485809" r:id="rId5"/>
    <p:sldLayoutId id="2147485810" r:id="rId6"/>
    <p:sldLayoutId id="2147485811" r:id="rId7"/>
    <p:sldLayoutId id="2147485812" r:id="rId8"/>
    <p:sldLayoutId id="2147485813" r:id="rId9"/>
    <p:sldLayoutId id="2147485814" r:id="rId10"/>
    <p:sldLayoutId id="2147485815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4485517-36C4-45BB-8B03-BAFDAB2B97D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6" r:id="rId1"/>
    <p:sldLayoutId id="2147485817" r:id="rId2"/>
    <p:sldLayoutId id="2147485818" r:id="rId3"/>
    <p:sldLayoutId id="2147485819" r:id="rId4"/>
    <p:sldLayoutId id="2147485820" r:id="rId5"/>
    <p:sldLayoutId id="2147485821" r:id="rId6"/>
    <p:sldLayoutId id="2147485822" r:id="rId7"/>
    <p:sldLayoutId id="2147485823" r:id="rId8"/>
    <p:sldLayoutId id="2147485824" r:id="rId9"/>
    <p:sldLayoutId id="2147485825" r:id="rId10"/>
    <p:sldLayoutId id="2147485826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2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3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DBD3C69-8BDD-43B7-A857-EE662C2714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7" r:id="rId1"/>
    <p:sldLayoutId id="2147485828" r:id="rId2"/>
    <p:sldLayoutId id="2147485829" r:id="rId3"/>
    <p:sldLayoutId id="2147485830" r:id="rId4"/>
    <p:sldLayoutId id="2147485831" r:id="rId5"/>
    <p:sldLayoutId id="2147485832" r:id="rId6"/>
    <p:sldLayoutId id="2147485833" r:id="rId7"/>
    <p:sldLayoutId id="2147485834" r:id="rId8"/>
    <p:sldLayoutId id="2147485835" r:id="rId9"/>
    <p:sldLayoutId id="2147485836" r:id="rId10"/>
    <p:sldLayoutId id="2147485837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8D8F34-D281-414B-9D34-CC57533D500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38" r:id="rId1"/>
    <p:sldLayoutId id="2147485839" r:id="rId2"/>
    <p:sldLayoutId id="2147485840" r:id="rId3"/>
    <p:sldLayoutId id="2147485841" r:id="rId4"/>
    <p:sldLayoutId id="2147485842" r:id="rId5"/>
    <p:sldLayoutId id="2147485843" r:id="rId6"/>
    <p:sldLayoutId id="2147485844" r:id="rId7"/>
    <p:sldLayoutId id="2147485845" r:id="rId8"/>
    <p:sldLayoutId id="2147485846" r:id="rId9"/>
    <p:sldLayoutId id="2147485847" r:id="rId10"/>
    <p:sldLayoutId id="2147485848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4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425FCCB-4CD7-47AE-A59E-09EFED6D1E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9" r:id="rId1"/>
    <p:sldLayoutId id="2147485850" r:id="rId2"/>
    <p:sldLayoutId id="2147485851" r:id="rId3"/>
    <p:sldLayoutId id="2147485852" r:id="rId4"/>
    <p:sldLayoutId id="2147485853" r:id="rId5"/>
    <p:sldLayoutId id="2147485854" r:id="rId6"/>
    <p:sldLayoutId id="2147485855" r:id="rId7"/>
    <p:sldLayoutId id="2147485856" r:id="rId8"/>
    <p:sldLayoutId id="2147485857" r:id="rId9"/>
    <p:sldLayoutId id="2147485858" r:id="rId10"/>
    <p:sldLayoutId id="214748585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84B864B-5FA3-4538-852A-85F6D55E97A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0" r:id="rId1"/>
    <p:sldLayoutId id="2147485861" r:id="rId2"/>
    <p:sldLayoutId id="2147485862" r:id="rId3"/>
    <p:sldLayoutId id="2147485863" r:id="rId4"/>
    <p:sldLayoutId id="2147485864" r:id="rId5"/>
    <p:sldLayoutId id="2147485865" r:id="rId6"/>
    <p:sldLayoutId id="2147485866" r:id="rId7"/>
    <p:sldLayoutId id="2147485867" r:id="rId8"/>
    <p:sldLayoutId id="2147485868" r:id="rId9"/>
    <p:sldLayoutId id="2147485869" r:id="rId10"/>
    <p:sldLayoutId id="2147485870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10" descr="TEMPLATE_Planejamento_estrategic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8636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BADFA2F-FE0C-4D6C-B47D-45708C86934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1" r:id="rId1"/>
    <p:sldLayoutId id="2147485872" r:id="rId2"/>
    <p:sldLayoutId id="2147485873" r:id="rId3"/>
    <p:sldLayoutId id="2147485874" r:id="rId4"/>
    <p:sldLayoutId id="2147485875" r:id="rId5"/>
    <p:sldLayoutId id="2147485876" r:id="rId6"/>
    <p:sldLayoutId id="2147485877" r:id="rId7"/>
    <p:sldLayoutId id="2147485878" r:id="rId8"/>
    <p:sldLayoutId id="2147485879" r:id="rId9"/>
    <p:sldLayoutId id="2147485880" r:id="rId10"/>
    <p:sldLayoutId id="214748588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67490" y="1772816"/>
            <a:ext cx="8229600" cy="10793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Projetos de Lei</a:t>
            </a:r>
          </a:p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</a:t>
            </a:r>
            <a:r>
              <a:rPr lang="pt-B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 Iniciativa Popular</a:t>
            </a:r>
            <a:endParaRPr lang="en-GB" sz="32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5364" name="CaixaDeTexto 5"/>
          <p:cNvSpPr txBox="1">
            <a:spLocks noChangeArrowheads="1"/>
          </p:cNvSpPr>
          <p:nvPr/>
        </p:nvSpPr>
        <p:spPr bwMode="auto">
          <a:xfrm>
            <a:off x="4525090" y="6096000"/>
            <a:ext cx="6399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/>
            </a:r>
            <a:br>
              <a:rPr lang="pt-BR" sz="1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pt-BR" sz="1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2017</a:t>
            </a:r>
            <a:endParaRPr lang="pt-BR" sz="1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14400" y="3140968"/>
            <a:ext cx="8229600" cy="8331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2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Potencialidades de uso da tecnologia</a:t>
            </a:r>
          </a:p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2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Blockchain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Text Box 24"/>
          <p:cNvSpPr txBox="1">
            <a:spLocks noChangeArrowheads="1"/>
          </p:cNvSpPr>
          <p:nvPr/>
        </p:nvSpPr>
        <p:spPr bwMode="auto">
          <a:xfrm>
            <a:off x="1475656" y="1692128"/>
            <a:ext cx="6897688" cy="491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Constituição </a:t>
            </a:r>
            <a:r>
              <a:rPr lang="pt-BR" altLang="pt-BR" dirty="0">
                <a:latin typeface="Verdana" panose="020B0604030504040204" pitchFamily="34" charset="0"/>
              </a:rPr>
              <a:t>Federal de </a:t>
            </a:r>
            <a:r>
              <a:rPr lang="pt-BR" altLang="pt-BR" dirty="0" smtClean="0">
                <a:latin typeface="Verdana" panose="020B0604030504040204" pitchFamily="34" charset="0"/>
              </a:rPr>
              <a:t>1988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dirty="0">
                <a:latin typeface="Verdana" panose="020B0604030504040204" pitchFamily="34" charset="0"/>
              </a:rPr>
              <a:t>no mínimo, um por cento do eleitorado nacional, distribuído pelo menos por cinco Estados</a:t>
            </a:r>
            <a:endParaRPr lang="pt-BR" altLang="pt-BR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R</a:t>
            </a:r>
            <a:r>
              <a:rPr lang="pt-BR" altLang="pt-BR" dirty="0" smtClean="0">
                <a:latin typeface="Verdana" panose="020B0604030504040204" pitchFamily="34" charset="0"/>
              </a:rPr>
              <a:t>egulamentado pela </a:t>
            </a:r>
            <a:r>
              <a:rPr lang="pt-BR" altLang="pt-BR" dirty="0">
                <a:latin typeface="Verdana" panose="020B0604030504040204" pitchFamily="34" charset="0"/>
              </a:rPr>
              <a:t>Lei nº </a:t>
            </a:r>
            <a:r>
              <a:rPr lang="pt-BR" altLang="pt-BR" dirty="0" smtClean="0">
                <a:latin typeface="Verdana" panose="020B0604030504040204" pitchFamily="34" charset="0"/>
              </a:rPr>
              <a:t>9.709/98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dirty="0" smtClean="0">
                <a:latin typeface="Verdana" panose="020B0604030504040204" pitchFamily="34" charset="0"/>
              </a:rPr>
              <a:t>assinatura de apoiamento apenas em papel</a:t>
            </a: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 smtClean="0">
                <a:latin typeface="Verdana" panose="020B0604030504040204" pitchFamily="34" charset="0"/>
              </a:rPr>
              <a:t> Principais dificuldades</a:t>
            </a:r>
            <a:endParaRPr lang="pt-BR" altLang="pt-BR" dirty="0">
              <a:latin typeface="Verdana" panose="020B0604030504040204" pitchFamily="34" charset="0"/>
            </a:endParaRP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dirty="0" smtClean="0">
                <a:latin typeface="Verdana" panose="020B0604030504040204" pitchFamily="34" charset="0"/>
              </a:rPr>
              <a:t>necessidade de mais de </a:t>
            </a:r>
            <a:r>
              <a:rPr lang="pt-BR" altLang="pt-BR" dirty="0">
                <a:latin typeface="Verdana" panose="020B0604030504040204" pitchFamily="34" charset="0"/>
              </a:rPr>
              <a:t>1 milhão de </a:t>
            </a:r>
            <a:r>
              <a:rPr lang="pt-BR" altLang="pt-BR" dirty="0" smtClean="0">
                <a:latin typeface="Verdana" panose="020B0604030504040204" pitchFamily="34" charset="0"/>
              </a:rPr>
              <a:t>assinaturas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dirty="0">
                <a:latin typeface="Verdana" panose="020B0604030504040204" pitchFamily="34" charset="0"/>
              </a:rPr>
              <a:t>logística de coletar e validar </a:t>
            </a:r>
            <a:r>
              <a:rPr lang="pt-BR" altLang="pt-BR" dirty="0" smtClean="0">
                <a:latin typeface="Verdana" panose="020B0604030504040204" pitchFamily="34" charset="0"/>
              </a:rPr>
              <a:t>assinaturas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dirty="0">
                <a:latin typeface="Verdana" panose="020B0604030504040204" pitchFamily="34" charset="0"/>
              </a:rPr>
              <a:t>apenas quatro projetos de iniciativa </a:t>
            </a:r>
            <a:r>
              <a:rPr lang="pt-BR" altLang="pt-BR" dirty="0" smtClean="0">
                <a:latin typeface="Verdana" panose="020B0604030504040204" pitchFamily="34" charset="0"/>
              </a:rPr>
              <a:t>popular em 30 anos</a:t>
            </a:r>
          </a:p>
          <a:p>
            <a:pPr eaLnBrk="1" hangingPunct="1">
              <a:lnSpc>
                <a:spcPct val="160000"/>
              </a:lnSpc>
              <a:buFontTx/>
              <a:buChar char="•"/>
            </a:pPr>
            <a:endParaRPr lang="pt-BR" altLang="pt-BR" sz="1600" dirty="0">
              <a:latin typeface="Verdana" panose="020B0604030504040204" pitchFamily="34" charset="0"/>
            </a:endParaRP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Histórico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Text Box 24"/>
          <p:cNvSpPr txBox="1">
            <a:spLocks noChangeArrowheads="1"/>
          </p:cNvSpPr>
          <p:nvPr/>
        </p:nvSpPr>
        <p:spPr bwMode="auto">
          <a:xfrm>
            <a:off x="1187624" y="1530993"/>
            <a:ext cx="7416824" cy="481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>
                <a:latin typeface="Verdana" panose="020B0604030504040204" pitchFamily="34" charset="0"/>
              </a:rPr>
              <a:t> PL </a:t>
            </a:r>
            <a:r>
              <a:rPr lang="pt-BR" altLang="pt-BR" sz="1600" dirty="0" smtClean="0">
                <a:latin typeface="Verdana" panose="020B0604030504040204" pitchFamily="34" charset="0"/>
              </a:rPr>
              <a:t>7574/2017 (Comissão especial de Reforma Política)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 smtClean="0">
                <a:latin typeface="Verdana" panose="020B0604030504040204" pitchFamily="34" charset="0"/>
              </a:rPr>
              <a:t>Subscrições preferencialmente </a:t>
            </a:r>
            <a:r>
              <a:rPr lang="pt-BR" altLang="pt-BR" sz="1600" dirty="0">
                <a:latin typeface="Verdana" panose="020B0604030504040204" pitchFamily="34" charset="0"/>
              </a:rPr>
              <a:t>por meio eletrônico </a:t>
            </a:r>
            <a:endParaRPr lang="pt-BR" altLang="pt-BR" sz="16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>
                <a:latin typeface="Verdana" panose="020B0604030504040204" pitchFamily="34" charset="0"/>
              </a:rPr>
              <a:t> PL 7377/2017 (Dep. </a:t>
            </a:r>
            <a:r>
              <a:rPr lang="pt-BR" sz="1600" dirty="0" err="1"/>
              <a:t>Aureo</a:t>
            </a:r>
            <a:r>
              <a:rPr lang="pt-BR" altLang="pt-BR" sz="1600" dirty="0">
                <a:latin typeface="Verdana" panose="020B0604030504040204" pitchFamily="34" charset="0"/>
              </a:rPr>
              <a:t>)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>
                <a:latin typeface="Verdana" panose="020B0604030504040204" pitchFamily="34" charset="0"/>
              </a:rPr>
              <a:t>Subscrições manuais e eletrônicas com gestão do </a:t>
            </a:r>
            <a:r>
              <a:rPr lang="pt-BR" altLang="pt-BR" sz="1600" dirty="0" smtClean="0">
                <a:latin typeface="Verdana" panose="020B0604030504040204" pitchFamily="34" charset="0"/>
              </a:rPr>
              <a:t>TSE</a:t>
            </a:r>
            <a:endParaRPr lang="pt-BR" altLang="pt-BR" sz="16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 smtClean="0">
                <a:latin typeface="Verdana" panose="020B0604030504040204" pitchFamily="34" charset="0"/>
              </a:rPr>
              <a:t> </a:t>
            </a:r>
            <a:r>
              <a:rPr lang="pt-BR" altLang="pt-BR" sz="1600" dirty="0">
                <a:latin typeface="Verdana" panose="020B0604030504040204" pitchFamily="34" charset="0"/>
              </a:rPr>
              <a:t>PL 7005/2013 </a:t>
            </a:r>
            <a:r>
              <a:rPr lang="pt-BR" altLang="pt-BR" sz="1600" dirty="0" smtClean="0">
                <a:latin typeface="Verdana" panose="020B0604030504040204" pitchFamily="34" charset="0"/>
              </a:rPr>
              <a:t>(</a:t>
            </a:r>
            <a:r>
              <a:rPr lang="pt-BR" altLang="pt-BR" sz="1600" dirty="0" err="1" smtClean="0">
                <a:latin typeface="Verdana" panose="020B0604030504040204" pitchFamily="34" charset="0"/>
              </a:rPr>
              <a:t>Sen.Serys</a:t>
            </a:r>
            <a:r>
              <a:rPr lang="pt-BR" altLang="pt-BR" sz="1600" dirty="0" smtClean="0">
                <a:latin typeface="Verdana" panose="020B0604030504040204" pitchFamily="34" charset="0"/>
              </a:rPr>
              <a:t> </a:t>
            </a:r>
            <a:r>
              <a:rPr lang="pt-BR" altLang="pt-BR" sz="1600" dirty="0">
                <a:latin typeface="Verdana" panose="020B0604030504040204" pitchFamily="34" charset="0"/>
              </a:rPr>
              <a:t>Slhessarenko)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>
                <a:latin typeface="Verdana" panose="020B0604030504040204" pitchFamily="34" charset="0"/>
              </a:rPr>
              <a:t>Subscrições </a:t>
            </a:r>
            <a:r>
              <a:rPr lang="pt-BR" altLang="pt-BR" sz="1600" dirty="0" smtClean="0">
                <a:latin typeface="Verdana" panose="020B0604030504040204" pitchFamily="34" charset="0"/>
              </a:rPr>
              <a:t>manuais </a:t>
            </a:r>
            <a:r>
              <a:rPr lang="pt-BR" altLang="pt-BR" sz="1600" dirty="0">
                <a:latin typeface="Verdana" panose="020B0604030504040204" pitchFamily="34" charset="0"/>
              </a:rPr>
              <a:t>e </a:t>
            </a:r>
            <a:r>
              <a:rPr lang="pt-BR" altLang="pt-BR" sz="1600" dirty="0" smtClean="0">
                <a:latin typeface="Verdana" panose="020B0604030504040204" pitchFamily="34" charset="0"/>
              </a:rPr>
              <a:t>eletrônicas</a:t>
            </a:r>
            <a:endParaRPr lang="pt-BR" altLang="pt-BR" sz="16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>
                <a:latin typeface="Verdana" panose="020B0604030504040204" pitchFamily="34" charset="0"/>
              </a:rPr>
              <a:t> PL 7003/2010 (Dep. </a:t>
            </a:r>
            <a:r>
              <a:rPr lang="pt-BR" sz="1600" dirty="0"/>
              <a:t>Dr. Rosinha</a:t>
            </a:r>
            <a:r>
              <a:rPr lang="pt-BR" altLang="pt-BR" sz="1600" dirty="0">
                <a:latin typeface="Verdana" panose="020B0604030504040204" pitchFamily="34" charset="0"/>
              </a:rPr>
              <a:t>)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>
                <a:latin typeface="Verdana" panose="020B0604030504040204" pitchFamily="34" charset="0"/>
              </a:rPr>
              <a:t>Urnas </a:t>
            </a:r>
            <a:r>
              <a:rPr lang="pt-BR" altLang="pt-BR" sz="1600" dirty="0" smtClean="0">
                <a:latin typeface="Verdana" panose="020B0604030504040204" pitchFamily="34" charset="0"/>
              </a:rPr>
              <a:t>eletrônicas</a:t>
            </a:r>
            <a:r>
              <a:rPr lang="pt-BR" altLang="pt-BR" sz="1600" dirty="0" smtClean="0">
                <a:latin typeface="Verdana" panose="020B0604030504040204" pitchFamily="34" charset="0"/>
              </a:rPr>
              <a:t> </a:t>
            </a: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 smtClean="0">
                <a:latin typeface="Verdana" panose="020B0604030504040204" pitchFamily="34" charset="0"/>
              </a:rPr>
              <a:t> PL </a:t>
            </a:r>
            <a:r>
              <a:rPr lang="pt-BR" altLang="pt-BR" sz="1600" dirty="0">
                <a:latin typeface="Verdana" panose="020B0604030504040204" pitchFamily="34" charset="0"/>
              </a:rPr>
              <a:t>4764/2009 (Dep. </a:t>
            </a:r>
            <a:r>
              <a:rPr lang="pt-BR" sz="1600" dirty="0"/>
              <a:t>Sueli Vidigal</a:t>
            </a:r>
            <a:r>
              <a:rPr lang="pt-BR" altLang="pt-BR" sz="1600" dirty="0">
                <a:latin typeface="Verdana" panose="020B0604030504040204" pitchFamily="34" charset="0"/>
              </a:rPr>
              <a:t>)</a:t>
            </a: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 smtClean="0">
                <a:latin typeface="Verdana" panose="020B0604030504040204" pitchFamily="34" charset="0"/>
              </a:rPr>
              <a:t>ICP-Brasil</a:t>
            </a:r>
            <a:endParaRPr lang="pt-BR" altLang="pt-BR" sz="1600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sz="1600" dirty="0">
                <a:latin typeface="Verdana" panose="020B0604030504040204" pitchFamily="34" charset="0"/>
              </a:rPr>
              <a:t> </a:t>
            </a:r>
            <a:r>
              <a:rPr lang="pt-BR" altLang="pt-BR" sz="1600" dirty="0" smtClean="0">
                <a:latin typeface="Verdana" panose="020B0604030504040204" pitchFamily="34" charset="0"/>
              </a:rPr>
              <a:t>PL </a:t>
            </a:r>
            <a:r>
              <a:rPr lang="pt-BR" altLang="pt-BR" sz="1600" dirty="0">
                <a:latin typeface="Verdana" panose="020B0604030504040204" pitchFamily="34" charset="0"/>
              </a:rPr>
              <a:t>4219/2008 </a:t>
            </a:r>
            <a:r>
              <a:rPr lang="pt-BR" altLang="pt-BR" sz="1600" dirty="0" smtClean="0">
                <a:latin typeface="Verdana" panose="020B0604030504040204" pitchFamily="34" charset="0"/>
              </a:rPr>
              <a:t>(Dep. Lincoln Portela)</a:t>
            </a:r>
            <a:endParaRPr lang="pt-BR" altLang="pt-BR" sz="1600" dirty="0">
              <a:latin typeface="Verdana" panose="020B0604030504040204" pitchFamily="34" charset="0"/>
            </a:endParaRPr>
          </a:p>
          <a:p>
            <a:pPr lvl="1" eaLnBrk="1" hangingPunct="1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pt-BR" altLang="pt-BR" sz="1600" dirty="0">
                <a:latin typeface="Verdana" panose="020B0604030504040204" pitchFamily="34" charset="0"/>
              </a:rPr>
              <a:t>Subscrições </a:t>
            </a:r>
            <a:r>
              <a:rPr lang="pt-BR" altLang="pt-BR" sz="1600" dirty="0" smtClean="0">
                <a:latin typeface="Verdana" panose="020B0604030504040204" pitchFamily="34" charset="0"/>
              </a:rPr>
              <a:t>eletrônicas no portal da </a:t>
            </a:r>
            <a:r>
              <a:rPr lang="pt-BR" altLang="pt-BR" sz="1600" dirty="0" smtClean="0">
                <a:latin typeface="Verdana" panose="020B0604030504040204" pitchFamily="34" charset="0"/>
              </a:rPr>
              <a:t>Câmara</a:t>
            </a: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3246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Propostas em tramitação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2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Text Box 24"/>
          <p:cNvSpPr txBox="1">
            <a:spLocks noChangeArrowheads="1"/>
          </p:cNvSpPr>
          <p:nvPr/>
        </p:nvSpPr>
        <p:spPr bwMode="auto">
          <a:xfrm>
            <a:off x="1475656" y="1480578"/>
            <a:ext cx="6897688" cy="47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Pauta Participativa</a:t>
            </a: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1537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Tramitação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108274"/>
            <a:ext cx="7020905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4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48245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Desafios – Modalidade Eletrônica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343" y="3356992"/>
            <a:ext cx="1515040" cy="129642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2492896"/>
            <a:ext cx="1411622" cy="135571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7" y="3953788"/>
            <a:ext cx="1448824" cy="14914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129904"/>
            <a:ext cx="1647767" cy="1647767"/>
          </a:xfrm>
          <a:prstGeom prst="rect">
            <a:avLst/>
          </a:prstGeom>
        </p:spPr>
      </p:pic>
      <p:sp>
        <p:nvSpPr>
          <p:cNvPr id="7" name="Seta para a direita 6"/>
          <p:cNvSpPr/>
          <p:nvPr/>
        </p:nvSpPr>
        <p:spPr>
          <a:xfrm>
            <a:off x="2731677" y="3645024"/>
            <a:ext cx="760203" cy="50405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593979" y="3645024"/>
            <a:ext cx="760203" cy="50405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347864" y="1843827"/>
            <a:ext cx="33123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u="sng" dirty="0" smtClean="0"/>
              <a:t>Prova </a:t>
            </a:r>
            <a:r>
              <a:rPr lang="pt-BR" altLang="pt-BR" sz="2000" b="1" u="sng" dirty="0" smtClean="0"/>
              <a:t>de Identidade</a:t>
            </a:r>
            <a:endParaRPr lang="pt-BR" altLang="pt-BR" sz="2000" b="1" u="sng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765343" y="2648632"/>
            <a:ext cx="20162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dirty="0" smtClean="0"/>
              <a:t>Quem é você ?</a:t>
            </a:r>
            <a:endParaRPr lang="pt-BR" altLang="pt-BR" sz="2000" dirty="0"/>
          </a:p>
        </p:txBody>
      </p:sp>
    </p:spTree>
    <p:extLst>
      <p:ext uri="{BB962C8B-B14F-4D97-AF65-F5344CB8AC3E}">
        <p14:creationId xmlns:p14="http://schemas.microsoft.com/office/powerpoint/2010/main" val="36601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48245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Desafios – Modalidade Eletrônica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  <p:sp>
        <p:nvSpPr>
          <p:cNvPr id="7" name="Seta para a direita 6"/>
          <p:cNvSpPr/>
          <p:nvPr/>
        </p:nvSpPr>
        <p:spPr>
          <a:xfrm>
            <a:off x="2731677" y="3645024"/>
            <a:ext cx="760203" cy="50405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593979" y="3645024"/>
            <a:ext cx="760203" cy="50405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851726" y="1833462"/>
            <a:ext cx="51845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u="sng" dirty="0" smtClean="0"/>
              <a:t>Confiabilidade do Processo de Apuração</a:t>
            </a:r>
            <a:endParaRPr lang="pt-BR" altLang="pt-BR" sz="2000" b="1" u="sng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585" y="2982652"/>
            <a:ext cx="1809750" cy="18288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81" y="2601652"/>
            <a:ext cx="2181225" cy="25908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980" y="2708920"/>
            <a:ext cx="18573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4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Text Box 24"/>
          <p:cNvSpPr txBox="1">
            <a:spLocks noChangeArrowheads="1"/>
          </p:cNvSpPr>
          <p:nvPr/>
        </p:nvSpPr>
        <p:spPr bwMode="auto">
          <a:xfrm>
            <a:off x="1403648" y="2060848"/>
            <a:ext cx="6897688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Modelo distribuído</a:t>
            </a:r>
            <a:endParaRPr lang="pt-BR" altLang="pt-BR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Gerar confiança</a:t>
            </a: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 smtClean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Criar </a:t>
            </a:r>
            <a:r>
              <a:rPr lang="pt-BR" altLang="pt-BR" dirty="0">
                <a:latin typeface="Verdana" panose="020B0604030504040204" pitchFamily="34" charset="0"/>
              </a:rPr>
              <a:t>um registro único e imutável </a:t>
            </a:r>
            <a:r>
              <a:rPr lang="pt-BR" altLang="pt-BR" dirty="0" smtClean="0">
                <a:latin typeface="Verdana" panose="020B0604030504040204" pitchFamily="34" charset="0"/>
              </a:rPr>
              <a:t>da informação</a:t>
            </a:r>
            <a:endParaRPr lang="pt-BR" altLang="pt-BR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Facilmente </a:t>
            </a:r>
            <a:r>
              <a:rPr lang="pt-BR" altLang="pt-BR" dirty="0" err="1" smtClean="0">
                <a:latin typeface="Verdana" panose="020B0604030504040204" pitchFamily="34" charset="0"/>
              </a:rPr>
              <a:t>auditável</a:t>
            </a:r>
            <a:endParaRPr lang="pt-BR" altLang="pt-BR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>
                <a:latin typeface="Verdana" panose="020B0604030504040204" pitchFamily="34" charset="0"/>
              </a:rPr>
              <a:t> C</a:t>
            </a:r>
            <a:r>
              <a:rPr lang="pt-BR" altLang="pt-BR" dirty="0" smtClean="0">
                <a:latin typeface="Verdana" panose="020B0604030504040204" pitchFamily="34" charset="0"/>
              </a:rPr>
              <a:t>ódigo aberto</a:t>
            </a:r>
            <a:endParaRPr lang="pt-BR" altLang="pt-BR" dirty="0" smtClean="0">
              <a:latin typeface="Verdana" panose="020B0604030504040204" pitchFamily="34" charset="0"/>
            </a:endParaRPr>
          </a:p>
          <a:p>
            <a:pPr eaLnBrk="1" hangingPunct="1">
              <a:lnSpc>
                <a:spcPct val="160000"/>
              </a:lnSpc>
              <a:buFontTx/>
              <a:buChar char="•"/>
            </a:pPr>
            <a:r>
              <a:rPr lang="pt-BR" altLang="pt-BR" dirty="0" smtClean="0">
                <a:latin typeface="Verdana" panose="020B0604030504040204" pitchFamily="34" charset="0"/>
              </a:rPr>
              <a:t> </a:t>
            </a:r>
            <a:r>
              <a:rPr lang="pt-BR" altLang="pt-BR" dirty="0" smtClean="0">
                <a:latin typeface="Verdana" panose="020B0604030504040204" pitchFamily="34" charset="0"/>
              </a:rPr>
              <a:t>Acesso universal</a:t>
            </a:r>
            <a:endParaRPr lang="pt-BR" altLang="pt-BR" dirty="0" smtClean="0">
              <a:latin typeface="Verdana" panose="020B0604030504040204" pitchFamily="34" charset="0"/>
            </a:endParaRP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42178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Benefícios do uso de Blockchain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6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467544" y="1130883"/>
            <a:ext cx="42178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 smtClean="0"/>
              <a:t>Benefícios do uso de Blockchain</a:t>
            </a:r>
            <a:endParaRPr lang="pt-BR" altLang="pt-BR" sz="2000" b="1" dirty="0"/>
          </a:p>
        </p:txBody>
      </p:sp>
      <p:sp>
        <p:nvSpPr>
          <p:cNvPr id="36868" name="CaixaDeTexto 5"/>
          <p:cNvSpPr txBox="1">
            <a:spLocks noChangeArrowheads="1"/>
          </p:cNvSpPr>
          <p:nvPr/>
        </p:nvSpPr>
        <p:spPr bwMode="auto">
          <a:xfrm>
            <a:off x="0" y="488950"/>
            <a:ext cx="54633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 dirty="0" smtClean="0">
                <a:solidFill>
                  <a:srgbClr val="2851A2"/>
                </a:solidFill>
              </a:rPr>
              <a:t>Projetos de Lei de Iniciativa Popular</a:t>
            </a:r>
            <a:endParaRPr lang="pt-BR" altLang="pt-BR" sz="2400" b="1" dirty="0">
              <a:solidFill>
                <a:srgbClr val="2851A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133386"/>
              </p:ext>
            </p:extLst>
          </p:nvPr>
        </p:nvGraphicFramePr>
        <p:xfrm>
          <a:off x="498214" y="2060848"/>
          <a:ext cx="3982738" cy="26670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982738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Prova de Identidade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ajudar a validar identidades digitais on-line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permitir a agregação de diversos entes ao processo</a:t>
                      </a:r>
                      <a:r>
                        <a:rPr lang="pt-BR" baseline="0" dirty="0" smtClean="0"/>
                        <a:t> de identificação (Câmara, </a:t>
                      </a:r>
                      <a:r>
                        <a:rPr lang="pt-BR" baseline="0" dirty="0" err="1" smtClean="0"/>
                        <a:t>Tse</a:t>
                      </a:r>
                      <a:r>
                        <a:rPr lang="pt-BR" baseline="0" dirty="0" smtClean="0"/>
                        <a:t>, </a:t>
                      </a:r>
                      <a:r>
                        <a:rPr lang="pt-BR" baseline="0" dirty="0" err="1" smtClean="0"/>
                        <a:t>etc</a:t>
                      </a:r>
                      <a:r>
                        <a:rPr lang="pt-BR" baseline="0" dirty="0" smtClean="0"/>
                        <a:t>)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012006"/>
              </p:ext>
            </p:extLst>
          </p:nvPr>
        </p:nvGraphicFramePr>
        <p:xfrm>
          <a:off x="4685365" y="2060848"/>
          <a:ext cx="3974011" cy="26619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9740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tx1"/>
                          </a:solidFill>
                        </a:rPr>
                        <a:t>Processo de Apuração</a:t>
                      </a:r>
                      <a:endParaRPr lang="pt-BR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/>
                        <a:t>recuperar da blockchain as subscrições</a:t>
                      </a:r>
                      <a:r>
                        <a:rPr lang="pt-BR" baseline="0" dirty="0" smtClean="0"/>
                        <a:t> registradas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/>
                        <a:t>verificar a integridade dos dados 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dirty="0" smtClean="0"/>
                        <a:t>verificar</a:t>
                      </a:r>
                      <a:r>
                        <a:rPr lang="pt-BR" baseline="0" dirty="0" smtClean="0"/>
                        <a:t> quando a subscrição foi registrada</a:t>
                      </a:r>
                      <a:endParaRPr lang="pt-B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dirty="0" smtClean="0"/>
                        <a:t>aferir</a:t>
                      </a:r>
                      <a:r>
                        <a:rPr lang="pt-BR" baseline="0" dirty="0" smtClean="0"/>
                        <a:t> a </a:t>
                      </a:r>
                      <a:r>
                        <a:rPr lang="pt-BR" dirty="0" smtClean="0"/>
                        <a:t>totalização das</a:t>
                      </a:r>
                      <a:r>
                        <a:rPr lang="pt-BR" baseline="0" dirty="0" smtClean="0"/>
                        <a:t> subscrições</a:t>
                      </a:r>
                      <a:endParaRPr lang="pt-BR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736694" y="5157192"/>
            <a:ext cx="387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 Prova de conceito em andamento</a:t>
            </a:r>
            <a:endParaRPr lang="pt-BR" dirty="0"/>
          </a:p>
        </p:txBody>
      </p:sp>
      <p:sp>
        <p:nvSpPr>
          <p:cNvPr id="5" name="Seta para cima 4"/>
          <p:cNvSpPr/>
          <p:nvPr/>
        </p:nvSpPr>
        <p:spPr>
          <a:xfrm>
            <a:off x="6384338" y="4847594"/>
            <a:ext cx="288032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0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67490" y="1772816"/>
            <a:ext cx="8229600" cy="10793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Projetos de Lei</a:t>
            </a:r>
          </a:p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</a:t>
            </a:r>
            <a:r>
              <a:rPr lang="pt-B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 Iniciativa Popular</a:t>
            </a:r>
            <a:endParaRPr lang="en-GB" sz="32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5364" name="CaixaDeTexto 5"/>
          <p:cNvSpPr txBox="1">
            <a:spLocks noChangeArrowheads="1"/>
          </p:cNvSpPr>
          <p:nvPr/>
        </p:nvSpPr>
        <p:spPr bwMode="auto">
          <a:xfrm>
            <a:off x="4525090" y="6096000"/>
            <a:ext cx="6399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/>
            </a:r>
            <a:br>
              <a:rPr lang="pt-BR" sz="1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pt-BR" sz="1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2017</a:t>
            </a:r>
            <a:endParaRPr lang="pt-BR" sz="1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14400" y="3140968"/>
            <a:ext cx="8229600" cy="8331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2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Potencialidades de uso da tecnologia</a:t>
            </a:r>
          </a:p>
          <a:p>
            <a:pPr algn="ctr" eaLnBrk="1" hangingPunct="1"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BR" sz="24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Blockchain</a:t>
            </a:r>
            <a:endParaRPr lang="en-GB" sz="24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1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Plano Estratégico">
  <a:themeElements>
    <a:clrScheme name="Plano Estratégi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ano Estratégi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o Estratégi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o Estratégi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o Estratégi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9464</TotalTime>
  <Words>332</Words>
  <Application>Microsoft Office PowerPoint</Application>
  <PresentationFormat>Apresentação na tela (4:3)</PresentationFormat>
  <Paragraphs>72</Paragraphs>
  <Slides>9</Slides>
  <Notes>9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10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24" baseType="lpstr">
      <vt:lpstr>Arial</vt:lpstr>
      <vt:lpstr>Calibri</vt:lpstr>
      <vt:lpstr>Courier New</vt:lpstr>
      <vt:lpstr>Verdana</vt:lpstr>
      <vt:lpstr>Plano Estratégico</vt:lpstr>
      <vt:lpstr>2_Plano Estratégico</vt:lpstr>
      <vt:lpstr>3_Plano Estratégico</vt:lpstr>
      <vt:lpstr>4_Plano Estratégico</vt:lpstr>
      <vt:lpstr>5_Plano Estratégico</vt:lpstr>
      <vt:lpstr>7_Plano Estratégico</vt:lpstr>
      <vt:lpstr>8_Plano Estratégico</vt:lpstr>
      <vt:lpstr>9_Plano Estratégico</vt:lpstr>
      <vt:lpstr>10_Plano Estratégico</vt:lpstr>
      <vt:lpstr>Tema do Office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Camara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P_6417</dc:creator>
  <cp:lastModifiedBy>Fernando Lima Torres</cp:lastModifiedBy>
  <cp:revision>403</cp:revision>
  <cp:lastPrinted>2011-05-31T17:29:30Z</cp:lastPrinted>
  <dcterms:created xsi:type="dcterms:W3CDTF">2009-11-09T16:46:19Z</dcterms:created>
  <dcterms:modified xsi:type="dcterms:W3CDTF">2017-10-24T14:53:45Z</dcterms:modified>
</cp:coreProperties>
</file>