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3" r:id="rId1"/>
  </p:sldMasterIdLst>
  <p:notesMasterIdLst>
    <p:notesMasterId r:id="rId14"/>
  </p:notesMasterIdLst>
  <p:handoutMasterIdLst>
    <p:handoutMasterId r:id="rId15"/>
  </p:handoutMasterIdLst>
  <p:sldIdLst>
    <p:sldId id="417" r:id="rId2"/>
    <p:sldId id="421" r:id="rId3"/>
    <p:sldId id="441" r:id="rId4"/>
    <p:sldId id="438" r:id="rId5"/>
    <p:sldId id="447" r:id="rId6"/>
    <p:sldId id="448" r:id="rId7"/>
    <p:sldId id="449" r:id="rId8"/>
    <p:sldId id="452" r:id="rId9"/>
    <p:sldId id="456" r:id="rId10"/>
    <p:sldId id="457" r:id="rId11"/>
    <p:sldId id="455" r:id="rId12"/>
    <p:sldId id="459" r:id="rId13"/>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is Alvim Teixeira" initials="TAT"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snapToGrid="0" snapToObjects="1">
      <p:cViewPr varScale="1">
        <p:scale>
          <a:sx n="116" d="100"/>
          <a:sy n="116" d="100"/>
        </p:scale>
        <p:origin x="148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E1CF7B4-6B5B-42B2-8652-67131C72452D}" type="datetimeFigureOut">
              <a:rPr lang="pt-BR" smtClean="0"/>
              <a:t>19/10/2017</a:t>
            </a:fld>
            <a:endParaRPr lang="pt-BR"/>
          </a:p>
        </p:txBody>
      </p:sp>
      <p:sp>
        <p:nvSpPr>
          <p:cNvPr id="4" name="Espaço Reservado para Rodapé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pt-BR"/>
              <a:t>FPM</a:t>
            </a:r>
          </a:p>
        </p:txBody>
      </p:sp>
      <p:sp>
        <p:nvSpPr>
          <p:cNvPr id="5" name="Espaço Reservado para Número de Slid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55BBBD-42B5-45F9-8C4E-A13A5C3ABEF3}" type="slidenum">
              <a:rPr lang="pt-BR" smtClean="0"/>
              <a:t>‹nº›</a:t>
            </a:fld>
            <a:endParaRPr lang="pt-BR"/>
          </a:p>
        </p:txBody>
      </p:sp>
    </p:spTree>
    <p:extLst>
      <p:ext uri="{BB962C8B-B14F-4D97-AF65-F5344CB8AC3E}">
        <p14:creationId xmlns:p14="http://schemas.microsoft.com/office/powerpoint/2010/main" val="773273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390B589-F7BE-4AD5-9DB7-24F004C49741}" type="datetimeFigureOut">
              <a:rPr lang="pt-BR" smtClean="0"/>
              <a:t>19/10/2017</a:t>
            </a:fld>
            <a:endParaRPr lang="pt-BR"/>
          </a:p>
        </p:txBody>
      </p:sp>
      <p:sp>
        <p:nvSpPr>
          <p:cNvPr id="4" name="Espaço Reservado para Imagem de Sli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pt-BR"/>
              <a:t>FPM</a:t>
            </a: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622CB56-6755-4D22-9E97-48A6C0B323D4}" type="slidenum">
              <a:rPr lang="pt-BR" smtClean="0"/>
              <a:t>‹nº›</a:t>
            </a:fld>
            <a:endParaRPr lang="pt-BR"/>
          </a:p>
        </p:txBody>
      </p:sp>
    </p:spTree>
    <p:extLst>
      <p:ext uri="{BB962C8B-B14F-4D97-AF65-F5344CB8AC3E}">
        <p14:creationId xmlns:p14="http://schemas.microsoft.com/office/powerpoint/2010/main" val="19250056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ço Reservado para Imagem de Slide 1"/>
          <p:cNvSpPr>
            <a:spLocks noGrp="1" noRot="1" noChangeAspect="1"/>
          </p:cNvSpPr>
          <p:nvPr>
            <p:ph type="sldImg"/>
          </p:nvPr>
        </p:nvSpPr>
        <p:spPr bwMode="auto">
          <a:noFill/>
          <a:ln>
            <a:solidFill>
              <a:srgbClr val="000000"/>
            </a:solidFill>
            <a:miter lim="800000"/>
            <a:headEnd/>
            <a:tailEnd/>
          </a:ln>
        </p:spPr>
      </p:sp>
      <p:sp>
        <p:nvSpPr>
          <p:cNvPr id="1843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p>
        </p:txBody>
      </p:sp>
      <p:sp>
        <p:nvSpPr>
          <p:cNvPr id="18435" name="Espaço Reservado para Número de Slide 3"/>
          <p:cNvSpPr>
            <a:spLocks noGrp="1"/>
          </p:cNvSpPr>
          <p:nvPr>
            <p:ph type="sldNum" sz="quarter" idx="5"/>
          </p:nvPr>
        </p:nvSpPr>
        <p:spPr bwMode="auto">
          <a:xfrm>
            <a:off x="3887055" y="8686288"/>
            <a:ext cx="2970945" cy="4577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0F570FF-956C-406E-B85F-522C661E8ECF}" type="slidenum">
              <a:rPr lang="pt-BR" altLang="pt-BR">
                <a:cs typeface="Arial" charset="0"/>
              </a:rPr>
              <a:pPr fontAlgn="base">
                <a:spcBef>
                  <a:spcPct val="0"/>
                </a:spcBef>
                <a:spcAft>
                  <a:spcPct val="0"/>
                </a:spcAft>
                <a:defRPr/>
              </a:pPr>
              <a:t>3</a:t>
            </a:fld>
            <a:endParaRPr lang="pt-BR" altLang="pt-BR">
              <a:cs typeface="Arial" charset="0"/>
            </a:endParaRPr>
          </a:p>
        </p:txBody>
      </p:sp>
    </p:spTree>
    <p:extLst>
      <p:ext uri="{BB962C8B-B14F-4D97-AF65-F5344CB8AC3E}">
        <p14:creationId xmlns:p14="http://schemas.microsoft.com/office/powerpoint/2010/main" val="66365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Texto do Título</a:t>
            </a:r>
          </a:p>
        </p:txBody>
      </p:sp>
      <p:sp>
        <p:nvSpPr>
          <p:cNvPr id="21" name="Shape 21"/>
          <p:cNvSpPr>
            <a:spLocks noGrp="1"/>
          </p:cNvSpPr>
          <p:nvPr>
            <p:ph type="body" idx="1"/>
          </p:nvPr>
        </p:nvSpPr>
        <p:spPr>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363014048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Layout Personalizado">
    <p:spTree>
      <p:nvGrpSpPr>
        <p:cNvPr id="1" name=""/>
        <p:cNvGrpSpPr/>
        <p:nvPr/>
      </p:nvGrpSpPr>
      <p:grpSpPr>
        <a:xfrm>
          <a:off x="0" y="0"/>
          <a:ext cx="0" cy="0"/>
          <a:chOff x="0" y="0"/>
          <a:chExt cx="0" cy="0"/>
        </a:xfrm>
      </p:grpSpPr>
      <p:pic>
        <p:nvPicPr>
          <p:cNvPr id="137" name="image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38" name="Shape 138"/>
          <p:cNvSpPr>
            <a:spLocks noGrp="1"/>
          </p:cNvSpPr>
          <p:nvPr>
            <p:ph type="sldNum" sz="quarter" idx="2"/>
          </p:nvPr>
        </p:nvSpPr>
        <p:spPr>
          <a:xfrm>
            <a:off x="4419600" y="6172200"/>
            <a:ext cx="2133600" cy="368301"/>
          </a:xfrm>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309071774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lstStyle/>
          <a:p>
            <a:r>
              <a:t>Texto do Título</a:t>
            </a:r>
          </a:p>
        </p:txBody>
      </p:sp>
      <p:sp>
        <p:nvSpPr>
          <p:cNvPr id="146" name="Shape 146"/>
          <p:cNvSpPr>
            <a:spLocks noGrp="1"/>
          </p:cNvSpPr>
          <p:nvPr>
            <p:ph type="body" idx="1"/>
          </p:nvPr>
        </p:nvSpPr>
        <p:spPr>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147" name="Shape 147"/>
          <p:cNvSpPr>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295451871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4" name="Shape 154"/>
          <p:cNvSpPr>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350095122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ítulo e conteúdo">
    <p:spTree>
      <p:nvGrpSpPr>
        <p:cNvPr id="1" name=""/>
        <p:cNvGrpSpPr/>
        <p:nvPr/>
      </p:nvGrpSpPr>
      <p:grpSpPr>
        <a:xfrm>
          <a:off x="0" y="0"/>
          <a:ext cx="0" cy="0"/>
          <a:chOff x="0" y="0"/>
          <a:chExt cx="0" cy="0"/>
        </a:xfrm>
      </p:grpSpPr>
      <p:pic>
        <p:nvPicPr>
          <p:cNvPr id="161" name="image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62" name="Shape 162"/>
          <p:cNvSpPr>
            <a:spLocks noGrp="1"/>
          </p:cNvSpPr>
          <p:nvPr>
            <p:ph type="title"/>
          </p:nvPr>
        </p:nvSpPr>
        <p:spPr>
          <a:xfrm>
            <a:off x="162560" y="101600"/>
            <a:ext cx="8820000" cy="921069"/>
          </a:xfrm>
          <a:prstGeom prst="rect">
            <a:avLst/>
          </a:prstGeom>
        </p:spPr>
        <p:txBody>
          <a:bodyPr/>
          <a:lstStyle>
            <a:lvl1pPr algn="ctr">
              <a:lnSpc>
                <a:spcPts val="4000"/>
              </a:lnSpc>
              <a:defRPr sz="4000" b="1">
                <a:solidFill>
                  <a:srgbClr val="FFFFFF"/>
                </a:solidFill>
                <a:latin typeface="+mj-lt"/>
                <a:ea typeface="+mj-ea"/>
                <a:cs typeface="+mj-cs"/>
                <a:sym typeface="Calibri"/>
              </a:defRPr>
            </a:lvl1pPr>
          </a:lstStyle>
          <a:p>
            <a:r>
              <a:t>Texto do Título</a:t>
            </a:r>
          </a:p>
        </p:txBody>
      </p:sp>
      <p:sp>
        <p:nvSpPr>
          <p:cNvPr id="163" name="Shape 163"/>
          <p:cNvSpPr>
            <a:spLocks noGrp="1"/>
          </p:cNvSpPr>
          <p:nvPr>
            <p:ph type="body" idx="1"/>
          </p:nvPr>
        </p:nvSpPr>
        <p:spPr>
          <a:xfrm>
            <a:off x="161999" y="1270000"/>
            <a:ext cx="8820001" cy="4906963"/>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164" name="Shape 164"/>
          <p:cNvSpPr>
            <a:spLocks noGrp="1"/>
          </p:cNvSpPr>
          <p:nvPr>
            <p:ph type="sldNum" sz="quarter" idx="2"/>
          </p:nvPr>
        </p:nvSpPr>
        <p:spPr>
          <a:xfrm>
            <a:off x="7524293" y="6404292"/>
            <a:ext cx="263983" cy="269241"/>
          </a:xfrm>
          <a:prstGeom prst="rect">
            <a:avLst/>
          </a:prstGeom>
        </p:spPr>
        <p:txBody>
          <a:bodyPr/>
          <a:lstStyle>
            <a:lvl1pPr>
              <a:defRPr>
                <a:solidFill>
                  <a:srgbClr val="FFFFFF"/>
                </a:solidFill>
              </a:defRPr>
            </a:lvl1pPr>
          </a:lstStyle>
          <a:p>
            <a:fld id="{86CB4B4D-7CA3-9044-876B-883B54F8677D}" type="slidenum">
              <a:rPr/>
              <a:pPr/>
              <a:t>‹nº›</a:t>
            </a:fld>
            <a:endParaRPr/>
          </a:p>
        </p:txBody>
      </p:sp>
    </p:spTree>
    <p:extLst>
      <p:ext uri="{BB962C8B-B14F-4D97-AF65-F5344CB8AC3E}">
        <p14:creationId xmlns:p14="http://schemas.microsoft.com/office/powerpoint/2010/main" val="155265392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Título e conteúdo">
    <p:spTree>
      <p:nvGrpSpPr>
        <p:cNvPr id="1" name=""/>
        <p:cNvGrpSpPr/>
        <p:nvPr/>
      </p:nvGrpSpPr>
      <p:grpSpPr>
        <a:xfrm>
          <a:off x="0" y="0"/>
          <a:ext cx="0" cy="0"/>
          <a:chOff x="0" y="0"/>
          <a:chExt cx="0" cy="0"/>
        </a:xfrm>
      </p:grpSpPr>
      <p:pic>
        <p:nvPicPr>
          <p:cNvPr id="171" name="image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72" name="Shape 172"/>
          <p:cNvSpPr>
            <a:spLocks noGrp="1"/>
          </p:cNvSpPr>
          <p:nvPr>
            <p:ph type="pic" idx="13"/>
          </p:nvPr>
        </p:nvSpPr>
        <p:spPr>
          <a:xfrm>
            <a:off x="4572000" y="1270000"/>
            <a:ext cx="4572000" cy="5588000"/>
          </a:xfrm>
          <a:prstGeom prst="rect">
            <a:avLst/>
          </a:prstGeom>
        </p:spPr>
        <p:txBody>
          <a:bodyPr lIns="91439" rIns="91439">
            <a:noAutofit/>
          </a:bodyPr>
          <a:lstStyle/>
          <a:p>
            <a:endParaRPr/>
          </a:p>
        </p:txBody>
      </p:sp>
      <p:sp>
        <p:nvSpPr>
          <p:cNvPr id="173" name="Shape 173"/>
          <p:cNvSpPr>
            <a:spLocks noGrp="1"/>
          </p:cNvSpPr>
          <p:nvPr>
            <p:ph type="title"/>
          </p:nvPr>
        </p:nvSpPr>
        <p:spPr>
          <a:xfrm>
            <a:off x="162560" y="101600"/>
            <a:ext cx="8820000" cy="921069"/>
          </a:xfrm>
          <a:prstGeom prst="rect">
            <a:avLst/>
          </a:prstGeom>
        </p:spPr>
        <p:txBody>
          <a:bodyPr/>
          <a:lstStyle>
            <a:lvl1pPr algn="ctr">
              <a:lnSpc>
                <a:spcPts val="4000"/>
              </a:lnSpc>
              <a:defRPr sz="4000" b="1">
                <a:solidFill>
                  <a:srgbClr val="FFFFFF"/>
                </a:solidFill>
                <a:latin typeface="+mj-lt"/>
                <a:ea typeface="+mj-ea"/>
                <a:cs typeface="+mj-cs"/>
                <a:sym typeface="Calibri"/>
              </a:defRPr>
            </a:lvl1pPr>
          </a:lstStyle>
          <a:p>
            <a:r>
              <a:t>Texto do Título</a:t>
            </a:r>
          </a:p>
        </p:txBody>
      </p:sp>
      <p:sp>
        <p:nvSpPr>
          <p:cNvPr id="174" name="Shape 174"/>
          <p:cNvSpPr>
            <a:spLocks noGrp="1"/>
          </p:cNvSpPr>
          <p:nvPr>
            <p:ph type="body" sz="half" idx="1"/>
          </p:nvPr>
        </p:nvSpPr>
        <p:spPr>
          <a:xfrm>
            <a:off x="161999" y="1270000"/>
            <a:ext cx="4410001" cy="4906963"/>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175" name="Shape 175"/>
          <p:cNvSpPr>
            <a:spLocks noGrp="1"/>
          </p:cNvSpPr>
          <p:nvPr>
            <p:ph type="sldNum" sz="quarter" idx="2"/>
          </p:nvPr>
        </p:nvSpPr>
        <p:spPr>
          <a:xfrm>
            <a:off x="7524293" y="6404292"/>
            <a:ext cx="263983" cy="269241"/>
          </a:xfrm>
          <a:prstGeom prst="rect">
            <a:avLst/>
          </a:prstGeom>
        </p:spPr>
        <p:txBody>
          <a:bodyPr/>
          <a:lstStyle>
            <a:lvl1pPr>
              <a:defRPr>
                <a:solidFill>
                  <a:srgbClr val="FFFFFF"/>
                </a:solidFill>
              </a:defRPr>
            </a:lvl1pPr>
          </a:lstStyle>
          <a:p>
            <a:fld id="{86CB4B4D-7CA3-9044-876B-883B54F8677D}" type="slidenum">
              <a:rPr/>
              <a:pPr/>
              <a:t>‹nº›</a:t>
            </a:fld>
            <a:endParaRPr/>
          </a:p>
        </p:txBody>
      </p:sp>
    </p:spTree>
    <p:extLst>
      <p:ext uri="{BB962C8B-B14F-4D97-AF65-F5344CB8AC3E}">
        <p14:creationId xmlns:p14="http://schemas.microsoft.com/office/powerpoint/2010/main" val="29073307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abeçalho da Seção">
    <p:spTree>
      <p:nvGrpSpPr>
        <p:cNvPr id="1" name=""/>
        <p:cNvGrpSpPr/>
        <p:nvPr/>
      </p:nvGrpSpPr>
      <p:grpSpPr>
        <a:xfrm>
          <a:off x="0" y="0"/>
          <a:ext cx="0" cy="0"/>
          <a:chOff x="0" y="0"/>
          <a:chExt cx="0" cy="0"/>
        </a:xfrm>
      </p:grpSpPr>
      <p:sp>
        <p:nvSpPr>
          <p:cNvPr id="29" name="Shape 29"/>
          <p:cNvSpPr>
            <a:spLocks noGrp="1"/>
          </p:cNvSpPr>
          <p:nvPr>
            <p:ph type="title"/>
          </p:nvPr>
        </p:nvSpPr>
        <p:spPr>
          <a:xfrm>
            <a:off x="623887" y="1709739"/>
            <a:ext cx="7886701" cy="2852737"/>
          </a:xfrm>
          <a:prstGeom prst="rect">
            <a:avLst/>
          </a:prstGeom>
        </p:spPr>
        <p:txBody>
          <a:bodyPr anchor="b"/>
          <a:lstStyle>
            <a:lvl1pPr>
              <a:defRPr sz="6000"/>
            </a:lvl1pPr>
          </a:lstStyle>
          <a:p>
            <a:r>
              <a:t>Texto do Título</a:t>
            </a:r>
          </a:p>
        </p:txBody>
      </p:sp>
      <p:sp>
        <p:nvSpPr>
          <p:cNvPr id="30" name="Shape 30"/>
          <p:cNvSpPr>
            <a:spLocks noGrp="1"/>
          </p:cNvSpPr>
          <p:nvPr>
            <p:ph type="body" sz="quarter" idx="1"/>
          </p:nvPr>
        </p:nvSpPr>
        <p:spPr>
          <a:xfrm>
            <a:off x="623887" y="4589464"/>
            <a:ext cx="78867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25971721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uas Partes de Conteúdo">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Texto do Título</a:t>
            </a:r>
          </a:p>
        </p:txBody>
      </p:sp>
      <p:sp>
        <p:nvSpPr>
          <p:cNvPr id="39" name="Shape 39"/>
          <p:cNvSpPr>
            <a:spLocks noGrp="1"/>
          </p:cNvSpPr>
          <p:nvPr>
            <p:ph type="body" sz="half" idx="1"/>
          </p:nvPr>
        </p:nvSpPr>
        <p:spPr>
          <a:xfrm>
            <a:off x="628650" y="1825625"/>
            <a:ext cx="3886200" cy="4351338"/>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65005060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47" name="Shape 47"/>
          <p:cNvSpPr>
            <a:spLocks noGrp="1"/>
          </p:cNvSpPr>
          <p:nvPr>
            <p:ph type="title"/>
          </p:nvPr>
        </p:nvSpPr>
        <p:spPr>
          <a:xfrm>
            <a:off x="629841" y="365125"/>
            <a:ext cx="7886701" cy="1325564"/>
          </a:xfrm>
          <a:prstGeom prst="rect">
            <a:avLst/>
          </a:prstGeom>
        </p:spPr>
        <p:txBody>
          <a:bodyPr/>
          <a:lstStyle/>
          <a:p>
            <a:r>
              <a:t>Texto do Título</a:t>
            </a:r>
          </a:p>
        </p:txBody>
      </p:sp>
      <p:sp>
        <p:nvSpPr>
          <p:cNvPr id="48" name="Shape 48"/>
          <p:cNvSpPr>
            <a:spLocks noGrp="1"/>
          </p:cNvSpPr>
          <p:nvPr>
            <p:ph type="body" sz="quarter" idx="1"/>
          </p:nvPr>
        </p:nvSpPr>
        <p:spPr>
          <a:xfrm>
            <a:off x="629841" y="1681163"/>
            <a:ext cx="3868341"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49" name="Shape 49"/>
          <p:cNvSpPr>
            <a:spLocks noGrp="1"/>
          </p:cNvSpPr>
          <p:nvPr>
            <p:ph type="body" sz="quarter" idx="13"/>
          </p:nvPr>
        </p:nvSpPr>
        <p:spPr>
          <a:xfrm>
            <a:off x="4629149" y="1681163"/>
            <a:ext cx="3887393" cy="823913"/>
          </a:xfrm>
          <a:prstGeom prst="rect">
            <a:avLst/>
          </a:prstGeom>
        </p:spPr>
        <p:txBody>
          <a:bodyPr anchor="b"/>
          <a:lstStyle/>
          <a:p>
            <a:pPr marL="0" indent="0">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412381201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72" name="Shape 72"/>
          <p:cNvSpPr>
            <a:spLocks noGrp="1"/>
          </p:cNvSpPr>
          <p:nvPr>
            <p:ph type="title"/>
          </p:nvPr>
        </p:nvSpPr>
        <p:spPr>
          <a:xfrm>
            <a:off x="629841" y="457200"/>
            <a:ext cx="2949178" cy="1600200"/>
          </a:xfrm>
          <a:prstGeom prst="rect">
            <a:avLst/>
          </a:prstGeom>
        </p:spPr>
        <p:txBody>
          <a:bodyPr anchor="b"/>
          <a:lstStyle>
            <a:lvl1pPr>
              <a:defRPr sz="3200"/>
            </a:lvl1pPr>
          </a:lstStyle>
          <a:p>
            <a:r>
              <a:t>Texto do Título</a:t>
            </a:r>
          </a:p>
        </p:txBody>
      </p:sp>
      <p:sp>
        <p:nvSpPr>
          <p:cNvPr id="73" name="Shape 73"/>
          <p:cNvSpPr>
            <a:spLocks noGrp="1"/>
          </p:cNvSpPr>
          <p:nvPr>
            <p:ph type="body" sz="half" idx="1"/>
          </p:nvPr>
        </p:nvSpPr>
        <p:spPr>
          <a:xfrm>
            <a:off x="3887391" y="987425"/>
            <a:ext cx="462915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74" name="Shape 74"/>
          <p:cNvSpPr>
            <a:spLocks noGrp="1"/>
          </p:cNvSpPr>
          <p:nvPr>
            <p:ph type="body" sz="quarter" idx="13"/>
          </p:nvPr>
        </p:nvSpPr>
        <p:spPr>
          <a:xfrm>
            <a:off x="629840" y="2057400"/>
            <a:ext cx="2949180" cy="3811588"/>
          </a:xfrm>
          <a:prstGeom prst="rect">
            <a:avLst/>
          </a:prstGeom>
        </p:spPr>
        <p:txBody>
          <a:bodyPr/>
          <a:lstStyle/>
          <a:p>
            <a:pPr marL="0" indent="0">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23513531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82" name="Shape 82"/>
          <p:cNvSpPr>
            <a:spLocks noGrp="1"/>
          </p:cNvSpPr>
          <p:nvPr>
            <p:ph type="title"/>
          </p:nvPr>
        </p:nvSpPr>
        <p:spPr>
          <a:xfrm>
            <a:off x="629841" y="457200"/>
            <a:ext cx="2949178" cy="1600200"/>
          </a:xfrm>
          <a:prstGeom prst="rect">
            <a:avLst/>
          </a:prstGeom>
        </p:spPr>
        <p:txBody>
          <a:bodyPr anchor="b"/>
          <a:lstStyle>
            <a:lvl1pPr>
              <a:defRPr sz="3200"/>
            </a:lvl1pPr>
          </a:lstStyle>
          <a:p>
            <a:r>
              <a:t>Texto do Título</a:t>
            </a:r>
          </a:p>
        </p:txBody>
      </p:sp>
      <p:sp>
        <p:nvSpPr>
          <p:cNvPr id="83" name="Shape 83"/>
          <p:cNvSpPr>
            <a:spLocks noGrp="1"/>
          </p:cNvSpPr>
          <p:nvPr>
            <p:ph type="pic" sz="half" idx="13"/>
          </p:nvPr>
        </p:nvSpPr>
        <p:spPr>
          <a:xfrm>
            <a:off x="3887391" y="987425"/>
            <a:ext cx="4629151" cy="4873626"/>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629841" y="2057400"/>
            <a:ext cx="2949178"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26811293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e texto vertical">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Texto do Título</a:t>
            </a:r>
          </a:p>
        </p:txBody>
      </p:sp>
      <p:sp>
        <p:nvSpPr>
          <p:cNvPr id="93" name="Shape 93"/>
          <p:cNvSpPr>
            <a:spLocks noGrp="1"/>
          </p:cNvSpPr>
          <p:nvPr>
            <p:ph type="body" idx="1"/>
          </p:nvPr>
        </p:nvSpPr>
        <p:spPr>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15006581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ítulo e texto verticais">
    <p:spTree>
      <p:nvGrpSpPr>
        <p:cNvPr id="1" name=""/>
        <p:cNvGrpSpPr/>
        <p:nvPr/>
      </p:nvGrpSpPr>
      <p:grpSpPr>
        <a:xfrm>
          <a:off x="0" y="0"/>
          <a:ext cx="0" cy="0"/>
          <a:chOff x="0" y="0"/>
          <a:chExt cx="0" cy="0"/>
        </a:xfrm>
      </p:grpSpPr>
      <p:sp>
        <p:nvSpPr>
          <p:cNvPr id="101" name="Shape 101"/>
          <p:cNvSpPr>
            <a:spLocks noGrp="1"/>
          </p:cNvSpPr>
          <p:nvPr>
            <p:ph type="title"/>
          </p:nvPr>
        </p:nvSpPr>
        <p:spPr>
          <a:xfrm>
            <a:off x="6543675" y="365125"/>
            <a:ext cx="1971675" cy="5811838"/>
          </a:xfrm>
          <a:prstGeom prst="rect">
            <a:avLst/>
          </a:prstGeom>
        </p:spPr>
        <p:txBody>
          <a:bodyPr/>
          <a:lstStyle/>
          <a:p>
            <a:r>
              <a:t>Texto do Título</a:t>
            </a:r>
          </a:p>
        </p:txBody>
      </p:sp>
      <p:sp>
        <p:nvSpPr>
          <p:cNvPr id="102" name="Shape 102"/>
          <p:cNvSpPr>
            <a:spLocks noGrp="1"/>
          </p:cNvSpPr>
          <p:nvPr>
            <p:ph type="body" idx="1"/>
          </p:nvPr>
        </p:nvSpPr>
        <p:spPr>
          <a:xfrm>
            <a:off x="628650" y="365125"/>
            <a:ext cx="5800725" cy="5811838"/>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9785544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Layout Personalizado">
    <p:spTree>
      <p:nvGrpSpPr>
        <p:cNvPr id="1" name=""/>
        <p:cNvGrpSpPr/>
        <p:nvPr/>
      </p:nvGrpSpPr>
      <p:grpSpPr>
        <a:xfrm>
          <a:off x="0" y="0"/>
          <a:ext cx="0" cy="0"/>
          <a:chOff x="0" y="0"/>
          <a:chExt cx="0" cy="0"/>
        </a:xfrm>
      </p:grpSpPr>
      <p:pic>
        <p:nvPicPr>
          <p:cNvPr id="110" name="image1.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11" name="Shape 111"/>
          <p:cNvSpPr>
            <a:spLocks noGrp="1"/>
          </p:cNvSpPr>
          <p:nvPr>
            <p:ph type="sldNum" sz="quarter" idx="2"/>
          </p:nvPr>
        </p:nvSpPr>
        <p:spPr>
          <a:xfrm>
            <a:off x="4419600" y="6172200"/>
            <a:ext cx="2133600" cy="368301"/>
          </a:xfrm>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344195581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Texto do Título</a:t>
            </a:r>
          </a:p>
        </p:txBody>
      </p:sp>
      <p:sp>
        <p:nvSpPr>
          <p:cNvPr id="3" name="Shape 3"/>
          <p:cNvSpPr>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 name="Shape 4"/>
          <p:cNvSpPr>
            <a:spLocks noGrp="1"/>
          </p:cNvSpPr>
          <p:nvPr>
            <p:ph type="sldNum" sz="quarter" idx="2"/>
          </p:nvPr>
        </p:nvSpPr>
        <p:spPr>
          <a:xfrm>
            <a:off x="8251368" y="6404293"/>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defTabSz="914400" eaLnBrk="1" fontAlgn="auto">
              <a:spcBef>
                <a:spcPts val="0"/>
              </a:spcBef>
              <a:spcAft>
                <a:spcPts val="0"/>
              </a:spcAft>
            </a:pPr>
            <a:fld id="{86CB4B4D-7CA3-9044-876B-883B54F8677D}" type="slidenum">
              <a:rPr kern="0">
                <a:latin typeface="Calibri"/>
                <a:ea typeface="ＭＳ Ｐゴシック" panose="020B0600070205080204" pitchFamily="34" charset="-128"/>
                <a:sym typeface="Calibri"/>
              </a:rPr>
              <a:pPr defTabSz="914400" eaLnBrk="1" fontAlgn="auto">
                <a:spcBef>
                  <a:spcPts val="0"/>
                </a:spcBef>
                <a:spcAft>
                  <a:spcPts val="0"/>
                </a:spcAft>
              </a:pPr>
              <a:t>‹nº›</a:t>
            </a:fld>
            <a:endParaRPr kern="0">
              <a:latin typeface="Calibri"/>
              <a:ea typeface="ＭＳ Ｐゴシック" panose="020B0600070205080204" pitchFamily="34" charset="-128"/>
              <a:sym typeface="Calibri"/>
            </a:endParaRPr>
          </a:p>
        </p:txBody>
      </p:sp>
    </p:spTree>
    <p:extLst>
      <p:ext uri="{BB962C8B-B14F-4D97-AF65-F5344CB8AC3E}">
        <p14:creationId xmlns:p14="http://schemas.microsoft.com/office/powerpoint/2010/main" val="9711977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51" r:id="rId5"/>
    <p:sldLayoutId id="2147483752" r:id="rId6"/>
    <p:sldLayoutId id="2147483753" r:id="rId7"/>
    <p:sldLayoutId id="2147483754" r:id="rId8"/>
    <p:sldLayoutId id="2147483755" r:id="rId9"/>
    <p:sldLayoutId id="2147483758" r:id="rId10"/>
    <p:sldLayoutId id="2147483759" r:id="rId11"/>
    <p:sldLayoutId id="2147483760" r:id="rId12"/>
    <p:sldLayoutId id="2147483761" r:id="rId13"/>
    <p:sldLayoutId id="2147483762"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Planilha_do_Microsoft_Excel_97-20031.xls"/></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67950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a:t>INIQUIDADES E ASSIMETRIAS PARA COM OS ESTADOS E MUNICÍPIOS</a:t>
            </a:r>
          </a:p>
        </p:txBody>
      </p:sp>
      <p:sp>
        <p:nvSpPr>
          <p:cNvPr id="3" name="Espaço Reservado para Texto 2"/>
          <p:cNvSpPr>
            <a:spLocks noGrp="1"/>
          </p:cNvSpPr>
          <p:nvPr>
            <p:ph type="body" idx="1"/>
          </p:nvPr>
        </p:nvSpPr>
        <p:spPr>
          <a:xfrm>
            <a:off x="0" y="1571311"/>
            <a:ext cx="8820001" cy="4906963"/>
          </a:xfrm>
        </p:spPr>
        <p:txBody>
          <a:bodyPr>
            <a:noAutofit/>
          </a:bodyPr>
          <a:lstStyle/>
          <a:p>
            <a:r>
              <a:rPr lang="pt-BR" sz="2000" dirty="0" smtClean="0"/>
              <a:t>A </a:t>
            </a:r>
            <a:r>
              <a:rPr lang="pt-BR" sz="2000" dirty="0"/>
              <a:t>incidência do PASEP sobre os RPPS é mais um exemplo de discriminação dos estados e municípios. Entendemos ser inadequada a “base” de apuração do PASEP referida no artigo 2º, inciso III da Lei nº. </a:t>
            </a:r>
            <a:r>
              <a:rPr lang="pt-BR" sz="2000" dirty="0" smtClean="0"/>
              <a:t>9.715/1998.</a:t>
            </a:r>
            <a:endParaRPr lang="pt-BR" sz="2000" dirty="0"/>
          </a:p>
          <a:p>
            <a:r>
              <a:rPr lang="pt-BR" sz="2000" dirty="0" smtClean="0"/>
              <a:t>Enquanto </a:t>
            </a:r>
            <a:r>
              <a:rPr lang="pt-BR" sz="2000" dirty="0"/>
              <a:t>as entidades fechadas e abertas de previdência complementar recebem um tratamento tributário diferenciado e favorecido no que se refere à apuração das contribuições ao PIS/PASEP, os fundos dos regimes próprios de previdência </a:t>
            </a:r>
            <a:r>
              <a:rPr lang="pt-BR" sz="2000" dirty="0" smtClean="0"/>
              <a:t>social têm </a:t>
            </a:r>
            <a:r>
              <a:rPr lang="pt-BR" sz="2000" dirty="0"/>
              <a:t>hoje a totalidade dos recursos por eles recebidos tributados pelo PASEP.</a:t>
            </a:r>
          </a:p>
          <a:p>
            <a:r>
              <a:rPr lang="pt-BR" sz="2000" dirty="0"/>
              <a:t>Portanto, propomos a alteração da Lei nº. 9.715/1998 com intuito de adequar essa distorção, além de representar medida de relevantes reflexos positivos no equilíbrio dos orçamentos dos Estados, Distrito Federal e Municípios, revertidas as contribuições dos Estados e Municípios ao RPPS.</a:t>
            </a:r>
          </a:p>
        </p:txBody>
      </p:sp>
    </p:spTree>
    <p:extLst>
      <p:ext uri="{BB962C8B-B14F-4D97-AF65-F5344CB8AC3E}">
        <p14:creationId xmlns:p14="http://schemas.microsoft.com/office/powerpoint/2010/main" val="165836708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200" dirty="0" smtClean="0"/>
              <a:t>Aplicação das Reservas</a:t>
            </a:r>
            <a:endParaRPr lang="pt-BR" sz="3200" dirty="0"/>
          </a:p>
        </p:txBody>
      </p:sp>
      <p:sp>
        <p:nvSpPr>
          <p:cNvPr id="3" name="Espaço Reservado para Texto 2"/>
          <p:cNvSpPr>
            <a:spLocks noGrp="1"/>
          </p:cNvSpPr>
          <p:nvPr>
            <p:ph type="body" idx="1"/>
          </p:nvPr>
        </p:nvSpPr>
        <p:spPr>
          <a:xfrm>
            <a:off x="161999" y="1270000"/>
            <a:ext cx="8820001" cy="4906963"/>
          </a:xfrm>
        </p:spPr>
        <p:txBody>
          <a:bodyPr>
            <a:noAutofit/>
          </a:bodyPr>
          <a:lstStyle/>
          <a:p>
            <a:pPr algn="just">
              <a:lnSpc>
                <a:spcPct val="100000"/>
              </a:lnSpc>
            </a:pPr>
            <a:r>
              <a:rPr lang="pt-BR" sz="1800" b="1" dirty="0" smtClean="0">
                <a:solidFill>
                  <a:srgbClr val="002060"/>
                </a:solidFill>
                <a:latin typeface="Arial" panose="020B0604020202020204" pitchFamily="34" charset="0"/>
                <a:cs typeface="Arial" panose="020B0604020202020204" pitchFamily="34" charset="0"/>
              </a:rPr>
              <a:t>Para cumpri metas atuarias acima dos rendimento dos títulos públicos, os gestores tendem a procurar soluções financeiras que atendem esta finalidade no curto-prazo, mas oferecem alto risco no médio e longo. Para viabilizar rendimentos acima dos títulos com segurança no  longo prazo é preciso abrir a possibilidade dos Fundos realizarem </a:t>
            </a:r>
            <a:r>
              <a:rPr lang="pt-BR" sz="1800" b="1" dirty="0" smtClean="0">
                <a:solidFill>
                  <a:srgbClr val="FF0000"/>
                </a:solidFill>
                <a:latin typeface="Arial" panose="020B0604020202020204" pitchFamily="34" charset="0"/>
                <a:cs typeface="Arial" panose="020B0604020202020204" pitchFamily="34" charset="0"/>
              </a:rPr>
              <a:t>Empréstimos Consignados.</a:t>
            </a:r>
          </a:p>
          <a:p>
            <a:pPr algn="just">
              <a:lnSpc>
                <a:spcPct val="100000"/>
              </a:lnSpc>
            </a:pPr>
            <a:r>
              <a:rPr lang="pt-BR" sz="1800" b="1" dirty="0" smtClean="0">
                <a:solidFill>
                  <a:srgbClr val="002060"/>
                </a:solidFill>
                <a:latin typeface="Arial" panose="020B0604020202020204" pitchFamily="34" charset="0"/>
                <a:cs typeface="Arial" panose="020B0604020202020204" pitchFamily="34" charset="0"/>
              </a:rPr>
              <a:t> </a:t>
            </a:r>
            <a:r>
              <a:rPr lang="pt-BR" sz="1800" dirty="0"/>
              <a:t>Atualmente a Lei nº 9.717/1998 veda que os RPPS concedam empréstimos consignados para seus segurados. Por outro lado, os fundos de pensão das estatais, que guardam grande similaridade com os RPPS, podem conceder empréstimos consignados para seus participantes. Esse produto apresenta ganhos para ambas as partes: de um lado, o fundo de pensão consegue aplicar em um investimento de baixo risco e que supera sua meta </a:t>
            </a:r>
            <a:r>
              <a:rPr lang="pt-BR" sz="1800" dirty="0" smtClean="0"/>
              <a:t>atuarial; </a:t>
            </a:r>
            <a:r>
              <a:rPr lang="pt-BR" sz="1800" dirty="0"/>
              <a:t>de outro, os participantes pegam um empréstimo com juro menor que no mercado. </a:t>
            </a:r>
            <a:endParaRPr lang="pt-BR" sz="1800" dirty="0" smtClean="0"/>
          </a:p>
          <a:p>
            <a:pPr algn="just">
              <a:lnSpc>
                <a:spcPct val="100000"/>
              </a:lnSpc>
            </a:pPr>
            <a:r>
              <a:rPr lang="pt-BR" sz="1800" dirty="0" smtClean="0"/>
              <a:t>Hoje</a:t>
            </a:r>
            <a:r>
              <a:rPr lang="pt-BR" sz="1800" dirty="0"/>
              <a:t>, para realizar estes empréstimos os RPPS precisam da intermediação de instituições financeiras que aproveitam a restrição para praticar spreads altíssimos, cuja consequência é baixa remuneração aos Fundos e grande custo de créditos aos servidores. Neste sentido, a restrição beneficia unicamente os intermediários. </a:t>
            </a:r>
          </a:p>
          <a:p>
            <a:pPr algn="just">
              <a:lnSpc>
                <a:spcPct val="100000"/>
              </a:lnSpc>
            </a:pPr>
            <a:endParaRPr lang="pt-BR" sz="1800" b="1"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83334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200" dirty="0" smtClean="0"/>
              <a:t>Aplicação das Reservas</a:t>
            </a:r>
            <a:endParaRPr lang="pt-BR" sz="3200" dirty="0"/>
          </a:p>
        </p:txBody>
      </p:sp>
      <p:sp>
        <p:nvSpPr>
          <p:cNvPr id="3" name="Espaço Reservado para Texto 2"/>
          <p:cNvSpPr>
            <a:spLocks noGrp="1"/>
          </p:cNvSpPr>
          <p:nvPr>
            <p:ph type="body" idx="1"/>
          </p:nvPr>
        </p:nvSpPr>
        <p:spPr>
          <a:xfrm>
            <a:off x="161999" y="1270000"/>
            <a:ext cx="8820001" cy="4906963"/>
          </a:xfrm>
        </p:spPr>
        <p:txBody>
          <a:bodyPr>
            <a:noAutofit/>
          </a:bodyPr>
          <a:lstStyle/>
          <a:p>
            <a:pPr algn="just">
              <a:lnSpc>
                <a:spcPct val="100000"/>
              </a:lnSpc>
            </a:pPr>
            <a:r>
              <a:rPr lang="pt-BR" sz="1800" b="1" dirty="0" smtClean="0">
                <a:solidFill>
                  <a:srgbClr val="002060"/>
                </a:solidFill>
                <a:latin typeface="Arial" panose="020B0604020202020204" pitchFamily="34" charset="0"/>
                <a:cs typeface="Arial" panose="020B0604020202020204" pitchFamily="34" charset="0"/>
              </a:rPr>
              <a:t>Aquisição de imóveis</a:t>
            </a:r>
          </a:p>
          <a:p>
            <a:pPr algn="just">
              <a:lnSpc>
                <a:spcPct val="100000"/>
              </a:lnSpc>
            </a:pPr>
            <a:endParaRPr lang="pt-BR" sz="1800" b="1" dirty="0" smtClean="0">
              <a:solidFill>
                <a:srgbClr val="002060"/>
              </a:solidFill>
              <a:latin typeface="Arial" panose="020B0604020202020204" pitchFamily="34" charset="0"/>
              <a:cs typeface="Arial" panose="020B0604020202020204" pitchFamily="34" charset="0"/>
            </a:endParaRPr>
          </a:p>
          <a:p>
            <a:pPr algn="just">
              <a:lnSpc>
                <a:spcPct val="100000"/>
              </a:lnSpc>
            </a:pPr>
            <a:r>
              <a:rPr lang="pt-BR" sz="1800" b="1" dirty="0" smtClean="0">
                <a:solidFill>
                  <a:srgbClr val="002060"/>
                </a:solidFill>
                <a:latin typeface="Arial" panose="020B0604020202020204" pitchFamily="34" charset="0"/>
                <a:cs typeface="Arial" panose="020B0604020202020204" pitchFamily="34" charset="0"/>
              </a:rPr>
              <a:t>Outra oportunidade de obter rendimentos com segurança para os Fundos é com a regulamentação da aquisição de imóveis. Em muitas localidades, a relação entre custo de aquisição e receita com locação das unidades é favorável para atingimento da meta atuarial.</a:t>
            </a:r>
          </a:p>
          <a:p>
            <a:pPr algn="just">
              <a:lnSpc>
                <a:spcPct val="100000"/>
              </a:lnSpc>
            </a:pPr>
            <a:endParaRPr lang="pt-BR" sz="1800" b="1" dirty="0">
              <a:solidFill>
                <a:srgbClr val="002060"/>
              </a:solidFill>
              <a:latin typeface="Arial" panose="020B0604020202020204" pitchFamily="34" charset="0"/>
              <a:cs typeface="Arial" panose="020B0604020202020204" pitchFamily="34" charset="0"/>
            </a:endParaRPr>
          </a:p>
          <a:p>
            <a:pPr algn="just">
              <a:lnSpc>
                <a:spcPct val="100000"/>
              </a:lnSpc>
            </a:pPr>
            <a:r>
              <a:rPr lang="pt-BR" sz="1800" b="1" dirty="0" smtClean="0">
                <a:solidFill>
                  <a:srgbClr val="002060"/>
                </a:solidFill>
                <a:latin typeface="Arial" panose="020B0604020202020204" pitchFamily="34" charset="0"/>
                <a:cs typeface="Arial" panose="020B0604020202020204" pitchFamily="34" charset="0"/>
              </a:rPr>
              <a:t>É preciso definir que a precificação seja realizada pelo fluxo descontado de receita que será gerada pelo ativo. </a:t>
            </a:r>
          </a:p>
          <a:p>
            <a:pPr algn="just">
              <a:lnSpc>
                <a:spcPct val="100000"/>
              </a:lnSpc>
            </a:pPr>
            <a:endParaRPr lang="pt-BR" sz="1800" b="1" dirty="0">
              <a:solidFill>
                <a:srgbClr val="002060"/>
              </a:solidFill>
              <a:latin typeface="Arial" panose="020B0604020202020204" pitchFamily="34" charset="0"/>
              <a:cs typeface="Arial" panose="020B0604020202020204" pitchFamily="34" charset="0"/>
            </a:endParaRPr>
          </a:p>
          <a:p>
            <a:pPr algn="just">
              <a:lnSpc>
                <a:spcPct val="100000"/>
              </a:lnSpc>
            </a:pPr>
            <a:endParaRPr lang="pt-BR" sz="1800" dirty="0"/>
          </a:p>
          <a:p>
            <a:pPr algn="just">
              <a:lnSpc>
                <a:spcPct val="100000"/>
              </a:lnSpc>
            </a:pPr>
            <a:endParaRPr lang="pt-BR" sz="1800" b="1"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71608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t>
            </a:r>
          </a:p>
        </p:txBody>
      </p:sp>
      <p:sp>
        <p:nvSpPr>
          <p:cNvPr id="3" name="Espaço Reservado para Texto 2"/>
          <p:cNvSpPr>
            <a:spLocks noGrp="1"/>
          </p:cNvSpPr>
          <p:nvPr>
            <p:ph type="body" idx="1"/>
          </p:nvPr>
        </p:nvSpPr>
        <p:spPr/>
        <p:txBody>
          <a:bodyPr anchor="ctr"/>
          <a:lstStyle/>
          <a:p>
            <a:pPr marL="0" indent="0" algn="ctr">
              <a:buNone/>
            </a:pPr>
            <a:r>
              <a:rPr lang="pt-BR" sz="5400" b="1" dirty="0">
                <a:solidFill>
                  <a:srgbClr val="002060"/>
                </a:solidFill>
              </a:rPr>
              <a:t>REGIMES PRÓPRIOS DA PREVIDÊNCIA SOCIAL</a:t>
            </a:r>
            <a:endParaRPr lang="pt-BR" dirty="0"/>
          </a:p>
        </p:txBody>
      </p:sp>
    </p:spTree>
    <p:extLst>
      <p:ext uri="{BB962C8B-B14F-4D97-AF65-F5344CB8AC3E}">
        <p14:creationId xmlns:p14="http://schemas.microsoft.com/office/powerpoint/2010/main" val="189821434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4294967295"/>
          </p:nvPr>
        </p:nvSpPr>
        <p:spPr>
          <a:xfrm>
            <a:off x="8543925" y="6356350"/>
            <a:ext cx="561975" cy="365125"/>
          </a:xfrm>
          <a:prstGeom prst="rect">
            <a:avLst/>
          </a:prstGeom>
        </p:spPr>
        <p:txBody>
          <a:bodyPr/>
          <a:lstStyle/>
          <a:p>
            <a:fld id="{27F55F68-5307-4DDE-8056-FCD594EC0B00}" type="slidenum">
              <a:rPr lang="pt-BR" smtClean="0"/>
              <a:t>3</a:t>
            </a:fld>
            <a:endParaRPr lang="pt-BR"/>
          </a:p>
        </p:txBody>
      </p:sp>
      <p:sp>
        <p:nvSpPr>
          <p:cNvPr id="10" name="Título 1"/>
          <p:cNvSpPr>
            <a:spLocks noGrp="1"/>
          </p:cNvSpPr>
          <p:nvPr>
            <p:ph type="title"/>
          </p:nvPr>
        </p:nvSpPr>
        <p:spPr>
          <a:xfrm>
            <a:off x="397668" y="235527"/>
            <a:ext cx="8341519" cy="734291"/>
          </a:xfrm>
        </p:spPr>
        <p:txBody>
          <a:bodyPr>
            <a:normAutofit/>
          </a:bodyPr>
          <a:lstStyle/>
          <a:p>
            <a:pPr algn="l">
              <a:lnSpc>
                <a:spcPct val="100000"/>
              </a:lnSpc>
              <a:spcBef>
                <a:spcPts val="2400"/>
              </a:spcBef>
              <a:spcAft>
                <a:spcPts val="1800"/>
              </a:spcAft>
              <a:tabLst>
                <a:tab pos="3408363" algn="l"/>
              </a:tabLst>
            </a:pPr>
            <a:r>
              <a:rPr lang="pt-BR" sz="2800" dirty="0"/>
              <a:t>                         </a:t>
            </a:r>
            <a:r>
              <a:rPr lang="pt-BR" sz="2800" b="1" dirty="0"/>
              <a:t>Déficit Atuarial dos RPPS</a:t>
            </a:r>
            <a:endParaRPr lang="pt-BR" sz="2100" b="1" dirty="0">
              <a:solidFill>
                <a:schemeClr val="tx1"/>
              </a:solidFill>
            </a:endParaRPr>
          </a:p>
        </p:txBody>
      </p:sp>
      <p:graphicFrame>
        <p:nvGraphicFramePr>
          <p:cNvPr id="6" name="Tabela 5">
            <a:extLst>
              <a:ext uri="{FF2B5EF4-FFF2-40B4-BE49-F238E27FC236}">
                <a16:creationId xmlns="" xmlns:a16="http://schemas.microsoft.com/office/drawing/2014/main" id="{035BCBDA-EE48-467D-AB97-6754D5A890E1}"/>
              </a:ext>
            </a:extLst>
          </p:cNvPr>
          <p:cNvGraphicFramePr>
            <a:graphicFrameLocks noGrp="1"/>
          </p:cNvGraphicFramePr>
          <p:nvPr>
            <p:extLst>
              <p:ext uri="{D42A27DB-BD31-4B8C-83A1-F6EECF244321}">
                <p14:modId xmlns:p14="http://schemas.microsoft.com/office/powerpoint/2010/main" val="3284013107"/>
              </p:ext>
            </p:extLst>
          </p:nvPr>
        </p:nvGraphicFramePr>
        <p:xfrm>
          <a:off x="170233" y="2269950"/>
          <a:ext cx="8568954" cy="2940211"/>
        </p:xfrm>
        <a:graphic>
          <a:graphicData uri="http://schemas.openxmlformats.org/drawingml/2006/table">
            <a:tbl>
              <a:tblPr>
                <a:tableStyleId>{5C22544A-7EE6-4342-B048-85BDC9FD1C3A}</a:tableStyleId>
              </a:tblPr>
              <a:tblGrid>
                <a:gridCol w="1656186">
                  <a:extLst>
                    <a:ext uri="{9D8B030D-6E8A-4147-A177-3AD203B41FA5}">
                      <a16:colId xmlns="" xmlns:a16="http://schemas.microsoft.com/office/drawing/2014/main" val="20000"/>
                    </a:ext>
                  </a:extLst>
                </a:gridCol>
                <a:gridCol w="964429">
                  <a:extLst>
                    <a:ext uri="{9D8B030D-6E8A-4147-A177-3AD203B41FA5}">
                      <a16:colId xmlns="" xmlns:a16="http://schemas.microsoft.com/office/drawing/2014/main" val="20001"/>
                    </a:ext>
                  </a:extLst>
                </a:gridCol>
                <a:gridCol w="1195811">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771843">
                  <a:extLst>
                    <a:ext uri="{9D8B030D-6E8A-4147-A177-3AD203B41FA5}">
                      <a16:colId xmlns="" xmlns:a16="http://schemas.microsoft.com/office/drawing/2014/main" val="20005"/>
                    </a:ext>
                  </a:extLst>
                </a:gridCol>
                <a:gridCol w="958676">
                  <a:extLst>
                    <a:ext uri="{9D8B030D-6E8A-4147-A177-3AD203B41FA5}">
                      <a16:colId xmlns="" xmlns:a16="http://schemas.microsoft.com/office/drawing/2014/main" val="20006"/>
                    </a:ext>
                  </a:extLst>
                </a:gridCol>
                <a:gridCol w="933777">
                  <a:extLst>
                    <a:ext uri="{9D8B030D-6E8A-4147-A177-3AD203B41FA5}">
                      <a16:colId xmlns="" xmlns:a16="http://schemas.microsoft.com/office/drawing/2014/main" val="20007"/>
                    </a:ext>
                  </a:extLst>
                </a:gridCol>
              </a:tblGrid>
              <a:tr h="998094">
                <a:tc>
                  <a:txBody>
                    <a:bodyPr/>
                    <a:lstStyle/>
                    <a:p>
                      <a:pPr algn="ctr" rtl="0" fontAlgn="ctr"/>
                      <a:r>
                        <a:rPr lang="pt-BR" sz="1400" u="none" strike="noStrike" dirty="0">
                          <a:effectLst/>
                        </a:rPr>
                        <a:t> Grupo</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1400" u="none" strike="noStrike" dirty="0">
                          <a:effectLst/>
                        </a:rPr>
                        <a:t>Ativos</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1400" u="none" strike="noStrike" dirty="0">
                          <a:effectLst/>
                        </a:rPr>
                        <a:t>Aposentados</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1400" u="none" strike="noStrike" dirty="0">
                          <a:effectLst/>
                        </a:rPr>
                        <a:t>Pensionistas</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1400" u="none" strike="noStrike" dirty="0">
                          <a:effectLst/>
                        </a:rPr>
                        <a:t>Total</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1400" u="none" strike="noStrike" dirty="0">
                          <a:effectLst/>
                        </a:rPr>
                        <a:t>Relação ativos / apos. + Pens.</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1400" u="none" strike="noStrike" dirty="0">
                          <a:effectLst/>
                        </a:rPr>
                        <a:t> Déficit atuarial (R$ milhões) </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1400" u="none" strike="noStrike" dirty="0">
                          <a:effectLst/>
                        </a:rPr>
                        <a:t> Relação </a:t>
                      </a:r>
                      <a:r>
                        <a:rPr lang="pt-BR" sz="1400" u="none" strike="noStrike" dirty="0" err="1">
                          <a:effectLst/>
                        </a:rPr>
                        <a:t>defícit</a:t>
                      </a:r>
                      <a:r>
                        <a:rPr lang="pt-BR" sz="1400" u="none" strike="noStrike" dirty="0">
                          <a:effectLst/>
                        </a:rPr>
                        <a:t> / segurados (R$) </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4073">
                <a:tc>
                  <a:txBody>
                    <a:bodyPr/>
                    <a:lstStyle/>
                    <a:p>
                      <a:pPr algn="l" rtl="0" fontAlgn="ctr"/>
                      <a:r>
                        <a:rPr lang="pt-BR" sz="1400" u="none" strike="noStrike" dirty="0">
                          <a:effectLst/>
                        </a:rPr>
                        <a:t>União Civis (1)</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840.876</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418.049</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263.180</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1.522.105</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1400" u="none" strike="noStrike" dirty="0">
                          <a:effectLst/>
                        </a:rPr>
                        <a:t>1,2</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5.087.829</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3.342.627 </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87927">
                <a:tc>
                  <a:txBody>
                    <a:bodyPr/>
                    <a:lstStyle/>
                    <a:p>
                      <a:pPr algn="l" rtl="0" fontAlgn="ctr"/>
                      <a:r>
                        <a:rPr lang="pt-BR" sz="1400" u="none" strike="noStrike" dirty="0">
                          <a:effectLst/>
                        </a:rPr>
                        <a:t>União Militares (2)</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359.218</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148.291</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148.295</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a:effectLst/>
                        </a:rPr>
                        <a:t>655.804</a:t>
                      </a:r>
                      <a:endParaRPr lang="pt-BR" sz="1400" b="1" i="0" u="none" strike="noStrike">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1400" u="none" strike="noStrike" dirty="0">
                          <a:effectLst/>
                        </a:rPr>
                        <a:t>1,2</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3.229.489</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4.924.473 </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4073">
                <a:tc>
                  <a:txBody>
                    <a:bodyPr/>
                    <a:lstStyle/>
                    <a:p>
                      <a:pPr algn="l" rtl="0" fontAlgn="ctr"/>
                      <a:r>
                        <a:rPr lang="pt-BR" sz="1400" u="none" strike="noStrike" dirty="0">
                          <a:effectLst/>
                        </a:rPr>
                        <a:t>Estados/DF (3)</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2.668.253</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a:effectLst/>
                        </a:rPr>
                        <a:t>1.552.047</a:t>
                      </a:r>
                      <a:endParaRPr lang="pt-BR" sz="1400" b="1" i="0" u="none" strike="noStrike">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506.603</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4.726.903</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1400" u="none" strike="noStrike" dirty="0">
                          <a:effectLst/>
                        </a:rPr>
                        <a:t>1,3</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4.623.533</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978.132 </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4073">
                <a:tc>
                  <a:txBody>
                    <a:bodyPr/>
                    <a:lstStyle/>
                    <a:p>
                      <a:pPr algn="l" rtl="0" fontAlgn="ctr"/>
                      <a:r>
                        <a:rPr lang="pt-BR" sz="1400" u="none" strike="noStrike" dirty="0">
                          <a:effectLst/>
                        </a:rPr>
                        <a:t>Municípios</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2.423.871</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477.604</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a:effectLst/>
                        </a:rPr>
                        <a:t>134.849</a:t>
                      </a:r>
                      <a:endParaRPr lang="pt-BR" sz="1400" b="1" i="0" u="none" strike="noStrike">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a:effectLst/>
                        </a:rPr>
                        <a:t>3.036.324</a:t>
                      </a:r>
                      <a:endParaRPr lang="pt-BR" sz="1400" b="1" i="0" u="none" strike="noStrike">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1400" u="none" strike="noStrike" dirty="0">
                          <a:effectLst/>
                        </a:rPr>
                        <a:t>4,0</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769.288</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253.362 </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31971">
                <a:tc>
                  <a:txBody>
                    <a:bodyPr/>
                    <a:lstStyle/>
                    <a:p>
                      <a:pPr algn="l" rtl="0" fontAlgn="ctr"/>
                      <a:r>
                        <a:rPr lang="pt-BR" sz="1400" u="none" strike="noStrike" dirty="0">
                          <a:effectLst/>
                        </a:rPr>
                        <a:t>TOTAL RPPS</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pt-BR" sz="1400" u="none" strike="noStrike" dirty="0">
                          <a:effectLst/>
                        </a:rPr>
                        <a:t>6.292.218</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pt-BR" sz="1400" u="none" strike="noStrike" dirty="0">
                          <a:effectLst/>
                        </a:rPr>
                        <a:t>2.595.991</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pt-BR" sz="1400" u="none" strike="noStrike">
                          <a:effectLst/>
                        </a:rPr>
                        <a:t>1.052.927</a:t>
                      </a:r>
                      <a:endParaRPr lang="pt-BR" sz="1400" b="1" i="0" u="none" strike="noStrike">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pt-BR" sz="1400" u="none" strike="noStrike">
                          <a:effectLst/>
                        </a:rPr>
                        <a:t>9.941.136</a:t>
                      </a:r>
                      <a:endParaRPr lang="pt-BR" sz="1400" b="1" i="0" u="none" strike="noStrike">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pt-BR" sz="1400" u="none" strike="noStrike">
                          <a:effectLst/>
                        </a:rPr>
                        <a:t>1,7</a:t>
                      </a:r>
                      <a:endParaRPr lang="pt-BR" sz="1400" b="1" i="0" u="none" strike="noStrike">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pt-BR" sz="1400" u="none" strike="noStrike" dirty="0">
                          <a:effectLst/>
                        </a:rPr>
                        <a:t>13.710.139</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pt-BR" sz="1400" u="none" strike="noStrike" dirty="0">
                          <a:effectLst/>
                        </a:rPr>
                        <a:t>1.379.132 </a:t>
                      </a:r>
                      <a:endParaRPr lang="pt-BR" sz="1400" b="1" i="0" u="none" strike="noStrike" dirty="0">
                        <a:solidFill>
                          <a:srgbClr val="000000"/>
                        </a:solidFill>
                        <a:effectLst/>
                        <a:latin typeface="Calibri"/>
                      </a:endParaRPr>
                    </a:p>
                  </a:txBody>
                  <a:tcPr marL="8971" marR="8971" marT="89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9" name="Subtítulo 2">
            <a:extLst>
              <a:ext uri="{FF2B5EF4-FFF2-40B4-BE49-F238E27FC236}">
                <a16:creationId xmlns="" xmlns:a16="http://schemas.microsoft.com/office/drawing/2014/main" id="{35BB01A3-8331-4A08-9902-42958DFBB802}"/>
              </a:ext>
            </a:extLst>
          </p:cNvPr>
          <p:cNvSpPr txBox="1">
            <a:spLocks/>
          </p:cNvSpPr>
          <p:nvPr/>
        </p:nvSpPr>
        <p:spPr>
          <a:xfrm>
            <a:off x="479029" y="5564262"/>
            <a:ext cx="8064896" cy="7920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pt-BR" sz="1000" dirty="0"/>
              <a:t>Fonte: DRAA e DIPR informados pelos Entes à SPS; Boletim de Pessoal do MPOG.</a:t>
            </a:r>
          </a:p>
          <a:p>
            <a:pPr marL="228600" indent="-228600">
              <a:buAutoNum type="arabicParenBoth"/>
            </a:pPr>
            <a:r>
              <a:rPr lang="pt-BR" sz="1000" dirty="0"/>
              <a:t>Avaliação atuarial encaminhada no PLDO, ajustado pela CONOF e sem taxa de desconto (seguindo o mesmo modelo dos estados)</a:t>
            </a:r>
          </a:p>
          <a:p>
            <a:pPr marL="228600" indent="-228600">
              <a:buAutoNum type="arabicParenBoth"/>
            </a:pPr>
            <a:r>
              <a:rPr lang="pt-BR" sz="1000" dirty="0"/>
              <a:t>Calculado pela CONOF somando a avaliação atuarial das pensões encaminhada no PLDO com estimativa atuarial de reserva e reforma.</a:t>
            </a:r>
          </a:p>
          <a:p>
            <a:pPr marL="228600" indent="-228600">
              <a:buAutoNum type="arabicParenBoth"/>
            </a:pPr>
            <a:r>
              <a:rPr lang="pt-BR" sz="1000" dirty="0"/>
              <a:t>Inclui militares estaduais.</a:t>
            </a:r>
          </a:p>
        </p:txBody>
      </p:sp>
      <p:sp>
        <p:nvSpPr>
          <p:cNvPr id="4" name="CaixaDeTexto 3">
            <a:extLst>
              <a:ext uri="{FF2B5EF4-FFF2-40B4-BE49-F238E27FC236}">
                <a16:creationId xmlns="" xmlns:a16="http://schemas.microsoft.com/office/drawing/2014/main" id="{97C22438-D15F-4EAC-993B-697DAAAB65E7}"/>
              </a:ext>
            </a:extLst>
          </p:cNvPr>
          <p:cNvSpPr txBox="1"/>
          <p:nvPr/>
        </p:nvSpPr>
        <p:spPr>
          <a:xfrm>
            <a:off x="323526" y="1007115"/>
            <a:ext cx="8501386" cy="160601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rtlCol="0" anchor="ctr">
            <a:normAutofit fontScale="97500"/>
          </a:bodyPr>
          <a:lstStyle/>
          <a:p>
            <a:pPr algn="just" eaLnBrk="1" fontAlgn="auto" hangingPunct="1"/>
            <a:endParaRPr lang="pt-BR" sz="3000" kern="0" dirty="0">
              <a:solidFill>
                <a:schemeClr val="tx1"/>
              </a:solidFill>
            </a:endParaRPr>
          </a:p>
        </p:txBody>
      </p:sp>
    </p:spTree>
    <p:extLst>
      <p:ext uri="{BB962C8B-B14F-4D97-AF65-F5344CB8AC3E}">
        <p14:creationId xmlns:p14="http://schemas.microsoft.com/office/powerpoint/2010/main" val="131198535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85" t="18817" r="18117" b="8322"/>
          <a:stretch/>
        </p:blipFill>
        <p:spPr bwMode="auto">
          <a:xfrm>
            <a:off x="766481" y="2534123"/>
            <a:ext cx="5983943" cy="391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ço Reservado para Texto 2"/>
          <p:cNvSpPr>
            <a:spLocks noGrp="1"/>
          </p:cNvSpPr>
          <p:nvPr>
            <p:ph type="body" idx="1"/>
          </p:nvPr>
        </p:nvSpPr>
        <p:spPr>
          <a:xfrm>
            <a:off x="161999" y="1270001"/>
            <a:ext cx="8820001" cy="1244600"/>
          </a:xfrm>
        </p:spPr>
        <p:txBody>
          <a:bodyPr>
            <a:noAutofit/>
          </a:bodyPr>
          <a:lstStyle/>
          <a:p>
            <a:pPr>
              <a:lnSpc>
                <a:spcPct val="100000"/>
              </a:lnSpc>
            </a:pPr>
            <a:r>
              <a:rPr lang="pt-BR" sz="1800" b="1" dirty="0" smtClean="0">
                <a:solidFill>
                  <a:srgbClr val="002060"/>
                </a:solidFill>
                <a:latin typeface="Arial" panose="020B0604020202020204" pitchFamily="34" charset="0"/>
                <a:cs typeface="Arial" panose="020B0604020202020204" pitchFamily="34" charset="0"/>
              </a:rPr>
              <a:t>Toda </a:t>
            </a:r>
            <a:r>
              <a:rPr lang="pt-BR" sz="1800" b="1" dirty="0">
                <a:solidFill>
                  <a:srgbClr val="002060"/>
                </a:solidFill>
                <a:latin typeface="Arial" panose="020B0604020202020204" pitchFamily="34" charset="0"/>
                <a:cs typeface="Arial" panose="020B0604020202020204" pitchFamily="34" charset="0"/>
              </a:rPr>
              <a:t>a receita de </a:t>
            </a:r>
            <a:r>
              <a:rPr lang="pt-BR" sz="1800" b="1" dirty="0" smtClean="0">
                <a:solidFill>
                  <a:srgbClr val="002060"/>
                </a:solidFill>
                <a:latin typeface="Arial" panose="020B0604020202020204" pitchFamily="34" charset="0"/>
                <a:cs typeface="Arial" panose="020B0604020202020204" pitchFamily="34" charset="0"/>
              </a:rPr>
              <a:t>contribuições da União, </a:t>
            </a:r>
            <a:r>
              <a:rPr lang="pt-BR" sz="1800" b="1" dirty="0">
                <a:solidFill>
                  <a:srgbClr val="002060"/>
                </a:solidFill>
                <a:latin typeface="Arial" panose="020B0604020202020204" pitchFamily="34" charset="0"/>
                <a:cs typeface="Arial" panose="020B0604020202020204" pitchFamily="34" charset="0"/>
              </a:rPr>
              <a:t>inclusive a patronal, cobre pouco mais de 40% da despesa com </a:t>
            </a:r>
            <a:r>
              <a:rPr lang="pt-BR" sz="1800" b="1" dirty="0" smtClean="0">
                <a:solidFill>
                  <a:srgbClr val="002060"/>
                </a:solidFill>
                <a:latin typeface="Arial" panose="020B0604020202020204" pitchFamily="34" charset="0"/>
                <a:cs typeface="Arial" panose="020B0604020202020204" pitchFamily="34" charset="0"/>
              </a:rPr>
              <a:t>benefícios.</a:t>
            </a:r>
          </a:p>
        </p:txBody>
      </p:sp>
    </p:spTree>
    <p:extLst>
      <p:ext uri="{BB962C8B-B14F-4D97-AF65-F5344CB8AC3E}">
        <p14:creationId xmlns:p14="http://schemas.microsoft.com/office/powerpoint/2010/main" val="392142319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560" y="46182"/>
            <a:ext cx="8787476" cy="1006763"/>
          </a:xfrm>
        </p:spPr>
        <p:txBody>
          <a:bodyPr>
            <a:noAutofit/>
          </a:bodyPr>
          <a:lstStyle/>
          <a:p>
            <a:pPr algn="just">
              <a:lnSpc>
                <a:spcPct val="100000"/>
              </a:lnSpc>
            </a:pPr>
            <a:endParaRPr lang="pt-BR" sz="1800" b="0" dirty="0"/>
          </a:p>
        </p:txBody>
      </p:sp>
      <p:pic>
        <p:nvPicPr>
          <p:cNvPr id="3" name="Imagem 2">
            <a:extLst>
              <a:ext uri="{FF2B5EF4-FFF2-40B4-BE49-F238E27FC236}">
                <a16:creationId xmlns="" xmlns:a16="http://schemas.microsoft.com/office/drawing/2014/main" id="{12093435-2367-4748-AAE1-4859BB1B9DD3}"/>
              </a:ext>
            </a:extLst>
          </p:cNvPr>
          <p:cNvPicPr>
            <a:picLocks noChangeAspect="1"/>
          </p:cNvPicPr>
          <p:nvPr/>
        </p:nvPicPr>
        <p:blipFill rotWithShape="1">
          <a:blip r:embed="rId2"/>
          <a:srcRect l="10455" t="24803" r="33636" b="6477"/>
          <a:stretch/>
        </p:blipFill>
        <p:spPr>
          <a:xfrm>
            <a:off x="277092" y="1182820"/>
            <a:ext cx="7550726" cy="5217983"/>
          </a:xfrm>
          <a:prstGeom prst="rect">
            <a:avLst/>
          </a:prstGeom>
        </p:spPr>
      </p:pic>
    </p:spTree>
    <p:extLst>
      <p:ext uri="{BB962C8B-B14F-4D97-AF65-F5344CB8AC3E}">
        <p14:creationId xmlns:p14="http://schemas.microsoft.com/office/powerpoint/2010/main" val="236341568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560" y="165537"/>
            <a:ext cx="8787476" cy="764629"/>
          </a:xfrm>
        </p:spPr>
        <p:txBody>
          <a:bodyPr>
            <a:noAutofit/>
          </a:bodyPr>
          <a:lstStyle/>
          <a:p>
            <a:pPr algn="just">
              <a:lnSpc>
                <a:spcPct val="100000"/>
              </a:lnSpc>
            </a:pPr>
            <a:r>
              <a:rPr lang="pt-BR" sz="1800" dirty="0" smtClean="0"/>
              <a:t>90% dos </a:t>
            </a:r>
            <a:r>
              <a:rPr lang="pt-BR" sz="1800" dirty="0"/>
              <a:t>recursos </a:t>
            </a:r>
            <a:r>
              <a:rPr lang="pt-BR" sz="1800" dirty="0" smtClean="0"/>
              <a:t>financeiros dos RPPS municipais estão aplicados em título públicos, sendo que 91% dos recursos financeiros são administrados por grandes bancos, sendo 72% no Banco do Brasil ou na CEF. </a:t>
            </a:r>
            <a:endParaRPr lang="pt-BR" sz="1800" dirty="0"/>
          </a:p>
        </p:txBody>
      </p:sp>
      <p:graphicFrame>
        <p:nvGraphicFramePr>
          <p:cNvPr id="4" name="Tabela 3"/>
          <p:cNvGraphicFramePr>
            <a:graphicFrameLocks noGrp="1"/>
          </p:cNvGraphicFramePr>
          <p:nvPr>
            <p:extLst>
              <p:ext uri="{D42A27DB-BD31-4B8C-83A1-F6EECF244321}">
                <p14:modId xmlns:p14="http://schemas.microsoft.com/office/powerpoint/2010/main" val="500303728"/>
              </p:ext>
            </p:extLst>
          </p:nvPr>
        </p:nvGraphicFramePr>
        <p:xfrm>
          <a:off x="1189860" y="1435100"/>
          <a:ext cx="6441090" cy="2177415"/>
        </p:xfrm>
        <a:graphic>
          <a:graphicData uri="http://schemas.openxmlformats.org/drawingml/2006/table">
            <a:tbl>
              <a:tblPr>
                <a:tableStyleId>{5C22544A-7EE6-4342-B048-85BDC9FD1C3A}</a:tableStyleId>
              </a:tblPr>
              <a:tblGrid>
                <a:gridCol w="3112220"/>
                <a:gridCol w="1117028"/>
                <a:gridCol w="1193189"/>
                <a:gridCol w="1018653"/>
              </a:tblGrid>
              <a:tr h="445770">
                <a:tc>
                  <a:txBody>
                    <a:bodyPr/>
                    <a:lstStyle/>
                    <a:p>
                      <a:pPr algn="ctr" fontAlgn="ctr"/>
                      <a:r>
                        <a:rPr lang="pt-BR" sz="1000" u="none" strike="noStrike" dirty="0">
                          <a:effectLst/>
                        </a:rPr>
                        <a:t>ATIVOS</a:t>
                      </a:r>
                      <a:endParaRPr lang="pt-BR" sz="1000" b="1" i="0" u="none" strike="noStrike" dirty="0">
                        <a:solidFill>
                          <a:srgbClr val="000000"/>
                        </a:solidFill>
                        <a:effectLst/>
                        <a:latin typeface="SansSerif"/>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000" u="none" strike="noStrike" dirty="0">
                          <a:effectLst/>
                        </a:rPr>
                        <a:t>PERCENTUAL ESTADUAIS</a:t>
                      </a:r>
                      <a:endParaRPr lang="pt-BR" sz="1000" b="1" i="0" u="none" strike="noStrike" dirty="0">
                        <a:solidFill>
                          <a:srgbClr val="000000"/>
                        </a:solidFill>
                        <a:effectLst/>
                        <a:latin typeface="SansSerif"/>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000" u="none" strike="noStrike">
                          <a:effectLst/>
                        </a:rPr>
                        <a:t>PERCENTUAL MUNICIPAIS</a:t>
                      </a:r>
                      <a:endParaRPr lang="pt-BR" sz="1000" b="1" i="0" u="none" strike="noStrike">
                        <a:solidFill>
                          <a:srgbClr val="000000"/>
                        </a:solidFill>
                        <a:effectLst/>
                        <a:latin typeface="SansSerif"/>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000" u="none" strike="noStrike">
                          <a:effectLst/>
                        </a:rPr>
                        <a:t>PERCENTUAL BRASIL</a:t>
                      </a:r>
                      <a:endParaRPr lang="pt-BR" sz="1000" b="1" i="0" u="none" strike="noStrike">
                        <a:solidFill>
                          <a:srgbClr val="000000"/>
                        </a:solidFill>
                        <a:effectLst/>
                        <a:latin typeface="SansSerif"/>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pt-BR" sz="1000" b="1" u="none" strike="noStrike" dirty="0">
                          <a:effectLst/>
                        </a:rPr>
                        <a:t>Títulos do Tesouro (Renda Fixa + aquisição direta)</a:t>
                      </a:r>
                      <a:endParaRPr lang="pt-BR" sz="10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1" u="none" strike="noStrike" dirty="0">
                          <a:effectLst/>
                        </a:rPr>
                        <a:t>88,5%</a:t>
                      </a:r>
                      <a:endParaRPr lang="pt-BR" sz="12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1" u="none" strike="noStrike" dirty="0">
                          <a:effectLst/>
                        </a:rPr>
                        <a:t>90,0%</a:t>
                      </a:r>
                      <a:endParaRPr lang="pt-BR" sz="12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1" u="none" strike="noStrike" dirty="0">
                          <a:effectLst/>
                        </a:rPr>
                        <a:t>89,6%</a:t>
                      </a:r>
                      <a:endParaRPr lang="pt-BR" sz="1200" b="1"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pt-BR" sz="1000" u="none" strike="noStrike" dirty="0">
                          <a:effectLst/>
                        </a:rPr>
                        <a:t>FDIC</a:t>
                      </a:r>
                      <a:endParaRPr lang="pt-BR" sz="10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dirty="0">
                          <a:effectLst/>
                        </a:rPr>
                        <a:t>1,0%</a:t>
                      </a:r>
                      <a:endParaRPr lang="pt-BR" sz="12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dirty="0">
                          <a:effectLst/>
                        </a:rPr>
                        <a:t>1,6%</a:t>
                      </a:r>
                      <a:endParaRPr lang="pt-BR" sz="12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1,4%</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pt-BR" sz="1000" u="none" strike="noStrike" dirty="0">
                          <a:effectLst/>
                        </a:rPr>
                        <a:t>Fundos Crédito Privado</a:t>
                      </a:r>
                      <a:endParaRPr lang="pt-BR" sz="10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2,0%</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dirty="0">
                          <a:effectLst/>
                        </a:rPr>
                        <a:t>1,3%</a:t>
                      </a:r>
                      <a:endParaRPr lang="pt-BR" sz="12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1,5%</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pt-BR" sz="1000" u="none" strike="noStrike">
                          <a:effectLst/>
                        </a:rPr>
                        <a:t>Fundos de ações</a:t>
                      </a:r>
                      <a:endParaRPr lang="pt-BR" sz="10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1,9%</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dirty="0">
                          <a:effectLst/>
                        </a:rPr>
                        <a:t>3,2%</a:t>
                      </a:r>
                      <a:endParaRPr lang="pt-BR" sz="12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dirty="0">
                          <a:effectLst/>
                        </a:rPr>
                        <a:t>2,8%</a:t>
                      </a:r>
                      <a:endParaRPr lang="pt-BR" sz="12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pt-BR" sz="1000" u="none" strike="noStrike">
                          <a:effectLst/>
                        </a:rPr>
                        <a:t>Fundos Multimercado</a:t>
                      </a:r>
                      <a:endParaRPr lang="pt-BR" sz="10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3,3%</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1,3%</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dirty="0">
                          <a:effectLst/>
                        </a:rPr>
                        <a:t>1,9%</a:t>
                      </a:r>
                      <a:endParaRPr lang="pt-BR" sz="12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pt-BR" sz="1000" u="none" strike="noStrike">
                          <a:effectLst/>
                        </a:rPr>
                        <a:t>Fundos de Investimento em Participações (FIP)</a:t>
                      </a:r>
                      <a:endParaRPr lang="pt-BR" sz="10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1,2%</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1,0%</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dirty="0">
                          <a:effectLst/>
                        </a:rPr>
                        <a:t>1,0%</a:t>
                      </a:r>
                      <a:endParaRPr lang="pt-BR" sz="12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pt-BR" sz="1000" u="none" strike="noStrike">
                          <a:effectLst/>
                        </a:rPr>
                        <a:t>Fundos de Investimento imobiliário (FII)</a:t>
                      </a:r>
                      <a:endParaRPr lang="pt-BR" sz="10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1,1%</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1,0%</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dirty="0">
                          <a:effectLst/>
                        </a:rPr>
                        <a:t>1,0%</a:t>
                      </a:r>
                      <a:endParaRPr lang="pt-BR" sz="12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pt-BR" sz="1000" u="none" strike="noStrike">
                          <a:effectLst/>
                        </a:rPr>
                        <a:t>Disponibilidades Financeiras</a:t>
                      </a:r>
                      <a:endParaRPr lang="pt-BR" sz="10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1,0%</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0,8%</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dirty="0">
                          <a:effectLst/>
                        </a:rPr>
                        <a:t>0,8%</a:t>
                      </a:r>
                      <a:endParaRPr lang="pt-BR" sz="12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l" fontAlgn="b"/>
                      <a:r>
                        <a:rPr lang="pt-BR" sz="1000" u="none" strike="noStrike">
                          <a:effectLst/>
                        </a:rPr>
                        <a:t>TOTAL</a:t>
                      </a:r>
                      <a:endParaRPr lang="pt-BR" sz="10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100,0%</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a:effectLst/>
                        </a:rPr>
                        <a:t>100,0%</a:t>
                      </a:r>
                      <a:endParaRPr lang="pt-BR" sz="12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u="none" strike="noStrike" dirty="0">
                          <a:effectLst/>
                        </a:rPr>
                        <a:t>100,0%</a:t>
                      </a:r>
                      <a:endParaRPr lang="pt-BR" sz="12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CaixaDeTexto 4"/>
          <p:cNvSpPr txBox="1"/>
          <p:nvPr/>
        </p:nvSpPr>
        <p:spPr>
          <a:xfrm>
            <a:off x="1229712" y="1103586"/>
            <a:ext cx="6361386" cy="32319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rtlCol="0" anchor="ctr">
            <a:normAutofit fontScale="60000" lnSpcReduction="20000"/>
          </a:bodyPr>
          <a:lstStyle/>
          <a:p>
            <a:pPr algn="ctr" eaLnBrk="1" fontAlgn="auto" hangingPunct="1"/>
            <a:r>
              <a:rPr lang="pt-BR" sz="3000" kern="0" dirty="0" smtClean="0"/>
              <a:t>Recursos dos RPPS por tipo de Investimento – dezembro 2015 </a:t>
            </a:r>
            <a:endParaRPr lang="pt-BR" sz="3000" kern="0" dirty="0" smtClean="0">
              <a:solidFill>
                <a:schemeClr val="tx1"/>
              </a:solidFill>
            </a:endParaRPr>
          </a:p>
        </p:txBody>
      </p:sp>
      <p:sp>
        <p:nvSpPr>
          <p:cNvPr id="6" name="CaixaDeTexto 5"/>
          <p:cNvSpPr txBox="1"/>
          <p:nvPr/>
        </p:nvSpPr>
        <p:spPr>
          <a:xfrm>
            <a:off x="1189859" y="3641833"/>
            <a:ext cx="2916619" cy="18130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rtlCol="0" anchor="ctr">
            <a:normAutofit fontScale="25000" lnSpcReduction="20000"/>
          </a:bodyPr>
          <a:lstStyle/>
          <a:p>
            <a:pPr eaLnBrk="1" fontAlgn="auto" hangingPunct="1"/>
            <a:r>
              <a:rPr lang="pt-BR" sz="3000" kern="0" dirty="0" smtClean="0">
                <a:solidFill>
                  <a:schemeClr val="tx1"/>
                </a:solidFill>
              </a:rPr>
              <a:t>Fonte:  DAIR emitido pela SPPS</a:t>
            </a:r>
          </a:p>
        </p:txBody>
      </p:sp>
      <p:sp>
        <p:nvSpPr>
          <p:cNvPr id="7" name="CaixaDeTexto 6"/>
          <p:cNvSpPr txBox="1"/>
          <p:nvPr/>
        </p:nvSpPr>
        <p:spPr>
          <a:xfrm>
            <a:off x="2808452" y="6607062"/>
            <a:ext cx="2916619" cy="18130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rtlCol="0" anchor="ctr">
            <a:normAutofit fontScale="25000" lnSpcReduction="20000"/>
          </a:bodyPr>
          <a:lstStyle/>
          <a:p>
            <a:pPr eaLnBrk="1" fontAlgn="auto" hangingPunct="1"/>
            <a:r>
              <a:rPr lang="pt-BR" sz="3000" kern="0" dirty="0" smtClean="0">
                <a:solidFill>
                  <a:schemeClr val="tx1"/>
                </a:solidFill>
              </a:rPr>
              <a:t>Fonte:  DAIR emitido pela SPPS – Posição dezembro de 2013.</a:t>
            </a:r>
          </a:p>
        </p:txBody>
      </p:sp>
      <p:graphicFrame>
        <p:nvGraphicFramePr>
          <p:cNvPr id="3" name="Objeto 2"/>
          <p:cNvGraphicFramePr>
            <a:graphicFrameLocks/>
          </p:cNvGraphicFramePr>
          <p:nvPr>
            <p:extLst>
              <p:ext uri="{D42A27DB-BD31-4B8C-83A1-F6EECF244321}">
                <p14:modId xmlns:p14="http://schemas.microsoft.com/office/powerpoint/2010/main" val="175667680"/>
              </p:ext>
            </p:extLst>
          </p:nvPr>
        </p:nvGraphicFramePr>
        <p:xfrm>
          <a:off x="824458" y="3641833"/>
          <a:ext cx="6146088" cy="3216167"/>
        </p:xfrm>
        <a:graphic>
          <a:graphicData uri="http://schemas.openxmlformats.org/presentationml/2006/ole">
            <mc:AlternateContent xmlns:mc="http://schemas.openxmlformats.org/markup-compatibility/2006">
              <mc:Choice xmlns:v="urn:schemas-microsoft-com:vml" Requires="v">
                <p:oleObj spid="_x0000_s1059" r:id="rId4" imgW="8742422" imgH="5139373" progId="Excel.Chart.8">
                  <p:embed/>
                </p:oleObj>
              </mc:Choice>
              <mc:Fallback>
                <p:oleObj r:id="rId4" imgW="8742422" imgH="5139373" progId="Excel.Chart.8">
                  <p:embed/>
                  <p:pic>
                    <p:nvPicPr>
                      <p:cNvPr id="0" name="Gráfico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458" y="3641833"/>
                        <a:ext cx="6146088" cy="321616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8301699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pPr>
                <a:defRPr/>
              </a:pPr>
              <a:t>7</a:t>
            </a:fld>
            <a:endParaRPr lang="pt-BR" dirty="0"/>
          </a:p>
        </p:txBody>
      </p:sp>
      <p:sp>
        <p:nvSpPr>
          <p:cNvPr id="3" name="Retângulo 2"/>
          <p:cNvSpPr/>
          <p:nvPr/>
        </p:nvSpPr>
        <p:spPr>
          <a:xfrm>
            <a:off x="619108" y="199801"/>
            <a:ext cx="7673725" cy="523220"/>
          </a:xfrm>
          <a:prstGeom prst="rect">
            <a:avLst/>
          </a:prstGeom>
        </p:spPr>
        <p:txBody>
          <a:bodyPr wrap="square">
            <a:spAutoFit/>
          </a:bodyPr>
          <a:lstStyle/>
          <a:p>
            <a:pPr algn="ctr"/>
            <a:r>
              <a:rPr lang="pt-BR" sz="2800" b="1" dirty="0">
                <a:solidFill>
                  <a:schemeClr val="bg1"/>
                </a:solidFill>
                <a:latin typeface="+mn-lt"/>
              </a:rPr>
              <a:t>RPPS - REGULARIDADE PREVIDENCIÁRIA</a:t>
            </a:r>
            <a:endParaRPr lang="pt-BR" sz="2800" dirty="0">
              <a:solidFill>
                <a:schemeClr val="bg1"/>
              </a:solidFill>
              <a:latin typeface="+mn-lt"/>
            </a:endParaRPr>
          </a:p>
        </p:txBody>
      </p:sp>
      <p:sp>
        <p:nvSpPr>
          <p:cNvPr id="5" name="CaixaDeTexto 4"/>
          <p:cNvSpPr txBox="1"/>
          <p:nvPr/>
        </p:nvSpPr>
        <p:spPr>
          <a:xfrm>
            <a:off x="899592" y="2636912"/>
            <a:ext cx="504056" cy="400110"/>
          </a:xfrm>
          <a:prstGeom prst="rect">
            <a:avLst/>
          </a:prstGeom>
          <a:noFill/>
        </p:spPr>
        <p:txBody>
          <a:bodyPr wrap="square" rtlCol="0">
            <a:spAutoFit/>
          </a:bodyPr>
          <a:lstStyle/>
          <a:p>
            <a:endParaRPr lang="pt-BR" dirty="0"/>
          </a:p>
        </p:txBody>
      </p:sp>
      <p:sp>
        <p:nvSpPr>
          <p:cNvPr id="7" name="Título 1"/>
          <p:cNvSpPr txBox="1">
            <a:spLocks/>
          </p:cNvSpPr>
          <p:nvPr/>
        </p:nvSpPr>
        <p:spPr>
          <a:xfrm>
            <a:off x="243502" y="1160490"/>
            <a:ext cx="8424936" cy="1941494"/>
          </a:xfrm>
          <a:prstGeom prst="rect">
            <a:avLst/>
          </a:prstGeom>
        </p:spPr>
        <p:txBody>
          <a:bodyPr anchor="ctr"/>
          <a:lstStyle/>
          <a:p>
            <a:pPr algn="just">
              <a:defRPr/>
            </a:pPr>
            <a:r>
              <a:rPr lang="pt-BR" altLang="pt-BR" dirty="0">
                <a:latin typeface="+mn-lt"/>
                <a:ea typeface="+mj-ea"/>
                <a:cs typeface="+mj-cs"/>
              </a:rPr>
              <a:t>Grande parte dos municípios cumprem todas as 35 exigências para obter o certificado de regularidade previdenciária, dentre elas comprovar o equilíbrio financeiro e atuarial de seus </a:t>
            </a:r>
            <a:r>
              <a:rPr lang="pt-BR" altLang="pt-BR" dirty="0" smtClean="0">
                <a:latin typeface="+mn-lt"/>
                <a:ea typeface="+mj-ea"/>
                <a:cs typeface="+mj-cs"/>
              </a:rPr>
              <a:t>RPPS</a:t>
            </a:r>
            <a:endParaRPr lang="pt-BR" altLang="pt-BR" dirty="0">
              <a:solidFill>
                <a:srgbClr val="FF0000"/>
              </a:solidFill>
              <a:latin typeface="+mn-lt"/>
              <a:ea typeface="+mj-ea"/>
              <a:cs typeface="+mj-cs"/>
            </a:endParaRPr>
          </a:p>
        </p:txBody>
      </p:sp>
      <p:pic>
        <p:nvPicPr>
          <p:cNvPr id="2" name="Imagem 1"/>
          <p:cNvPicPr>
            <a:picLocks noChangeAspect="1"/>
          </p:cNvPicPr>
          <p:nvPr/>
        </p:nvPicPr>
        <p:blipFill>
          <a:blip r:embed="rId2"/>
          <a:stretch>
            <a:fillRect/>
          </a:stretch>
        </p:blipFill>
        <p:spPr>
          <a:xfrm>
            <a:off x="243502" y="2836967"/>
            <a:ext cx="8382000" cy="2872740"/>
          </a:xfrm>
          <a:prstGeom prst="rect">
            <a:avLst/>
          </a:prstGeom>
        </p:spPr>
      </p:pic>
    </p:spTree>
    <p:extLst>
      <p:ext uri="{BB962C8B-B14F-4D97-AF65-F5344CB8AC3E}">
        <p14:creationId xmlns:p14="http://schemas.microsoft.com/office/powerpoint/2010/main" val="2647256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smtClean="0"/>
              <a:t>INIQUIDADES E ASSIMETRIAS PARA COM OS ESTADOS E MUNICÍPIOS</a:t>
            </a:r>
            <a:endParaRPr lang="pt-BR" sz="2800" dirty="0"/>
          </a:p>
        </p:txBody>
      </p:sp>
      <p:sp>
        <p:nvSpPr>
          <p:cNvPr id="3" name="Espaço Reservado para Texto 2"/>
          <p:cNvSpPr>
            <a:spLocks noGrp="1"/>
          </p:cNvSpPr>
          <p:nvPr>
            <p:ph type="body" idx="1"/>
          </p:nvPr>
        </p:nvSpPr>
        <p:spPr>
          <a:xfrm>
            <a:off x="161999" y="1289959"/>
            <a:ext cx="8820001" cy="4534069"/>
          </a:xfrm>
        </p:spPr>
        <p:txBody>
          <a:bodyPr>
            <a:noAutofit/>
          </a:bodyPr>
          <a:lstStyle/>
          <a:p>
            <a:r>
              <a:rPr lang="pt-BR" sz="2000" b="1" dirty="0" smtClean="0"/>
              <a:t>Proposta para a Compensação </a:t>
            </a:r>
            <a:r>
              <a:rPr lang="pt-BR" sz="2000" b="1" dirty="0"/>
              <a:t>previdenciária. </a:t>
            </a:r>
            <a:endParaRPr lang="pt-BR" sz="2000" b="1" dirty="0" smtClean="0"/>
          </a:p>
          <a:p>
            <a:r>
              <a:rPr lang="pt-BR" sz="2000" dirty="0" smtClean="0"/>
              <a:t>O objetivo é fazer justiça e trazer isonomia no tratamento de dívidas previdenciárias, agilizando os processos de compensação previdenciária e corrigindo os valores pelo mesmo critério que a União corrige as dívidas dos municípios com o RGPS. </a:t>
            </a:r>
          </a:p>
          <a:p>
            <a:endParaRPr lang="pt-BR" sz="2000" dirty="0" smtClean="0"/>
          </a:p>
          <a:p>
            <a:r>
              <a:rPr lang="pt-BR" sz="2000" dirty="0" smtClean="0"/>
              <a:t>Atualmente, enquanto os demais Entes quando atrasam suas contribuições para o RGPS são obrigados a pagar multas e juros, a União corrige os valores da compensação previdenciária apenas pelo índice Nacional de Preços ao Consumidor – INPC. </a:t>
            </a:r>
          </a:p>
          <a:p>
            <a:endParaRPr lang="pt-BR" sz="2000" dirty="0"/>
          </a:p>
          <a:p>
            <a:r>
              <a:rPr lang="pt-BR" sz="2000" dirty="0" smtClean="0"/>
              <a:t>Além </a:t>
            </a:r>
            <a:r>
              <a:rPr lang="pt-BR" sz="2000" dirty="0"/>
              <a:t>disso, o INSS demora meses e até anos para analisar os processos de compensação previdenciária encaminhados pelo Ente, visto que não tem nenhuma punição ou justa compensação pelo seu atraso. </a:t>
            </a:r>
            <a:endParaRPr lang="pt-BR" sz="2000" dirty="0" smtClean="0"/>
          </a:p>
          <a:p>
            <a:endParaRPr lang="pt-BR" sz="2000" dirty="0" smtClean="0"/>
          </a:p>
          <a:p>
            <a:r>
              <a:rPr lang="pt-BR" sz="2000" dirty="0" smtClean="0"/>
              <a:t>Como manter metas atuariais com uma relação deste tipo?</a:t>
            </a:r>
          </a:p>
          <a:p>
            <a:endParaRPr lang="pt-BR" sz="2000" dirty="0"/>
          </a:p>
        </p:txBody>
      </p:sp>
    </p:spTree>
    <p:extLst>
      <p:ext uri="{BB962C8B-B14F-4D97-AF65-F5344CB8AC3E}">
        <p14:creationId xmlns:p14="http://schemas.microsoft.com/office/powerpoint/2010/main" val="106506195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smtClean="0"/>
              <a:t>INIQUIDADES E ASSIMETRIAS PARA COM OS ESTADOS E MUNICÍPIOS</a:t>
            </a:r>
            <a:endParaRPr lang="pt-BR" sz="2800" dirty="0"/>
          </a:p>
        </p:txBody>
      </p:sp>
      <p:sp>
        <p:nvSpPr>
          <p:cNvPr id="3" name="Espaço Reservado para Texto 2"/>
          <p:cNvSpPr>
            <a:spLocks noGrp="1"/>
          </p:cNvSpPr>
          <p:nvPr>
            <p:ph type="body" idx="1"/>
          </p:nvPr>
        </p:nvSpPr>
        <p:spPr>
          <a:xfrm>
            <a:off x="162000" y="1289959"/>
            <a:ext cx="8390330" cy="4534069"/>
          </a:xfrm>
        </p:spPr>
        <p:txBody>
          <a:bodyPr>
            <a:noAutofit/>
          </a:bodyPr>
          <a:lstStyle/>
          <a:p>
            <a:r>
              <a:rPr lang="pt-BR" sz="2000" b="1" dirty="0" smtClean="0"/>
              <a:t>Prescrição:</a:t>
            </a:r>
          </a:p>
          <a:p>
            <a:endParaRPr lang="pt-BR" sz="2000" dirty="0"/>
          </a:p>
          <a:p>
            <a:r>
              <a:rPr lang="pt-BR" sz="2000" dirty="0" smtClean="0"/>
              <a:t>Como </a:t>
            </a:r>
            <a:r>
              <a:rPr lang="pt-BR" sz="2000" dirty="0"/>
              <a:t>em muitos casos os Tribunais de Contas demoram a homologar as aposentadorias e o prazo de prescrição do direito de compensação previdenciária é de apenas 5 anos, com muita frequência os municípios perdem parte dos recursos que têm o direito constitucional de receber</a:t>
            </a:r>
            <a:r>
              <a:rPr lang="pt-BR" sz="2000" dirty="0" smtClean="0"/>
              <a:t>.</a:t>
            </a:r>
          </a:p>
          <a:p>
            <a:endParaRPr lang="pt-BR" sz="2000" dirty="0"/>
          </a:p>
          <a:p>
            <a:r>
              <a:rPr lang="pt-BR" sz="2000" dirty="0"/>
              <a:t>Nesse sentido, propomos agilizar os processos de compensação previdência e corrigir os valores pelo mesmo critério que a União corrige as dívidas dos municípios com o RGPS. </a:t>
            </a:r>
            <a:endParaRPr lang="pt-BR" sz="2000" dirty="0" smtClean="0"/>
          </a:p>
          <a:p>
            <a:r>
              <a:rPr lang="pt-BR" sz="2000" dirty="0" smtClean="0"/>
              <a:t>Estabelecemos </a:t>
            </a:r>
            <a:r>
              <a:rPr lang="pt-BR" sz="2000" dirty="0"/>
              <a:t>um prazo de 90 dias para o INSS analisar os processos. Prorrogamos o prazo de prescrição tanto do estoque quanto do fluxo atrasado, evitando que os municípios percam para a União recursos que lhe são de direito e que são fundamentais para a manutenção do equilíbrio financeiro e atuarial de seus RPPS.</a:t>
            </a:r>
          </a:p>
        </p:txBody>
      </p:sp>
    </p:spTree>
    <p:extLst>
      <p:ext uri="{BB962C8B-B14F-4D97-AF65-F5344CB8AC3E}">
        <p14:creationId xmlns:p14="http://schemas.microsoft.com/office/powerpoint/2010/main" val="268065278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Tema do Office">
  <a:themeElements>
    <a:clrScheme name="Tema do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ma14="http://schemas.microsoft.com/office/mac/drawingml/2011/main" xmlns="" xmlns:p="http://schemas.openxmlformats.org/presentationml/2006/main" xmlns:r="http://schemas.openxmlformats.org/officeDocument/2006/relationships" val="1"/>
          </a:ext>
        </a:extLst>
      </a:spPr>
      <a:bodyPr lIns="45719" rIns="45719" anchor="ctr">
        <a:normAutofit fontScale="37500" lnSpcReduction="20000"/>
      </a:bodyPr>
      <a:lstStyle>
        <a:defPPr eaLnBrk="1" fontAlgn="auto" hangingPunct="1">
          <a:defRPr sz="3000" kern="0" dirty="0" smtClean="0">
            <a:solidFill>
              <a:schemeClr val="tx1"/>
            </a:solidFill>
          </a:defRPr>
        </a:defPPr>
      </a:lstStyle>
    </a:tx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5210</TotalTime>
  <Words>1068</Words>
  <Application>Microsoft Office PowerPoint</Application>
  <PresentationFormat>Apresentação na tela (4:3)</PresentationFormat>
  <Paragraphs>136</Paragraphs>
  <Slides>12</Slides>
  <Notes>1</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1</vt:i4>
      </vt:variant>
      <vt:variant>
        <vt:lpstr>Títulos de slides</vt:lpstr>
      </vt:variant>
      <vt:variant>
        <vt:i4>12</vt:i4>
      </vt:variant>
    </vt:vector>
  </HeadingPairs>
  <TitlesOfParts>
    <vt:vector size="21" baseType="lpstr">
      <vt:lpstr>MS PGothic</vt:lpstr>
      <vt:lpstr>MS PGothic</vt:lpstr>
      <vt:lpstr>Arial</vt:lpstr>
      <vt:lpstr>Calibri</vt:lpstr>
      <vt:lpstr>Calibri Light</vt:lpstr>
      <vt:lpstr>Helvetica</vt:lpstr>
      <vt:lpstr>SansSerif</vt:lpstr>
      <vt:lpstr>2_Tema do Office</vt:lpstr>
      <vt:lpstr>Gráfico do Microsoft Excel</vt:lpstr>
      <vt:lpstr>Apresentação do PowerPoint</vt:lpstr>
      <vt:lpstr> </vt:lpstr>
      <vt:lpstr>                         Déficit Atuarial dos RPPS</vt:lpstr>
      <vt:lpstr>Apresentação do PowerPoint</vt:lpstr>
      <vt:lpstr>Apresentação do PowerPoint</vt:lpstr>
      <vt:lpstr>90% dos recursos financeiros dos RPPS municipais estão aplicados em título públicos, sendo que 91% dos recursos financeiros são administrados por grandes bancos, sendo 72% no Banco do Brasil ou na CEF. </vt:lpstr>
      <vt:lpstr>Apresentação do PowerPoint</vt:lpstr>
      <vt:lpstr>INIQUIDADES E ASSIMETRIAS PARA COM OS ESTADOS E MUNICÍPIOS</vt:lpstr>
      <vt:lpstr>INIQUIDADES E ASSIMETRIAS PARA COM OS ESTADOS E MUNICÍPIOS</vt:lpstr>
      <vt:lpstr>INIQUIDADES E ASSIMETRIAS PARA COM OS ESTADOS E MUNICÍPIOS</vt:lpstr>
      <vt:lpstr>Aplicação das Reservas</vt:lpstr>
      <vt:lpstr>Aplicação das Reservas</vt:lpstr>
    </vt:vector>
  </TitlesOfParts>
  <Company>Themaz Comunicacao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Eduardo Viana</dc:creator>
  <cp:lastModifiedBy>Jayme Antonio de Souza Junior</cp:lastModifiedBy>
  <cp:revision>425</cp:revision>
  <cp:lastPrinted>2017-02-15T16:01:58Z</cp:lastPrinted>
  <dcterms:created xsi:type="dcterms:W3CDTF">2011-04-09T19:36:45Z</dcterms:created>
  <dcterms:modified xsi:type="dcterms:W3CDTF">2017-10-19T13:33:27Z</dcterms:modified>
</cp:coreProperties>
</file>