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4" r:id="rId5"/>
    <p:sldId id="349" r:id="rId6"/>
    <p:sldId id="318" r:id="rId7"/>
    <p:sldId id="348" r:id="rId8"/>
    <p:sldId id="278" r:id="rId9"/>
    <p:sldId id="351" r:id="rId10"/>
    <p:sldId id="352" r:id="rId11"/>
    <p:sldId id="353" r:id="rId12"/>
    <p:sldId id="354" r:id="rId13"/>
    <p:sldId id="356" r:id="rId14"/>
    <p:sldId id="357" r:id="rId15"/>
    <p:sldId id="358" r:id="rId16"/>
    <p:sldId id="35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5E8114D-1534-460D-BACB-01425C040C09}">
          <p14:sldIdLst>
            <p14:sldId id="314"/>
          </p14:sldIdLst>
        </p14:section>
        <p14:section name="Apresentação" id="{8639ED68-EE14-7141-8A2A-BBBEAB3D1CE8}">
          <p14:sldIdLst/>
        </p14:section>
        <p14:section name="Informações sobre a empresa" id="{B3722385-FBB2-468F-965A-7B63E17B98FE}">
          <p14:sldIdLst>
            <p14:sldId id="349"/>
            <p14:sldId id="318"/>
            <p14:sldId id="348"/>
            <p14:sldId id="278"/>
            <p14:sldId id="351"/>
            <p14:sldId id="352"/>
            <p14:sldId id="353"/>
            <p14:sldId id="354"/>
            <p14:sldId id="356"/>
            <p14:sldId id="357"/>
            <p14:sldId id="358"/>
            <p14:sldId id="355"/>
          </p14:sldIdLst>
        </p14:section>
        <p14:section name="Expecativas do Mercado" id="{6F810BF0-EDC2-41F7-95E5-BBAB83EAF059}">
          <p14:sldIdLst/>
        </p14:section>
        <p14:section name="Fatores de Risco" id="{C48C19BF-9578-4868-9537-E16713293419}">
          <p14:sldIdLst/>
        </p14:section>
        <p14:section name="Informações sobre a oferta" id="{A6AA84DB-BB6C-4422-AD76-071ED167E871}">
          <p14:sldIdLst/>
        </p14:section>
        <p14:section name="Informações de contato" id="{1D36D947-1450-BC4D-ABC1-45B92F48D108}">
          <p14:sldIdLst/>
        </p14:section>
        <p14:section name="Icons" id="{D384BBCD-9DDB-42FE-9637-D10B70F87CE1}">
          <p14:sldIdLst/>
        </p14:section>
        <p14:section name="Colors" id="{9CCC1D76-F96D-4946-9BAC-43758E17D942}">
          <p14:sldIdLst/>
        </p14:section>
        <p14:section name="Extra Slides" id="{B66D28B3-FC7A-459D-9A0A-07F7429E30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448">
          <p15:clr>
            <a:srgbClr val="A4A3A4"/>
          </p15:clr>
        </p15:guide>
        <p15:guide id="6" pos="7176">
          <p15:clr>
            <a:srgbClr val="A4A3A4"/>
          </p15:clr>
        </p15:guide>
        <p15:guide id="7" pos="1304">
          <p15:clr>
            <a:srgbClr val="A4A3A4"/>
          </p15:clr>
        </p15:guide>
        <p15:guide id="8" pos="72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BESTEL" initials="J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09C"/>
    <a:srgbClr val="094D6B"/>
    <a:srgbClr val="34709C"/>
    <a:srgbClr val="AD404D"/>
    <a:srgbClr val="FE1359"/>
    <a:srgbClr val="F7F7F7"/>
    <a:srgbClr val="FAF8F9"/>
    <a:srgbClr val="F9E5D7"/>
    <a:srgbClr val="1B1B1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4" autoAdjust="0"/>
    <p:restoredTop sz="97361" autoAdjust="0"/>
  </p:normalViewPr>
  <p:slideViewPr>
    <p:cSldViewPr snapToGrid="0">
      <p:cViewPr>
        <p:scale>
          <a:sx n="65" d="100"/>
          <a:sy n="65" d="100"/>
        </p:scale>
        <p:origin x="1456" y="1160"/>
      </p:cViewPr>
      <p:guideLst>
        <p:guide orient="horz" pos="2137"/>
        <p:guide pos="3817"/>
        <p:guide pos="529"/>
        <p:guide pos="7151"/>
        <p:guide orient="horz" pos="448"/>
        <p:guide pos="7176"/>
        <p:guide pos="1304"/>
        <p:guide pos="7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BE0C1-B168-8942-9B49-D9777D4467A3}" type="datetimeFigureOut">
              <a:rPr lang="en-US" smtClean="0"/>
              <a:t>10/10/17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98EA4-1DBB-D34F-895F-A60D82387E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15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A8190-0A1A-E644-B72D-D027F6538E77}" type="datetimeFigureOut">
              <a:rPr lang="fr-FR" smtClean="0"/>
              <a:t>10/10/2017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4E694-4681-CE4A-A8CF-155323877C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117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4E694-4681-CE4A-A8CF-155323877C3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17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4E694-4681-CE4A-A8CF-155323877C3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17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hyperlink" Target="http://www.slidor.fr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291" y="5983899"/>
            <a:ext cx="11674394" cy="7375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 Light"/>
                <a:ea typeface="Helvetica Neue Thin" charset="0"/>
                <a:cs typeface="Open Sans Light"/>
              </a:defRPr>
            </a:lvl1pPr>
          </a:lstStyle>
          <a:p>
            <a:r>
              <a:rPr lang="en-US" b="1" dirty="0" smtClean="0">
                <a:solidFill>
                  <a:srgbClr val="000000"/>
                </a:solidFill>
                <a:ea typeface="Microsoft YaHei" charset="0"/>
              </a:rPr>
              <a:t>A PRESENTE OFERTA FOI DISPENSADA DE REGISTRO PELA COMISSÃO DE VALORES MOBILIÁRIOS “CVM”. A CVM NÃO GARANTE A VERACIDADE DAS INFORMAÇÕES PRESTADAS PELO OFERTANTE NEM JULGA A SUA QUALIDADE OU A DOS VALORES MOBILIÁRIOS OFERTADOS. </a:t>
            </a:r>
            <a:r>
              <a:rPr lang="en-US" dirty="0" smtClean="0">
                <a:ea typeface="MS Gothic" charset="0"/>
              </a:rPr>
              <a:t>Este </a:t>
            </a:r>
            <a:r>
              <a:rPr lang="en-US" dirty="0" err="1" smtClean="0">
                <a:ea typeface="MS Gothic" charset="0"/>
              </a:rPr>
              <a:t>é</a:t>
            </a:r>
            <a:r>
              <a:rPr lang="en-US" dirty="0" smtClean="0">
                <a:ea typeface="MS Gothic" charset="0"/>
              </a:rPr>
              <a:t> o Material </a:t>
            </a:r>
            <a:r>
              <a:rPr lang="en-US" dirty="0" err="1" smtClean="0">
                <a:ea typeface="MS Gothic" charset="0"/>
              </a:rPr>
              <a:t>Publicitário</a:t>
            </a:r>
            <a:r>
              <a:rPr lang="en-US" dirty="0" smtClean="0">
                <a:ea typeface="MS Gothic" charset="0"/>
              </a:rPr>
              <a:t> da </a:t>
            </a:r>
            <a:r>
              <a:rPr lang="en-US" dirty="0" err="1" smtClean="0">
                <a:ea typeface="MS Gothic" charset="0"/>
              </a:rPr>
              <a:t>Distribuição</a:t>
            </a:r>
            <a:r>
              <a:rPr lang="en-US" dirty="0" smtClean="0">
                <a:ea typeface="MS Gothic" charset="0"/>
              </a:rPr>
              <a:t> </a:t>
            </a:r>
            <a:r>
              <a:rPr lang="en-US" dirty="0" err="1" smtClean="0">
                <a:ea typeface="MS Gothic" charset="0"/>
              </a:rPr>
              <a:t>Pública</a:t>
            </a:r>
            <a:r>
              <a:rPr lang="en-US" dirty="0" smtClean="0">
                <a:ea typeface="MS Gothic" charset="0"/>
              </a:rPr>
              <a:t> </a:t>
            </a:r>
            <a:r>
              <a:rPr lang="en-US" dirty="0" err="1" smtClean="0">
                <a:ea typeface="MS Gothic" charset="0"/>
              </a:rPr>
              <a:t>Direta</a:t>
            </a:r>
            <a:r>
              <a:rPr lang="en-US" dirty="0" smtClean="0">
                <a:ea typeface="MS Gothic" charset="0"/>
              </a:rPr>
              <a:t> </a:t>
            </a:r>
            <a:r>
              <a:rPr lang="en-US" dirty="0" err="1" smtClean="0">
                <a:ea typeface="MS Gothic" charset="0"/>
              </a:rPr>
              <a:t>pela</a:t>
            </a:r>
            <a:r>
              <a:rPr lang="en-US" dirty="0" smtClean="0">
                <a:ea typeface="MS Gothic" charset="0"/>
              </a:rPr>
              <a:t> </a:t>
            </a:r>
            <a:r>
              <a:rPr lang="en-US" b="1" dirty="0" err="1" smtClean="0">
                <a:solidFill>
                  <a:srgbClr val="E61437"/>
                </a:solidFill>
                <a:ea typeface="MS Gothic" charset="0"/>
              </a:rPr>
              <a:t>Razão</a:t>
            </a:r>
            <a:r>
              <a:rPr lang="en-US" b="1" dirty="0" smtClean="0">
                <a:solidFill>
                  <a:srgbClr val="E61437"/>
                </a:solidFill>
                <a:ea typeface="MS Gothic" charset="0"/>
              </a:rPr>
              <a:t> Social da SPE</a:t>
            </a:r>
            <a:r>
              <a:rPr lang="en-US" dirty="0" smtClean="0">
                <a:ea typeface="MS Gothic" charset="0"/>
              </a:rPr>
              <a:t>, de </a:t>
            </a:r>
            <a:r>
              <a:rPr lang="en-US" dirty="0" err="1" smtClean="0">
                <a:ea typeface="MS Gothic" charset="0"/>
              </a:rPr>
              <a:t>Títulos</a:t>
            </a:r>
            <a:r>
              <a:rPr lang="en-US" dirty="0" smtClean="0">
                <a:ea typeface="MS Gothic" charset="0"/>
              </a:rPr>
              <a:t> de </a:t>
            </a:r>
            <a:r>
              <a:rPr lang="en-US" dirty="0" err="1" smtClean="0">
                <a:ea typeface="MS Gothic" charset="0"/>
              </a:rPr>
              <a:t>Dívida</a:t>
            </a:r>
            <a:r>
              <a:rPr lang="en-US" dirty="0" smtClean="0">
                <a:ea typeface="MS Gothic" charset="0"/>
              </a:rPr>
              <a:t> de </a:t>
            </a:r>
            <a:r>
              <a:rPr lang="en-US" dirty="0" err="1" smtClean="0">
                <a:ea typeface="MS Gothic" charset="0"/>
              </a:rPr>
              <a:t>sua</a:t>
            </a:r>
            <a:r>
              <a:rPr lang="en-US" dirty="0" smtClean="0">
                <a:ea typeface="MS Gothic" charset="0"/>
              </a:rPr>
              <a:t> 1ª </a:t>
            </a:r>
            <a:r>
              <a:rPr lang="en-US" dirty="0" err="1" smtClean="0">
                <a:ea typeface="MS Gothic" charset="0"/>
              </a:rPr>
              <a:t>Emissão</a:t>
            </a:r>
            <a:endParaRPr lang="pt-B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996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79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608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312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686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="0" i="0" baseline="0">
                <a:solidFill>
                  <a:schemeClr val="tx1"/>
                </a:solidFill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76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="0" i="0" baseline="0">
                <a:solidFill>
                  <a:schemeClr val="tx1"/>
                </a:solidFill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54145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="0" i="0" baseline="0">
                <a:solidFill>
                  <a:schemeClr val="tx1"/>
                </a:solidFill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7906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>
            <a:lvl1pPr>
              <a:defRPr>
                <a:latin typeface="HelveticaNeue-UltraLight" panose="02000206000000020004" pitchFamily="50"/>
              </a:defRPr>
            </a:lvl1pPr>
          </a:lstStyle>
          <a:p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>
            <a:lvl1pPr>
              <a:defRPr>
                <a:latin typeface="HelveticaNeue-UltraLight" panose="02000206000000020004" pitchFamily="50"/>
              </a:defRPr>
            </a:lvl1pPr>
          </a:lstStyle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="0" i="0" baseline="0">
                <a:solidFill>
                  <a:schemeClr val="tx1"/>
                </a:solidFill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326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38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>
                <a:latin typeface="HelveticaNeue-UltraLight" panose="02000206000000020004" pitchFamily="50"/>
              </a:rPr>
              <a:t>Proudly</a:t>
            </a:r>
            <a:r>
              <a:rPr lang="fr-FR" sz="4000" dirty="0">
                <a:latin typeface="HelveticaNeue-UltraLight" panose="02000206000000020004" pitchFamily="50"/>
              </a:rPr>
              <a:t> made </a:t>
            </a:r>
            <a:br>
              <a:rPr lang="fr-FR" sz="4000" dirty="0">
                <a:latin typeface="HelveticaNeue-UltraLight" panose="02000206000000020004" pitchFamily="50"/>
              </a:rPr>
            </a:br>
            <a:r>
              <a:rPr lang="fr-FR" sz="4000" dirty="0">
                <a:latin typeface="HelveticaNeue-UltraLight" panose="02000206000000020004" pitchFamily="50"/>
              </a:rPr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Neue-UltraLight" panose="02000206000000020004" pitchFamily="5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HelveticaNeue-UltraLight" panose="02000206000000020004" pitchFamily="50"/>
              </a:rPr>
              <a:t>Slidor.</a:t>
            </a:r>
          </a:p>
          <a:p>
            <a:r>
              <a:rPr lang="fr-FR" sz="4000" dirty="0" err="1">
                <a:latin typeface="HelveticaNeue-UltraLight" panose="02000206000000020004" pitchFamily="50"/>
              </a:rPr>
              <a:t>With</a:t>
            </a:r>
            <a:r>
              <a:rPr lang="fr-FR" sz="4000" dirty="0">
                <a:solidFill>
                  <a:schemeClr val="bg1"/>
                </a:solidFill>
                <a:latin typeface="HelveticaNeue-UltraLight" panose="02000206000000020004" pitchFamily="50"/>
              </a:rPr>
              <a:t> </a:t>
            </a:r>
          </a:p>
        </p:txBody>
      </p:sp>
      <p:sp>
        <p:nvSpPr>
          <p:cNvPr id="3" name="Freeform 111"/>
          <p:cNvSpPr>
            <a:spLocks/>
          </p:cNvSpPr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>
                <a:latin typeface="HelveticaNeue-UltraLight" panose="02000206000000020004" pitchFamily="50"/>
              </a:rPr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 spc="6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  <a:sym typeface="Wingdings" panose="05000000000000000000" pitchFamily="2" charset="2"/>
              </a:rPr>
              <a:t>SAY HELLO</a:t>
            </a:r>
            <a:endParaRPr lang="fr-FR" b="0" i="0" spc="600" dirty="0">
              <a:solidFill>
                <a:schemeClr val="tx1">
                  <a:lumMod val="60000"/>
                  <a:lumOff val="40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Neue-UltraLight" panose="02000206000000020004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43633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00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>
              <a:spLocks/>
            </p:cNvSpPr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>
              <a:spLocks/>
            </p:cNvSpPr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46" name="Freeform 9"/>
            <p:cNvSpPr>
              <a:spLocks/>
            </p:cNvSpPr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8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>
            <a:spLocks/>
          </p:cNvSpPr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440" name="Freeform 439"/>
          <p:cNvSpPr>
            <a:spLocks/>
          </p:cNvSpPr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54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82" name="Freeform 382"/>
              <p:cNvSpPr>
                <a:spLocks/>
              </p:cNvSpPr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83" name="Freeform 383"/>
              <p:cNvSpPr>
                <a:spLocks/>
              </p:cNvSpPr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84" name="Freeform 384"/>
              <p:cNvSpPr>
                <a:spLocks/>
              </p:cNvSpPr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85" name="Freeform 385"/>
              <p:cNvSpPr>
                <a:spLocks/>
              </p:cNvSpPr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346" name="Freeform 396"/>
              <p:cNvSpPr>
                <a:spLocks/>
              </p:cNvSpPr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HelveticaNeue-UltraLight" panose="02000206000000020004" pitchFamily="50"/>
                </a:endParaRPr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75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696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222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7" name="Freeform 8"/>
          <p:cNvSpPr>
            <a:spLocks/>
          </p:cNvSpPr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HelveticaNeue-UltraLight" panose="02000206000000020004" pitchFamily="50"/>
            </a:endParaRP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HelveticaNeue-UltraLight" panose="02000206000000020004" pitchFamily="5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63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Neue-UltraLight" panose="02000206000000020004" pitchFamily="5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20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291" y="5983899"/>
            <a:ext cx="11674394" cy="7375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 Light"/>
                <a:ea typeface="Helvetica Neue Thin" charset="0"/>
                <a:cs typeface="Open Sans Light"/>
              </a:defRPr>
            </a:lvl1pPr>
          </a:lstStyle>
          <a:p>
            <a:r>
              <a:rPr lang="en-US" b="1" dirty="0" smtClean="0">
                <a:solidFill>
                  <a:srgbClr val="000000"/>
                </a:solidFill>
                <a:ea typeface="Microsoft YaHei" charset="0"/>
              </a:rPr>
              <a:t>A PRESENTE OFERTA FOI DISPENSADA DE REGISTRO PELA COMISSÃO DE VALORES MOBILIÁRIOS “CVM”. A CVM NÃO GARANTE A VERACIDADE DAS INFORMAÇÕES PRESTADAS PELO OFERTANTE NEM JULGA A SUA QUALIDADE OU A DOS VALORES MOBILIÁRIOS OFERTADOS. </a:t>
            </a:r>
            <a:r>
              <a:rPr lang="en-US" dirty="0" smtClean="0">
                <a:ea typeface="MS Gothic" charset="0"/>
              </a:rPr>
              <a:t>Este </a:t>
            </a:r>
            <a:r>
              <a:rPr lang="en-US" dirty="0" err="1" smtClean="0">
                <a:ea typeface="MS Gothic" charset="0"/>
              </a:rPr>
              <a:t>é</a:t>
            </a:r>
            <a:r>
              <a:rPr lang="en-US" dirty="0" smtClean="0">
                <a:ea typeface="MS Gothic" charset="0"/>
              </a:rPr>
              <a:t> o Material </a:t>
            </a:r>
            <a:r>
              <a:rPr lang="en-US" dirty="0" err="1" smtClean="0">
                <a:ea typeface="MS Gothic" charset="0"/>
              </a:rPr>
              <a:t>Publicitário</a:t>
            </a:r>
            <a:r>
              <a:rPr lang="en-US" dirty="0" smtClean="0">
                <a:ea typeface="MS Gothic" charset="0"/>
              </a:rPr>
              <a:t> da </a:t>
            </a:r>
            <a:r>
              <a:rPr lang="en-US" dirty="0" err="1" smtClean="0">
                <a:ea typeface="MS Gothic" charset="0"/>
              </a:rPr>
              <a:t>Distribuição</a:t>
            </a:r>
            <a:r>
              <a:rPr lang="en-US" dirty="0" smtClean="0">
                <a:ea typeface="MS Gothic" charset="0"/>
              </a:rPr>
              <a:t> </a:t>
            </a:r>
            <a:r>
              <a:rPr lang="en-US" dirty="0" err="1" smtClean="0">
                <a:ea typeface="MS Gothic" charset="0"/>
              </a:rPr>
              <a:t>Pública</a:t>
            </a:r>
            <a:r>
              <a:rPr lang="en-US" dirty="0" smtClean="0">
                <a:ea typeface="MS Gothic" charset="0"/>
              </a:rPr>
              <a:t> </a:t>
            </a:r>
            <a:r>
              <a:rPr lang="en-US" dirty="0" err="1" smtClean="0">
                <a:ea typeface="MS Gothic" charset="0"/>
              </a:rPr>
              <a:t>Direta</a:t>
            </a:r>
            <a:r>
              <a:rPr lang="en-US" dirty="0" smtClean="0">
                <a:ea typeface="MS Gothic" charset="0"/>
              </a:rPr>
              <a:t> </a:t>
            </a:r>
            <a:r>
              <a:rPr lang="en-US" dirty="0" err="1" smtClean="0">
                <a:ea typeface="MS Gothic" charset="0"/>
              </a:rPr>
              <a:t>pela</a:t>
            </a:r>
            <a:r>
              <a:rPr lang="en-US" dirty="0" smtClean="0">
                <a:ea typeface="MS Gothic" charset="0"/>
              </a:rPr>
              <a:t> </a:t>
            </a:r>
            <a:r>
              <a:rPr lang="en-US" b="1" dirty="0" err="1" smtClean="0">
                <a:solidFill>
                  <a:srgbClr val="E61437"/>
                </a:solidFill>
                <a:ea typeface="MS Gothic" charset="0"/>
              </a:rPr>
              <a:t>Razão</a:t>
            </a:r>
            <a:r>
              <a:rPr lang="en-US" b="1" dirty="0" smtClean="0">
                <a:solidFill>
                  <a:srgbClr val="E61437"/>
                </a:solidFill>
                <a:ea typeface="MS Gothic" charset="0"/>
              </a:rPr>
              <a:t> Social da SPE</a:t>
            </a:r>
            <a:r>
              <a:rPr lang="en-US" dirty="0" smtClean="0">
                <a:ea typeface="MS Gothic" charset="0"/>
              </a:rPr>
              <a:t>, de </a:t>
            </a:r>
            <a:r>
              <a:rPr lang="en-US" dirty="0" err="1" smtClean="0">
                <a:ea typeface="MS Gothic" charset="0"/>
              </a:rPr>
              <a:t>Títulos</a:t>
            </a:r>
            <a:r>
              <a:rPr lang="en-US" dirty="0" smtClean="0">
                <a:ea typeface="MS Gothic" charset="0"/>
              </a:rPr>
              <a:t> de </a:t>
            </a:r>
            <a:r>
              <a:rPr lang="en-US" dirty="0" err="1" smtClean="0">
                <a:ea typeface="MS Gothic" charset="0"/>
              </a:rPr>
              <a:t>Dívida</a:t>
            </a:r>
            <a:r>
              <a:rPr lang="en-US" dirty="0" smtClean="0">
                <a:ea typeface="MS Gothic" charset="0"/>
              </a:rPr>
              <a:t> de </a:t>
            </a:r>
            <a:r>
              <a:rPr lang="en-US" dirty="0" err="1" smtClean="0">
                <a:ea typeface="MS Gothic" charset="0"/>
              </a:rPr>
              <a:t>sua</a:t>
            </a:r>
            <a:r>
              <a:rPr lang="en-US" dirty="0" smtClean="0">
                <a:ea typeface="MS Gothic" charset="0"/>
              </a:rPr>
              <a:t> 1ª </a:t>
            </a:r>
            <a:r>
              <a:rPr lang="en-US" dirty="0" err="1" smtClean="0">
                <a:ea typeface="MS Gothic" charset="0"/>
              </a:rPr>
              <a:t>Emissão</a:t>
            </a:r>
            <a:endParaRPr lang="pt-B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32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60" r:id="rId5"/>
    <p:sldLayoutId id="2147483661" r:id="rId6"/>
    <p:sldLayoutId id="2147483662" r:id="rId7"/>
    <p:sldLayoutId id="2147483666" r:id="rId8"/>
    <p:sldLayoutId id="2147483651" r:id="rId9"/>
    <p:sldLayoutId id="2147483653" r:id="rId10"/>
    <p:sldLayoutId id="2147483663" r:id="rId11"/>
    <p:sldLayoutId id="2147483664" r:id="rId12"/>
    <p:sldLayoutId id="2147483667" r:id="rId13"/>
    <p:sldLayoutId id="2147483652" r:id="rId14"/>
    <p:sldLayoutId id="2147483668" r:id="rId15"/>
    <p:sldLayoutId id="2147483657" r:id="rId16"/>
    <p:sldLayoutId id="2147483655" r:id="rId17"/>
    <p:sldLayoutId id="2147483656" r:id="rId18"/>
    <p:sldLayoutId id="2147483665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95385"/>
            <a:ext cx="12446000" cy="7346462"/>
          </a:xfrm>
          <a:prstGeom prst="rect">
            <a:avLst/>
          </a:prstGeom>
          <a:solidFill>
            <a:srgbClr val="094D6B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1400" b="1" dirty="0">
              <a:solidFill>
                <a:srgbClr val="000000"/>
              </a:solidFill>
              <a:latin typeface="Open Sans Light"/>
              <a:ea typeface="Microsoft YaHei" charset="0"/>
              <a:cs typeface="Open Sans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2879725"/>
            <a:ext cx="1248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Como fazer um ICO pela ICVM 588?</a:t>
            </a:r>
            <a:endParaRPr lang="pt-BR" sz="48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39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7238" y="438691"/>
            <a:ext cx="6007521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4800" dirty="0" smtClean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Na </a:t>
            </a:r>
            <a:r>
              <a:rPr lang="fr-FR" sz="4800" dirty="0" err="1" smtClean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prática</a:t>
            </a:r>
            <a:r>
              <a:rPr lang="fr-FR" sz="4800" dirty="0" smtClean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 - I</a:t>
            </a:r>
            <a:endParaRPr lang="fr-FR" sz="4800" dirty="0">
              <a:solidFill>
                <a:schemeClr val="bg2">
                  <a:lumMod val="50000"/>
                </a:schemeClr>
              </a:solidFill>
              <a:latin typeface="Open Sans Light"/>
              <a:ea typeface="Helvetica Neue Thin" charset="0"/>
              <a:cs typeface="Open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534" y="1454167"/>
            <a:ext cx="1080489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pt-BR" sz="3200" dirty="0" err="1" smtClean="0">
                <a:solidFill>
                  <a:srgbClr val="0A709C"/>
                </a:solidFill>
                <a:latin typeface="Open Sans Light"/>
                <a:cs typeface="Open Sans Light"/>
              </a:rPr>
              <a:t>Tokenização</a:t>
            </a:r>
            <a:r>
              <a:rPr lang="pt-BR" sz="3200" dirty="0" smtClean="0">
                <a:solidFill>
                  <a:srgbClr val="0A709C"/>
                </a:solidFill>
                <a:latin typeface="Open Sans Light"/>
                <a:cs typeface="Open Sans Light"/>
              </a:rPr>
              <a:t> </a:t>
            </a:r>
            <a:r>
              <a:rPr lang="pt-BR" sz="3200" dirty="0" smtClean="0">
                <a:solidFill>
                  <a:srgbClr val="0A709C"/>
                </a:solidFill>
                <a:latin typeface="Open Sans Light"/>
                <a:cs typeface="Open Sans Light"/>
              </a:rPr>
              <a:t>de ativos</a:t>
            </a:r>
            <a:endParaRPr lang="pt-BR" sz="2400" b="1" dirty="0">
              <a:solidFill>
                <a:srgbClr val="0A709C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508000"/>
            <a:ext cx="566615" cy="8010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1400" b="1" dirty="0">
              <a:solidFill>
                <a:srgbClr val="000000"/>
              </a:solidFill>
              <a:latin typeface="Open Sans Light"/>
              <a:ea typeface="Microsoft YaHei" charset="0"/>
              <a:cs typeface="Open Sans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454" y="452181"/>
            <a:ext cx="156307" cy="742461"/>
          </a:xfrm>
          <a:prstGeom prst="rect">
            <a:avLst/>
          </a:prstGeom>
          <a:solidFill>
            <a:srgbClr val="0A709C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1400" b="1" dirty="0">
              <a:solidFill>
                <a:srgbClr val="000000"/>
              </a:solidFill>
              <a:latin typeface="Open Sans Light"/>
              <a:ea typeface="Microsoft YaHei" charset="0"/>
              <a:cs typeface="Open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847" y="2754926"/>
            <a:ext cx="10141194" cy="203850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Facilidade de governança </a:t>
            </a:r>
            <a:r>
              <a:rPr lang="pt-BR" sz="2000" dirty="0" smtClean="0">
                <a:latin typeface="Helvetica Neue Thin" charset="0"/>
                <a:ea typeface="Helvetica Neue Thin" charset="0"/>
                <a:cs typeface="Helvetica Neue Thin" charset="0"/>
              </a:rPr>
              <a:t>(ex. Votos automáticos)</a:t>
            </a:r>
          </a:p>
          <a:p>
            <a:pPr>
              <a:lnSpc>
                <a:spcPct val="90000"/>
              </a:lnSpc>
            </a:pPr>
            <a:endParaRPr lang="pt-BR" sz="28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Recebimento de dividendos</a:t>
            </a:r>
          </a:p>
          <a:p>
            <a:pPr>
              <a:lnSpc>
                <a:spcPct val="90000"/>
              </a:lnSpc>
            </a:pPr>
            <a:endParaRPr lang="pt-BR" sz="28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i="1" dirty="0" err="1">
                <a:latin typeface="Helvetica Neue Thin" charset="0"/>
                <a:ea typeface="Helvetica Neue Thin" charset="0"/>
                <a:cs typeface="Helvetica Neue Thin" charset="0"/>
              </a:rPr>
              <a:t>e</a:t>
            </a:r>
            <a:r>
              <a:rPr lang="pt-BR" sz="2800" i="1" dirty="0" err="1" smtClean="0">
                <a:latin typeface="Helvetica Neue Thin" charset="0"/>
                <a:ea typeface="Helvetica Neue Thin" charset="0"/>
                <a:cs typeface="Helvetica Neue Thin" charset="0"/>
              </a:rPr>
              <a:t>scrow</a:t>
            </a: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 para transações secundárias</a:t>
            </a:r>
          </a:p>
        </p:txBody>
      </p:sp>
    </p:spTree>
    <p:extLst>
      <p:ext uri="{BB962C8B-B14F-4D97-AF65-F5344CB8AC3E}">
        <p14:creationId xmlns:p14="http://schemas.microsoft.com/office/powerpoint/2010/main" val="38386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7238" y="438691"/>
            <a:ext cx="6007521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4800" dirty="0" smtClean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Na </a:t>
            </a:r>
            <a:r>
              <a:rPr lang="fr-FR" sz="4800" dirty="0" err="1" smtClean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prática</a:t>
            </a:r>
            <a:r>
              <a:rPr lang="fr-FR" sz="4800" dirty="0" smtClean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 - II</a:t>
            </a:r>
            <a:endParaRPr lang="fr-FR" sz="4800" dirty="0">
              <a:solidFill>
                <a:schemeClr val="bg2">
                  <a:lumMod val="50000"/>
                </a:schemeClr>
              </a:solidFill>
              <a:latin typeface="Open Sans Light"/>
              <a:ea typeface="Helvetica Neue Thin" charset="0"/>
              <a:cs typeface="Open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534" y="1454167"/>
            <a:ext cx="1080489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pt-BR" sz="3200" dirty="0" smtClean="0">
                <a:solidFill>
                  <a:srgbClr val="0A709C"/>
                </a:solidFill>
                <a:latin typeface="Open Sans Light"/>
                <a:cs typeface="Open Sans Light"/>
              </a:rPr>
              <a:t>Instrumentos conversíveis em </a:t>
            </a:r>
            <a:r>
              <a:rPr lang="pt-BR" sz="3200" dirty="0" err="1" smtClean="0">
                <a:solidFill>
                  <a:srgbClr val="0A709C"/>
                </a:solidFill>
                <a:latin typeface="Open Sans Light"/>
                <a:cs typeface="Open Sans Light"/>
              </a:rPr>
              <a:t>tokens</a:t>
            </a:r>
            <a:endParaRPr lang="pt-BR" sz="2400" b="1" dirty="0">
              <a:solidFill>
                <a:srgbClr val="0A709C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508000"/>
            <a:ext cx="566615" cy="8010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1400" b="1" dirty="0">
              <a:solidFill>
                <a:srgbClr val="000000"/>
              </a:solidFill>
              <a:latin typeface="Open Sans Light"/>
              <a:ea typeface="Microsoft YaHei" charset="0"/>
              <a:cs typeface="Open Sans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454" y="452181"/>
            <a:ext cx="156307" cy="742461"/>
          </a:xfrm>
          <a:prstGeom prst="rect">
            <a:avLst/>
          </a:prstGeom>
          <a:solidFill>
            <a:srgbClr val="0A709C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1400" b="1" dirty="0">
              <a:solidFill>
                <a:srgbClr val="000000"/>
              </a:solidFill>
              <a:latin typeface="Open Sans Light"/>
              <a:ea typeface="Microsoft YaHei" charset="0"/>
              <a:cs typeface="Open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847" y="2754926"/>
            <a:ext cx="10141194" cy="203132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latin typeface="Helvetica Neue Thin" charset="0"/>
                <a:ea typeface="Helvetica Neue Thin" charset="0"/>
                <a:cs typeface="Helvetica Neue Thin" charset="0"/>
              </a:rPr>
              <a:t>Emissão de contratos off-</a:t>
            </a:r>
            <a:r>
              <a:rPr lang="pt-BR" sz="2800" dirty="0" err="1">
                <a:latin typeface="Helvetica Neue Thin" charset="0"/>
                <a:ea typeface="Helvetica Neue Thin" charset="0"/>
                <a:cs typeface="Helvetica Neue Thin" charset="0"/>
              </a:rPr>
              <a:t>chain</a:t>
            </a:r>
            <a:r>
              <a:rPr lang="pt-BR" sz="2800" dirty="0">
                <a:latin typeface="Helvetica Neue Thin" charset="0"/>
                <a:ea typeface="Helvetica Neue Thin" charset="0"/>
                <a:cs typeface="Helvetica Neue Thin" charset="0"/>
              </a:rPr>
              <a:t> via plataformas reguladas</a:t>
            </a:r>
          </a:p>
          <a:p>
            <a:pPr>
              <a:lnSpc>
                <a:spcPct val="90000"/>
              </a:lnSpc>
            </a:pPr>
            <a:endParaRPr lang="pt-BR" sz="2800" dirty="0" smtClean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SAFT – simples acordo para futuro </a:t>
            </a:r>
            <a:r>
              <a:rPr lang="pt-BR" sz="2800" dirty="0" err="1" smtClean="0">
                <a:latin typeface="Helvetica Neue Thin" charset="0"/>
                <a:ea typeface="Helvetica Neue Thin" charset="0"/>
                <a:cs typeface="Helvetica Neue Thin" charset="0"/>
              </a:rPr>
              <a:t>token</a:t>
            </a:r>
            <a:endParaRPr lang="pt-BR" sz="28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endParaRPr lang="pt-BR" sz="28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dirty="0" err="1" smtClean="0">
                <a:latin typeface="Helvetica Neue Thin" charset="0"/>
                <a:ea typeface="Helvetica Neue Thin" charset="0"/>
                <a:cs typeface="Helvetica Neue Thin" charset="0"/>
              </a:rPr>
              <a:t>Tokens</a:t>
            </a: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 futuros com função puramente utilitária</a:t>
            </a:r>
            <a:endParaRPr lang="pt-BR" sz="2800" dirty="0" smtClean="0"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7238" y="444847"/>
            <a:ext cx="7719440" cy="75713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pt-BR" sz="4800" dirty="0" smtClean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Distribuição de </a:t>
            </a:r>
            <a:r>
              <a:rPr lang="pt-BR" sz="4800" dirty="0" err="1" smtClean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tokens</a:t>
            </a:r>
            <a:endParaRPr lang="fr-FR" sz="4800" dirty="0">
              <a:solidFill>
                <a:schemeClr val="bg2">
                  <a:lumMod val="50000"/>
                </a:schemeClr>
              </a:solidFill>
              <a:latin typeface="Open Sans Light"/>
              <a:ea typeface="Helvetica Neue Thin" charset="0"/>
              <a:cs typeface="Open Sans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508000"/>
            <a:ext cx="566615" cy="8010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1400" b="1" dirty="0">
              <a:solidFill>
                <a:srgbClr val="000000"/>
              </a:solidFill>
              <a:latin typeface="Open Sans Light"/>
              <a:ea typeface="Microsoft YaHei" charset="0"/>
              <a:cs typeface="Open Sans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454" y="452181"/>
            <a:ext cx="156307" cy="742461"/>
          </a:xfrm>
          <a:prstGeom prst="rect">
            <a:avLst/>
          </a:prstGeom>
          <a:solidFill>
            <a:srgbClr val="0A709C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1400" b="1" dirty="0">
              <a:solidFill>
                <a:srgbClr val="000000"/>
              </a:solidFill>
              <a:latin typeface="Open Sans Light"/>
              <a:ea typeface="Microsoft YaHei" charset="0"/>
              <a:cs typeface="Open Sans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35" y="1615571"/>
            <a:ext cx="9219274" cy="46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95385"/>
            <a:ext cx="12446000" cy="7346462"/>
          </a:xfrm>
          <a:prstGeom prst="rect">
            <a:avLst/>
          </a:prstGeom>
          <a:solidFill>
            <a:srgbClr val="094D6B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1400" b="1" dirty="0">
              <a:solidFill>
                <a:srgbClr val="000000"/>
              </a:solidFill>
              <a:latin typeface="Open Sans Light"/>
              <a:ea typeface="Microsoft YaHei" charset="0"/>
              <a:cs typeface="Open Sans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174" y="118758"/>
            <a:ext cx="817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Em resumo</a:t>
            </a:r>
            <a:endParaRPr lang="pt-BR" sz="48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403" y="1552669"/>
            <a:ext cx="10141194" cy="2419124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pt-BR" sz="2800" dirty="0" smtClean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A ICVM 588 pode ser um caminho para emissão de </a:t>
            </a:r>
            <a:r>
              <a:rPr lang="pt-BR" sz="2800" dirty="0" err="1" smtClean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tokens</a:t>
            </a:r>
            <a:endParaRPr lang="pt-BR" sz="2800" dirty="0" smtClean="0">
              <a:solidFill>
                <a:schemeClr val="bg1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endParaRPr lang="pt-BR" sz="2800" dirty="0">
              <a:solidFill>
                <a:schemeClr val="bg1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Nem todo Token deveria ser encarado como um valor mobiliário</a:t>
            </a:r>
            <a:endParaRPr lang="pt-BR" sz="2800" dirty="0">
              <a:solidFill>
                <a:schemeClr val="bg1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endParaRPr lang="pt-BR" sz="2800" dirty="0" smtClean="0">
              <a:solidFill>
                <a:schemeClr val="bg1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dirty="0" err="1" smtClean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ICOs</a:t>
            </a:r>
            <a:r>
              <a:rPr lang="pt-BR" sz="2800" dirty="0" smtClean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 são o verdadeiro </a:t>
            </a:r>
            <a:r>
              <a:rPr lang="pt-BR" sz="2800" dirty="0" err="1" smtClean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crowdfunding</a:t>
            </a:r>
            <a:endParaRPr lang="pt-BR" sz="2800" dirty="0">
              <a:solidFill>
                <a:schemeClr val="bg1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endParaRPr lang="pt-BR" sz="2800" dirty="0">
              <a:solidFill>
                <a:schemeClr val="bg1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991" y="4570797"/>
            <a:ext cx="330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>
                <a:solidFill>
                  <a:schemeClr val="bg1"/>
                </a:solidFill>
                <a:latin typeface="Open Sans Light"/>
                <a:cs typeface="Open Sans Light"/>
              </a:rPr>
              <a:t>Contato</a:t>
            </a:r>
            <a:endParaRPr lang="pt-BR" sz="3200" b="1" u="sng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991" y="5210115"/>
            <a:ext cx="8176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Open Sans Light"/>
                <a:cs typeface="Open Sans Light"/>
              </a:rPr>
              <a:t>Frederico Rizzo / @</a:t>
            </a:r>
            <a:r>
              <a:rPr lang="pt-BR" sz="32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fredericorizzo</a:t>
            </a:r>
            <a:endParaRPr lang="pt-BR" sz="3200" dirty="0" smtClean="0">
              <a:solidFill>
                <a:schemeClr val="bg1"/>
              </a:solidFill>
              <a:latin typeface="Open Sans Light"/>
              <a:cs typeface="Open Sans Light"/>
            </a:endParaRPr>
          </a:p>
          <a:p>
            <a:r>
              <a:rPr lang="pt-BR" sz="32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contato@broota.com.br</a:t>
            </a:r>
            <a:endParaRPr lang="pt-BR" sz="32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75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5091" y="594995"/>
            <a:ext cx="8879677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4800" dirty="0" err="1" smtClean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Enquadramento</a:t>
            </a:r>
            <a:r>
              <a:rPr lang="fr-FR" sz="4800" dirty="0" smtClean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 da </a:t>
            </a:r>
            <a:r>
              <a:rPr lang="fr-FR" sz="4800" dirty="0" smtClean="0">
                <a:solidFill>
                  <a:srgbClr val="0A709C"/>
                </a:solidFill>
                <a:latin typeface="Open Sans Light"/>
                <a:ea typeface="Helvetica Neue Thin" charset="0"/>
                <a:cs typeface="Open Sans Light"/>
              </a:rPr>
              <a:t>[CVM588]</a:t>
            </a:r>
            <a:endParaRPr lang="fr-FR" sz="4800" dirty="0">
              <a:solidFill>
                <a:srgbClr val="0A709C"/>
              </a:solidFill>
              <a:latin typeface="Open Sans Light"/>
              <a:ea typeface="Helvetica Neue Thin" charset="0"/>
              <a:cs typeface="Open Sans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508000"/>
            <a:ext cx="566615" cy="8010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1400" b="1" dirty="0">
              <a:solidFill>
                <a:srgbClr val="000000"/>
              </a:solidFill>
              <a:latin typeface="Open Sans Light"/>
              <a:ea typeface="Microsoft YaHei" charset="0"/>
              <a:cs typeface="Open Sans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385" y="1641234"/>
            <a:ext cx="10238153" cy="47530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pt-BR" sz="2800" dirty="0" smtClean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Quem capta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Empresas brasileiras; limitação de faturamento</a:t>
            </a:r>
          </a:p>
          <a:p>
            <a:pPr>
              <a:lnSpc>
                <a:spcPct val="90000"/>
              </a:lnSpc>
            </a:pPr>
            <a:endParaRPr lang="pt-BR" sz="28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Valores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Captação máxima de R$5milhões; meta pré</a:t>
            </a:r>
            <a:r>
              <a:rPr lang="pt-BR" sz="2800" dirty="0">
                <a:latin typeface="Helvetica Neue Thin" charset="0"/>
                <a:ea typeface="Helvetica Neue Thin" charset="0"/>
                <a:cs typeface="Helvetica Neue Thin" charset="0"/>
              </a:rPr>
              <a:t>-</a:t>
            </a: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estabelecida</a:t>
            </a:r>
          </a:p>
          <a:p>
            <a:pPr>
              <a:lnSpc>
                <a:spcPct val="90000"/>
              </a:lnSpc>
            </a:pPr>
            <a:endParaRPr lang="pt-BR" sz="28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Quem investe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Qualquer um pode investir até R$10mil por ano</a:t>
            </a:r>
          </a:p>
          <a:p>
            <a:pPr>
              <a:lnSpc>
                <a:spcPct val="90000"/>
              </a:lnSpc>
            </a:pPr>
            <a:endParaRPr lang="pt-BR" sz="28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Regras definidas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solidFill>
                  <a:srgbClr val="565656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Padronização de informações e contratos</a:t>
            </a:r>
            <a:endParaRPr lang="pt-BR" sz="2800" dirty="0">
              <a:solidFill>
                <a:srgbClr val="565656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endParaRPr lang="pt-BR" sz="2800" dirty="0" smtClean="0">
              <a:solidFill>
                <a:srgbClr val="0A709C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7238" y="444847"/>
            <a:ext cx="10303614" cy="75713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4800" dirty="0" err="1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Quando</a:t>
            </a:r>
            <a:r>
              <a:rPr lang="fr-FR" sz="4800" dirty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 </a:t>
            </a:r>
            <a:r>
              <a:rPr lang="fr-FR" sz="4800" dirty="0" err="1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faz</a:t>
            </a:r>
            <a:r>
              <a:rPr lang="fr-FR" sz="4800" dirty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 </a:t>
            </a:r>
            <a:r>
              <a:rPr lang="fr-FR" sz="4800" dirty="0" err="1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sentido</a:t>
            </a:r>
            <a:r>
              <a:rPr lang="fr-FR" sz="4800" dirty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 </a:t>
            </a:r>
            <a:r>
              <a:rPr lang="fr-FR" sz="4800" dirty="0" err="1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realizar</a:t>
            </a:r>
            <a:r>
              <a:rPr lang="fr-FR" sz="4800" dirty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 </a:t>
            </a:r>
            <a:r>
              <a:rPr lang="fr-FR" sz="4800" dirty="0" err="1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um</a:t>
            </a:r>
            <a:r>
              <a:rPr lang="fr-FR" sz="4800" dirty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 </a:t>
            </a:r>
            <a:r>
              <a:rPr lang="fr-FR" sz="4800" dirty="0">
                <a:solidFill>
                  <a:srgbClr val="0A709C"/>
                </a:solidFill>
                <a:latin typeface="Open Sans Light"/>
                <a:ea typeface="Helvetica Neue Thin" charset="0"/>
                <a:cs typeface="Open Sans Light"/>
              </a:rPr>
              <a:t>ICO</a:t>
            </a:r>
            <a:r>
              <a:rPr lang="fr-FR" sz="4800" dirty="0">
                <a:solidFill>
                  <a:schemeClr val="bg2">
                    <a:lumMod val="50000"/>
                  </a:schemeClr>
                </a:solidFill>
                <a:latin typeface="Open Sans Light"/>
                <a:ea typeface="Helvetica Neue Thin" charset="0"/>
                <a:cs typeface="Open Sans Light"/>
              </a:rPr>
              <a:t>?</a:t>
            </a:r>
            <a:endParaRPr lang="fr-FR" sz="4800" dirty="0">
              <a:solidFill>
                <a:schemeClr val="bg2">
                  <a:lumMod val="50000"/>
                </a:schemeClr>
              </a:solidFill>
              <a:latin typeface="Open Sans Light"/>
              <a:ea typeface="Helvetica Neue Thin" charset="0"/>
              <a:cs typeface="Open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5623" y="1509489"/>
            <a:ext cx="577376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3200" dirty="0" smtClean="0">
                <a:latin typeface="Helvetica Neue Thin" charset="0"/>
                <a:ea typeface="Helvetica Neue Thin" charset="0"/>
                <a:cs typeface="Helvetica Neue Thin" charset="0"/>
              </a:rPr>
              <a:t>Em suma, quando há </a:t>
            </a:r>
            <a:r>
              <a:rPr lang="pt-BR" sz="3200" dirty="0" smtClean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efeitos de rede</a:t>
            </a:r>
            <a:r>
              <a:rPr lang="pt-BR" sz="3200" dirty="0" smtClean="0">
                <a:latin typeface="Helvetica Neue Thin" charset="0"/>
                <a:ea typeface="Helvetica Neue Thin" charset="0"/>
                <a:cs typeface="Helvetica Neue Thin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pt-BR" sz="32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3200" dirty="0" smtClean="0">
                <a:latin typeface="Helvetica Neue Thin" charset="0"/>
                <a:ea typeface="Helvetica Neue Thin" charset="0"/>
                <a:cs typeface="Helvetica Neue Thin" charset="0"/>
              </a:rPr>
              <a:t>Quando a emissão </a:t>
            </a:r>
            <a:r>
              <a:rPr lang="pt-BR" sz="3200" dirty="0">
                <a:latin typeface="Helvetica Neue Thin" charset="0"/>
                <a:ea typeface="Helvetica Neue Thin" charset="0"/>
                <a:cs typeface="Helvetica Neue Thin" charset="0"/>
              </a:rPr>
              <a:t>de </a:t>
            </a:r>
            <a:r>
              <a:rPr lang="pt-BR" sz="3200" dirty="0" err="1" smtClean="0">
                <a:latin typeface="Helvetica Neue Thin" charset="0"/>
                <a:ea typeface="Helvetica Neue Thin" charset="0"/>
                <a:cs typeface="Helvetica Neue Thin" charset="0"/>
              </a:rPr>
              <a:t>tokens</a:t>
            </a:r>
            <a:r>
              <a:rPr lang="pt-BR" sz="3200" dirty="0" smtClean="0"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pt-BR" sz="3200" dirty="0" smtClean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fornece </a:t>
            </a:r>
            <a:r>
              <a:rPr lang="pt-BR" sz="3200" dirty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incentivos para a </a:t>
            </a:r>
            <a:r>
              <a:rPr lang="pt-BR" sz="3200" dirty="0" smtClean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a rede </a:t>
            </a:r>
            <a:r>
              <a:rPr lang="pt-BR" sz="3200" dirty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se envolver</a:t>
            </a:r>
            <a:r>
              <a:rPr lang="pt-BR" sz="3200" dirty="0">
                <a:latin typeface="Helvetica Neue Thin" charset="0"/>
                <a:ea typeface="Helvetica Neue Thin" charset="0"/>
                <a:cs typeface="Helvetica Neue Thin" charset="0"/>
              </a:rPr>
              <a:t>. </a:t>
            </a:r>
            <a:endParaRPr lang="pt-BR" sz="3200" dirty="0" smtClean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endParaRPr lang="pt-BR" sz="32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3200" dirty="0" smtClean="0">
                <a:latin typeface="Helvetica Neue Thin" charset="0"/>
                <a:ea typeface="Helvetica Neue Thin" charset="0"/>
                <a:cs typeface="Helvetica Neue Thin" charset="0"/>
              </a:rPr>
              <a:t>Resolve o clássico problema do ovo ou a galinha</a:t>
            </a:r>
            <a:endParaRPr lang="pt-BR" sz="3200" dirty="0">
              <a:solidFill>
                <a:srgbClr val="0A709C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508000"/>
            <a:ext cx="566615" cy="8010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1400" b="1" dirty="0">
              <a:solidFill>
                <a:srgbClr val="000000"/>
              </a:solidFill>
              <a:latin typeface="Open Sans Light"/>
              <a:ea typeface="Microsoft YaHei" charset="0"/>
              <a:cs typeface="Open Sans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454" y="452181"/>
            <a:ext cx="156307" cy="742461"/>
          </a:xfrm>
          <a:prstGeom prst="rect">
            <a:avLst/>
          </a:prstGeom>
          <a:solidFill>
            <a:srgbClr val="0A709C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1400" b="1" dirty="0">
              <a:solidFill>
                <a:srgbClr val="000000"/>
              </a:solidFill>
              <a:latin typeface="Open Sans Light"/>
              <a:ea typeface="Microsoft YaHei" charset="0"/>
              <a:cs typeface="Open Sans Light"/>
            </a:endParaRPr>
          </a:p>
        </p:txBody>
      </p:sp>
      <p:pic>
        <p:nvPicPr>
          <p:cNvPr id="14" name="Picture Placeholder 2" descr="13330206773_6a6eb47c73_k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780561" y="1486268"/>
            <a:ext cx="4436209" cy="4990735"/>
          </a:xfrm>
        </p:spPr>
      </p:pic>
    </p:spTree>
    <p:extLst>
      <p:ext uri="{BB962C8B-B14F-4D97-AF65-F5344CB8AC3E}">
        <p14:creationId xmlns:p14="http://schemas.microsoft.com/office/powerpoint/2010/main" val="6472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5197" y="1086249"/>
            <a:ext cx="10227707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4800" dirty="0" smtClean="0">
                <a:latin typeface="Open Sans Light"/>
                <a:ea typeface="Helvetica Neue Thin" charset="0"/>
                <a:cs typeface="Open Sans Light"/>
              </a:rPr>
              <a:t>Os </a:t>
            </a:r>
            <a:r>
              <a:rPr lang="fr-FR" sz="4800" dirty="0" err="1" smtClean="0">
                <a:latin typeface="Open Sans Light"/>
                <a:ea typeface="Helvetica Neue Thin" charset="0"/>
                <a:cs typeface="Open Sans Light"/>
              </a:rPr>
              <a:t>ICOs</a:t>
            </a:r>
            <a:r>
              <a:rPr lang="fr-FR" sz="4800" dirty="0" smtClean="0">
                <a:latin typeface="Open Sans Light"/>
                <a:ea typeface="Helvetica Neue Thin" charset="0"/>
                <a:cs typeface="Open Sans Light"/>
              </a:rPr>
              <a:t> </a:t>
            </a:r>
            <a:r>
              <a:rPr lang="fr-FR" sz="4800" dirty="0" err="1" smtClean="0">
                <a:latin typeface="Open Sans Light"/>
                <a:ea typeface="Helvetica Neue Thin" charset="0"/>
                <a:cs typeface="Open Sans Light"/>
              </a:rPr>
              <a:t>devem</a:t>
            </a:r>
            <a:r>
              <a:rPr lang="fr-FR" sz="4800" dirty="0" smtClean="0">
                <a:latin typeface="Open Sans Light"/>
                <a:ea typeface="Helvetica Neue Thin" charset="0"/>
                <a:cs typeface="Open Sans Light"/>
              </a:rPr>
              <a:t> </a:t>
            </a:r>
            <a:r>
              <a:rPr lang="fr-FR" sz="4800" dirty="0" err="1" smtClean="0">
                <a:latin typeface="Open Sans Light"/>
                <a:ea typeface="Helvetica Neue Thin" charset="0"/>
                <a:cs typeface="Open Sans Light"/>
              </a:rPr>
              <a:t>respeitar</a:t>
            </a:r>
            <a:r>
              <a:rPr lang="fr-FR" sz="4800" dirty="0" smtClean="0">
                <a:latin typeface="Open Sans Light"/>
                <a:ea typeface="Helvetica Neue Thin" charset="0"/>
                <a:cs typeface="Open Sans Light"/>
              </a:rPr>
              <a:t> a ICVM 588</a:t>
            </a:r>
            <a:endParaRPr lang="fr-FR" sz="4800" dirty="0">
              <a:solidFill>
                <a:srgbClr val="34709C"/>
              </a:solidFill>
              <a:latin typeface="Open Sans Light"/>
              <a:ea typeface="Helvetica Neue Thin" charset="0"/>
              <a:cs typeface="Open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458" y="3619394"/>
            <a:ext cx="10699927" cy="132241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sz="4400" dirty="0" smtClean="0">
                <a:solidFill>
                  <a:srgbClr val="0A709C"/>
                </a:solidFill>
                <a:latin typeface="Open Sans Light"/>
                <a:ea typeface="Helvetica Neue Thin" charset="0"/>
                <a:cs typeface="Open Sans Light"/>
              </a:rPr>
              <a:t>...apenas se representarem uma emissão de valores mobiliários </a:t>
            </a:r>
            <a:endParaRPr lang="fr-FR" sz="4400" dirty="0">
              <a:solidFill>
                <a:srgbClr val="0A709C"/>
              </a:solidFill>
              <a:latin typeface="Open Sans Light"/>
              <a:ea typeface="Helvetica Neue Thin" charset="0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00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644404" y="4286050"/>
            <a:ext cx="3224212" cy="70788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fr-FR" sz="2000" dirty="0" err="1" smtClean="0">
                <a:latin typeface="Open Sans Light"/>
                <a:ea typeface="Helvetica Neue Thin" charset="0"/>
                <a:cs typeface="Open Sans Light"/>
              </a:rPr>
              <a:t>Investimento</a:t>
            </a:r>
            <a:r>
              <a:rPr lang="fr-FR" sz="2000" dirty="0" smtClean="0">
                <a:latin typeface="Open Sans Light"/>
                <a:ea typeface="Helvetica Neue Thin" charset="0"/>
                <a:cs typeface="Open Sans Light"/>
              </a:rPr>
              <a:t> de </a:t>
            </a:r>
            <a:r>
              <a:rPr lang="fr-FR" sz="2000" dirty="0" err="1" smtClean="0">
                <a:latin typeface="Open Sans Light"/>
                <a:ea typeface="Helvetica Neue Thin" charset="0"/>
                <a:cs typeface="Open Sans Light"/>
              </a:rPr>
              <a:t>recursos</a:t>
            </a:r>
            <a:r>
              <a:rPr lang="fr-FR" sz="2000" dirty="0" smtClean="0">
                <a:latin typeface="Open Sans Light"/>
                <a:ea typeface="Helvetica Neue Thin" charset="0"/>
                <a:cs typeface="Open Sans Light"/>
              </a:rPr>
              <a:t> </a:t>
            </a:r>
            <a:r>
              <a:rPr lang="fr-FR" sz="2000" dirty="0" err="1" smtClean="0">
                <a:latin typeface="Open Sans Light"/>
                <a:ea typeface="Helvetica Neue Thin" charset="0"/>
                <a:cs typeface="Open Sans Light"/>
              </a:rPr>
              <a:t>financeiros</a:t>
            </a:r>
            <a:endParaRPr lang="fr-FR" sz="2000" dirty="0">
              <a:latin typeface="Open Sans Light"/>
              <a:ea typeface="Helvetica Neue Thin" charset="0"/>
              <a:cs typeface="Open Sans Ligh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8089290" cy="713016"/>
          </a:xfrm>
        </p:spPr>
        <p:txBody>
          <a:bodyPr/>
          <a:lstStyle/>
          <a:p>
            <a:r>
              <a:rPr lang="fr-FR" dirty="0" err="1" smtClean="0">
                <a:latin typeface="Open Sans Light"/>
                <a:cs typeface="Open Sans Light"/>
              </a:rPr>
              <a:t>Token</a:t>
            </a:r>
            <a:r>
              <a:rPr lang="fr-FR" dirty="0" smtClean="0">
                <a:latin typeface="Open Sans Light"/>
                <a:cs typeface="Open Sans Light"/>
              </a:rPr>
              <a:t> </a:t>
            </a:r>
            <a:r>
              <a:rPr lang="fr-FR" dirty="0" err="1" smtClean="0">
                <a:latin typeface="Open Sans Light"/>
                <a:cs typeface="Open Sans Light"/>
              </a:rPr>
              <a:t>como</a:t>
            </a:r>
            <a:r>
              <a:rPr lang="fr-FR" dirty="0" smtClean="0">
                <a:latin typeface="Open Sans Light"/>
                <a:cs typeface="Open Sans Light"/>
              </a:rPr>
              <a:t> </a:t>
            </a:r>
            <a:r>
              <a:rPr lang="fr-FR" dirty="0" err="1" smtClean="0">
                <a:solidFill>
                  <a:srgbClr val="0A709C"/>
                </a:solidFill>
                <a:latin typeface="Open Sans Light"/>
                <a:cs typeface="Open Sans Light"/>
              </a:rPr>
              <a:t>valor</a:t>
            </a:r>
            <a:r>
              <a:rPr lang="fr-FR" dirty="0" smtClean="0">
                <a:solidFill>
                  <a:srgbClr val="0A709C"/>
                </a:solidFill>
                <a:latin typeface="Open Sans Light"/>
                <a:cs typeface="Open Sans Light"/>
              </a:rPr>
              <a:t> </a:t>
            </a:r>
            <a:r>
              <a:rPr lang="fr-FR" dirty="0" err="1" smtClean="0">
                <a:solidFill>
                  <a:srgbClr val="0A709C"/>
                </a:solidFill>
                <a:latin typeface="Open Sans Light"/>
                <a:cs typeface="Open Sans Light"/>
              </a:rPr>
              <a:t>mobiliário</a:t>
            </a:r>
            <a:endParaRPr lang="fr-FR" dirty="0">
              <a:solidFill>
                <a:srgbClr val="0A709C"/>
              </a:solidFill>
              <a:latin typeface="Open Sans Light"/>
              <a:cs typeface="Open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6570" y="4286049"/>
            <a:ext cx="2602141" cy="70788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fr-FR" sz="2000" dirty="0" err="1" smtClean="0">
                <a:latin typeface="Open Sans Light"/>
                <a:ea typeface="Helvetica Neue Thin" charset="0"/>
                <a:cs typeface="Open Sans Light"/>
              </a:rPr>
              <a:t>Enquadramento</a:t>
            </a:r>
            <a:r>
              <a:rPr lang="fr-FR" sz="2000" dirty="0" smtClean="0">
                <a:latin typeface="Open Sans Light"/>
                <a:ea typeface="Helvetica Neue Thin" charset="0"/>
                <a:cs typeface="Open Sans Light"/>
              </a:rPr>
              <a:t> de </a:t>
            </a:r>
            <a:r>
              <a:rPr lang="fr-FR" sz="2000" dirty="0" err="1" smtClean="0">
                <a:latin typeface="Open Sans Light"/>
                <a:ea typeface="Helvetica Neue Thin" charset="0"/>
                <a:cs typeface="Open Sans Light"/>
              </a:rPr>
              <a:t>empresa</a:t>
            </a:r>
            <a:endParaRPr lang="fr-FR" sz="2000" dirty="0">
              <a:latin typeface="Open Sans Light"/>
              <a:ea typeface="Helvetica Neue Thin" charset="0"/>
              <a:cs typeface="Open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0355" y="4420399"/>
            <a:ext cx="2602141" cy="40011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fr-FR" sz="2000" dirty="0" err="1" smtClean="0">
                <a:latin typeface="Open Sans Light"/>
                <a:ea typeface="Helvetica Neue Thin" charset="0"/>
                <a:cs typeface="Open Sans Light"/>
              </a:rPr>
              <a:t>Função</a:t>
            </a:r>
            <a:r>
              <a:rPr lang="fr-FR" sz="2000" dirty="0" smtClean="0">
                <a:latin typeface="Open Sans Light"/>
                <a:ea typeface="Helvetica Neue Thin" charset="0"/>
                <a:cs typeface="Open Sans Light"/>
              </a:rPr>
              <a:t> do </a:t>
            </a:r>
            <a:r>
              <a:rPr lang="fr-FR" sz="2000" dirty="0" err="1" smtClean="0">
                <a:latin typeface="Open Sans Light"/>
                <a:ea typeface="Helvetica Neue Thin" charset="0"/>
                <a:cs typeface="Open Sans Light"/>
              </a:rPr>
              <a:t>token</a:t>
            </a:r>
            <a:endParaRPr lang="fr-FR" sz="2000" dirty="0">
              <a:latin typeface="Open Sans Light"/>
              <a:ea typeface="Helvetica Neue Thin" charset="0"/>
              <a:cs typeface="Open Sans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421729" y="2276474"/>
            <a:ext cx="1285959" cy="1483322"/>
            <a:chOff x="6435728" y="6629401"/>
            <a:chExt cx="661988" cy="763587"/>
          </a:xfrm>
          <a:solidFill>
            <a:srgbClr val="0A709C"/>
          </a:solidFill>
        </p:grpSpPr>
        <p:sp>
          <p:nvSpPr>
            <p:cNvPr id="16" name="Freeform 836"/>
            <p:cNvSpPr>
              <a:spLocks/>
            </p:cNvSpPr>
            <p:nvPr/>
          </p:nvSpPr>
          <p:spPr bwMode="auto">
            <a:xfrm>
              <a:off x="6435728" y="7265988"/>
              <a:ext cx="127000" cy="127000"/>
            </a:xfrm>
            <a:custGeom>
              <a:avLst/>
              <a:gdLst>
                <a:gd name="T0" fmla="*/ 36 w 40"/>
                <a:gd name="T1" fmla="*/ 40 h 40"/>
                <a:gd name="T2" fmla="*/ 33 w 40"/>
                <a:gd name="T3" fmla="*/ 39 h 40"/>
                <a:gd name="T4" fmla="*/ 1 w 40"/>
                <a:gd name="T5" fmla="*/ 7 h 40"/>
                <a:gd name="T6" fmla="*/ 1 w 40"/>
                <a:gd name="T7" fmla="*/ 1 h 40"/>
                <a:gd name="T8" fmla="*/ 7 w 40"/>
                <a:gd name="T9" fmla="*/ 1 h 40"/>
                <a:gd name="T10" fmla="*/ 39 w 40"/>
                <a:gd name="T11" fmla="*/ 33 h 40"/>
                <a:gd name="T12" fmla="*/ 39 w 40"/>
                <a:gd name="T13" fmla="*/ 39 h 40"/>
                <a:gd name="T14" fmla="*/ 36 w 4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6" y="40"/>
                  </a:moveTo>
                  <a:cubicBezTo>
                    <a:pt x="35" y="40"/>
                    <a:pt x="34" y="40"/>
                    <a:pt x="33" y="3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5"/>
                    <a:pt x="40" y="37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7" name="Freeform 837"/>
            <p:cNvSpPr>
              <a:spLocks noEditPoints="1"/>
            </p:cNvSpPr>
            <p:nvPr/>
          </p:nvSpPr>
          <p:spPr bwMode="auto">
            <a:xfrm>
              <a:off x="6689728" y="6629401"/>
              <a:ext cx="407988" cy="406400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64 w 128"/>
                <a:gd name="T19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8"/>
                  </a:move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33"/>
                    <a:pt x="95" y="8"/>
                    <a:pt x="64" y="8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8" name="Freeform 838"/>
            <p:cNvSpPr>
              <a:spLocks/>
            </p:cNvSpPr>
            <p:nvPr/>
          </p:nvSpPr>
          <p:spPr bwMode="auto">
            <a:xfrm>
              <a:off x="6435728" y="6956426"/>
              <a:ext cx="336550" cy="334963"/>
            </a:xfrm>
            <a:custGeom>
              <a:avLst/>
              <a:gdLst>
                <a:gd name="T0" fmla="*/ 4 w 106"/>
                <a:gd name="T1" fmla="*/ 105 h 105"/>
                <a:gd name="T2" fmla="*/ 1 w 106"/>
                <a:gd name="T3" fmla="*/ 104 h 105"/>
                <a:gd name="T4" fmla="*/ 1 w 106"/>
                <a:gd name="T5" fmla="*/ 98 h 105"/>
                <a:gd name="T6" fmla="*/ 99 w 106"/>
                <a:gd name="T7" fmla="*/ 1 h 105"/>
                <a:gd name="T8" fmla="*/ 104 w 106"/>
                <a:gd name="T9" fmla="*/ 1 h 105"/>
                <a:gd name="T10" fmla="*/ 104 w 106"/>
                <a:gd name="T11" fmla="*/ 7 h 105"/>
                <a:gd name="T12" fmla="*/ 7 w 106"/>
                <a:gd name="T13" fmla="*/ 104 h 105"/>
                <a:gd name="T14" fmla="*/ 4 w 106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5">
                  <a:moveTo>
                    <a:pt x="4" y="105"/>
                  </a:moveTo>
                  <a:cubicBezTo>
                    <a:pt x="3" y="105"/>
                    <a:pt x="2" y="105"/>
                    <a:pt x="1" y="104"/>
                  </a:cubicBezTo>
                  <a:cubicBezTo>
                    <a:pt x="0" y="102"/>
                    <a:pt x="0" y="100"/>
                    <a:pt x="1" y="98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0"/>
                    <a:pt x="103" y="0"/>
                    <a:pt x="104" y="1"/>
                  </a:cubicBezTo>
                  <a:cubicBezTo>
                    <a:pt x="106" y="3"/>
                    <a:pt x="106" y="5"/>
                    <a:pt x="104" y="7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4" y="105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9" name="Freeform 839"/>
            <p:cNvSpPr>
              <a:spLocks/>
            </p:cNvSpPr>
            <p:nvPr/>
          </p:nvSpPr>
          <p:spPr bwMode="auto">
            <a:xfrm>
              <a:off x="6524628" y="7177088"/>
              <a:ext cx="127000" cy="127000"/>
            </a:xfrm>
            <a:custGeom>
              <a:avLst/>
              <a:gdLst>
                <a:gd name="T0" fmla="*/ 36 w 40"/>
                <a:gd name="T1" fmla="*/ 40 h 40"/>
                <a:gd name="T2" fmla="*/ 33 w 40"/>
                <a:gd name="T3" fmla="*/ 39 h 40"/>
                <a:gd name="T4" fmla="*/ 1 w 40"/>
                <a:gd name="T5" fmla="*/ 7 h 40"/>
                <a:gd name="T6" fmla="*/ 1 w 40"/>
                <a:gd name="T7" fmla="*/ 1 h 40"/>
                <a:gd name="T8" fmla="*/ 7 w 40"/>
                <a:gd name="T9" fmla="*/ 1 h 40"/>
                <a:gd name="T10" fmla="*/ 39 w 40"/>
                <a:gd name="T11" fmla="*/ 33 h 40"/>
                <a:gd name="T12" fmla="*/ 39 w 40"/>
                <a:gd name="T13" fmla="*/ 39 h 40"/>
                <a:gd name="T14" fmla="*/ 36 w 4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6" y="40"/>
                  </a:moveTo>
                  <a:cubicBezTo>
                    <a:pt x="35" y="40"/>
                    <a:pt x="34" y="40"/>
                    <a:pt x="33" y="3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5"/>
                    <a:pt x="40" y="37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00619" y="2351991"/>
            <a:ext cx="1337841" cy="1332288"/>
            <a:chOff x="6383340" y="8029576"/>
            <a:chExt cx="765176" cy="762000"/>
          </a:xfrm>
          <a:solidFill>
            <a:srgbClr val="0A709C"/>
          </a:solidFill>
        </p:grpSpPr>
        <p:sp>
          <p:nvSpPr>
            <p:cNvPr id="21" name="Freeform 918"/>
            <p:cNvSpPr>
              <a:spLocks noEditPoints="1"/>
            </p:cNvSpPr>
            <p:nvPr/>
          </p:nvSpPr>
          <p:spPr bwMode="auto">
            <a:xfrm>
              <a:off x="6486528" y="8131176"/>
              <a:ext cx="560388" cy="558800"/>
            </a:xfrm>
            <a:custGeom>
              <a:avLst/>
              <a:gdLst>
                <a:gd name="T0" fmla="*/ 88 w 176"/>
                <a:gd name="T1" fmla="*/ 176 h 176"/>
                <a:gd name="T2" fmla="*/ 0 w 176"/>
                <a:gd name="T3" fmla="*/ 88 h 176"/>
                <a:gd name="T4" fmla="*/ 88 w 176"/>
                <a:gd name="T5" fmla="*/ 0 h 176"/>
                <a:gd name="T6" fmla="*/ 176 w 176"/>
                <a:gd name="T7" fmla="*/ 88 h 176"/>
                <a:gd name="T8" fmla="*/ 88 w 176"/>
                <a:gd name="T9" fmla="*/ 176 h 176"/>
                <a:gd name="T10" fmla="*/ 88 w 176"/>
                <a:gd name="T11" fmla="*/ 8 h 176"/>
                <a:gd name="T12" fmla="*/ 8 w 176"/>
                <a:gd name="T13" fmla="*/ 88 h 176"/>
                <a:gd name="T14" fmla="*/ 88 w 176"/>
                <a:gd name="T15" fmla="*/ 168 h 176"/>
                <a:gd name="T16" fmla="*/ 168 w 176"/>
                <a:gd name="T17" fmla="*/ 88 h 176"/>
                <a:gd name="T18" fmla="*/ 88 w 176"/>
                <a:gd name="T19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176"/>
                  </a:moveTo>
                  <a:cubicBezTo>
                    <a:pt x="39" y="176"/>
                    <a:pt x="0" y="137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137"/>
                    <a:pt x="137" y="176"/>
                    <a:pt x="88" y="176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8"/>
                  </a:cubicBezTo>
                  <a:cubicBezTo>
                    <a:pt x="8" y="132"/>
                    <a:pt x="44" y="168"/>
                    <a:pt x="88" y="168"/>
                  </a:cubicBezTo>
                  <a:cubicBezTo>
                    <a:pt x="132" y="168"/>
                    <a:pt x="168" y="132"/>
                    <a:pt x="168" y="88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2" name="Freeform 919"/>
            <p:cNvSpPr>
              <a:spLocks noEditPoints="1"/>
            </p:cNvSpPr>
            <p:nvPr/>
          </p:nvSpPr>
          <p:spPr bwMode="auto">
            <a:xfrm>
              <a:off x="6613528" y="8258176"/>
              <a:ext cx="306388" cy="304800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8 h 96"/>
                <a:gd name="T12" fmla="*/ 8 w 96"/>
                <a:gd name="T13" fmla="*/ 48 h 96"/>
                <a:gd name="T14" fmla="*/ 48 w 96"/>
                <a:gd name="T15" fmla="*/ 88 h 96"/>
                <a:gd name="T16" fmla="*/ 88 w 96"/>
                <a:gd name="T17" fmla="*/ 48 h 96"/>
                <a:gd name="T18" fmla="*/ 48 w 96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74"/>
                    <a:pt x="74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3" name="Freeform 920"/>
            <p:cNvSpPr>
              <a:spLocks/>
            </p:cNvSpPr>
            <p:nvPr/>
          </p:nvSpPr>
          <p:spPr bwMode="auto">
            <a:xfrm>
              <a:off x="6753228" y="8029576"/>
              <a:ext cx="25400" cy="762000"/>
            </a:xfrm>
            <a:custGeom>
              <a:avLst/>
              <a:gdLst>
                <a:gd name="T0" fmla="*/ 4 w 8"/>
                <a:gd name="T1" fmla="*/ 240 h 240"/>
                <a:gd name="T2" fmla="*/ 0 w 8"/>
                <a:gd name="T3" fmla="*/ 236 h 240"/>
                <a:gd name="T4" fmla="*/ 0 w 8"/>
                <a:gd name="T5" fmla="*/ 4 h 240"/>
                <a:gd name="T6" fmla="*/ 4 w 8"/>
                <a:gd name="T7" fmla="*/ 0 h 240"/>
                <a:gd name="T8" fmla="*/ 8 w 8"/>
                <a:gd name="T9" fmla="*/ 4 h 240"/>
                <a:gd name="T10" fmla="*/ 8 w 8"/>
                <a:gd name="T11" fmla="*/ 236 h 240"/>
                <a:gd name="T12" fmla="*/ 4 w 8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0">
                  <a:moveTo>
                    <a:pt x="4" y="240"/>
                  </a:move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8"/>
                    <a:pt x="6" y="240"/>
                    <a:pt x="4" y="240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4" name="Freeform 921"/>
            <p:cNvSpPr>
              <a:spLocks/>
            </p:cNvSpPr>
            <p:nvPr/>
          </p:nvSpPr>
          <p:spPr bwMode="auto">
            <a:xfrm>
              <a:off x="6383340" y="8397876"/>
              <a:ext cx="765176" cy="25400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95176" y="2442019"/>
            <a:ext cx="1149848" cy="1152232"/>
            <a:chOff x="5333353" y="1081091"/>
            <a:chExt cx="765176" cy="766763"/>
          </a:xfrm>
          <a:solidFill>
            <a:srgbClr val="0A709C"/>
          </a:solidFill>
        </p:grpSpPr>
        <p:sp>
          <p:nvSpPr>
            <p:cNvPr id="26" name="Freeform 1247"/>
            <p:cNvSpPr>
              <a:spLocks noEditPoints="1"/>
            </p:cNvSpPr>
            <p:nvPr/>
          </p:nvSpPr>
          <p:spPr bwMode="auto">
            <a:xfrm>
              <a:off x="5333353" y="1084266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117 w 240"/>
                <a:gd name="T3" fmla="*/ 238 h 240"/>
                <a:gd name="T4" fmla="*/ 1 w 240"/>
                <a:gd name="T5" fmla="*/ 74 h 240"/>
                <a:gd name="T6" fmla="*/ 1 w 240"/>
                <a:gd name="T7" fmla="*/ 70 h 240"/>
                <a:gd name="T8" fmla="*/ 39 w 240"/>
                <a:gd name="T9" fmla="*/ 2 h 240"/>
                <a:gd name="T10" fmla="*/ 43 w 240"/>
                <a:gd name="T11" fmla="*/ 0 h 240"/>
                <a:gd name="T12" fmla="*/ 197 w 240"/>
                <a:gd name="T13" fmla="*/ 0 h 240"/>
                <a:gd name="T14" fmla="*/ 201 w 240"/>
                <a:gd name="T15" fmla="*/ 2 h 240"/>
                <a:gd name="T16" fmla="*/ 239 w 240"/>
                <a:gd name="T17" fmla="*/ 70 h 240"/>
                <a:gd name="T18" fmla="*/ 239 w 240"/>
                <a:gd name="T19" fmla="*/ 74 h 240"/>
                <a:gd name="T20" fmla="*/ 123 w 240"/>
                <a:gd name="T21" fmla="*/ 238 h 240"/>
                <a:gd name="T22" fmla="*/ 120 w 240"/>
                <a:gd name="T23" fmla="*/ 240 h 240"/>
                <a:gd name="T24" fmla="*/ 9 w 240"/>
                <a:gd name="T25" fmla="*/ 72 h 240"/>
                <a:gd name="T26" fmla="*/ 120 w 240"/>
                <a:gd name="T27" fmla="*/ 229 h 240"/>
                <a:gd name="T28" fmla="*/ 231 w 240"/>
                <a:gd name="T29" fmla="*/ 72 h 240"/>
                <a:gd name="T30" fmla="*/ 195 w 240"/>
                <a:gd name="T31" fmla="*/ 8 h 240"/>
                <a:gd name="T32" fmla="*/ 45 w 240"/>
                <a:gd name="T33" fmla="*/ 8 h 240"/>
                <a:gd name="T34" fmla="*/ 9 w 240"/>
                <a:gd name="T35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119" y="240"/>
                    <a:pt x="117" y="239"/>
                    <a:pt x="117" y="238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3"/>
                    <a:pt x="0" y="71"/>
                    <a:pt x="1" y="7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9" y="0"/>
                    <a:pt x="200" y="1"/>
                    <a:pt x="201" y="2"/>
                  </a:cubicBezTo>
                  <a:cubicBezTo>
                    <a:pt x="239" y="70"/>
                    <a:pt x="239" y="70"/>
                    <a:pt x="239" y="70"/>
                  </a:cubicBezTo>
                  <a:cubicBezTo>
                    <a:pt x="240" y="71"/>
                    <a:pt x="240" y="73"/>
                    <a:pt x="239" y="74"/>
                  </a:cubicBezTo>
                  <a:cubicBezTo>
                    <a:pt x="123" y="238"/>
                    <a:pt x="123" y="238"/>
                    <a:pt x="123" y="238"/>
                  </a:cubicBezTo>
                  <a:cubicBezTo>
                    <a:pt x="123" y="239"/>
                    <a:pt x="121" y="240"/>
                    <a:pt x="120" y="240"/>
                  </a:cubicBezTo>
                  <a:close/>
                  <a:moveTo>
                    <a:pt x="9" y="72"/>
                  </a:moveTo>
                  <a:cubicBezTo>
                    <a:pt x="120" y="229"/>
                    <a:pt x="120" y="229"/>
                    <a:pt x="120" y="229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7" name="Freeform 1248"/>
            <p:cNvSpPr>
              <a:spLocks/>
            </p:cNvSpPr>
            <p:nvPr/>
          </p:nvSpPr>
          <p:spPr bwMode="auto">
            <a:xfrm>
              <a:off x="5333353" y="1300166"/>
              <a:ext cx="765176" cy="25400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8" name="Freeform 1249"/>
            <p:cNvSpPr>
              <a:spLocks/>
            </p:cNvSpPr>
            <p:nvPr/>
          </p:nvSpPr>
          <p:spPr bwMode="auto">
            <a:xfrm>
              <a:off x="5455591" y="1081091"/>
              <a:ext cx="522288" cy="766763"/>
            </a:xfrm>
            <a:custGeom>
              <a:avLst/>
              <a:gdLst>
                <a:gd name="T0" fmla="*/ 82 w 164"/>
                <a:gd name="T1" fmla="*/ 241 h 241"/>
                <a:gd name="T2" fmla="*/ 78 w 164"/>
                <a:gd name="T3" fmla="*/ 238 h 241"/>
                <a:gd name="T4" fmla="*/ 1 w 164"/>
                <a:gd name="T5" fmla="*/ 6 h 241"/>
                <a:gd name="T6" fmla="*/ 3 w 164"/>
                <a:gd name="T7" fmla="*/ 1 h 241"/>
                <a:gd name="T8" fmla="*/ 8 w 164"/>
                <a:gd name="T9" fmla="*/ 4 h 241"/>
                <a:gd name="T10" fmla="*/ 82 w 164"/>
                <a:gd name="T11" fmla="*/ 224 h 241"/>
                <a:gd name="T12" fmla="*/ 156 w 164"/>
                <a:gd name="T13" fmla="*/ 4 h 241"/>
                <a:gd name="T14" fmla="*/ 161 w 164"/>
                <a:gd name="T15" fmla="*/ 1 h 241"/>
                <a:gd name="T16" fmla="*/ 163 w 164"/>
                <a:gd name="T17" fmla="*/ 6 h 241"/>
                <a:gd name="T18" fmla="*/ 86 w 164"/>
                <a:gd name="T19" fmla="*/ 238 h 241"/>
                <a:gd name="T20" fmla="*/ 82 w 164"/>
                <a:gd name="T2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241">
                  <a:moveTo>
                    <a:pt x="82" y="241"/>
                  </a:moveTo>
                  <a:cubicBezTo>
                    <a:pt x="80" y="241"/>
                    <a:pt x="79" y="240"/>
                    <a:pt x="78" y="23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2"/>
                    <a:pt x="158" y="0"/>
                    <a:pt x="161" y="1"/>
                  </a:cubicBezTo>
                  <a:cubicBezTo>
                    <a:pt x="163" y="2"/>
                    <a:pt x="164" y="4"/>
                    <a:pt x="163" y="6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5" y="240"/>
                    <a:pt x="84" y="241"/>
                    <a:pt x="82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9" name="Freeform 1250"/>
            <p:cNvSpPr>
              <a:spLocks/>
            </p:cNvSpPr>
            <p:nvPr/>
          </p:nvSpPr>
          <p:spPr bwMode="auto">
            <a:xfrm>
              <a:off x="5528616" y="1084266"/>
              <a:ext cx="203200" cy="241300"/>
            </a:xfrm>
            <a:custGeom>
              <a:avLst/>
              <a:gdLst>
                <a:gd name="T0" fmla="*/ 4 w 64"/>
                <a:gd name="T1" fmla="*/ 76 h 76"/>
                <a:gd name="T2" fmla="*/ 2 w 64"/>
                <a:gd name="T3" fmla="*/ 75 h 76"/>
                <a:gd name="T4" fmla="*/ 1 w 64"/>
                <a:gd name="T5" fmla="*/ 69 h 76"/>
                <a:gd name="T6" fmla="*/ 56 w 64"/>
                <a:gd name="T7" fmla="*/ 1 h 76"/>
                <a:gd name="T8" fmla="*/ 62 w 64"/>
                <a:gd name="T9" fmla="*/ 1 h 76"/>
                <a:gd name="T10" fmla="*/ 62 w 64"/>
                <a:gd name="T11" fmla="*/ 7 h 76"/>
                <a:gd name="T12" fmla="*/ 7 w 64"/>
                <a:gd name="T13" fmla="*/ 75 h 76"/>
                <a:gd name="T14" fmla="*/ 4 w 6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76">
                  <a:moveTo>
                    <a:pt x="4" y="76"/>
                  </a:moveTo>
                  <a:cubicBezTo>
                    <a:pt x="3" y="76"/>
                    <a:pt x="3" y="76"/>
                    <a:pt x="2" y="75"/>
                  </a:cubicBezTo>
                  <a:cubicBezTo>
                    <a:pt x="0" y="74"/>
                    <a:pt x="0" y="71"/>
                    <a:pt x="1" y="69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60" y="0"/>
                    <a:pt x="62" y="1"/>
                  </a:cubicBezTo>
                  <a:cubicBezTo>
                    <a:pt x="63" y="2"/>
                    <a:pt x="64" y="5"/>
                    <a:pt x="62" y="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6" y="76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30" name="Freeform 1251"/>
            <p:cNvSpPr>
              <a:spLocks/>
            </p:cNvSpPr>
            <p:nvPr/>
          </p:nvSpPr>
          <p:spPr bwMode="auto">
            <a:xfrm>
              <a:off x="5703241" y="1081091"/>
              <a:ext cx="201613" cy="244475"/>
            </a:xfrm>
            <a:custGeom>
              <a:avLst/>
              <a:gdLst>
                <a:gd name="T0" fmla="*/ 59 w 63"/>
                <a:gd name="T1" fmla="*/ 77 h 77"/>
                <a:gd name="T2" fmla="*/ 56 w 63"/>
                <a:gd name="T3" fmla="*/ 76 h 77"/>
                <a:gd name="T4" fmla="*/ 1 w 63"/>
                <a:gd name="T5" fmla="*/ 8 h 77"/>
                <a:gd name="T6" fmla="*/ 1 w 63"/>
                <a:gd name="T7" fmla="*/ 2 h 77"/>
                <a:gd name="T8" fmla="*/ 7 w 63"/>
                <a:gd name="T9" fmla="*/ 2 h 77"/>
                <a:gd name="T10" fmla="*/ 62 w 63"/>
                <a:gd name="T11" fmla="*/ 70 h 77"/>
                <a:gd name="T12" fmla="*/ 61 w 63"/>
                <a:gd name="T13" fmla="*/ 76 h 77"/>
                <a:gd name="T14" fmla="*/ 59 w 63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77">
                  <a:moveTo>
                    <a:pt x="59" y="77"/>
                  </a:moveTo>
                  <a:cubicBezTo>
                    <a:pt x="57" y="77"/>
                    <a:pt x="56" y="76"/>
                    <a:pt x="56" y="7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2"/>
                    <a:pt x="63" y="75"/>
                    <a:pt x="61" y="76"/>
                  </a:cubicBezTo>
                  <a:cubicBezTo>
                    <a:pt x="60" y="77"/>
                    <a:pt x="60" y="77"/>
                    <a:pt x="5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0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21307" y="660400"/>
            <a:ext cx="10140828" cy="1322413"/>
          </a:xfrm>
        </p:spPr>
        <p:txBody>
          <a:bodyPr/>
          <a:lstStyle/>
          <a:p>
            <a:r>
              <a:rPr lang="fr-FR" dirty="0" err="1" smtClean="0">
                <a:latin typeface="Open Sans Light"/>
                <a:cs typeface="Open Sans Light"/>
              </a:rPr>
              <a:t>Investimento</a:t>
            </a:r>
            <a:r>
              <a:rPr lang="fr-FR" dirty="0" smtClean="0">
                <a:latin typeface="Open Sans Light"/>
                <a:cs typeface="Open Sans Light"/>
              </a:rPr>
              <a:t> de </a:t>
            </a:r>
            <a:r>
              <a:rPr lang="fr-FR" dirty="0" err="1" smtClean="0">
                <a:solidFill>
                  <a:srgbClr val="0A709C"/>
                </a:solidFill>
                <a:latin typeface="Open Sans Light"/>
                <a:cs typeface="Open Sans Light"/>
              </a:rPr>
              <a:t>recursos</a:t>
            </a:r>
            <a:r>
              <a:rPr lang="fr-FR" dirty="0" smtClean="0">
                <a:solidFill>
                  <a:srgbClr val="0A709C"/>
                </a:solidFill>
                <a:latin typeface="Open Sans Light"/>
                <a:cs typeface="Open Sans Light"/>
              </a:rPr>
              <a:t> </a:t>
            </a:r>
            <a:r>
              <a:rPr lang="fr-FR" dirty="0" err="1" smtClean="0">
                <a:solidFill>
                  <a:srgbClr val="0A709C"/>
                </a:solidFill>
                <a:latin typeface="Open Sans Light"/>
                <a:cs typeface="Open Sans Light"/>
              </a:rPr>
              <a:t>financeiros</a:t>
            </a:r>
            <a:endParaRPr lang="fr-FR" dirty="0">
              <a:solidFill>
                <a:srgbClr val="0A709C"/>
              </a:solidFill>
              <a:latin typeface="Open Sans Light"/>
              <a:cs typeface="Open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3169" y="722633"/>
            <a:ext cx="634522" cy="635837"/>
            <a:chOff x="5333353" y="1081091"/>
            <a:chExt cx="765176" cy="766763"/>
          </a:xfrm>
          <a:solidFill>
            <a:srgbClr val="0A709C"/>
          </a:solidFill>
        </p:grpSpPr>
        <p:sp>
          <p:nvSpPr>
            <p:cNvPr id="26" name="Freeform 1247"/>
            <p:cNvSpPr>
              <a:spLocks noEditPoints="1"/>
            </p:cNvSpPr>
            <p:nvPr/>
          </p:nvSpPr>
          <p:spPr bwMode="auto">
            <a:xfrm>
              <a:off x="5333353" y="1084266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117 w 240"/>
                <a:gd name="T3" fmla="*/ 238 h 240"/>
                <a:gd name="T4" fmla="*/ 1 w 240"/>
                <a:gd name="T5" fmla="*/ 74 h 240"/>
                <a:gd name="T6" fmla="*/ 1 w 240"/>
                <a:gd name="T7" fmla="*/ 70 h 240"/>
                <a:gd name="T8" fmla="*/ 39 w 240"/>
                <a:gd name="T9" fmla="*/ 2 h 240"/>
                <a:gd name="T10" fmla="*/ 43 w 240"/>
                <a:gd name="T11" fmla="*/ 0 h 240"/>
                <a:gd name="T12" fmla="*/ 197 w 240"/>
                <a:gd name="T13" fmla="*/ 0 h 240"/>
                <a:gd name="T14" fmla="*/ 201 w 240"/>
                <a:gd name="T15" fmla="*/ 2 h 240"/>
                <a:gd name="T16" fmla="*/ 239 w 240"/>
                <a:gd name="T17" fmla="*/ 70 h 240"/>
                <a:gd name="T18" fmla="*/ 239 w 240"/>
                <a:gd name="T19" fmla="*/ 74 h 240"/>
                <a:gd name="T20" fmla="*/ 123 w 240"/>
                <a:gd name="T21" fmla="*/ 238 h 240"/>
                <a:gd name="T22" fmla="*/ 120 w 240"/>
                <a:gd name="T23" fmla="*/ 240 h 240"/>
                <a:gd name="T24" fmla="*/ 9 w 240"/>
                <a:gd name="T25" fmla="*/ 72 h 240"/>
                <a:gd name="T26" fmla="*/ 120 w 240"/>
                <a:gd name="T27" fmla="*/ 229 h 240"/>
                <a:gd name="T28" fmla="*/ 231 w 240"/>
                <a:gd name="T29" fmla="*/ 72 h 240"/>
                <a:gd name="T30" fmla="*/ 195 w 240"/>
                <a:gd name="T31" fmla="*/ 8 h 240"/>
                <a:gd name="T32" fmla="*/ 45 w 240"/>
                <a:gd name="T33" fmla="*/ 8 h 240"/>
                <a:gd name="T34" fmla="*/ 9 w 240"/>
                <a:gd name="T35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119" y="240"/>
                    <a:pt x="117" y="239"/>
                    <a:pt x="117" y="238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3"/>
                    <a:pt x="0" y="71"/>
                    <a:pt x="1" y="7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9" y="0"/>
                    <a:pt x="200" y="1"/>
                    <a:pt x="201" y="2"/>
                  </a:cubicBezTo>
                  <a:cubicBezTo>
                    <a:pt x="239" y="70"/>
                    <a:pt x="239" y="70"/>
                    <a:pt x="239" y="70"/>
                  </a:cubicBezTo>
                  <a:cubicBezTo>
                    <a:pt x="240" y="71"/>
                    <a:pt x="240" y="73"/>
                    <a:pt x="239" y="74"/>
                  </a:cubicBezTo>
                  <a:cubicBezTo>
                    <a:pt x="123" y="238"/>
                    <a:pt x="123" y="238"/>
                    <a:pt x="123" y="238"/>
                  </a:cubicBezTo>
                  <a:cubicBezTo>
                    <a:pt x="123" y="239"/>
                    <a:pt x="121" y="240"/>
                    <a:pt x="120" y="240"/>
                  </a:cubicBezTo>
                  <a:close/>
                  <a:moveTo>
                    <a:pt x="9" y="72"/>
                  </a:moveTo>
                  <a:cubicBezTo>
                    <a:pt x="120" y="229"/>
                    <a:pt x="120" y="229"/>
                    <a:pt x="120" y="229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7" name="Freeform 1248"/>
            <p:cNvSpPr>
              <a:spLocks/>
            </p:cNvSpPr>
            <p:nvPr/>
          </p:nvSpPr>
          <p:spPr bwMode="auto">
            <a:xfrm>
              <a:off x="5333353" y="1300166"/>
              <a:ext cx="765176" cy="25400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8" name="Freeform 1249"/>
            <p:cNvSpPr>
              <a:spLocks/>
            </p:cNvSpPr>
            <p:nvPr/>
          </p:nvSpPr>
          <p:spPr bwMode="auto">
            <a:xfrm>
              <a:off x="5455591" y="1081091"/>
              <a:ext cx="522288" cy="766763"/>
            </a:xfrm>
            <a:custGeom>
              <a:avLst/>
              <a:gdLst>
                <a:gd name="T0" fmla="*/ 82 w 164"/>
                <a:gd name="T1" fmla="*/ 241 h 241"/>
                <a:gd name="T2" fmla="*/ 78 w 164"/>
                <a:gd name="T3" fmla="*/ 238 h 241"/>
                <a:gd name="T4" fmla="*/ 1 w 164"/>
                <a:gd name="T5" fmla="*/ 6 h 241"/>
                <a:gd name="T6" fmla="*/ 3 w 164"/>
                <a:gd name="T7" fmla="*/ 1 h 241"/>
                <a:gd name="T8" fmla="*/ 8 w 164"/>
                <a:gd name="T9" fmla="*/ 4 h 241"/>
                <a:gd name="T10" fmla="*/ 82 w 164"/>
                <a:gd name="T11" fmla="*/ 224 h 241"/>
                <a:gd name="T12" fmla="*/ 156 w 164"/>
                <a:gd name="T13" fmla="*/ 4 h 241"/>
                <a:gd name="T14" fmla="*/ 161 w 164"/>
                <a:gd name="T15" fmla="*/ 1 h 241"/>
                <a:gd name="T16" fmla="*/ 163 w 164"/>
                <a:gd name="T17" fmla="*/ 6 h 241"/>
                <a:gd name="T18" fmla="*/ 86 w 164"/>
                <a:gd name="T19" fmla="*/ 238 h 241"/>
                <a:gd name="T20" fmla="*/ 82 w 164"/>
                <a:gd name="T2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241">
                  <a:moveTo>
                    <a:pt x="82" y="241"/>
                  </a:moveTo>
                  <a:cubicBezTo>
                    <a:pt x="80" y="241"/>
                    <a:pt x="79" y="240"/>
                    <a:pt x="78" y="23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2"/>
                    <a:pt x="158" y="0"/>
                    <a:pt x="161" y="1"/>
                  </a:cubicBezTo>
                  <a:cubicBezTo>
                    <a:pt x="163" y="2"/>
                    <a:pt x="164" y="4"/>
                    <a:pt x="163" y="6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5" y="240"/>
                    <a:pt x="84" y="241"/>
                    <a:pt x="82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29" name="Freeform 1250"/>
            <p:cNvSpPr>
              <a:spLocks/>
            </p:cNvSpPr>
            <p:nvPr/>
          </p:nvSpPr>
          <p:spPr bwMode="auto">
            <a:xfrm>
              <a:off x="5528616" y="1084266"/>
              <a:ext cx="203200" cy="241300"/>
            </a:xfrm>
            <a:custGeom>
              <a:avLst/>
              <a:gdLst>
                <a:gd name="T0" fmla="*/ 4 w 64"/>
                <a:gd name="T1" fmla="*/ 76 h 76"/>
                <a:gd name="T2" fmla="*/ 2 w 64"/>
                <a:gd name="T3" fmla="*/ 75 h 76"/>
                <a:gd name="T4" fmla="*/ 1 w 64"/>
                <a:gd name="T5" fmla="*/ 69 h 76"/>
                <a:gd name="T6" fmla="*/ 56 w 64"/>
                <a:gd name="T7" fmla="*/ 1 h 76"/>
                <a:gd name="T8" fmla="*/ 62 w 64"/>
                <a:gd name="T9" fmla="*/ 1 h 76"/>
                <a:gd name="T10" fmla="*/ 62 w 64"/>
                <a:gd name="T11" fmla="*/ 7 h 76"/>
                <a:gd name="T12" fmla="*/ 7 w 64"/>
                <a:gd name="T13" fmla="*/ 75 h 76"/>
                <a:gd name="T14" fmla="*/ 4 w 6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76">
                  <a:moveTo>
                    <a:pt x="4" y="76"/>
                  </a:moveTo>
                  <a:cubicBezTo>
                    <a:pt x="3" y="76"/>
                    <a:pt x="3" y="76"/>
                    <a:pt x="2" y="75"/>
                  </a:cubicBezTo>
                  <a:cubicBezTo>
                    <a:pt x="0" y="74"/>
                    <a:pt x="0" y="71"/>
                    <a:pt x="1" y="69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60" y="0"/>
                    <a:pt x="62" y="1"/>
                  </a:cubicBezTo>
                  <a:cubicBezTo>
                    <a:pt x="63" y="2"/>
                    <a:pt x="64" y="5"/>
                    <a:pt x="62" y="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6" y="76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30" name="Freeform 1251"/>
            <p:cNvSpPr>
              <a:spLocks/>
            </p:cNvSpPr>
            <p:nvPr/>
          </p:nvSpPr>
          <p:spPr bwMode="auto">
            <a:xfrm>
              <a:off x="5703241" y="1081091"/>
              <a:ext cx="201613" cy="244475"/>
            </a:xfrm>
            <a:custGeom>
              <a:avLst/>
              <a:gdLst>
                <a:gd name="T0" fmla="*/ 59 w 63"/>
                <a:gd name="T1" fmla="*/ 77 h 77"/>
                <a:gd name="T2" fmla="*/ 56 w 63"/>
                <a:gd name="T3" fmla="*/ 76 h 77"/>
                <a:gd name="T4" fmla="*/ 1 w 63"/>
                <a:gd name="T5" fmla="*/ 8 h 77"/>
                <a:gd name="T6" fmla="*/ 1 w 63"/>
                <a:gd name="T7" fmla="*/ 2 h 77"/>
                <a:gd name="T8" fmla="*/ 7 w 63"/>
                <a:gd name="T9" fmla="*/ 2 h 77"/>
                <a:gd name="T10" fmla="*/ 62 w 63"/>
                <a:gd name="T11" fmla="*/ 70 h 77"/>
                <a:gd name="T12" fmla="*/ 61 w 63"/>
                <a:gd name="T13" fmla="*/ 76 h 77"/>
                <a:gd name="T14" fmla="*/ 59 w 63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77">
                  <a:moveTo>
                    <a:pt x="59" y="77"/>
                  </a:moveTo>
                  <a:cubicBezTo>
                    <a:pt x="57" y="77"/>
                    <a:pt x="56" y="76"/>
                    <a:pt x="56" y="7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2"/>
                    <a:pt x="63" y="75"/>
                    <a:pt x="61" y="76"/>
                  </a:cubicBezTo>
                  <a:cubicBezTo>
                    <a:pt x="60" y="77"/>
                    <a:pt x="60" y="77"/>
                    <a:pt x="5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  <p:pic>
        <p:nvPicPr>
          <p:cNvPr id="5" name="Picture 4" descr="pexels-photo-25128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r="6686"/>
          <a:stretch/>
        </p:blipFill>
        <p:spPr>
          <a:xfrm>
            <a:off x="840152" y="2074039"/>
            <a:ext cx="5255981" cy="37093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55692" y="2543787"/>
            <a:ext cx="4161693" cy="242630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Venda de </a:t>
            </a:r>
            <a:r>
              <a:rPr lang="pt-BR" sz="2800" dirty="0" err="1" smtClean="0">
                <a:latin typeface="Helvetica Neue Thin" charset="0"/>
                <a:ea typeface="Helvetica Neue Thin" charset="0"/>
                <a:cs typeface="Helvetica Neue Thin" charset="0"/>
              </a:rPr>
              <a:t>token</a:t>
            </a:r>
            <a:endParaRPr lang="pt-BR" sz="2800" dirty="0" smtClean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 algn="ctr"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b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</a:br>
            <a:r>
              <a:rPr lang="pt-BR" sz="2800" dirty="0" err="1" smtClean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X</a:t>
            </a:r>
            <a:endParaRPr lang="pt-BR" sz="2800" dirty="0" smtClean="0">
              <a:solidFill>
                <a:srgbClr val="0A709C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 algn="ctr">
              <a:lnSpc>
                <a:spcPct val="90000"/>
              </a:lnSpc>
            </a:pPr>
            <a:endParaRPr lang="pt-BR" sz="2800" dirty="0" smtClean="0">
              <a:solidFill>
                <a:srgbClr val="0A709C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 algn="ctr"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Aquisição por mineração e livre distribuição </a:t>
            </a:r>
            <a:r>
              <a:rPr lang="pt-BR" sz="2000" dirty="0" smtClean="0">
                <a:latin typeface="Helvetica Neue Thin" charset="0"/>
                <a:ea typeface="Helvetica Neue Thin" charset="0"/>
                <a:cs typeface="Helvetica Neue Thin" charset="0"/>
              </a:rPr>
              <a:t>(ex. </a:t>
            </a:r>
            <a:r>
              <a:rPr lang="pt-BR" sz="2000" dirty="0" err="1" smtClean="0">
                <a:latin typeface="Helvetica Neue Thin" charset="0"/>
                <a:ea typeface="Helvetica Neue Thin" charset="0"/>
                <a:cs typeface="Helvetica Neue Thin" charset="0"/>
              </a:rPr>
              <a:t>Bitcoin</a:t>
            </a:r>
            <a:r>
              <a:rPr lang="pt-BR" sz="2000" dirty="0" smtClean="0">
                <a:latin typeface="Helvetica Neue Thin" charset="0"/>
                <a:ea typeface="Helvetica Neue Thin" charset="0"/>
                <a:cs typeface="Helvetica Neue Thin" charset="0"/>
              </a:rPr>
              <a:t>)</a:t>
            </a:r>
            <a:endParaRPr lang="pt-BR" sz="2800" dirty="0" smtClean="0"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21307" y="660400"/>
            <a:ext cx="10140828" cy="713016"/>
          </a:xfrm>
        </p:spPr>
        <p:txBody>
          <a:bodyPr/>
          <a:lstStyle/>
          <a:p>
            <a:r>
              <a:rPr lang="fr-FR" dirty="0" err="1" smtClean="0">
                <a:latin typeface="Open Sans Light"/>
                <a:cs typeface="Open Sans Light"/>
              </a:rPr>
              <a:t>Enquadramento</a:t>
            </a:r>
            <a:r>
              <a:rPr lang="fr-FR" dirty="0" smtClean="0">
                <a:latin typeface="Open Sans Light"/>
                <a:cs typeface="Open Sans Light"/>
              </a:rPr>
              <a:t> de </a:t>
            </a:r>
            <a:r>
              <a:rPr lang="fr-FR" dirty="0" err="1" smtClean="0">
                <a:latin typeface="Open Sans Light"/>
                <a:cs typeface="Open Sans Light"/>
              </a:rPr>
              <a:t>empresa</a:t>
            </a:r>
            <a:endParaRPr lang="fr-FR" dirty="0">
              <a:solidFill>
                <a:srgbClr val="0A709C"/>
              </a:solidFill>
              <a:latin typeface="Open Sans Light"/>
              <a:cs typeface="Open Sans Ligh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6929" y="593529"/>
            <a:ext cx="836249" cy="832778"/>
            <a:chOff x="6383340" y="8029576"/>
            <a:chExt cx="765176" cy="762000"/>
          </a:xfrm>
          <a:solidFill>
            <a:srgbClr val="0A709C"/>
          </a:solidFill>
        </p:grpSpPr>
        <p:sp>
          <p:nvSpPr>
            <p:cNvPr id="13" name="Freeform 918"/>
            <p:cNvSpPr>
              <a:spLocks noEditPoints="1"/>
            </p:cNvSpPr>
            <p:nvPr/>
          </p:nvSpPr>
          <p:spPr bwMode="auto">
            <a:xfrm>
              <a:off x="6486528" y="8131176"/>
              <a:ext cx="560388" cy="558800"/>
            </a:xfrm>
            <a:custGeom>
              <a:avLst/>
              <a:gdLst>
                <a:gd name="T0" fmla="*/ 88 w 176"/>
                <a:gd name="T1" fmla="*/ 176 h 176"/>
                <a:gd name="T2" fmla="*/ 0 w 176"/>
                <a:gd name="T3" fmla="*/ 88 h 176"/>
                <a:gd name="T4" fmla="*/ 88 w 176"/>
                <a:gd name="T5" fmla="*/ 0 h 176"/>
                <a:gd name="T6" fmla="*/ 176 w 176"/>
                <a:gd name="T7" fmla="*/ 88 h 176"/>
                <a:gd name="T8" fmla="*/ 88 w 176"/>
                <a:gd name="T9" fmla="*/ 176 h 176"/>
                <a:gd name="T10" fmla="*/ 88 w 176"/>
                <a:gd name="T11" fmla="*/ 8 h 176"/>
                <a:gd name="T12" fmla="*/ 8 w 176"/>
                <a:gd name="T13" fmla="*/ 88 h 176"/>
                <a:gd name="T14" fmla="*/ 88 w 176"/>
                <a:gd name="T15" fmla="*/ 168 h 176"/>
                <a:gd name="T16" fmla="*/ 168 w 176"/>
                <a:gd name="T17" fmla="*/ 88 h 176"/>
                <a:gd name="T18" fmla="*/ 88 w 176"/>
                <a:gd name="T19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176"/>
                  </a:moveTo>
                  <a:cubicBezTo>
                    <a:pt x="39" y="176"/>
                    <a:pt x="0" y="137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137"/>
                    <a:pt x="137" y="176"/>
                    <a:pt x="88" y="176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8"/>
                  </a:cubicBezTo>
                  <a:cubicBezTo>
                    <a:pt x="8" y="132"/>
                    <a:pt x="44" y="168"/>
                    <a:pt x="88" y="168"/>
                  </a:cubicBezTo>
                  <a:cubicBezTo>
                    <a:pt x="132" y="168"/>
                    <a:pt x="168" y="132"/>
                    <a:pt x="168" y="88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4" name="Freeform 919"/>
            <p:cNvSpPr>
              <a:spLocks noEditPoints="1"/>
            </p:cNvSpPr>
            <p:nvPr/>
          </p:nvSpPr>
          <p:spPr bwMode="auto">
            <a:xfrm>
              <a:off x="6613528" y="8258176"/>
              <a:ext cx="306388" cy="304800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8 h 96"/>
                <a:gd name="T12" fmla="*/ 8 w 96"/>
                <a:gd name="T13" fmla="*/ 48 h 96"/>
                <a:gd name="T14" fmla="*/ 48 w 96"/>
                <a:gd name="T15" fmla="*/ 88 h 96"/>
                <a:gd name="T16" fmla="*/ 88 w 96"/>
                <a:gd name="T17" fmla="*/ 48 h 96"/>
                <a:gd name="T18" fmla="*/ 48 w 96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74"/>
                    <a:pt x="74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5" name="Freeform 920"/>
            <p:cNvSpPr>
              <a:spLocks/>
            </p:cNvSpPr>
            <p:nvPr/>
          </p:nvSpPr>
          <p:spPr bwMode="auto">
            <a:xfrm>
              <a:off x="6753228" y="8029576"/>
              <a:ext cx="25400" cy="762000"/>
            </a:xfrm>
            <a:custGeom>
              <a:avLst/>
              <a:gdLst>
                <a:gd name="T0" fmla="*/ 4 w 8"/>
                <a:gd name="T1" fmla="*/ 240 h 240"/>
                <a:gd name="T2" fmla="*/ 0 w 8"/>
                <a:gd name="T3" fmla="*/ 236 h 240"/>
                <a:gd name="T4" fmla="*/ 0 w 8"/>
                <a:gd name="T5" fmla="*/ 4 h 240"/>
                <a:gd name="T6" fmla="*/ 4 w 8"/>
                <a:gd name="T7" fmla="*/ 0 h 240"/>
                <a:gd name="T8" fmla="*/ 8 w 8"/>
                <a:gd name="T9" fmla="*/ 4 h 240"/>
                <a:gd name="T10" fmla="*/ 8 w 8"/>
                <a:gd name="T11" fmla="*/ 236 h 240"/>
                <a:gd name="T12" fmla="*/ 4 w 8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0">
                  <a:moveTo>
                    <a:pt x="4" y="240"/>
                  </a:move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8"/>
                    <a:pt x="6" y="240"/>
                    <a:pt x="4" y="240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6" name="Freeform 921"/>
            <p:cNvSpPr>
              <a:spLocks/>
            </p:cNvSpPr>
            <p:nvPr/>
          </p:nvSpPr>
          <p:spPr bwMode="auto">
            <a:xfrm>
              <a:off x="6383340" y="8397876"/>
              <a:ext cx="765176" cy="25400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7847" y="2344618"/>
            <a:ext cx="10590578" cy="2814104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pt-BR" sz="2800" dirty="0" smtClean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Timing da oferta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Estado de desenvolvimento do projeto</a:t>
            </a:r>
          </a:p>
          <a:p>
            <a:pPr>
              <a:lnSpc>
                <a:spcPct val="90000"/>
              </a:lnSpc>
            </a:pPr>
            <a:endParaRPr lang="pt-BR" sz="28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Variabilidade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Benefícios de rede oferecidos: igual para todos ou proporcionais à participação na rede?</a:t>
            </a:r>
          </a:p>
          <a:p>
            <a:pPr>
              <a:lnSpc>
                <a:spcPct val="90000"/>
              </a:lnSpc>
            </a:pPr>
            <a:endParaRPr lang="pt-BR" sz="2800" dirty="0" smtClean="0">
              <a:solidFill>
                <a:srgbClr val="0A709C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21307" y="660400"/>
            <a:ext cx="10140828" cy="713016"/>
          </a:xfrm>
        </p:spPr>
        <p:txBody>
          <a:bodyPr/>
          <a:lstStyle/>
          <a:p>
            <a:r>
              <a:rPr lang="fr-FR" dirty="0" err="1" smtClean="0">
                <a:latin typeface="Open Sans Light"/>
                <a:cs typeface="Open Sans Light"/>
              </a:rPr>
              <a:t>Função</a:t>
            </a:r>
            <a:r>
              <a:rPr lang="fr-FR" dirty="0" smtClean="0">
                <a:latin typeface="Open Sans Light"/>
                <a:cs typeface="Open Sans Light"/>
              </a:rPr>
              <a:t> do </a:t>
            </a:r>
            <a:r>
              <a:rPr lang="fr-FR" dirty="0" err="1" smtClean="0">
                <a:solidFill>
                  <a:srgbClr val="0A709C"/>
                </a:solidFill>
                <a:latin typeface="Open Sans Light"/>
                <a:cs typeface="Open Sans Light"/>
              </a:rPr>
              <a:t>token</a:t>
            </a:r>
            <a:endParaRPr lang="fr-FR" dirty="0">
              <a:solidFill>
                <a:srgbClr val="0A709C"/>
              </a:solidFill>
              <a:latin typeface="Open Sans Light"/>
              <a:cs typeface="Open Sans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5692" y="2543787"/>
            <a:ext cx="4161693" cy="242630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Vinculado a contrato e termos de investimento</a:t>
            </a:r>
          </a:p>
          <a:p>
            <a:pPr algn="ctr"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b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</a:br>
            <a:r>
              <a:rPr lang="pt-BR" sz="2800" dirty="0" err="1" smtClean="0">
                <a:solidFill>
                  <a:srgbClr val="0A709C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X</a:t>
            </a:r>
            <a:endParaRPr lang="pt-BR" sz="2800" dirty="0" smtClean="0">
              <a:solidFill>
                <a:srgbClr val="0A709C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 algn="ctr">
              <a:lnSpc>
                <a:spcPct val="90000"/>
              </a:lnSpc>
            </a:pPr>
            <a:endParaRPr lang="pt-BR" sz="2800" dirty="0">
              <a:solidFill>
                <a:srgbClr val="0A709C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 algn="ctr"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Com função de acesso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4307" y="537551"/>
            <a:ext cx="859692" cy="966910"/>
            <a:chOff x="6435728" y="6629401"/>
            <a:chExt cx="661988" cy="763587"/>
          </a:xfrm>
          <a:solidFill>
            <a:srgbClr val="0A709C"/>
          </a:solidFill>
        </p:grpSpPr>
        <p:sp>
          <p:nvSpPr>
            <p:cNvPr id="12" name="Freeform 836"/>
            <p:cNvSpPr>
              <a:spLocks/>
            </p:cNvSpPr>
            <p:nvPr/>
          </p:nvSpPr>
          <p:spPr bwMode="auto">
            <a:xfrm>
              <a:off x="6435728" y="7265988"/>
              <a:ext cx="127000" cy="127000"/>
            </a:xfrm>
            <a:custGeom>
              <a:avLst/>
              <a:gdLst>
                <a:gd name="T0" fmla="*/ 36 w 40"/>
                <a:gd name="T1" fmla="*/ 40 h 40"/>
                <a:gd name="T2" fmla="*/ 33 w 40"/>
                <a:gd name="T3" fmla="*/ 39 h 40"/>
                <a:gd name="T4" fmla="*/ 1 w 40"/>
                <a:gd name="T5" fmla="*/ 7 h 40"/>
                <a:gd name="T6" fmla="*/ 1 w 40"/>
                <a:gd name="T7" fmla="*/ 1 h 40"/>
                <a:gd name="T8" fmla="*/ 7 w 40"/>
                <a:gd name="T9" fmla="*/ 1 h 40"/>
                <a:gd name="T10" fmla="*/ 39 w 40"/>
                <a:gd name="T11" fmla="*/ 33 h 40"/>
                <a:gd name="T12" fmla="*/ 39 w 40"/>
                <a:gd name="T13" fmla="*/ 39 h 40"/>
                <a:gd name="T14" fmla="*/ 36 w 4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6" y="40"/>
                  </a:moveTo>
                  <a:cubicBezTo>
                    <a:pt x="35" y="40"/>
                    <a:pt x="34" y="40"/>
                    <a:pt x="33" y="3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5"/>
                    <a:pt x="40" y="37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3" name="Freeform 837"/>
            <p:cNvSpPr>
              <a:spLocks noEditPoints="1"/>
            </p:cNvSpPr>
            <p:nvPr/>
          </p:nvSpPr>
          <p:spPr bwMode="auto">
            <a:xfrm>
              <a:off x="6689728" y="6629401"/>
              <a:ext cx="407988" cy="406400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64 w 128"/>
                <a:gd name="T19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8"/>
                  </a:move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33"/>
                    <a:pt x="95" y="8"/>
                    <a:pt x="64" y="8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4" name="Freeform 838"/>
            <p:cNvSpPr>
              <a:spLocks/>
            </p:cNvSpPr>
            <p:nvPr/>
          </p:nvSpPr>
          <p:spPr bwMode="auto">
            <a:xfrm>
              <a:off x="6435728" y="6956426"/>
              <a:ext cx="336550" cy="334963"/>
            </a:xfrm>
            <a:custGeom>
              <a:avLst/>
              <a:gdLst>
                <a:gd name="T0" fmla="*/ 4 w 106"/>
                <a:gd name="T1" fmla="*/ 105 h 105"/>
                <a:gd name="T2" fmla="*/ 1 w 106"/>
                <a:gd name="T3" fmla="*/ 104 h 105"/>
                <a:gd name="T4" fmla="*/ 1 w 106"/>
                <a:gd name="T5" fmla="*/ 98 h 105"/>
                <a:gd name="T6" fmla="*/ 99 w 106"/>
                <a:gd name="T7" fmla="*/ 1 h 105"/>
                <a:gd name="T8" fmla="*/ 104 w 106"/>
                <a:gd name="T9" fmla="*/ 1 h 105"/>
                <a:gd name="T10" fmla="*/ 104 w 106"/>
                <a:gd name="T11" fmla="*/ 7 h 105"/>
                <a:gd name="T12" fmla="*/ 7 w 106"/>
                <a:gd name="T13" fmla="*/ 104 h 105"/>
                <a:gd name="T14" fmla="*/ 4 w 106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5">
                  <a:moveTo>
                    <a:pt x="4" y="105"/>
                  </a:moveTo>
                  <a:cubicBezTo>
                    <a:pt x="3" y="105"/>
                    <a:pt x="2" y="105"/>
                    <a:pt x="1" y="104"/>
                  </a:cubicBezTo>
                  <a:cubicBezTo>
                    <a:pt x="0" y="102"/>
                    <a:pt x="0" y="100"/>
                    <a:pt x="1" y="98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0"/>
                    <a:pt x="103" y="0"/>
                    <a:pt x="104" y="1"/>
                  </a:cubicBezTo>
                  <a:cubicBezTo>
                    <a:pt x="106" y="3"/>
                    <a:pt x="106" y="5"/>
                    <a:pt x="104" y="7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4" y="105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  <p:sp>
          <p:nvSpPr>
            <p:cNvPr id="15" name="Freeform 839"/>
            <p:cNvSpPr>
              <a:spLocks/>
            </p:cNvSpPr>
            <p:nvPr/>
          </p:nvSpPr>
          <p:spPr bwMode="auto">
            <a:xfrm>
              <a:off x="6524628" y="7177088"/>
              <a:ext cx="127000" cy="127000"/>
            </a:xfrm>
            <a:custGeom>
              <a:avLst/>
              <a:gdLst>
                <a:gd name="T0" fmla="*/ 36 w 40"/>
                <a:gd name="T1" fmla="*/ 40 h 40"/>
                <a:gd name="T2" fmla="*/ 33 w 40"/>
                <a:gd name="T3" fmla="*/ 39 h 40"/>
                <a:gd name="T4" fmla="*/ 1 w 40"/>
                <a:gd name="T5" fmla="*/ 7 h 40"/>
                <a:gd name="T6" fmla="*/ 1 w 40"/>
                <a:gd name="T7" fmla="*/ 1 h 40"/>
                <a:gd name="T8" fmla="*/ 7 w 40"/>
                <a:gd name="T9" fmla="*/ 1 h 40"/>
                <a:gd name="T10" fmla="*/ 39 w 40"/>
                <a:gd name="T11" fmla="*/ 33 h 40"/>
                <a:gd name="T12" fmla="*/ 39 w 40"/>
                <a:gd name="T13" fmla="*/ 39 h 40"/>
                <a:gd name="T14" fmla="*/ 36 w 4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6" y="40"/>
                  </a:moveTo>
                  <a:cubicBezTo>
                    <a:pt x="35" y="40"/>
                    <a:pt x="34" y="40"/>
                    <a:pt x="33" y="3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5"/>
                    <a:pt x="40" y="37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</a:path>
              </a:pathLst>
            </a:custGeom>
            <a:grpFill/>
            <a:ln w="9525">
              <a:solidFill>
                <a:srgbClr val="4F81BD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HelveticaNeue-UltraLight" panose="02000206000000020004" pitchFamily="50"/>
              </a:endParaRPr>
            </a:p>
          </p:txBody>
        </p:sp>
      </p:grpSp>
      <p:pic>
        <p:nvPicPr>
          <p:cNvPr id="3" name="Picture 2" descr="document-agreement-documents-sign-4814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8" y="2325076"/>
            <a:ext cx="5406995" cy="35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534" y="516321"/>
            <a:ext cx="10804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pt-BR" sz="3600" dirty="0" smtClean="0">
                <a:solidFill>
                  <a:srgbClr val="565656"/>
                </a:solidFill>
                <a:latin typeface="Open Sans Light"/>
                <a:cs typeface="Open Sans Light"/>
              </a:rPr>
              <a:t>Oferta pública de </a:t>
            </a:r>
            <a:r>
              <a:rPr lang="pt-BR" sz="3600" dirty="0" err="1" smtClean="0">
                <a:solidFill>
                  <a:srgbClr val="565656"/>
                </a:solidFill>
                <a:latin typeface="Open Sans Light"/>
                <a:cs typeface="Open Sans Light"/>
              </a:rPr>
              <a:t>tokens</a:t>
            </a:r>
            <a:r>
              <a:rPr lang="pt-BR" sz="3600" dirty="0" smtClean="0">
                <a:solidFill>
                  <a:srgbClr val="565656"/>
                </a:solidFill>
                <a:latin typeface="Open Sans Light"/>
                <a:cs typeface="Open Sans Light"/>
              </a:rPr>
              <a:t> com base da </a:t>
            </a:r>
            <a:r>
              <a:rPr lang="pt-BR" sz="3600" dirty="0" smtClean="0">
                <a:solidFill>
                  <a:srgbClr val="0A709C"/>
                </a:solidFill>
                <a:latin typeface="Open Sans Light"/>
                <a:cs typeface="Open Sans Light"/>
              </a:rPr>
              <a:t>ICVM 588</a:t>
            </a:r>
            <a:endParaRPr lang="pt-BR" sz="2800" b="1" dirty="0">
              <a:solidFill>
                <a:srgbClr val="0A709C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508000"/>
            <a:ext cx="566615" cy="8010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1400" b="1" dirty="0">
              <a:solidFill>
                <a:srgbClr val="000000"/>
              </a:solidFill>
              <a:latin typeface="Open Sans Light"/>
              <a:ea typeface="Microsoft YaHei" charset="0"/>
              <a:cs typeface="Open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7231" y="1953849"/>
            <a:ext cx="10141194" cy="2814104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Venda de </a:t>
            </a:r>
            <a:r>
              <a:rPr lang="pt-BR" sz="2800" dirty="0" err="1" smtClean="0">
                <a:latin typeface="Helvetica Neue Thin" charset="0"/>
                <a:ea typeface="Helvetica Neue Thin" charset="0"/>
                <a:cs typeface="Helvetica Neue Thin" charset="0"/>
              </a:rPr>
              <a:t>token</a:t>
            </a:r>
            <a:endParaRPr lang="pt-BR" sz="2800" dirty="0" smtClean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endParaRPr lang="pt-BR" sz="28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Empresas em </a:t>
            </a:r>
            <a:r>
              <a:rPr lang="pt-BR" sz="2800" dirty="0" err="1" smtClean="0">
                <a:latin typeface="Helvetica Neue Thin" charset="0"/>
                <a:ea typeface="Helvetica Neue Thin" charset="0"/>
                <a:cs typeface="Helvetica Neue Thin" charset="0"/>
              </a:rPr>
              <a:t>pré</a:t>
            </a: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-desenvolvimento</a:t>
            </a:r>
          </a:p>
          <a:p>
            <a:pPr>
              <a:lnSpc>
                <a:spcPct val="90000"/>
              </a:lnSpc>
            </a:pPr>
            <a:endParaRPr lang="pt-BR" sz="28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Benefícios iguais para todos</a:t>
            </a:r>
          </a:p>
          <a:p>
            <a:pPr>
              <a:lnSpc>
                <a:spcPct val="90000"/>
              </a:lnSpc>
            </a:pPr>
            <a:endParaRPr lang="pt-BR" sz="2800" dirty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Vínculo com contrato e garantias como </a:t>
            </a:r>
            <a:r>
              <a:rPr lang="pt-BR" sz="2800" dirty="0" err="1" smtClean="0">
                <a:latin typeface="Helvetica Neue Thin" charset="0"/>
                <a:ea typeface="Helvetica Neue Thin" charset="0"/>
                <a:cs typeface="Helvetica Neue Thin" charset="0"/>
              </a:rPr>
              <a:t>equity</a:t>
            </a:r>
            <a:r>
              <a:rPr lang="pt-BR" sz="2800" dirty="0" smtClean="0">
                <a:latin typeface="Helvetica Neue Thin" charset="0"/>
                <a:ea typeface="Helvetica Neue Thin" charset="0"/>
                <a:cs typeface="Helvetica Neue Thin" charset="0"/>
              </a:rPr>
              <a:t>, voto, </a:t>
            </a:r>
            <a:r>
              <a:rPr lang="pt-BR" sz="2800" dirty="0" err="1" smtClean="0">
                <a:latin typeface="Helvetica Neue Thin" charset="0"/>
                <a:ea typeface="Helvetica Neue Thin" charset="0"/>
                <a:cs typeface="Helvetica Neue Thin" charset="0"/>
              </a:rPr>
              <a:t>etc</a:t>
            </a:r>
            <a:endParaRPr lang="pt-BR" sz="2800" dirty="0" smtClean="0"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pic>
        <p:nvPicPr>
          <p:cNvPr id="6" name="Picture 5" descr="Feedbin-Icon-check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3" y="2071077"/>
            <a:ext cx="415193" cy="332154"/>
          </a:xfrm>
          <a:prstGeom prst="rect">
            <a:avLst/>
          </a:prstGeom>
        </p:spPr>
      </p:pic>
      <p:pic>
        <p:nvPicPr>
          <p:cNvPr id="11" name="Picture 10" descr="Feedbin-Icon-check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5" y="2829169"/>
            <a:ext cx="415193" cy="332154"/>
          </a:xfrm>
          <a:prstGeom prst="rect">
            <a:avLst/>
          </a:prstGeom>
        </p:spPr>
      </p:pic>
      <p:pic>
        <p:nvPicPr>
          <p:cNvPr id="12" name="Picture 11" descr="Feedbin-Icon-check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9" y="3587262"/>
            <a:ext cx="415193" cy="332154"/>
          </a:xfrm>
          <a:prstGeom prst="rect">
            <a:avLst/>
          </a:prstGeom>
        </p:spPr>
      </p:pic>
      <p:pic>
        <p:nvPicPr>
          <p:cNvPr id="13" name="Picture 12" descr="Feedbin-Icon-check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3" y="4327770"/>
            <a:ext cx="415193" cy="3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buClr>
            <a:srgbClr val="000000"/>
          </a:buClr>
          <a:buSzPct val="100000"/>
          <a:buFont typeface="Times New Roman" charset="0"/>
          <a:buNone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7300" algn="l"/>
            <a:tab pos="5791200" algn="l"/>
            <a:tab pos="6515100" algn="l"/>
            <a:tab pos="7239000" algn="l"/>
            <a:tab pos="7962900" algn="l"/>
            <a:tab pos="8686800" algn="l"/>
          </a:tabLst>
          <a:defRPr sz="1400" b="1" dirty="0">
            <a:solidFill>
              <a:srgbClr val="000000"/>
            </a:solidFill>
            <a:latin typeface="Open Sans Light"/>
            <a:ea typeface="Microsoft YaHei" charset="0"/>
            <a:cs typeface="Open Sans Light"/>
          </a:defRPr>
        </a:defPPr>
      </a:lstStyle>
    </a:spDef>
    <a:txDef>
      <a:spPr>
        <a:noFill/>
      </a:spPr>
      <a:bodyPr wrap="square" lIns="0" rtlCol="0" anchor="t">
        <a:spAutoFit/>
      </a:bodyPr>
      <a:lstStyle>
        <a:defPPr>
          <a:lnSpc>
            <a:spcPct val="90000"/>
          </a:lnSpc>
          <a:defRPr sz="2000" smtClean="0">
            <a:latin typeface="Helvetica Neue Thin" charset="0"/>
            <a:ea typeface="Helvetica Neue Thin" charset="0"/>
            <a:cs typeface="Helvetica Neue Thi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A520563873D4EB8CBD5344A351BEB" ma:contentTypeVersion="0" ma:contentTypeDescription="Crée un document." ma:contentTypeScope="" ma:versionID="005ce72954985de94fc750614f2007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6883d0f3030e52908f9a4448a35c0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BF5EC3-CBCF-41C7-846F-A9B4B81CCEA8}">
  <ds:schemaRefs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14EDAB-351E-4851-B148-260C81C296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457E87-E546-449E-A4D1-371201992E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282</Words>
  <Application>Microsoft Macintosh PowerPoint</Application>
  <PresentationFormat>Widescreen</PresentationFormat>
  <Paragraphs>75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Calibri</vt:lpstr>
      <vt:lpstr>Century Gothic</vt:lpstr>
      <vt:lpstr>Helvetica Neue Thin</vt:lpstr>
      <vt:lpstr>HelveticaNeue-UltraLight</vt:lpstr>
      <vt:lpstr>Microsoft YaHei</vt:lpstr>
      <vt:lpstr>MS Gothic</vt:lpstr>
      <vt:lpstr>Open Sans Light</vt:lpstr>
      <vt:lpstr>Segoe UI Light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Peetch by Slidor</dc:title>
  <dc:creator>Slidor</dc:creator>
  <cp:keywords>Slidor;Template;Peetch;PowerPoint</cp:keywords>
  <cp:lastModifiedBy>Frederico Rizzo</cp:lastModifiedBy>
  <cp:revision>230</cp:revision>
  <dcterms:created xsi:type="dcterms:W3CDTF">2015-10-12T10:51:44Z</dcterms:created>
  <dcterms:modified xsi:type="dcterms:W3CDTF">2017-10-10T12:10:57Z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0x01010005FA520563873D4EB8CBD5344A351BEB</vt:lpwstr>
  </property>
</Properties>
</file>