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14" r:id="rId5"/>
    <p:sldId id="349" r:id="rId6"/>
    <p:sldId id="318" r:id="rId7"/>
    <p:sldId id="348" r:id="rId8"/>
    <p:sldId id="278" r:id="rId9"/>
    <p:sldId id="351" r:id="rId10"/>
    <p:sldId id="352" r:id="rId11"/>
    <p:sldId id="353" r:id="rId12"/>
    <p:sldId id="354" r:id="rId13"/>
    <p:sldId id="356" r:id="rId14"/>
    <p:sldId id="357" r:id="rId15"/>
    <p:sldId id="358" r:id="rId16"/>
    <p:sldId id="355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C5E8114D-1534-460D-BACB-01425C040C09}">
          <p14:sldIdLst>
            <p14:sldId id="314"/>
          </p14:sldIdLst>
        </p14:section>
        <p14:section name="Apresentação" id="{8639ED68-EE14-7141-8A2A-BBBEAB3D1CE8}">
          <p14:sldIdLst/>
        </p14:section>
        <p14:section name="Informações sobre a empresa" id="{B3722385-FBB2-468F-965A-7B63E17B98FE}">
          <p14:sldIdLst>
            <p14:sldId id="349"/>
            <p14:sldId id="318"/>
            <p14:sldId id="348"/>
            <p14:sldId id="278"/>
            <p14:sldId id="351"/>
            <p14:sldId id="352"/>
            <p14:sldId id="353"/>
            <p14:sldId id="354"/>
            <p14:sldId id="356"/>
            <p14:sldId id="357"/>
            <p14:sldId id="358"/>
            <p14:sldId id="355"/>
          </p14:sldIdLst>
        </p14:section>
        <p14:section name="Expecativas do Mercado" id="{6F810BF0-EDC2-41F7-95E5-BBAB83EAF059}">
          <p14:sldIdLst/>
        </p14:section>
        <p14:section name="Fatores de Risco" id="{C48C19BF-9578-4868-9537-E16713293419}">
          <p14:sldIdLst/>
        </p14:section>
        <p14:section name="Informações sobre a oferta" id="{A6AA84DB-BB6C-4422-AD76-071ED167E871}">
          <p14:sldIdLst/>
        </p14:section>
        <p14:section name="Informações de contato" id="{1D36D947-1450-BC4D-ABC1-45B92F48D108}">
          <p14:sldIdLst/>
        </p14:section>
        <p14:section name="Icons" id="{D384BBCD-9DDB-42FE-9637-D10B70F87CE1}">
          <p14:sldIdLst/>
        </p14:section>
        <p14:section name="Colors" id="{9CCC1D76-F96D-4946-9BAC-43758E17D942}">
          <p14:sldIdLst/>
        </p14:section>
        <p14:section name="Extra Slides" id="{B66D28B3-FC7A-459D-9A0A-07F7429E300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529" userDrawn="1">
          <p15:clr>
            <a:srgbClr val="A4A3A4"/>
          </p15:clr>
        </p15:guide>
        <p15:guide id="4" pos="7151" userDrawn="1">
          <p15:clr>
            <a:srgbClr val="A4A3A4"/>
          </p15:clr>
        </p15:guide>
        <p15:guide id="5" orient="horz" pos="448">
          <p15:clr>
            <a:srgbClr val="A4A3A4"/>
          </p15:clr>
        </p15:guide>
        <p15:guide id="6" pos="7176">
          <p15:clr>
            <a:srgbClr val="A4A3A4"/>
          </p15:clr>
        </p15:guide>
        <p15:guide id="7" pos="1304">
          <p15:clr>
            <a:srgbClr val="A4A3A4"/>
          </p15:clr>
        </p15:guide>
        <p15:guide id="8" pos="726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rome BESTEL" initials="JB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09C"/>
    <a:srgbClr val="094D6B"/>
    <a:srgbClr val="34709C"/>
    <a:srgbClr val="AD404D"/>
    <a:srgbClr val="FE1359"/>
    <a:srgbClr val="F7F7F7"/>
    <a:srgbClr val="FAF8F9"/>
    <a:srgbClr val="F9E5D7"/>
    <a:srgbClr val="1B1B1B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24" autoAdjust="0"/>
    <p:restoredTop sz="97361" autoAdjust="0"/>
  </p:normalViewPr>
  <p:slideViewPr>
    <p:cSldViewPr snapToGrid="0">
      <p:cViewPr>
        <p:scale>
          <a:sx n="65" d="100"/>
          <a:sy n="65" d="100"/>
        </p:scale>
        <p:origin x="1456" y="1160"/>
      </p:cViewPr>
      <p:guideLst>
        <p:guide orient="horz" pos="2137"/>
        <p:guide pos="3817"/>
        <p:guide pos="529"/>
        <p:guide pos="7151"/>
        <p:guide orient="horz" pos="448"/>
        <p:guide pos="7176"/>
        <p:guide pos="1304"/>
        <p:guide pos="72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BE0C1-B168-8942-9B49-D9777D4467A3}" type="datetimeFigureOut">
              <a:rPr lang="en-US" smtClean="0"/>
              <a:t>10/10/17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98EA4-1DBB-D34F-895F-A60D82387E20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157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A8190-0A1A-E644-B72D-D027F6538E77}" type="datetimeFigureOut">
              <a:rPr lang="fr-FR" smtClean="0"/>
              <a:t>10/10/2017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4E694-4681-CE4A-A8CF-155323877C3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117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E694-4681-CE4A-A8CF-155323877C3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172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C4E694-4681-CE4A-A8CF-155323877C3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172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hyperlink" Target="http://www.slidor.fr/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10"/>
          <p:cNvSpPr/>
          <p:nvPr userDrawn="1"/>
        </p:nvSpPr>
        <p:spPr>
          <a:xfrm>
            <a:off x="9420352" y="4468648"/>
            <a:ext cx="2771648" cy="2389352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0" name="Isosceles Triangle 9"/>
          <p:cNvSpPr/>
          <p:nvPr userDrawn="1"/>
        </p:nvSpPr>
        <p:spPr>
          <a:xfrm>
            <a:off x="10188448" y="5130800"/>
            <a:ext cx="2003552" cy="1727200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291" y="5983899"/>
            <a:ext cx="11674394" cy="7375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Open Sans Light"/>
                <a:ea typeface="Helvetica Neue Thin" charset="0"/>
                <a:cs typeface="Open Sans Light"/>
              </a:defRPr>
            </a:lvl1pPr>
          </a:lstStyle>
          <a:p>
            <a:r>
              <a:rPr lang="en-US" b="1" dirty="0" smtClean="0">
                <a:solidFill>
                  <a:srgbClr val="000000"/>
                </a:solidFill>
                <a:ea typeface="Microsoft YaHei" charset="0"/>
              </a:rPr>
              <a:t>A PRESENTE OFERTA FOI DISPENSADA DE REGISTRO PELA COMISSÃO DE VALORES MOBILIÁRIOS “CVM”. A CVM NÃO GARANTE A VERACIDADE DAS INFORMAÇÕES PRESTADAS PELO OFERTANTE NEM JULGA A SUA QUALIDADE OU A DOS VALORES MOBILIÁRIOS OFERTADOS. </a:t>
            </a:r>
            <a:r>
              <a:rPr lang="en-US" dirty="0" smtClean="0">
                <a:ea typeface="MS Gothic" charset="0"/>
              </a:rPr>
              <a:t>Este </a:t>
            </a:r>
            <a:r>
              <a:rPr lang="en-US" dirty="0" err="1" smtClean="0">
                <a:ea typeface="MS Gothic" charset="0"/>
              </a:rPr>
              <a:t>é</a:t>
            </a:r>
            <a:r>
              <a:rPr lang="en-US" dirty="0" smtClean="0">
                <a:ea typeface="MS Gothic" charset="0"/>
              </a:rPr>
              <a:t> o Material </a:t>
            </a:r>
            <a:r>
              <a:rPr lang="en-US" dirty="0" err="1" smtClean="0">
                <a:ea typeface="MS Gothic" charset="0"/>
              </a:rPr>
              <a:t>Publicitário</a:t>
            </a:r>
            <a:r>
              <a:rPr lang="en-US" dirty="0" smtClean="0">
                <a:ea typeface="MS Gothic" charset="0"/>
              </a:rPr>
              <a:t> da </a:t>
            </a:r>
            <a:r>
              <a:rPr lang="en-US" dirty="0" err="1" smtClean="0">
                <a:ea typeface="MS Gothic" charset="0"/>
              </a:rPr>
              <a:t>Distribuição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dirty="0" err="1" smtClean="0">
                <a:ea typeface="MS Gothic" charset="0"/>
              </a:rPr>
              <a:t>Pública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dirty="0" err="1" smtClean="0">
                <a:ea typeface="MS Gothic" charset="0"/>
              </a:rPr>
              <a:t>Direta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dirty="0" err="1" smtClean="0">
                <a:ea typeface="MS Gothic" charset="0"/>
              </a:rPr>
              <a:t>pela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b="1" dirty="0" err="1" smtClean="0">
                <a:solidFill>
                  <a:srgbClr val="E61437"/>
                </a:solidFill>
                <a:ea typeface="MS Gothic" charset="0"/>
              </a:rPr>
              <a:t>Razão</a:t>
            </a:r>
            <a:r>
              <a:rPr lang="en-US" b="1" dirty="0" smtClean="0">
                <a:solidFill>
                  <a:srgbClr val="E61437"/>
                </a:solidFill>
                <a:ea typeface="MS Gothic" charset="0"/>
              </a:rPr>
              <a:t> Social da SPE</a:t>
            </a:r>
            <a:r>
              <a:rPr lang="en-US" dirty="0" smtClean="0">
                <a:ea typeface="MS Gothic" charset="0"/>
              </a:rPr>
              <a:t>, de </a:t>
            </a:r>
            <a:r>
              <a:rPr lang="en-US" dirty="0" err="1" smtClean="0">
                <a:ea typeface="MS Gothic" charset="0"/>
              </a:rPr>
              <a:t>Títulos</a:t>
            </a:r>
            <a:r>
              <a:rPr lang="en-US" dirty="0" smtClean="0">
                <a:ea typeface="MS Gothic" charset="0"/>
              </a:rPr>
              <a:t> de </a:t>
            </a:r>
            <a:r>
              <a:rPr lang="en-US" dirty="0" err="1" smtClean="0">
                <a:ea typeface="MS Gothic" charset="0"/>
              </a:rPr>
              <a:t>Dívida</a:t>
            </a:r>
            <a:r>
              <a:rPr lang="en-US" dirty="0" smtClean="0">
                <a:ea typeface="MS Gothic" charset="0"/>
              </a:rPr>
              <a:t> de </a:t>
            </a:r>
            <a:r>
              <a:rPr lang="en-US" dirty="0" err="1" smtClean="0">
                <a:ea typeface="MS Gothic" charset="0"/>
              </a:rPr>
              <a:t>sua</a:t>
            </a:r>
            <a:r>
              <a:rPr lang="en-US" dirty="0" smtClean="0">
                <a:ea typeface="MS Gothic" charset="0"/>
              </a:rPr>
              <a:t> 1ª </a:t>
            </a:r>
            <a:r>
              <a:rPr lang="en-US" dirty="0" err="1" smtClean="0">
                <a:ea typeface="MS Gothic" charset="0"/>
              </a:rPr>
              <a:t>Emissão</a:t>
            </a:r>
            <a:endParaRPr lang="pt-B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9966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- 3 Colla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644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4064400" y="0"/>
            <a:ext cx="40644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8128800" y="0"/>
            <a:ext cx="40632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679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- 6 Colla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064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4064000" y="0"/>
            <a:ext cx="4064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8128000" y="0"/>
            <a:ext cx="4064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128000" y="3429000"/>
            <a:ext cx="4064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4064000" y="3429000"/>
            <a:ext cx="4064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40640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9608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- Fullscreen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cover</a:t>
            </a:r>
            <a:r>
              <a:rPr lang="fr-FR" dirty="0"/>
              <a:t>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93124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- 2 Collag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76861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60400"/>
            <a:ext cx="4481512" cy="701731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4400" b="0" i="0" baseline="0">
                <a:solidFill>
                  <a:schemeClr val="tx1"/>
                </a:solidFill>
                <a:latin typeface="Helvetica Neue Thin" charset="0"/>
                <a:ea typeface="Helvetica Neue Thin" charset="0"/>
                <a:cs typeface="Helvetica Neue Thin" charset="0"/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176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etitors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60400"/>
            <a:ext cx="4481512" cy="701731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4400" b="0" i="0" baseline="0">
                <a:solidFill>
                  <a:schemeClr val="tx1"/>
                </a:solidFill>
                <a:latin typeface="Helvetica Neue Thin" charset="0"/>
                <a:ea typeface="Helvetica Neue Thin" charset="0"/>
                <a:cs typeface="Helvetica Neue Thin" charset="0"/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172069" y="2515800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3830366" y="2515800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6488663" y="2515800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9146960" y="2515800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1172069" y="4167046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830366" y="4167046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488663" y="4167046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9146960" y="4167046"/>
            <a:ext cx="1872972" cy="1134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competitor</a:t>
            </a:r>
            <a:r>
              <a:rPr lang="fr-FR" dirty="0"/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41456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ers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660400"/>
            <a:ext cx="4481512" cy="701731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4400" b="0" i="0" baseline="0">
                <a:solidFill>
                  <a:schemeClr val="tx1"/>
                </a:solidFill>
                <a:latin typeface="Helvetica Neue Thin" charset="0"/>
                <a:ea typeface="Helvetica Neue Thin" charset="0"/>
                <a:cs typeface="Helvetica Neue Thin" charset="0"/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1413649" y="1907253"/>
            <a:ext cx="1588275" cy="158827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303478" y="1907253"/>
            <a:ext cx="1588275" cy="158827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9193307" y="1907253"/>
            <a:ext cx="1588275" cy="1588275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2790633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ge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095500" y="2084199"/>
            <a:ext cx="1961858" cy="1961858"/>
          </a:xfrm>
          <a:prstGeom prst="ellipse">
            <a:avLst/>
          </a:prstGeom>
        </p:spPr>
        <p:txBody>
          <a:bodyPr/>
          <a:lstStyle>
            <a:lvl1pPr>
              <a:defRPr>
                <a:latin typeface="HelveticaNeue-UltraLight" panose="02000206000000020004" pitchFamily="50"/>
              </a:defRPr>
            </a:lvl1pPr>
          </a:lstStyle>
          <a:p>
            <a:endParaRPr lang="fr-F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8134642" y="2149621"/>
            <a:ext cx="1961858" cy="1961858"/>
          </a:xfrm>
          <a:prstGeom prst="ellipse">
            <a:avLst/>
          </a:prstGeom>
        </p:spPr>
        <p:txBody>
          <a:bodyPr/>
          <a:lstStyle>
            <a:lvl1pPr>
              <a:defRPr>
                <a:latin typeface="HelveticaNeue-UltraLight" panose="02000206000000020004" pitchFamily="50"/>
              </a:defRPr>
            </a:lvl1pPr>
          </a:lstStyle>
          <a:p>
            <a:endParaRPr lang="fr-F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39788" y="660400"/>
            <a:ext cx="4481512" cy="701731"/>
          </a:xfrm>
          <a:prstGeom prst="rect">
            <a:avLst/>
          </a:prstGeom>
        </p:spPr>
        <p:txBody>
          <a:bodyPr lIns="0">
            <a:spAutoFit/>
          </a:bodyPr>
          <a:lstStyle>
            <a:lvl1pPr marL="0" indent="0">
              <a:buNone/>
              <a:defRPr sz="4400" b="0" i="0" baseline="0">
                <a:solidFill>
                  <a:schemeClr val="tx1"/>
                </a:solidFill>
                <a:latin typeface="Helvetica Neue Thin" charset="0"/>
                <a:ea typeface="Helvetica Neue Thin" charset="0"/>
                <a:cs typeface="Helvetica Neue Thin" charset="0"/>
              </a:defRPr>
            </a:lvl1pPr>
          </a:lstStyle>
          <a:p>
            <a:pPr lvl="0"/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goes</a:t>
            </a:r>
            <a:r>
              <a:rPr lang="fr-FR" dirty="0"/>
              <a:t> </a:t>
            </a:r>
            <a:r>
              <a:rPr lang="fr-FR" dirty="0" err="1"/>
              <a:t>here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63264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38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or.fr">
    <p:bg>
      <p:bgPr>
        <a:solidFill>
          <a:srgbClr val="1B1B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839788" y="1600200"/>
            <a:ext cx="4413250" cy="193899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fr-FR" sz="4000" dirty="0" err="1">
                <a:latin typeface="HelveticaNeue-UltraLight" panose="02000206000000020004" pitchFamily="50"/>
              </a:rPr>
              <a:t>Proudly</a:t>
            </a:r>
            <a:r>
              <a:rPr lang="fr-FR" sz="4000" dirty="0">
                <a:latin typeface="HelveticaNeue-UltraLight" panose="02000206000000020004" pitchFamily="50"/>
              </a:rPr>
              <a:t> made </a:t>
            </a:r>
            <a:br>
              <a:rPr lang="fr-FR" sz="4000" dirty="0">
                <a:latin typeface="HelveticaNeue-UltraLight" panose="02000206000000020004" pitchFamily="50"/>
              </a:rPr>
            </a:br>
            <a:r>
              <a:rPr lang="fr-FR" sz="4000" dirty="0">
                <a:latin typeface="HelveticaNeue-UltraLight" panose="02000206000000020004" pitchFamily="50"/>
              </a:rPr>
              <a:t>by</a:t>
            </a:r>
            <a:r>
              <a:rPr lang="fr-FR" sz="4000" dirty="0">
                <a:solidFill>
                  <a:schemeClr val="tx1">
                    <a:lumMod val="60000"/>
                    <a:lumOff val="40000"/>
                  </a:schemeClr>
                </a:solidFill>
                <a:latin typeface="HelveticaNeue-UltraLight" panose="02000206000000020004" pitchFamily="50"/>
              </a:rPr>
              <a:t> </a:t>
            </a:r>
            <a:r>
              <a:rPr lang="fr-FR" sz="4000" dirty="0">
                <a:solidFill>
                  <a:schemeClr val="bg1"/>
                </a:solidFill>
                <a:latin typeface="HelveticaNeue-UltraLight" panose="02000206000000020004" pitchFamily="50"/>
              </a:rPr>
              <a:t>Slidor.</a:t>
            </a:r>
          </a:p>
          <a:p>
            <a:r>
              <a:rPr lang="fr-FR" sz="4000" dirty="0" err="1">
                <a:latin typeface="HelveticaNeue-UltraLight" panose="02000206000000020004" pitchFamily="50"/>
              </a:rPr>
              <a:t>With</a:t>
            </a:r>
            <a:r>
              <a:rPr lang="fr-FR" sz="4000" dirty="0">
                <a:solidFill>
                  <a:schemeClr val="bg1"/>
                </a:solidFill>
                <a:latin typeface="HelveticaNeue-UltraLight" panose="02000206000000020004" pitchFamily="50"/>
              </a:rPr>
              <a:t> </a:t>
            </a:r>
          </a:p>
        </p:txBody>
      </p:sp>
      <p:sp>
        <p:nvSpPr>
          <p:cNvPr id="3" name="Freeform 111"/>
          <p:cNvSpPr>
            <a:spLocks/>
          </p:cNvSpPr>
          <p:nvPr userDrawn="1"/>
        </p:nvSpPr>
        <p:spPr bwMode="auto">
          <a:xfrm>
            <a:off x="2047875" y="2983070"/>
            <a:ext cx="468680" cy="410716"/>
          </a:xfrm>
          <a:custGeom>
            <a:avLst/>
            <a:gdLst>
              <a:gd name="T0" fmla="*/ 0 w 248"/>
              <a:gd name="T1" fmla="*/ 64 h 217"/>
              <a:gd name="T2" fmla="*/ 123 w 248"/>
              <a:gd name="T3" fmla="*/ 217 h 217"/>
              <a:gd name="T4" fmla="*/ 248 w 248"/>
              <a:gd name="T5" fmla="*/ 66 h 217"/>
              <a:gd name="T6" fmla="*/ 189 w 248"/>
              <a:gd name="T7" fmla="*/ 1 h 217"/>
              <a:gd name="T8" fmla="*/ 124 w 248"/>
              <a:gd name="T9" fmla="*/ 57 h 217"/>
              <a:gd name="T10" fmla="*/ 61 w 248"/>
              <a:gd name="T11" fmla="*/ 1 h 217"/>
              <a:gd name="T12" fmla="*/ 0 w 248"/>
              <a:gd name="T13" fmla="*/ 64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8" h="217">
                <a:moveTo>
                  <a:pt x="0" y="64"/>
                </a:moveTo>
                <a:cubicBezTo>
                  <a:pt x="0" y="144"/>
                  <a:pt x="123" y="217"/>
                  <a:pt x="123" y="217"/>
                </a:cubicBezTo>
                <a:cubicBezTo>
                  <a:pt x="123" y="217"/>
                  <a:pt x="248" y="146"/>
                  <a:pt x="248" y="66"/>
                </a:cubicBezTo>
                <a:cubicBezTo>
                  <a:pt x="248" y="33"/>
                  <a:pt x="225" y="2"/>
                  <a:pt x="189" y="1"/>
                </a:cubicBezTo>
                <a:cubicBezTo>
                  <a:pt x="155" y="1"/>
                  <a:pt x="124" y="24"/>
                  <a:pt x="124" y="57"/>
                </a:cubicBezTo>
                <a:cubicBezTo>
                  <a:pt x="124" y="24"/>
                  <a:pt x="94" y="1"/>
                  <a:pt x="61" y="1"/>
                </a:cubicBezTo>
                <a:cubicBezTo>
                  <a:pt x="25" y="0"/>
                  <a:pt x="0" y="31"/>
                  <a:pt x="0" y="64"/>
                </a:cubicBezTo>
                <a:close/>
              </a:path>
            </a:pathLst>
          </a:custGeom>
          <a:noFill/>
          <a:ln w="28575" cap="flat">
            <a:solidFill>
              <a:srgbClr val="FE135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75" y="6438900"/>
            <a:ext cx="1235204" cy="254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2773363" y="2831306"/>
            <a:ext cx="2630487" cy="7078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fr-FR" sz="4000" dirty="0">
                <a:latin typeface="HelveticaNeue-UltraLight" panose="02000206000000020004" pitchFamily="50"/>
              </a:rPr>
              <a:t>from Paris.</a:t>
            </a:r>
          </a:p>
        </p:txBody>
      </p:sp>
      <p:sp>
        <p:nvSpPr>
          <p:cNvPr id="6" name="Rectangle 5">
            <a:hlinkClick r:id="rId3"/>
          </p:cNvPr>
          <p:cNvSpPr/>
          <p:nvPr userDrawn="1"/>
        </p:nvSpPr>
        <p:spPr>
          <a:xfrm>
            <a:off x="839788" y="4083862"/>
            <a:ext cx="3770312" cy="838200"/>
          </a:xfrm>
          <a:prstGeom prst="rect">
            <a:avLst/>
          </a:prstGeom>
          <a:noFill/>
          <a:ln w="381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0" i="0" spc="600" dirty="0">
                <a:solidFill>
                  <a:schemeClr val="tx1">
                    <a:lumMod val="60000"/>
                    <a:lumOff val="40000"/>
                  </a:schemeClr>
                </a:solidFill>
                <a:latin typeface="Helvetica Neue Thin" charset="0"/>
                <a:ea typeface="Helvetica Neue Thin" charset="0"/>
                <a:cs typeface="Helvetica Neue Thin" charset="0"/>
                <a:sym typeface="Wingdings" panose="05000000000000000000" pitchFamily="2" charset="2"/>
              </a:rPr>
              <a:t>SAY HELLO</a:t>
            </a:r>
            <a:endParaRPr lang="fr-FR" b="0" i="0" spc="600" dirty="0">
              <a:solidFill>
                <a:schemeClr val="tx1">
                  <a:lumMod val="60000"/>
                  <a:lumOff val="40000"/>
                </a:schemeClr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6535172" y="3836900"/>
            <a:ext cx="5656828" cy="3021100"/>
            <a:chOff x="5818189" y="1958042"/>
            <a:chExt cx="5656828" cy="3021100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8927532" y="2652277"/>
              <a:ext cx="673642" cy="267693"/>
            </a:xfrm>
            <a:custGeom>
              <a:avLst/>
              <a:gdLst>
                <a:gd name="T0" fmla="*/ 91 w 114"/>
                <a:gd name="T1" fmla="*/ 45 h 45"/>
                <a:gd name="T2" fmla="*/ 20 w 114"/>
                <a:gd name="T3" fmla="*/ 45 h 45"/>
                <a:gd name="T4" fmla="*/ 0 w 114"/>
                <a:gd name="T5" fmla="*/ 25 h 45"/>
                <a:gd name="T6" fmla="*/ 20 w 114"/>
                <a:gd name="T7" fmla="*/ 5 h 45"/>
                <a:gd name="T8" fmla="*/ 33 w 114"/>
                <a:gd name="T9" fmla="*/ 10 h 45"/>
                <a:gd name="T10" fmla="*/ 34 w 114"/>
                <a:gd name="T11" fmla="*/ 16 h 45"/>
                <a:gd name="T12" fmla="*/ 28 w 114"/>
                <a:gd name="T13" fmla="*/ 16 h 45"/>
                <a:gd name="T14" fmla="*/ 20 w 114"/>
                <a:gd name="T15" fmla="*/ 13 h 45"/>
                <a:gd name="T16" fmla="*/ 8 w 114"/>
                <a:gd name="T17" fmla="*/ 25 h 45"/>
                <a:gd name="T18" fmla="*/ 20 w 114"/>
                <a:gd name="T19" fmla="*/ 37 h 45"/>
                <a:gd name="T20" fmla="*/ 91 w 114"/>
                <a:gd name="T21" fmla="*/ 37 h 45"/>
                <a:gd name="T22" fmla="*/ 106 w 114"/>
                <a:gd name="T23" fmla="*/ 22 h 45"/>
                <a:gd name="T24" fmla="*/ 91 w 114"/>
                <a:gd name="T25" fmla="*/ 8 h 45"/>
                <a:gd name="T26" fmla="*/ 81 w 114"/>
                <a:gd name="T27" fmla="*/ 13 h 45"/>
                <a:gd name="T28" fmla="*/ 75 w 114"/>
                <a:gd name="T29" fmla="*/ 13 h 45"/>
                <a:gd name="T30" fmla="*/ 75 w 114"/>
                <a:gd name="T31" fmla="*/ 8 h 45"/>
                <a:gd name="T32" fmla="*/ 91 w 114"/>
                <a:gd name="T33" fmla="*/ 0 h 45"/>
                <a:gd name="T34" fmla="*/ 114 w 114"/>
                <a:gd name="T35" fmla="*/ 22 h 45"/>
                <a:gd name="T36" fmla="*/ 91 w 114"/>
                <a:gd name="T37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4" h="45">
                  <a:moveTo>
                    <a:pt x="91" y="45"/>
                  </a:moveTo>
                  <a:cubicBezTo>
                    <a:pt x="20" y="45"/>
                    <a:pt x="20" y="45"/>
                    <a:pt x="20" y="45"/>
                  </a:cubicBezTo>
                  <a:cubicBezTo>
                    <a:pt x="9" y="45"/>
                    <a:pt x="0" y="36"/>
                    <a:pt x="0" y="25"/>
                  </a:cubicBezTo>
                  <a:cubicBezTo>
                    <a:pt x="0" y="14"/>
                    <a:pt x="9" y="5"/>
                    <a:pt x="20" y="5"/>
                  </a:cubicBezTo>
                  <a:cubicBezTo>
                    <a:pt x="25" y="5"/>
                    <a:pt x="30" y="7"/>
                    <a:pt x="33" y="10"/>
                  </a:cubicBezTo>
                  <a:cubicBezTo>
                    <a:pt x="35" y="12"/>
                    <a:pt x="35" y="14"/>
                    <a:pt x="34" y="16"/>
                  </a:cubicBezTo>
                  <a:cubicBezTo>
                    <a:pt x="32" y="17"/>
                    <a:pt x="30" y="18"/>
                    <a:pt x="28" y="16"/>
                  </a:cubicBezTo>
                  <a:cubicBezTo>
                    <a:pt x="26" y="14"/>
                    <a:pt x="23" y="13"/>
                    <a:pt x="20" y="13"/>
                  </a:cubicBezTo>
                  <a:cubicBezTo>
                    <a:pt x="13" y="13"/>
                    <a:pt x="8" y="18"/>
                    <a:pt x="8" y="25"/>
                  </a:cubicBezTo>
                  <a:cubicBezTo>
                    <a:pt x="8" y="31"/>
                    <a:pt x="13" y="37"/>
                    <a:pt x="20" y="37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9" y="37"/>
                    <a:pt x="106" y="30"/>
                    <a:pt x="106" y="22"/>
                  </a:cubicBezTo>
                  <a:cubicBezTo>
                    <a:pt x="106" y="14"/>
                    <a:pt x="99" y="8"/>
                    <a:pt x="91" y="8"/>
                  </a:cubicBezTo>
                  <a:cubicBezTo>
                    <a:pt x="87" y="8"/>
                    <a:pt x="83" y="10"/>
                    <a:pt x="81" y="13"/>
                  </a:cubicBezTo>
                  <a:cubicBezTo>
                    <a:pt x="79" y="14"/>
                    <a:pt x="77" y="15"/>
                    <a:pt x="75" y="13"/>
                  </a:cubicBezTo>
                  <a:cubicBezTo>
                    <a:pt x="73" y="12"/>
                    <a:pt x="73" y="9"/>
                    <a:pt x="75" y="8"/>
                  </a:cubicBezTo>
                  <a:cubicBezTo>
                    <a:pt x="79" y="3"/>
                    <a:pt x="85" y="0"/>
                    <a:pt x="91" y="0"/>
                  </a:cubicBezTo>
                  <a:cubicBezTo>
                    <a:pt x="104" y="0"/>
                    <a:pt x="114" y="10"/>
                    <a:pt x="114" y="22"/>
                  </a:cubicBezTo>
                  <a:cubicBezTo>
                    <a:pt x="114" y="35"/>
                    <a:pt x="104" y="45"/>
                    <a:pt x="91" y="45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9168749" y="2516960"/>
              <a:ext cx="308875" cy="185326"/>
            </a:xfrm>
            <a:custGeom>
              <a:avLst/>
              <a:gdLst>
                <a:gd name="T0" fmla="*/ 48 w 52"/>
                <a:gd name="T1" fmla="*/ 31 h 31"/>
                <a:gd name="T2" fmla="*/ 48 w 52"/>
                <a:gd name="T3" fmla="*/ 31 h 31"/>
                <a:gd name="T4" fmla="*/ 44 w 52"/>
                <a:gd name="T5" fmla="*/ 27 h 31"/>
                <a:gd name="T6" fmla="*/ 44 w 52"/>
                <a:gd name="T7" fmla="*/ 26 h 31"/>
                <a:gd name="T8" fmla="*/ 26 w 52"/>
                <a:gd name="T9" fmla="*/ 8 h 31"/>
                <a:gd name="T10" fmla="*/ 8 w 52"/>
                <a:gd name="T11" fmla="*/ 23 h 31"/>
                <a:gd name="T12" fmla="*/ 3 w 52"/>
                <a:gd name="T13" fmla="*/ 26 h 31"/>
                <a:gd name="T14" fmla="*/ 0 w 52"/>
                <a:gd name="T15" fmla="*/ 21 h 31"/>
                <a:gd name="T16" fmla="*/ 26 w 52"/>
                <a:gd name="T17" fmla="*/ 0 h 31"/>
                <a:gd name="T18" fmla="*/ 52 w 52"/>
                <a:gd name="T19" fmla="*/ 26 h 31"/>
                <a:gd name="T20" fmla="*/ 52 w 52"/>
                <a:gd name="T21" fmla="*/ 27 h 31"/>
                <a:gd name="T22" fmla="*/ 48 w 52"/>
                <a:gd name="T2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31"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5" y="31"/>
                    <a:pt x="44" y="29"/>
                    <a:pt x="44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16"/>
                    <a:pt x="36" y="8"/>
                    <a:pt x="26" y="8"/>
                  </a:cubicBezTo>
                  <a:cubicBezTo>
                    <a:pt x="17" y="8"/>
                    <a:pt x="10" y="14"/>
                    <a:pt x="8" y="23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1" y="25"/>
                    <a:pt x="0" y="23"/>
                    <a:pt x="0" y="21"/>
                  </a:cubicBezTo>
                  <a:cubicBezTo>
                    <a:pt x="3" y="9"/>
                    <a:pt x="13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27"/>
                    <a:pt x="52" y="27"/>
                    <a:pt x="52" y="27"/>
                  </a:cubicBezTo>
                  <a:cubicBezTo>
                    <a:pt x="52" y="29"/>
                    <a:pt x="50" y="31"/>
                    <a:pt x="48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9033432" y="2552260"/>
              <a:ext cx="205917" cy="179443"/>
            </a:xfrm>
            <a:custGeom>
              <a:avLst/>
              <a:gdLst>
                <a:gd name="T0" fmla="*/ 5 w 35"/>
                <a:gd name="T1" fmla="*/ 30 h 30"/>
                <a:gd name="T2" fmla="*/ 2 w 35"/>
                <a:gd name="T3" fmla="*/ 28 h 30"/>
                <a:gd name="T4" fmla="*/ 0 w 35"/>
                <a:gd name="T5" fmla="*/ 20 h 30"/>
                <a:gd name="T6" fmla="*/ 20 w 35"/>
                <a:gd name="T7" fmla="*/ 0 h 30"/>
                <a:gd name="T8" fmla="*/ 33 w 35"/>
                <a:gd name="T9" fmla="*/ 5 h 30"/>
                <a:gd name="T10" fmla="*/ 33 w 35"/>
                <a:gd name="T11" fmla="*/ 11 h 30"/>
                <a:gd name="T12" fmla="*/ 28 w 35"/>
                <a:gd name="T13" fmla="*/ 11 h 30"/>
                <a:gd name="T14" fmla="*/ 20 w 35"/>
                <a:gd name="T15" fmla="*/ 8 h 30"/>
                <a:gd name="T16" fmla="*/ 8 w 35"/>
                <a:gd name="T17" fmla="*/ 20 h 30"/>
                <a:gd name="T18" fmla="*/ 9 w 35"/>
                <a:gd name="T19" fmla="*/ 25 h 30"/>
                <a:gd name="T20" fmla="*/ 7 w 35"/>
                <a:gd name="T21" fmla="*/ 30 h 30"/>
                <a:gd name="T22" fmla="*/ 5 w 35"/>
                <a:gd name="T2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5" h="30">
                  <a:moveTo>
                    <a:pt x="5" y="30"/>
                  </a:moveTo>
                  <a:cubicBezTo>
                    <a:pt x="4" y="30"/>
                    <a:pt x="2" y="29"/>
                    <a:pt x="2" y="28"/>
                  </a:cubicBezTo>
                  <a:cubicBezTo>
                    <a:pt x="1" y="25"/>
                    <a:pt x="0" y="23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5" y="0"/>
                    <a:pt x="29" y="2"/>
                    <a:pt x="33" y="5"/>
                  </a:cubicBezTo>
                  <a:cubicBezTo>
                    <a:pt x="35" y="7"/>
                    <a:pt x="35" y="9"/>
                    <a:pt x="33" y="11"/>
                  </a:cubicBezTo>
                  <a:cubicBezTo>
                    <a:pt x="32" y="13"/>
                    <a:pt x="29" y="13"/>
                    <a:pt x="28" y="11"/>
                  </a:cubicBezTo>
                  <a:cubicBezTo>
                    <a:pt x="26" y="10"/>
                    <a:pt x="24" y="8"/>
                    <a:pt x="20" y="8"/>
                  </a:cubicBezTo>
                  <a:cubicBezTo>
                    <a:pt x="13" y="8"/>
                    <a:pt x="8" y="14"/>
                    <a:pt x="8" y="20"/>
                  </a:cubicBezTo>
                  <a:cubicBezTo>
                    <a:pt x="8" y="22"/>
                    <a:pt x="8" y="23"/>
                    <a:pt x="9" y="25"/>
                  </a:cubicBezTo>
                  <a:cubicBezTo>
                    <a:pt x="10" y="27"/>
                    <a:pt x="9" y="29"/>
                    <a:pt x="7" y="30"/>
                  </a:cubicBezTo>
                  <a:cubicBezTo>
                    <a:pt x="6" y="30"/>
                    <a:pt x="6" y="30"/>
                    <a:pt x="5" y="3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7965606" y="3102353"/>
              <a:ext cx="123550" cy="200034"/>
            </a:xfrm>
            <a:custGeom>
              <a:avLst/>
              <a:gdLst>
                <a:gd name="T0" fmla="*/ 4 w 21"/>
                <a:gd name="T1" fmla="*/ 34 h 34"/>
                <a:gd name="T2" fmla="*/ 0 w 21"/>
                <a:gd name="T3" fmla="*/ 30 h 34"/>
                <a:gd name="T4" fmla="*/ 4 w 21"/>
                <a:gd name="T5" fmla="*/ 26 h 34"/>
                <a:gd name="T6" fmla="*/ 13 w 21"/>
                <a:gd name="T7" fmla="*/ 17 h 34"/>
                <a:gd name="T8" fmla="*/ 4 w 21"/>
                <a:gd name="T9" fmla="*/ 8 h 34"/>
                <a:gd name="T10" fmla="*/ 0 w 21"/>
                <a:gd name="T11" fmla="*/ 4 h 34"/>
                <a:gd name="T12" fmla="*/ 4 w 21"/>
                <a:gd name="T13" fmla="*/ 0 h 34"/>
                <a:gd name="T14" fmla="*/ 21 w 21"/>
                <a:gd name="T15" fmla="*/ 17 h 34"/>
                <a:gd name="T16" fmla="*/ 4 w 21"/>
                <a:gd name="T1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4">
                  <a:moveTo>
                    <a:pt x="4" y="34"/>
                  </a:moveTo>
                  <a:cubicBezTo>
                    <a:pt x="1" y="34"/>
                    <a:pt x="0" y="33"/>
                    <a:pt x="0" y="30"/>
                  </a:cubicBezTo>
                  <a:cubicBezTo>
                    <a:pt x="0" y="28"/>
                    <a:pt x="1" y="26"/>
                    <a:pt x="4" y="26"/>
                  </a:cubicBezTo>
                  <a:cubicBezTo>
                    <a:pt x="9" y="26"/>
                    <a:pt x="13" y="22"/>
                    <a:pt x="13" y="17"/>
                  </a:cubicBezTo>
                  <a:cubicBezTo>
                    <a:pt x="13" y="12"/>
                    <a:pt x="9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13" y="0"/>
                    <a:pt x="21" y="8"/>
                    <a:pt x="21" y="17"/>
                  </a:cubicBezTo>
                  <a:cubicBezTo>
                    <a:pt x="21" y="27"/>
                    <a:pt x="13" y="34"/>
                    <a:pt x="4" y="3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7633198" y="3078820"/>
              <a:ext cx="455958" cy="223567"/>
            </a:xfrm>
            <a:custGeom>
              <a:avLst/>
              <a:gdLst>
                <a:gd name="T0" fmla="*/ 60 w 77"/>
                <a:gd name="T1" fmla="*/ 38 h 38"/>
                <a:gd name="T2" fmla="*/ 19 w 77"/>
                <a:gd name="T3" fmla="*/ 38 h 38"/>
                <a:gd name="T4" fmla="*/ 0 w 77"/>
                <a:gd name="T5" fmla="*/ 19 h 38"/>
                <a:gd name="T6" fmla="*/ 19 w 77"/>
                <a:gd name="T7" fmla="*/ 0 h 38"/>
                <a:gd name="T8" fmla="*/ 31 w 77"/>
                <a:gd name="T9" fmla="*/ 4 h 38"/>
                <a:gd name="T10" fmla="*/ 32 w 77"/>
                <a:gd name="T11" fmla="*/ 10 h 38"/>
                <a:gd name="T12" fmla="*/ 26 w 77"/>
                <a:gd name="T13" fmla="*/ 10 h 38"/>
                <a:gd name="T14" fmla="*/ 19 w 77"/>
                <a:gd name="T15" fmla="*/ 8 h 38"/>
                <a:gd name="T16" fmla="*/ 8 w 77"/>
                <a:gd name="T17" fmla="*/ 19 h 38"/>
                <a:gd name="T18" fmla="*/ 19 w 77"/>
                <a:gd name="T19" fmla="*/ 30 h 38"/>
                <a:gd name="T20" fmla="*/ 60 w 77"/>
                <a:gd name="T21" fmla="*/ 30 h 38"/>
                <a:gd name="T22" fmla="*/ 69 w 77"/>
                <a:gd name="T23" fmla="*/ 21 h 38"/>
                <a:gd name="T24" fmla="*/ 60 w 77"/>
                <a:gd name="T25" fmla="*/ 12 h 38"/>
                <a:gd name="T26" fmla="*/ 54 w 77"/>
                <a:gd name="T27" fmla="*/ 14 h 38"/>
                <a:gd name="T28" fmla="*/ 48 w 77"/>
                <a:gd name="T29" fmla="*/ 13 h 38"/>
                <a:gd name="T30" fmla="*/ 49 w 77"/>
                <a:gd name="T31" fmla="*/ 7 h 38"/>
                <a:gd name="T32" fmla="*/ 60 w 77"/>
                <a:gd name="T33" fmla="*/ 4 h 38"/>
                <a:gd name="T34" fmla="*/ 77 w 77"/>
                <a:gd name="T35" fmla="*/ 21 h 38"/>
                <a:gd name="T36" fmla="*/ 60 w 77"/>
                <a:gd name="T3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7" h="38">
                  <a:moveTo>
                    <a:pt x="60" y="38"/>
                  </a:moveTo>
                  <a:cubicBezTo>
                    <a:pt x="19" y="38"/>
                    <a:pt x="19" y="38"/>
                    <a:pt x="19" y="38"/>
                  </a:cubicBezTo>
                  <a:cubicBezTo>
                    <a:pt x="8" y="38"/>
                    <a:pt x="0" y="30"/>
                    <a:pt x="0" y="19"/>
                  </a:cubicBezTo>
                  <a:cubicBezTo>
                    <a:pt x="0" y="9"/>
                    <a:pt x="8" y="0"/>
                    <a:pt x="19" y="0"/>
                  </a:cubicBezTo>
                  <a:cubicBezTo>
                    <a:pt x="23" y="0"/>
                    <a:pt x="28" y="1"/>
                    <a:pt x="31" y="4"/>
                  </a:cubicBezTo>
                  <a:cubicBezTo>
                    <a:pt x="33" y="5"/>
                    <a:pt x="33" y="8"/>
                    <a:pt x="32" y="10"/>
                  </a:cubicBezTo>
                  <a:cubicBezTo>
                    <a:pt x="30" y="11"/>
                    <a:pt x="28" y="12"/>
                    <a:pt x="26" y="10"/>
                  </a:cubicBezTo>
                  <a:cubicBezTo>
                    <a:pt x="24" y="9"/>
                    <a:pt x="22" y="8"/>
                    <a:pt x="19" y="8"/>
                  </a:cubicBez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65" y="30"/>
                    <a:pt x="69" y="26"/>
                    <a:pt x="69" y="21"/>
                  </a:cubicBezTo>
                  <a:cubicBezTo>
                    <a:pt x="69" y="16"/>
                    <a:pt x="65" y="12"/>
                    <a:pt x="60" y="12"/>
                  </a:cubicBezTo>
                  <a:cubicBezTo>
                    <a:pt x="57" y="12"/>
                    <a:pt x="56" y="13"/>
                    <a:pt x="54" y="14"/>
                  </a:cubicBezTo>
                  <a:cubicBezTo>
                    <a:pt x="52" y="15"/>
                    <a:pt x="50" y="15"/>
                    <a:pt x="48" y="13"/>
                  </a:cubicBezTo>
                  <a:cubicBezTo>
                    <a:pt x="47" y="11"/>
                    <a:pt x="47" y="9"/>
                    <a:pt x="49" y="7"/>
                  </a:cubicBezTo>
                  <a:cubicBezTo>
                    <a:pt x="52" y="5"/>
                    <a:pt x="56" y="4"/>
                    <a:pt x="60" y="4"/>
                  </a:cubicBezTo>
                  <a:cubicBezTo>
                    <a:pt x="69" y="4"/>
                    <a:pt x="77" y="12"/>
                    <a:pt x="77" y="21"/>
                  </a:cubicBezTo>
                  <a:cubicBezTo>
                    <a:pt x="77" y="31"/>
                    <a:pt x="69" y="38"/>
                    <a:pt x="60" y="38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7703798" y="2990570"/>
              <a:ext cx="285341" cy="158850"/>
            </a:xfrm>
            <a:custGeom>
              <a:avLst/>
              <a:gdLst>
                <a:gd name="T0" fmla="*/ 44 w 48"/>
                <a:gd name="T1" fmla="*/ 27 h 27"/>
                <a:gd name="T2" fmla="*/ 40 w 48"/>
                <a:gd name="T3" fmla="*/ 23 h 27"/>
                <a:gd name="T4" fmla="*/ 24 w 48"/>
                <a:gd name="T5" fmla="*/ 8 h 27"/>
                <a:gd name="T6" fmla="*/ 9 w 48"/>
                <a:gd name="T7" fmla="*/ 20 h 27"/>
                <a:gd name="T8" fmla="*/ 4 w 48"/>
                <a:gd name="T9" fmla="*/ 23 h 27"/>
                <a:gd name="T10" fmla="*/ 1 w 48"/>
                <a:gd name="T11" fmla="*/ 18 h 27"/>
                <a:gd name="T12" fmla="*/ 24 w 48"/>
                <a:gd name="T13" fmla="*/ 0 h 27"/>
                <a:gd name="T14" fmla="*/ 48 w 48"/>
                <a:gd name="T15" fmla="*/ 23 h 27"/>
                <a:gd name="T16" fmla="*/ 44 w 48"/>
                <a:gd name="T17" fmla="*/ 27 h 27"/>
                <a:gd name="T18" fmla="*/ 44 w 4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27">
                  <a:moveTo>
                    <a:pt x="44" y="27"/>
                  </a:moveTo>
                  <a:cubicBezTo>
                    <a:pt x="42" y="27"/>
                    <a:pt x="40" y="26"/>
                    <a:pt x="40" y="23"/>
                  </a:cubicBezTo>
                  <a:cubicBezTo>
                    <a:pt x="40" y="15"/>
                    <a:pt x="33" y="8"/>
                    <a:pt x="24" y="8"/>
                  </a:cubicBezTo>
                  <a:cubicBezTo>
                    <a:pt x="17" y="8"/>
                    <a:pt x="10" y="13"/>
                    <a:pt x="9" y="20"/>
                  </a:cubicBezTo>
                  <a:cubicBezTo>
                    <a:pt x="8" y="22"/>
                    <a:pt x="6" y="23"/>
                    <a:pt x="4" y="23"/>
                  </a:cubicBezTo>
                  <a:cubicBezTo>
                    <a:pt x="2" y="22"/>
                    <a:pt x="0" y="20"/>
                    <a:pt x="1" y="18"/>
                  </a:cubicBezTo>
                  <a:cubicBezTo>
                    <a:pt x="4" y="7"/>
                    <a:pt x="13" y="0"/>
                    <a:pt x="24" y="0"/>
                  </a:cubicBezTo>
                  <a:cubicBezTo>
                    <a:pt x="37" y="0"/>
                    <a:pt x="48" y="10"/>
                    <a:pt x="48" y="23"/>
                  </a:cubicBezTo>
                  <a:cubicBezTo>
                    <a:pt x="48" y="26"/>
                    <a:pt x="46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9139333" y="3881897"/>
              <a:ext cx="114724" cy="176500"/>
            </a:xfrm>
            <a:custGeom>
              <a:avLst/>
              <a:gdLst>
                <a:gd name="T0" fmla="*/ 15 w 19"/>
                <a:gd name="T1" fmla="*/ 30 h 30"/>
                <a:gd name="T2" fmla="*/ 0 w 19"/>
                <a:gd name="T3" fmla="*/ 15 h 30"/>
                <a:gd name="T4" fmla="*/ 15 w 19"/>
                <a:gd name="T5" fmla="*/ 0 h 30"/>
                <a:gd name="T6" fmla="*/ 19 w 19"/>
                <a:gd name="T7" fmla="*/ 4 h 30"/>
                <a:gd name="T8" fmla="*/ 15 w 19"/>
                <a:gd name="T9" fmla="*/ 8 h 30"/>
                <a:gd name="T10" fmla="*/ 8 w 19"/>
                <a:gd name="T11" fmla="*/ 15 h 30"/>
                <a:gd name="T12" fmla="*/ 15 w 19"/>
                <a:gd name="T13" fmla="*/ 22 h 30"/>
                <a:gd name="T14" fmla="*/ 19 w 19"/>
                <a:gd name="T15" fmla="*/ 26 h 30"/>
                <a:gd name="T16" fmla="*/ 15 w 19"/>
                <a:gd name="T1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30">
                  <a:moveTo>
                    <a:pt x="15" y="30"/>
                  </a:moveTo>
                  <a:cubicBezTo>
                    <a:pt x="7" y="30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17" y="0"/>
                    <a:pt x="19" y="2"/>
                    <a:pt x="19" y="4"/>
                  </a:cubicBezTo>
                  <a:cubicBezTo>
                    <a:pt x="19" y="6"/>
                    <a:pt x="17" y="8"/>
                    <a:pt x="15" y="8"/>
                  </a:cubicBezTo>
                  <a:cubicBezTo>
                    <a:pt x="11" y="8"/>
                    <a:pt x="8" y="11"/>
                    <a:pt x="8" y="15"/>
                  </a:cubicBezTo>
                  <a:cubicBezTo>
                    <a:pt x="8" y="19"/>
                    <a:pt x="11" y="22"/>
                    <a:pt x="15" y="22"/>
                  </a:cubicBezTo>
                  <a:cubicBezTo>
                    <a:pt x="17" y="22"/>
                    <a:pt x="19" y="23"/>
                    <a:pt x="19" y="26"/>
                  </a:cubicBezTo>
                  <a:cubicBezTo>
                    <a:pt x="19" y="28"/>
                    <a:pt x="17" y="30"/>
                    <a:pt x="15" y="3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9139333" y="3864247"/>
              <a:ext cx="379475" cy="194150"/>
            </a:xfrm>
            <a:custGeom>
              <a:avLst/>
              <a:gdLst>
                <a:gd name="T0" fmla="*/ 48 w 64"/>
                <a:gd name="T1" fmla="*/ 33 h 33"/>
                <a:gd name="T2" fmla="*/ 15 w 64"/>
                <a:gd name="T3" fmla="*/ 33 h 33"/>
                <a:gd name="T4" fmla="*/ 0 w 64"/>
                <a:gd name="T5" fmla="*/ 18 h 33"/>
                <a:gd name="T6" fmla="*/ 15 w 64"/>
                <a:gd name="T7" fmla="*/ 3 h 33"/>
                <a:gd name="T8" fmla="*/ 24 w 64"/>
                <a:gd name="T9" fmla="*/ 6 h 33"/>
                <a:gd name="T10" fmla="*/ 25 w 64"/>
                <a:gd name="T11" fmla="*/ 12 h 33"/>
                <a:gd name="T12" fmla="*/ 19 w 64"/>
                <a:gd name="T13" fmla="*/ 12 h 33"/>
                <a:gd name="T14" fmla="*/ 15 w 64"/>
                <a:gd name="T15" fmla="*/ 11 h 33"/>
                <a:gd name="T16" fmla="*/ 8 w 64"/>
                <a:gd name="T17" fmla="*/ 18 h 33"/>
                <a:gd name="T18" fmla="*/ 15 w 64"/>
                <a:gd name="T19" fmla="*/ 25 h 33"/>
                <a:gd name="T20" fmla="*/ 48 w 64"/>
                <a:gd name="T21" fmla="*/ 25 h 33"/>
                <a:gd name="T22" fmla="*/ 56 w 64"/>
                <a:gd name="T23" fmla="*/ 16 h 33"/>
                <a:gd name="T24" fmla="*/ 48 w 64"/>
                <a:gd name="T25" fmla="*/ 8 h 33"/>
                <a:gd name="T26" fmla="*/ 42 w 64"/>
                <a:gd name="T27" fmla="*/ 10 h 33"/>
                <a:gd name="T28" fmla="*/ 37 w 64"/>
                <a:gd name="T29" fmla="*/ 9 h 33"/>
                <a:gd name="T30" fmla="*/ 37 w 64"/>
                <a:gd name="T31" fmla="*/ 3 h 33"/>
                <a:gd name="T32" fmla="*/ 48 w 64"/>
                <a:gd name="T33" fmla="*/ 0 h 33"/>
                <a:gd name="T34" fmla="*/ 64 w 64"/>
                <a:gd name="T35" fmla="*/ 16 h 33"/>
                <a:gd name="T36" fmla="*/ 48 w 64"/>
                <a:gd name="T3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4" h="33">
                  <a:moveTo>
                    <a:pt x="48" y="33"/>
                  </a:moveTo>
                  <a:cubicBezTo>
                    <a:pt x="15" y="33"/>
                    <a:pt x="15" y="33"/>
                    <a:pt x="15" y="33"/>
                  </a:cubicBezTo>
                  <a:cubicBezTo>
                    <a:pt x="7" y="33"/>
                    <a:pt x="0" y="26"/>
                    <a:pt x="0" y="18"/>
                  </a:cubicBezTo>
                  <a:cubicBezTo>
                    <a:pt x="0" y="10"/>
                    <a:pt x="7" y="3"/>
                    <a:pt x="15" y="3"/>
                  </a:cubicBezTo>
                  <a:cubicBezTo>
                    <a:pt x="18" y="3"/>
                    <a:pt x="21" y="4"/>
                    <a:pt x="24" y="6"/>
                  </a:cubicBezTo>
                  <a:cubicBezTo>
                    <a:pt x="26" y="7"/>
                    <a:pt x="26" y="10"/>
                    <a:pt x="25" y="12"/>
                  </a:cubicBezTo>
                  <a:cubicBezTo>
                    <a:pt x="23" y="13"/>
                    <a:pt x="21" y="14"/>
                    <a:pt x="19" y="12"/>
                  </a:cubicBezTo>
                  <a:cubicBezTo>
                    <a:pt x="18" y="12"/>
                    <a:pt x="16" y="11"/>
                    <a:pt x="15" y="11"/>
                  </a:cubicBezTo>
                  <a:cubicBezTo>
                    <a:pt x="11" y="11"/>
                    <a:pt x="8" y="14"/>
                    <a:pt x="8" y="18"/>
                  </a:cubicBezTo>
                  <a:cubicBezTo>
                    <a:pt x="8" y="22"/>
                    <a:pt x="11" y="25"/>
                    <a:pt x="15" y="25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2" y="25"/>
                    <a:pt x="56" y="21"/>
                    <a:pt x="56" y="16"/>
                  </a:cubicBezTo>
                  <a:cubicBezTo>
                    <a:pt x="56" y="12"/>
                    <a:pt x="52" y="8"/>
                    <a:pt x="48" y="8"/>
                  </a:cubicBezTo>
                  <a:cubicBezTo>
                    <a:pt x="46" y="8"/>
                    <a:pt x="44" y="8"/>
                    <a:pt x="42" y="10"/>
                  </a:cubicBezTo>
                  <a:cubicBezTo>
                    <a:pt x="41" y="11"/>
                    <a:pt x="38" y="11"/>
                    <a:pt x="37" y="9"/>
                  </a:cubicBezTo>
                  <a:cubicBezTo>
                    <a:pt x="35" y="7"/>
                    <a:pt x="36" y="5"/>
                    <a:pt x="37" y="3"/>
                  </a:cubicBezTo>
                  <a:cubicBezTo>
                    <a:pt x="40" y="1"/>
                    <a:pt x="44" y="0"/>
                    <a:pt x="48" y="0"/>
                  </a:cubicBezTo>
                  <a:cubicBezTo>
                    <a:pt x="57" y="0"/>
                    <a:pt x="64" y="7"/>
                    <a:pt x="64" y="16"/>
                  </a:cubicBezTo>
                  <a:cubicBezTo>
                    <a:pt x="64" y="25"/>
                    <a:pt x="57" y="33"/>
                    <a:pt x="48" y="3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9221700" y="3793647"/>
              <a:ext cx="238275" cy="135317"/>
            </a:xfrm>
            <a:custGeom>
              <a:avLst/>
              <a:gdLst>
                <a:gd name="T0" fmla="*/ 4 w 40"/>
                <a:gd name="T1" fmla="*/ 23 h 23"/>
                <a:gd name="T2" fmla="*/ 4 w 40"/>
                <a:gd name="T3" fmla="*/ 23 h 23"/>
                <a:gd name="T4" fmla="*/ 0 w 40"/>
                <a:gd name="T5" fmla="*/ 19 h 23"/>
                <a:gd name="T6" fmla="*/ 20 w 40"/>
                <a:gd name="T7" fmla="*/ 0 h 23"/>
                <a:gd name="T8" fmla="*/ 39 w 40"/>
                <a:gd name="T9" fmla="*/ 15 h 23"/>
                <a:gd name="T10" fmla="*/ 36 w 40"/>
                <a:gd name="T11" fmla="*/ 20 h 23"/>
                <a:gd name="T12" fmla="*/ 32 w 40"/>
                <a:gd name="T13" fmla="*/ 17 h 23"/>
                <a:gd name="T14" fmla="*/ 20 w 40"/>
                <a:gd name="T15" fmla="*/ 8 h 23"/>
                <a:gd name="T16" fmla="*/ 8 w 40"/>
                <a:gd name="T17" fmla="*/ 20 h 23"/>
                <a:gd name="T18" fmla="*/ 4 w 40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23">
                  <a:moveTo>
                    <a:pt x="4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1" y="23"/>
                    <a:pt x="0" y="22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9" y="0"/>
                    <a:pt x="37" y="6"/>
                    <a:pt x="39" y="15"/>
                  </a:cubicBezTo>
                  <a:cubicBezTo>
                    <a:pt x="40" y="17"/>
                    <a:pt x="39" y="19"/>
                    <a:pt x="36" y="20"/>
                  </a:cubicBezTo>
                  <a:cubicBezTo>
                    <a:pt x="34" y="20"/>
                    <a:pt x="32" y="19"/>
                    <a:pt x="32" y="17"/>
                  </a:cubicBezTo>
                  <a:cubicBezTo>
                    <a:pt x="30" y="11"/>
                    <a:pt x="25" y="8"/>
                    <a:pt x="20" y="8"/>
                  </a:cubicBezTo>
                  <a:cubicBezTo>
                    <a:pt x="13" y="8"/>
                    <a:pt x="8" y="13"/>
                    <a:pt x="8" y="20"/>
                  </a:cubicBezTo>
                  <a:cubicBezTo>
                    <a:pt x="8" y="22"/>
                    <a:pt x="6" y="23"/>
                    <a:pt x="4" y="2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5818189" y="1958042"/>
              <a:ext cx="5656828" cy="3021100"/>
            </a:xfrm>
            <a:custGeom>
              <a:avLst/>
              <a:gdLst>
                <a:gd name="T0" fmla="*/ 531 w 957"/>
                <a:gd name="T1" fmla="*/ 375 h 512"/>
                <a:gd name="T2" fmla="*/ 499 w 957"/>
                <a:gd name="T3" fmla="*/ 292 h 512"/>
                <a:gd name="T4" fmla="*/ 477 w 957"/>
                <a:gd name="T5" fmla="*/ 84 h 512"/>
                <a:gd name="T6" fmla="*/ 467 w 957"/>
                <a:gd name="T7" fmla="*/ 53 h 512"/>
                <a:gd name="T8" fmla="*/ 455 w 957"/>
                <a:gd name="T9" fmla="*/ 53 h 512"/>
                <a:gd name="T10" fmla="*/ 450 w 957"/>
                <a:gd name="T11" fmla="*/ 86 h 512"/>
                <a:gd name="T12" fmla="*/ 431 w 957"/>
                <a:gd name="T13" fmla="*/ 296 h 512"/>
                <a:gd name="T14" fmla="*/ 396 w 957"/>
                <a:gd name="T15" fmla="*/ 399 h 512"/>
                <a:gd name="T16" fmla="*/ 4 w 957"/>
                <a:gd name="T17" fmla="*/ 512 h 512"/>
                <a:gd name="T18" fmla="*/ 583 w 957"/>
                <a:gd name="T19" fmla="*/ 512 h 512"/>
                <a:gd name="T20" fmla="*/ 377 w 957"/>
                <a:gd name="T21" fmla="*/ 456 h 512"/>
                <a:gd name="T22" fmla="*/ 392 w 957"/>
                <a:gd name="T23" fmla="*/ 429 h 512"/>
                <a:gd name="T24" fmla="*/ 510 w 957"/>
                <a:gd name="T25" fmla="*/ 429 h 512"/>
                <a:gd name="T26" fmla="*/ 506 w 957"/>
                <a:gd name="T27" fmla="*/ 421 h 512"/>
                <a:gd name="T28" fmla="*/ 523 w 957"/>
                <a:gd name="T29" fmla="*/ 395 h 512"/>
                <a:gd name="T30" fmla="*/ 404 w 957"/>
                <a:gd name="T31" fmla="*/ 395 h 512"/>
                <a:gd name="T32" fmla="*/ 420 w 957"/>
                <a:gd name="T33" fmla="*/ 421 h 512"/>
                <a:gd name="T34" fmla="*/ 432 w 957"/>
                <a:gd name="T35" fmla="*/ 429 h 512"/>
                <a:gd name="T36" fmla="*/ 489 w 957"/>
                <a:gd name="T37" fmla="*/ 403 h 512"/>
                <a:gd name="T38" fmla="*/ 495 w 957"/>
                <a:gd name="T39" fmla="*/ 429 h 512"/>
                <a:gd name="T40" fmla="*/ 532 w 957"/>
                <a:gd name="T41" fmla="*/ 475 h 512"/>
                <a:gd name="T42" fmla="*/ 419 w 957"/>
                <a:gd name="T43" fmla="*/ 370 h 512"/>
                <a:gd name="T44" fmla="*/ 424 w 957"/>
                <a:gd name="T45" fmla="*/ 350 h 512"/>
                <a:gd name="T46" fmla="*/ 430 w 957"/>
                <a:gd name="T47" fmla="*/ 330 h 512"/>
                <a:gd name="T48" fmla="*/ 446 w 957"/>
                <a:gd name="T49" fmla="*/ 370 h 512"/>
                <a:gd name="T50" fmla="*/ 489 w 957"/>
                <a:gd name="T51" fmla="*/ 370 h 512"/>
                <a:gd name="T52" fmla="*/ 502 w 957"/>
                <a:gd name="T53" fmla="*/ 350 h 512"/>
                <a:gd name="T54" fmla="*/ 493 w 957"/>
                <a:gd name="T55" fmla="*/ 318 h 512"/>
                <a:gd name="T56" fmla="*/ 435 w 957"/>
                <a:gd name="T57" fmla="*/ 288 h 512"/>
                <a:gd name="T58" fmla="*/ 490 w 957"/>
                <a:gd name="T59" fmla="*/ 288 h 512"/>
                <a:gd name="T60" fmla="*/ 484 w 957"/>
                <a:gd name="T61" fmla="*/ 276 h 512"/>
                <a:gd name="T62" fmla="*/ 453 w 957"/>
                <a:gd name="T63" fmla="*/ 208 h 512"/>
                <a:gd name="T64" fmla="*/ 448 w 957"/>
                <a:gd name="T65" fmla="*/ 216 h 512"/>
                <a:gd name="T66" fmla="*/ 453 w 957"/>
                <a:gd name="T67" fmla="*/ 233 h 512"/>
                <a:gd name="T68" fmla="*/ 452 w 957"/>
                <a:gd name="T69" fmla="*/ 250 h 512"/>
                <a:gd name="T70" fmla="*/ 473 w 957"/>
                <a:gd name="T71" fmla="*/ 200 h 512"/>
                <a:gd name="T72" fmla="*/ 475 w 957"/>
                <a:gd name="T73" fmla="*/ 250 h 512"/>
                <a:gd name="T74" fmla="*/ 475 w 957"/>
                <a:gd name="T75" fmla="*/ 242 h 512"/>
                <a:gd name="T76" fmla="*/ 474 w 957"/>
                <a:gd name="T77" fmla="*/ 225 h 512"/>
                <a:gd name="T78" fmla="*/ 473 w 957"/>
                <a:gd name="T79" fmla="*/ 192 h 512"/>
                <a:gd name="T80" fmla="*/ 469 w 957"/>
                <a:gd name="T81" fmla="*/ 80 h 512"/>
                <a:gd name="T82" fmla="*/ 469 w 957"/>
                <a:gd name="T83" fmla="*/ 72 h 512"/>
                <a:gd name="T84" fmla="*/ 457 w 957"/>
                <a:gd name="T85" fmla="*/ 99 h 512"/>
                <a:gd name="T86" fmla="*/ 454 w 957"/>
                <a:gd name="T87" fmla="*/ 183 h 512"/>
                <a:gd name="T88" fmla="*/ 444 w 957"/>
                <a:gd name="T89" fmla="*/ 266 h 512"/>
                <a:gd name="T90" fmla="*/ 466 w 957"/>
                <a:gd name="T91" fmla="*/ 212 h 512"/>
                <a:gd name="T92" fmla="*/ 467 w 957"/>
                <a:gd name="T93" fmla="*/ 230 h 512"/>
                <a:gd name="T94" fmla="*/ 467 w 957"/>
                <a:gd name="T95" fmla="*/ 61 h 512"/>
                <a:gd name="T96" fmla="*/ 491 w 957"/>
                <a:gd name="T97" fmla="*/ 310 h 512"/>
                <a:gd name="T98" fmla="*/ 523 w 957"/>
                <a:gd name="T99" fmla="*/ 383 h 512"/>
                <a:gd name="T100" fmla="*/ 391 w 957"/>
                <a:gd name="T101" fmla="*/ 483 h 512"/>
                <a:gd name="T102" fmla="*/ 409 w 957"/>
                <a:gd name="T103" fmla="*/ 464 h 512"/>
                <a:gd name="T104" fmla="*/ 537 w 957"/>
                <a:gd name="T105" fmla="*/ 504 h 512"/>
                <a:gd name="T106" fmla="*/ 577 w 957"/>
                <a:gd name="T107" fmla="*/ 504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57" h="512">
                  <a:moveTo>
                    <a:pt x="953" y="504"/>
                  </a:moveTo>
                  <a:cubicBezTo>
                    <a:pt x="586" y="504"/>
                    <a:pt x="586" y="504"/>
                    <a:pt x="586" y="504"/>
                  </a:cubicBezTo>
                  <a:cubicBezTo>
                    <a:pt x="528" y="402"/>
                    <a:pt x="528" y="402"/>
                    <a:pt x="528" y="402"/>
                  </a:cubicBezTo>
                  <a:cubicBezTo>
                    <a:pt x="530" y="402"/>
                    <a:pt x="531" y="400"/>
                    <a:pt x="531" y="399"/>
                  </a:cubicBezTo>
                  <a:cubicBezTo>
                    <a:pt x="531" y="375"/>
                    <a:pt x="531" y="375"/>
                    <a:pt x="531" y="375"/>
                  </a:cubicBezTo>
                  <a:cubicBezTo>
                    <a:pt x="531" y="373"/>
                    <a:pt x="529" y="371"/>
                    <a:pt x="527" y="371"/>
                  </a:cubicBezTo>
                  <a:cubicBezTo>
                    <a:pt x="517" y="371"/>
                    <a:pt x="517" y="371"/>
                    <a:pt x="517" y="371"/>
                  </a:cubicBezTo>
                  <a:cubicBezTo>
                    <a:pt x="495" y="296"/>
                    <a:pt x="495" y="296"/>
                    <a:pt x="495" y="296"/>
                  </a:cubicBezTo>
                  <a:cubicBezTo>
                    <a:pt x="495" y="296"/>
                    <a:pt x="495" y="296"/>
                    <a:pt x="495" y="296"/>
                  </a:cubicBezTo>
                  <a:cubicBezTo>
                    <a:pt x="498" y="296"/>
                    <a:pt x="499" y="294"/>
                    <a:pt x="499" y="292"/>
                  </a:cubicBezTo>
                  <a:cubicBezTo>
                    <a:pt x="499" y="280"/>
                    <a:pt x="499" y="280"/>
                    <a:pt x="499" y="280"/>
                  </a:cubicBezTo>
                  <a:cubicBezTo>
                    <a:pt x="499" y="278"/>
                    <a:pt x="498" y="276"/>
                    <a:pt x="495" y="276"/>
                  </a:cubicBezTo>
                  <a:cubicBezTo>
                    <a:pt x="492" y="276"/>
                    <a:pt x="492" y="276"/>
                    <a:pt x="492" y="276"/>
                  </a:cubicBezTo>
                  <a:cubicBezTo>
                    <a:pt x="477" y="86"/>
                    <a:pt x="477" y="86"/>
                    <a:pt x="477" y="86"/>
                  </a:cubicBezTo>
                  <a:cubicBezTo>
                    <a:pt x="477" y="85"/>
                    <a:pt x="477" y="85"/>
                    <a:pt x="477" y="84"/>
                  </a:cubicBezTo>
                  <a:cubicBezTo>
                    <a:pt x="477" y="68"/>
                    <a:pt x="477" y="68"/>
                    <a:pt x="477" y="68"/>
                  </a:cubicBezTo>
                  <a:cubicBezTo>
                    <a:pt x="477" y="67"/>
                    <a:pt x="477" y="66"/>
                    <a:pt x="475" y="65"/>
                  </a:cubicBezTo>
                  <a:cubicBezTo>
                    <a:pt x="475" y="57"/>
                    <a:pt x="475" y="57"/>
                    <a:pt x="475" y="57"/>
                  </a:cubicBezTo>
                  <a:cubicBezTo>
                    <a:pt x="475" y="55"/>
                    <a:pt x="474" y="53"/>
                    <a:pt x="471" y="53"/>
                  </a:cubicBezTo>
                  <a:cubicBezTo>
                    <a:pt x="467" y="53"/>
                    <a:pt x="467" y="53"/>
                    <a:pt x="467" y="53"/>
                  </a:cubicBezTo>
                  <a:cubicBezTo>
                    <a:pt x="467" y="4"/>
                    <a:pt x="467" y="4"/>
                    <a:pt x="467" y="4"/>
                  </a:cubicBezTo>
                  <a:cubicBezTo>
                    <a:pt x="467" y="2"/>
                    <a:pt x="465" y="0"/>
                    <a:pt x="463" y="0"/>
                  </a:cubicBezTo>
                  <a:cubicBezTo>
                    <a:pt x="461" y="0"/>
                    <a:pt x="459" y="2"/>
                    <a:pt x="459" y="4"/>
                  </a:cubicBezTo>
                  <a:cubicBezTo>
                    <a:pt x="459" y="53"/>
                    <a:pt x="459" y="53"/>
                    <a:pt x="459" y="53"/>
                  </a:cubicBezTo>
                  <a:cubicBezTo>
                    <a:pt x="455" y="53"/>
                    <a:pt x="455" y="53"/>
                    <a:pt x="455" y="53"/>
                  </a:cubicBezTo>
                  <a:cubicBezTo>
                    <a:pt x="453" y="53"/>
                    <a:pt x="451" y="55"/>
                    <a:pt x="451" y="57"/>
                  </a:cubicBezTo>
                  <a:cubicBezTo>
                    <a:pt x="451" y="65"/>
                    <a:pt x="451" y="65"/>
                    <a:pt x="451" y="65"/>
                  </a:cubicBezTo>
                  <a:cubicBezTo>
                    <a:pt x="450" y="66"/>
                    <a:pt x="449" y="67"/>
                    <a:pt x="449" y="68"/>
                  </a:cubicBezTo>
                  <a:cubicBezTo>
                    <a:pt x="449" y="84"/>
                    <a:pt x="449" y="84"/>
                    <a:pt x="449" y="84"/>
                  </a:cubicBezTo>
                  <a:cubicBezTo>
                    <a:pt x="449" y="85"/>
                    <a:pt x="450" y="86"/>
                    <a:pt x="450" y="86"/>
                  </a:cubicBezTo>
                  <a:cubicBezTo>
                    <a:pt x="435" y="276"/>
                    <a:pt x="435" y="276"/>
                    <a:pt x="435" y="276"/>
                  </a:cubicBezTo>
                  <a:cubicBezTo>
                    <a:pt x="431" y="276"/>
                    <a:pt x="431" y="276"/>
                    <a:pt x="431" y="276"/>
                  </a:cubicBezTo>
                  <a:cubicBezTo>
                    <a:pt x="429" y="276"/>
                    <a:pt x="427" y="278"/>
                    <a:pt x="427" y="280"/>
                  </a:cubicBezTo>
                  <a:cubicBezTo>
                    <a:pt x="427" y="292"/>
                    <a:pt x="427" y="292"/>
                    <a:pt x="427" y="292"/>
                  </a:cubicBezTo>
                  <a:cubicBezTo>
                    <a:pt x="427" y="294"/>
                    <a:pt x="429" y="296"/>
                    <a:pt x="431" y="296"/>
                  </a:cubicBezTo>
                  <a:cubicBezTo>
                    <a:pt x="432" y="296"/>
                    <a:pt x="432" y="296"/>
                    <a:pt x="432" y="296"/>
                  </a:cubicBezTo>
                  <a:cubicBezTo>
                    <a:pt x="410" y="371"/>
                    <a:pt x="410" y="371"/>
                    <a:pt x="410" y="371"/>
                  </a:cubicBezTo>
                  <a:cubicBezTo>
                    <a:pt x="400" y="371"/>
                    <a:pt x="400" y="371"/>
                    <a:pt x="400" y="371"/>
                  </a:cubicBezTo>
                  <a:cubicBezTo>
                    <a:pt x="398" y="371"/>
                    <a:pt x="396" y="373"/>
                    <a:pt x="396" y="375"/>
                  </a:cubicBezTo>
                  <a:cubicBezTo>
                    <a:pt x="396" y="399"/>
                    <a:pt x="396" y="399"/>
                    <a:pt x="396" y="399"/>
                  </a:cubicBezTo>
                  <a:cubicBezTo>
                    <a:pt x="396" y="400"/>
                    <a:pt x="397" y="402"/>
                    <a:pt x="398" y="402"/>
                  </a:cubicBezTo>
                  <a:cubicBezTo>
                    <a:pt x="341" y="504"/>
                    <a:pt x="341" y="504"/>
                    <a:pt x="341" y="504"/>
                  </a:cubicBezTo>
                  <a:cubicBezTo>
                    <a:pt x="4" y="504"/>
                    <a:pt x="4" y="504"/>
                    <a:pt x="4" y="504"/>
                  </a:cubicBezTo>
                  <a:cubicBezTo>
                    <a:pt x="2" y="504"/>
                    <a:pt x="0" y="506"/>
                    <a:pt x="0" y="508"/>
                  </a:cubicBezTo>
                  <a:cubicBezTo>
                    <a:pt x="0" y="510"/>
                    <a:pt x="2" y="512"/>
                    <a:pt x="4" y="512"/>
                  </a:cubicBezTo>
                  <a:cubicBezTo>
                    <a:pt x="343" y="512"/>
                    <a:pt x="343" y="512"/>
                    <a:pt x="343" y="512"/>
                  </a:cubicBezTo>
                  <a:cubicBezTo>
                    <a:pt x="383" y="512"/>
                    <a:pt x="383" y="512"/>
                    <a:pt x="383" y="512"/>
                  </a:cubicBezTo>
                  <a:cubicBezTo>
                    <a:pt x="543" y="512"/>
                    <a:pt x="543" y="512"/>
                    <a:pt x="543" y="512"/>
                  </a:cubicBezTo>
                  <a:cubicBezTo>
                    <a:pt x="543" y="512"/>
                    <a:pt x="543" y="512"/>
                    <a:pt x="543" y="512"/>
                  </a:cubicBezTo>
                  <a:cubicBezTo>
                    <a:pt x="583" y="512"/>
                    <a:pt x="583" y="512"/>
                    <a:pt x="583" y="512"/>
                  </a:cubicBezTo>
                  <a:cubicBezTo>
                    <a:pt x="583" y="512"/>
                    <a:pt x="583" y="512"/>
                    <a:pt x="583" y="512"/>
                  </a:cubicBezTo>
                  <a:cubicBezTo>
                    <a:pt x="953" y="512"/>
                    <a:pt x="953" y="512"/>
                    <a:pt x="953" y="512"/>
                  </a:cubicBezTo>
                  <a:cubicBezTo>
                    <a:pt x="956" y="512"/>
                    <a:pt x="957" y="510"/>
                    <a:pt x="957" y="508"/>
                  </a:cubicBezTo>
                  <a:cubicBezTo>
                    <a:pt x="957" y="506"/>
                    <a:pt x="956" y="504"/>
                    <a:pt x="953" y="504"/>
                  </a:cubicBezTo>
                  <a:close/>
                  <a:moveTo>
                    <a:pt x="377" y="456"/>
                  </a:moveTo>
                  <a:cubicBezTo>
                    <a:pt x="404" y="456"/>
                    <a:pt x="404" y="456"/>
                    <a:pt x="404" y="456"/>
                  </a:cubicBezTo>
                  <a:cubicBezTo>
                    <a:pt x="395" y="475"/>
                    <a:pt x="395" y="475"/>
                    <a:pt x="395" y="475"/>
                  </a:cubicBezTo>
                  <a:cubicBezTo>
                    <a:pt x="367" y="475"/>
                    <a:pt x="367" y="475"/>
                    <a:pt x="367" y="475"/>
                  </a:cubicBezTo>
                  <a:lnTo>
                    <a:pt x="377" y="456"/>
                  </a:lnTo>
                  <a:close/>
                  <a:moveTo>
                    <a:pt x="392" y="429"/>
                  </a:moveTo>
                  <a:cubicBezTo>
                    <a:pt x="417" y="429"/>
                    <a:pt x="417" y="429"/>
                    <a:pt x="417" y="429"/>
                  </a:cubicBezTo>
                  <a:cubicBezTo>
                    <a:pt x="408" y="448"/>
                    <a:pt x="408" y="448"/>
                    <a:pt x="408" y="448"/>
                  </a:cubicBezTo>
                  <a:cubicBezTo>
                    <a:pt x="382" y="448"/>
                    <a:pt x="382" y="448"/>
                    <a:pt x="382" y="448"/>
                  </a:cubicBezTo>
                  <a:lnTo>
                    <a:pt x="392" y="429"/>
                  </a:lnTo>
                  <a:close/>
                  <a:moveTo>
                    <a:pt x="510" y="429"/>
                  </a:moveTo>
                  <a:cubicBezTo>
                    <a:pt x="534" y="429"/>
                    <a:pt x="534" y="429"/>
                    <a:pt x="534" y="429"/>
                  </a:cubicBezTo>
                  <a:cubicBezTo>
                    <a:pt x="545" y="448"/>
                    <a:pt x="545" y="448"/>
                    <a:pt x="545" y="448"/>
                  </a:cubicBezTo>
                  <a:cubicBezTo>
                    <a:pt x="519" y="448"/>
                    <a:pt x="519" y="448"/>
                    <a:pt x="519" y="448"/>
                  </a:cubicBezTo>
                  <a:lnTo>
                    <a:pt x="510" y="429"/>
                  </a:lnTo>
                  <a:close/>
                  <a:moveTo>
                    <a:pt x="506" y="421"/>
                  </a:moveTo>
                  <a:cubicBezTo>
                    <a:pt x="498" y="403"/>
                    <a:pt x="498" y="403"/>
                    <a:pt x="498" y="403"/>
                  </a:cubicBezTo>
                  <a:cubicBezTo>
                    <a:pt x="519" y="403"/>
                    <a:pt x="519" y="403"/>
                    <a:pt x="519" y="403"/>
                  </a:cubicBezTo>
                  <a:cubicBezTo>
                    <a:pt x="530" y="421"/>
                    <a:pt x="530" y="421"/>
                    <a:pt x="530" y="421"/>
                  </a:cubicBezTo>
                  <a:lnTo>
                    <a:pt x="506" y="421"/>
                  </a:lnTo>
                  <a:close/>
                  <a:moveTo>
                    <a:pt x="523" y="395"/>
                  </a:moveTo>
                  <a:cubicBezTo>
                    <a:pt x="522" y="395"/>
                    <a:pt x="522" y="395"/>
                    <a:pt x="522" y="395"/>
                  </a:cubicBezTo>
                  <a:cubicBezTo>
                    <a:pt x="491" y="395"/>
                    <a:pt x="491" y="395"/>
                    <a:pt x="491" y="395"/>
                  </a:cubicBezTo>
                  <a:cubicBezTo>
                    <a:pt x="435" y="395"/>
                    <a:pt x="435" y="395"/>
                    <a:pt x="435" y="395"/>
                  </a:cubicBezTo>
                  <a:cubicBezTo>
                    <a:pt x="405" y="395"/>
                    <a:pt x="405" y="395"/>
                    <a:pt x="405" y="395"/>
                  </a:cubicBezTo>
                  <a:cubicBezTo>
                    <a:pt x="404" y="395"/>
                    <a:pt x="404" y="395"/>
                    <a:pt x="404" y="395"/>
                  </a:cubicBezTo>
                  <a:cubicBezTo>
                    <a:pt x="404" y="391"/>
                    <a:pt x="404" y="391"/>
                    <a:pt x="404" y="391"/>
                  </a:cubicBezTo>
                  <a:cubicBezTo>
                    <a:pt x="523" y="391"/>
                    <a:pt x="523" y="391"/>
                    <a:pt x="523" y="391"/>
                  </a:cubicBezTo>
                  <a:lnTo>
                    <a:pt x="523" y="395"/>
                  </a:lnTo>
                  <a:close/>
                  <a:moveTo>
                    <a:pt x="429" y="403"/>
                  </a:moveTo>
                  <a:cubicBezTo>
                    <a:pt x="420" y="421"/>
                    <a:pt x="420" y="421"/>
                    <a:pt x="420" y="421"/>
                  </a:cubicBezTo>
                  <a:cubicBezTo>
                    <a:pt x="397" y="421"/>
                    <a:pt x="397" y="421"/>
                    <a:pt x="397" y="421"/>
                  </a:cubicBezTo>
                  <a:cubicBezTo>
                    <a:pt x="407" y="403"/>
                    <a:pt x="407" y="403"/>
                    <a:pt x="407" y="403"/>
                  </a:cubicBezTo>
                  <a:lnTo>
                    <a:pt x="429" y="403"/>
                  </a:lnTo>
                  <a:close/>
                  <a:moveTo>
                    <a:pt x="425" y="429"/>
                  </a:moveTo>
                  <a:cubicBezTo>
                    <a:pt x="432" y="429"/>
                    <a:pt x="432" y="429"/>
                    <a:pt x="432" y="429"/>
                  </a:cubicBezTo>
                  <a:cubicBezTo>
                    <a:pt x="429" y="431"/>
                    <a:pt x="425" y="433"/>
                    <a:pt x="422" y="436"/>
                  </a:cubicBezTo>
                  <a:lnTo>
                    <a:pt x="425" y="429"/>
                  </a:lnTo>
                  <a:close/>
                  <a:moveTo>
                    <a:pt x="429" y="421"/>
                  </a:moveTo>
                  <a:cubicBezTo>
                    <a:pt x="438" y="403"/>
                    <a:pt x="438" y="403"/>
                    <a:pt x="438" y="403"/>
                  </a:cubicBezTo>
                  <a:cubicBezTo>
                    <a:pt x="489" y="403"/>
                    <a:pt x="489" y="403"/>
                    <a:pt x="489" y="403"/>
                  </a:cubicBezTo>
                  <a:cubicBezTo>
                    <a:pt x="498" y="421"/>
                    <a:pt x="498" y="421"/>
                    <a:pt x="498" y="421"/>
                  </a:cubicBezTo>
                  <a:lnTo>
                    <a:pt x="429" y="421"/>
                  </a:lnTo>
                  <a:close/>
                  <a:moveTo>
                    <a:pt x="501" y="429"/>
                  </a:moveTo>
                  <a:cubicBezTo>
                    <a:pt x="504" y="435"/>
                    <a:pt x="504" y="435"/>
                    <a:pt x="504" y="435"/>
                  </a:cubicBezTo>
                  <a:cubicBezTo>
                    <a:pt x="502" y="433"/>
                    <a:pt x="499" y="431"/>
                    <a:pt x="495" y="429"/>
                  </a:cubicBezTo>
                  <a:lnTo>
                    <a:pt x="501" y="429"/>
                  </a:lnTo>
                  <a:close/>
                  <a:moveTo>
                    <a:pt x="523" y="456"/>
                  </a:moveTo>
                  <a:cubicBezTo>
                    <a:pt x="549" y="456"/>
                    <a:pt x="549" y="456"/>
                    <a:pt x="549" y="456"/>
                  </a:cubicBezTo>
                  <a:cubicBezTo>
                    <a:pt x="560" y="475"/>
                    <a:pt x="560" y="475"/>
                    <a:pt x="560" y="475"/>
                  </a:cubicBezTo>
                  <a:cubicBezTo>
                    <a:pt x="532" y="475"/>
                    <a:pt x="532" y="475"/>
                    <a:pt x="532" y="475"/>
                  </a:cubicBezTo>
                  <a:lnTo>
                    <a:pt x="523" y="456"/>
                  </a:lnTo>
                  <a:close/>
                  <a:moveTo>
                    <a:pt x="422" y="358"/>
                  </a:moveTo>
                  <a:cubicBezTo>
                    <a:pt x="440" y="358"/>
                    <a:pt x="440" y="358"/>
                    <a:pt x="440" y="358"/>
                  </a:cubicBezTo>
                  <a:cubicBezTo>
                    <a:pt x="438" y="370"/>
                    <a:pt x="438" y="370"/>
                    <a:pt x="438" y="370"/>
                  </a:cubicBezTo>
                  <a:cubicBezTo>
                    <a:pt x="419" y="370"/>
                    <a:pt x="419" y="370"/>
                    <a:pt x="419" y="370"/>
                  </a:cubicBezTo>
                  <a:lnTo>
                    <a:pt x="422" y="358"/>
                  </a:lnTo>
                  <a:close/>
                  <a:moveTo>
                    <a:pt x="428" y="338"/>
                  </a:moveTo>
                  <a:cubicBezTo>
                    <a:pt x="443" y="338"/>
                    <a:pt x="443" y="338"/>
                    <a:pt x="443" y="338"/>
                  </a:cubicBezTo>
                  <a:cubicBezTo>
                    <a:pt x="441" y="350"/>
                    <a:pt x="441" y="350"/>
                    <a:pt x="441" y="350"/>
                  </a:cubicBezTo>
                  <a:cubicBezTo>
                    <a:pt x="424" y="350"/>
                    <a:pt x="424" y="350"/>
                    <a:pt x="424" y="350"/>
                  </a:cubicBezTo>
                  <a:lnTo>
                    <a:pt x="428" y="338"/>
                  </a:lnTo>
                  <a:close/>
                  <a:moveTo>
                    <a:pt x="434" y="318"/>
                  </a:moveTo>
                  <a:cubicBezTo>
                    <a:pt x="446" y="318"/>
                    <a:pt x="446" y="318"/>
                    <a:pt x="446" y="318"/>
                  </a:cubicBezTo>
                  <a:cubicBezTo>
                    <a:pt x="444" y="330"/>
                    <a:pt x="444" y="330"/>
                    <a:pt x="444" y="330"/>
                  </a:cubicBezTo>
                  <a:cubicBezTo>
                    <a:pt x="430" y="330"/>
                    <a:pt x="430" y="330"/>
                    <a:pt x="430" y="330"/>
                  </a:cubicBezTo>
                  <a:lnTo>
                    <a:pt x="434" y="318"/>
                  </a:lnTo>
                  <a:close/>
                  <a:moveTo>
                    <a:pt x="454" y="318"/>
                  </a:moveTo>
                  <a:cubicBezTo>
                    <a:pt x="473" y="318"/>
                    <a:pt x="473" y="318"/>
                    <a:pt x="473" y="318"/>
                  </a:cubicBezTo>
                  <a:cubicBezTo>
                    <a:pt x="481" y="370"/>
                    <a:pt x="481" y="370"/>
                    <a:pt x="481" y="370"/>
                  </a:cubicBezTo>
                  <a:cubicBezTo>
                    <a:pt x="446" y="370"/>
                    <a:pt x="446" y="370"/>
                    <a:pt x="446" y="370"/>
                  </a:cubicBezTo>
                  <a:lnTo>
                    <a:pt x="454" y="318"/>
                  </a:lnTo>
                  <a:close/>
                  <a:moveTo>
                    <a:pt x="487" y="358"/>
                  </a:moveTo>
                  <a:cubicBezTo>
                    <a:pt x="505" y="358"/>
                    <a:pt x="505" y="358"/>
                    <a:pt x="505" y="358"/>
                  </a:cubicBezTo>
                  <a:cubicBezTo>
                    <a:pt x="508" y="370"/>
                    <a:pt x="508" y="370"/>
                    <a:pt x="508" y="370"/>
                  </a:cubicBezTo>
                  <a:cubicBezTo>
                    <a:pt x="489" y="370"/>
                    <a:pt x="489" y="370"/>
                    <a:pt x="489" y="370"/>
                  </a:cubicBezTo>
                  <a:lnTo>
                    <a:pt x="487" y="358"/>
                  </a:lnTo>
                  <a:close/>
                  <a:moveTo>
                    <a:pt x="486" y="350"/>
                  </a:moveTo>
                  <a:cubicBezTo>
                    <a:pt x="484" y="338"/>
                    <a:pt x="484" y="338"/>
                    <a:pt x="484" y="338"/>
                  </a:cubicBezTo>
                  <a:cubicBezTo>
                    <a:pt x="499" y="338"/>
                    <a:pt x="499" y="338"/>
                    <a:pt x="499" y="338"/>
                  </a:cubicBezTo>
                  <a:cubicBezTo>
                    <a:pt x="502" y="350"/>
                    <a:pt x="502" y="350"/>
                    <a:pt x="502" y="350"/>
                  </a:cubicBezTo>
                  <a:lnTo>
                    <a:pt x="486" y="350"/>
                  </a:lnTo>
                  <a:close/>
                  <a:moveTo>
                    <a:pt x="497" y="330"/>
                  </a:moveTo>
                  <a:cubicBezTo>
                    <a:pt x="483" y="330"/>
                    <a:pt x="483" y="330"/>
                    <a:pt x="483" y="330"/>
                  </a:cubicBezTo>
                  <a:cubicBezTo>
                    <a:pt x="481" y="318"/>
                    <a:pt x="481" y="318"/>
                    <a:pt x="481" y="318"/>
                  </a:cubicBezTo>
                  <a:cubicBezTo>
                    <a:pt x="493" y="318"/>
                    <a:pt x="493" y="318"/>
                    <a:pt x="493" y="318"/>
                  </a:cubicBezTo>
                  <a:lnTo>
                    <a:pt x="497" y="330"/>
                  </a:lnTo>
                  <a:close/>
                  <a:moveTo>
                    <a:pt x="490" y="288"/>
                  </a:moveTo>
                  <a:cubicBezTo>
                    <a:pt x="437" y="288"/>
                    <a:pt x="437" y="288"/>
                    <a:pt x="437" y="288"/>
                  </a:cubicBezTo>
                  <a:cubicBezTo>
                    <a:pt x="437" y="288"/>
                    <a:pt x="437" y="288"/>
                    <a:pt x="437" y="288"/>
                  </a:cubicBezTo>
                  <a:cubicBezTo>
                    <a:pt x="435" y="288"/>
                    <a:pt x="435" y="288"/>
                    <a:pt x="435" y="288"/>
                  </a:cubicBezTo>
                  <a:cubicBezTo>
                    <a:pt x="435" y="284"/>
                    <a:pt x="435" y="284"/>
                    <a:pt x="435" y="284"/>
                  </a:cubicBezTo>
                  <a:cubicBezTo>
                    <a:pt x="491" y="284"/>
                    <a:pt x="491" y="284"/>
                    <a:pt x="491" y="284"/>
                  </a:cubicBezTo>
                  <a:cubicBezTo>
                    <a:pt x="491" y="288"/>
                    <a:pt x="491" y="288"/>
                    <a:pt x="491" y="288"/>
                  </a:cubicBezTo>
                  <a:cubicBezTo>
                    <a:pt x="490" y="288"/>
                    <a:pt x="490" y="288"/>
                    <a:pt x="490" y="288"/>
                  </a:cubicBezTo>
                  <a:cubicBezTo>
                    <a:pt x="490" y="288"/>
                    <a:pt x="490" y="288"/>
                    <a:pt x="490" y="288"/>
                  </a:cubicBezTo>
                  <a:close/>
                  <a:moveTo>
                    <a:pt x="484" y="276"/>
                  </a:moveTo>
                  <a:cubicBezTo>
                    <a:pt x="476" y="276"/>
                    <a:pt x="476" y="276"/>
                    <a:pt x="476" y="276"/>
                  </a:cubicBezTo>
                  <a:cubicBezTo>
                    <a:pt x="476" y="266"/>
                    <a:pt x="476" y="266"/>
                    <a:pt x="476" y="266"/>
                  </a:cubicBezTo>
                  <a:cubicBezTo>
                    <a:pt x="483" y="266"/>
                    <a:pt x="483" y="266"/>
                    <a:pt x="483" y="266"/>
                  </a:cubicBezTo>
                  <a:lnTo>
                    <a:pt x="484" y="276"/>
                  </a:lnTo>
                  <a:close/>
                  <a:moveTo>
                    <a:pt x="453" y="208"/>
                  </a:moveTo>
                  <a:cubicBezTo>
                    <a:pt x="449" y="208"/>
                    <a:pt x="449" y="208"/>
                    <a:pt x="449" y="208"/>
                  </a:cubicBezTo>
                  <a:cubicBezTo>
                    <a:pt x="449" y="200"/>
                    <a:pt x="449" y="200"/>
                    <a:pt x="449" y="200"/>
                  </a:cubicBezTo>
                  <a:cubicBezTo>
                    <a:pt x="454" y="200"/>
                    <a:pt x="454" y="200"/>
                    <a:pt x="454" y="200"/>
                  </a:cubicBezTo>
                  <a:lnTo>
                    <a:pt x="453" y="208"/>
                  </a:lnTo>
                  <a:close/>
                  <a:moveTo>
                    <a:pt x="448" y="216"/>
                  </a:moveTo>
                  <a:cubicBezTo>
                    <a:pt x="453" y="216"/>
                    <a:pt x="453" y="216"/>
                    <a:pt x="453" y="216"/>
                  </a:cubicBezTo>
                  <a:cubicBezTo>
                    <a:pt x="453" y="225"/>
                    <a:pt x="453" y="225"/>
                    <a:pt x="453" y="225"/>
                  </a:cubicBezTo>
                  <a:cubicBezTo>
                    <a:pt x="447" y="225"/>
                    <a:pt x="447" y="225"/>
                    <a:pt x="447" y="225"/>
                  </a:cubicBezTo>
                  <a:lnTo>
                    <a:pt x="448" y="216"/>
                  </a:lnTo>
                  <a:close/>
                  <a:moveTo>
                    <a:pt x="453" y="233"/>
                  </a:moveTo>
                  <a:cubicBezTo>
                    <a:pt x="452" y="242"/>
                    <a:pt x="452" y="242"/>
                    <a:pt x="452" y="242"/>
                  </a:cubicBezTo>
                  <a:cubicBezTo>
                    <a:pt x="446" y="242"/>
                    <a:pt x="446" y="242"/>
                    <a:pt x="446" y="242"/>
                  </a:cubicBezTo>
                  <a:cubicBezTo>
                    <a:pt x="447" y="233"/>
                    <a:pt x="447" y="233"/>
                    <a:pt x="447" y="233"/>
                  </a:cubicBezTo>
                  <a:lnTo>
                    <a:pt x="453" y="233"/>
                  </a:lnTo>
                  <a:close/>
                  <a:moveTo>
                    <a:pt x="452" y="250"/>
                  </a:moveTo>
                  <a:cubicBezTo>
                    <a:pt x="452" y="258"/>
                    <a:pt x="452" y="258"/>
                    <a:pt x="452" y="258"/>
                  </a:cubicBezTo>
                  <a:cubicBezTo>
                    <a:pt x="445" y="258"/>
                    <a:pt x="445" y="258"/>
                    <a:pt x="445" y="258"/>
                  </a:cubicBezTo>
                  <a:cubicBezTo>
                    <a:pt x="445" y="250"/>
                    <a:pt x="445" y="250"/>
                    <a:pt x="445" y="250"/>
                  </a:cubicBezTo>
                  <a:lnTo>
                    <a:pt x="452" y="250"/>
                  </a:lnTo>
                  <a:close/>
                  <a:moveTo>
                    <a:pt x="473" y="200"/>
                  </a:moveTo>
                  <a:cubicBezTo>
                    <a:pt x="478" y="200"/>
                    <a:pt x="478" y="200"/>
                    <a:pt x="478" y="200"/>
                  </a:cubicBezTo>
                  <a:cubicBezTo>
                    <a:pt x="479" y="208"/>
                    <a:pt x="479" y="208"/>
                    <a:pt x="479" y="208"/>
                  </a:cubicBezTo>
                  <a:cubicBezTo>
                    <a:pt x="474" y="208"/>
                    <a:pt x="474" y="208"/>
                    <a:pt x="474" y="208"/>
                  </a:cubicBezTo>
                  <a:lnTo>
                    <a:pt x="473" y="200"/>
                  </a:lnTo>
                  <a:close/>
                  <a:moveTo>
                    <a:pt x="475" y="250"/>
                  </a:moveTo>
                  <a:cubicBezTo>
                    <a:pt x="482" y="250"/>
                    <a:pt x="482" y="250"/>
                    <a:pt x="482" y="250"/>
                  </a:cubicBezTo>
                  <a:cubicBezTo>
                    <a:pt x="483" y="258"/>
                    <a:pt x="483" y="258"/>
                    <a:pt x="483" y="258"/>
                  </a:cubicBezTo>
                  <a:cubicBezTo>
                    <a:pt x="476" y="258"/>
                    <a:pt x="476" y="258"/>
                    <a:pt x="476" y="258"/>
                  </a:cubicBezTo>
                  <a:lnTo>
                    <a:pt x="475" y="250"/>
                  </a:lnTo>
                  <a:close/>
                  <a:moveTo>
                    <a:pt x="475" y="242"/>
                  </a:moveTo>
                  <a:cubicBezTo>
                    <a:pt x="475" y="233"/>
                    <a:pt x="475" y="233"/>
                    <a:pt x="475" y="233"/>
                  </a:cubicBezTo>
                  <a:cubicBezTo>
                    <a:pt x="481" y="233"/>
                    <a:pt x="481" y="233"/>
                    <a:pt x="481" y="233"/>
                  </a:cubicBezTo>
                  <a:cubicBezTo>
                    <a:pt x="481" y="242"/>
                    <a:pt x="481" y="242"/>
                    <a:pt x="481" y="242"/>
                  </a:cubicBezTo>
                  <a:lnTo>
                    <a:pt x="475" y="242"/>
                  </a:lnTo>
                  <a:close/>
                  <a:moveTo>
                    <a:pt x="474" y="225"/>
                  </a:moveTo>
                  <a:cubicBezTo>
                    <a:pt x="474" y="216"/>
                    <a:pt x="474" y="216"/>
                    <a:pt x="474" y="216"/>
                  </a:cubicBezTo>
                  <a:cubicBezTo>
                    <a:pt x="479" y="216"/>
                    <a:pt x="479" y="216"/>
                    <a:pt x="479" y="216"/>
                  </a:cubicBezTo>
                  <a:cubicBezTo>
                    <a:pt x="480" y="225"/>
                    <a:pt x="480" y="225"/>
                    <a:pt x="480" y="225"/>
                  </a:cubicBezTo>
                  <a:lnTo>
                    <a:pt x="474" y="225"/>
                  </a:lnTo>
                  <a:close/>
                  <a:moveTo>
                    <a:pt x="473" y="192"/>
                  </a:moveTo>
                  <a:cubicBezTo>
                    <a:pt x="473" y="183"/>
                    <a:pt x="473" y="183"/>
                    <a:pt x="473" y="183"/>
                  </a:cubicBezTo>
                  <a:cubicBezTo>
                    <a:pt x="477" y="183"/>
                    <a:pt x="477" y="183"/>
                    <a:pt x="477" y="183"/>
                  </a:cubicBezTo>
                  <a:cubicBezTo>
                    <a:pt x="477" y="192"/>
                    <a:pt x="477" y="192"/>
                    <a:pt x="477" y="192"/>
                  </a:cubicBezTo>
                  <a:lnTo>
                    <a:pt x="473" y="192"/>
                  </a:lnTo>
                  <a:close/>
                  <a:moveTo>
                    <a:pt x="473" y="175"/>
                  </a:moveTo>
                  <a:cubicBezTo>
                    <a:pt x="470" y="99"/>
                    <a:pt x="470" y="99"/>
                    <a:pt x="470" y="99"/>
                  </a:cubicBezTo>
                  <a:cubicBezTo>
                    <a:pt x="476" y="175"/>
                    <a:pt x="476" y="175"/>
                    <a:pt x="476" y="175"/>
                  </a:cubicBezTo>
                  <a:lnTo>
                    <a:pt x="473" y="175"/>
                  </a:lnTo>
                  <a:close/>
                  <a:moveTo>
                    <a:pt x="469" y="80"/>
                  </a:moveTo>
                  <a:cubicBezTo>
                    <a:pt x="465" y="80"/>
                    <a:pt x="465" y="80"/>
                    <a:pt x="465" y="80"/>
                  </a:cubicBezTo>
                  <a:cubicBezTo>
                    <a:pt x="462" y="80"/>
                    <a:pt x="462" y="80"/>
                    <a:pt x="462" y="80"/>
                  </a:cubicBezTo>
                  <a:cubicBezTo>
                    <a:pt x="457" y="80"/>
                    <a:pt x="457" y="80"/>
                    <a:pt x="457" y="80"/>
                  </a:cubicBezTo>
                  <a:cubicBezTo>
                    <a:pt x="457" y="72"/>
                    <a:pt x="457" y="72"/>
                    <a:pt x="457" y="72"/>
                  </a:cubicBezTo>
                  <a:cubicBezTo>
                    <a:pt x="469" y="72"/>
                    <a:pt x="469" y="72"/>
                    <a:pt x="469" y="72"/>
                  </a:cubicBezTo>
                  <a:lnTo>
                    <a:pt x="469" y="80"/>
                  </a:lnTo>
                  <a:close/>
                  <a:moveTo>
                    <a:pt x="457" y="99"/>
                  </a:moveTo>
                  <a:cubicBezTo>
                    <a:pt x="455" y="175"/>
                    <a:pt x="455" y="175"/>
                    <a:pt x="455" y="175"/>
                  </a:cubicBezTo>
                  <a:cubicBezTo>
                    <a:pt x="451" y="175"/>
                    <a:pt x="451" y="175"/>
                    <a:pt x="451" y="175"/>
                  </a:cubicBezTo>
                  <a:lnTo>
                    <a:pt x="457" y="99"/>
                  </a:lnTo>
                  <a:close/>
                  <a:moveTo>
                    <a:pt x="454" y="183"/>
                  </a:moveTo>
                  <a:cubicBezTo>
                    <a:pt x="454" y="192"/>
                    <a:pt x="454" y="192"/>
                    <a:pt x="454" y="192"/>
                  </a:cubicBezTo>
                  <a:cubicBezTo>
                    <a:pt x="450" y="192"/>
                    <a:pt x="450" y="192"/>
                    <a:pt x="450" y="192"/>
                  </a:cubicBezTo>
                  <a:cubicBezTo>
                    <a:pt x="450" y="183"/>
                    <a:pt x="450" y="183"/>
                    <a:pt x="450" y="183"/>
                  </a:cubicBezTo>
                  <a:lnTo>
                    <a:pt x="454" y="183"/>
                  </a:lnTo>
                  <a:close/>
                  <a:moveTo>
                    <a:pt x="444" y="266"/>
                  </a:moveTo>
                  <a:cubicBezTo>
                    <a:pt x="451" y="266"/>
                    <a:pt x="451" y="266"/>
                    <a:pt x="451" y="266"/>
                  </a:cubicBezTo>
                  <a:cubicBezTo>
                    <a:pt x="451" y="276"/>
                    <a:pt x="451" y="276"/>
                    <a:pt x="451" y="276"/>
                  </a:cubicBezTo>
                  <a:cubicBezTo>
                    <a:pt x="443" y="276"/>
                    <a:pt x="443" y="276"/>
                    <a:pt x="443" y="276"/>
                  </a:cubicBezTo>
                  <a:lnTo>
                    <a:pt x="444" y="266"/>
                  </a:lnTo>
                  <a:close/>
                  <a:moveTo>
                    <a:pt x="464" y="147"/>
                  </a:moveTo>
                  <a:cubicBezTo>
                    <a:pt x="465" y="195"/>
                    <a:pt x="465" y="195"/>
                    <a:pt x="465" y="195"/>
                  </a:cubicBezTo>
                  <a:cubicBezTo>
                    <a:pt x="465" y="195"/>
                    <a:pt x="465" y="196"/>
                    <a:pt x="465" y="196"/>
                  </a:cubicBezTo>
                  <a:cubicBezTo>
                    <a:pt x="465" y="196"/>
                    <a:pt x="465" y="196"/>
                    <a:pt x="465" y="196"/>
                  </a:cubicBezTo>
                  <a:cubicBezTo>
                    <a:pt x="466" y="212"/>
                    <a:pt x="466" y="212"/>
                    <a:pt x="466" y="212"/>
                  </a:cubicBezTo>
                  <a:cubicBezTo>
                    <a:pt x="466" y="212"/>
                    <a:pt x="466" y="212"/>
                    <a:pt x="466" y="212"/>
                  </a:cubicBezTo>
                  <a:cubicBezTo>
                    <a:pt x="466" y="213"/>
                    <a:pt x="466" y="213"/>
                    <a:pt x="466" y="213"/>
                  </a:cubicBezTo>
                  <a:cubicBezTo>
                    <a:pt x="466" y="229"/>
                    <a:pt x="466" y="229"/>
                    <a:pt x="466" y="229"/>
                  </a:cubicBezTo>
                  <a:cubicBezTo>
                    <a:pt x="466" y="229"/>
                    <a:pt x="466" y="229"/>
                    <a:pt x="466" y="229"/>
                  </a:cubicBezTo>
                  <a:cubicBezTo>
                    <a:pt x="466" y="229"/>
                    <a:pt x="466" y="230"/>
                    <a:pt x="467" y="230"/>
                  </a:cubicBezTo>
                  <a:cubicBezTo>
                    <a:pt x="468" y="276"/>
                    <a:pt x="468" y="276"/>
                    <a:pt x="468" y="276"/>
                  </a:cubicBezTo>
                  <a:cubicBezTo>
                    <a:pt x="459" y="276"/>
                    <a:pt x="459" y="276"/>
                    <a:pt x="459" y="276"/>
                  </a:cubicBezTo>
                  <a:lnTo>
                    <a:pt x="464" y="147"/>
                  </a:lnTo>
                  <a:close/>
                  <a:moveTo>
                    <a:pt x="459" y="61"/>
                  </a:moveTo>
                  <a:cubicBezTo>
                    <a:pt x="467" y="61"/>
                    <a:pt x="467" y="61"/>
                    <a:pt x="467" y="61"/>
                  </a:cubicBezTo>
                  <a:cubicBezTo>
                    <a:pt x="467" y="64"/>
                    <a:pt x="467" y="64"/>
                    <a:pt x="467" y="64"/>
                  </a:cubicBezTo>
                  <a:cubicBezTo>
                    <a:pt x="459" y="64"/>
                    <a:pt x="459" y="64"/>
                    <a:pt x="459" y="64"/>
                  </a:cubicBezTo>
                  <a:lnTo>
                    <a:pt x="459" y="61"/>
                  </a:lnTo>
                  <a:close/>
                  <a:moveTo>
                    <a:pt x="487" y="296"/>
                  </a:moveTo>
                  <a:cubicBezTo>
                    <a:pt x="491" y="310"/>
                    <a:pt x="491" y="310"/>
                    <a:pt x="491" y="310"/>
                  </a:cubicBezTo>
                  <a:cubicBezTo>
                    <a:pt x="436" y="310"/>
                    <a:pt x="436" y="310"/>
                    <a:pt x="436" y="310"/>
                  </a:cubicBezTo>
                  <a:cubicBezTo>
                    <a:pt x="440" y="296"/>
                    <a:pt x="440" y="296"/>
                    <a:pt x="440" y="296"/>
                  </a:cubicBezTo>
                  <a:lnTo>
                    <a:pt x="487" y="296"/>
                  </a:lnTo>
                  <a:close/>
                  <a:moveTo>
                    <a:pt x="523" y="379"/>
                  </a:moveTo>
                  <a:cubicBezTo>
                    <a:pt x="523" y="383"/>
                    <a:pt x="523" y="383"/>
                    <a:pt x="523" y="383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4" y="379"/>
                    <a:pt x="404" y="379"/>
                    <a:pt x="404" y="379"/>
                  </a:cubicBezTo>
                  <a:lnTo>
                    <a:pt x="523" y="379"/>
                  </a:lnTo>
                  <a:close/>
                  <a:moveTo>
                    <a:pt x="362" y="483"/>
                  </a:moveTo>
                  <a:cubicBezTo>
                    <a:pt x="391" y="483"/>
                    <a:pt x="391" y="483"/>
                    <a:pt x="391" y="483"/>
                  </a:cubicBezTo>
                  <a:cubicBezTo>
                    <a:pt x="381" y="504"/>
                    <a:pt x="381" y="504"/>
                    <a:pt x="381" y="504"/>
                  </a:cubicBezTo>
                  <a:cubicBezTo>
                    <a:pt x="350" y="504"/>
                    <a:pt x="350" y="504"/>
                    <a:pt x="350" y="504"/>
                  </a:cubicBezTo>
                  <a:lnTo>
                    <a:pt x="362" y="483"/>
                  </a:lnTo>
                  <a:close/>
                  <a:moveTo>
                    <a:pt x="390" y="504"/>
                  </a:moveTo>
                  <a:cubicBezTo>
                    <a:pt x="409" y="464"/>
                    <a:pt x="409" y="464"/>
                    <a:pt x="409" y="464"/>
                  </a:cubicBezTo>
                  <a:cubicBezTo>
                    <a:pt x="409" y="464"/>
                    <a:pt x="409" y="464"/>
                    <a:pt x="409" y="464"/>
                  </a:cubicBezTo>
                  <a:cubicBezTo>
                    <a:pt x="409" y="464"/>
                    <a:pt x="426" y="429"/>
                    <a:pt x="463" y="429"/>
                  </a:cubicBezTo>
                  <a:cubicBezTo>
                    <a:pt x="502" y="429"/>
                    <a:pt x="518" y="463"/>
                    <a:pt x="518" y="464"/>
                  </a:cubicBezTo>
                  <a:cubicBezTo>
                    <a:pt x="518" y="464"/>
                    <a:pt x="518" y="464"/>
                    <a:pt x="518" y="464"/>
                  </a:cubicBezTo>
                  <a:cubicBezTo>
                    <a:pt x="537" y="504"/>
                    <a:pt x="537" y="504"/>
                    <a:pt x="537" y="504"/>
                  </a:cubicBezTo>
                  <a:lnTo>
                    <a:pt x="390" y="504"/>
                  </a:lnTo>
                  <a:close/>
                  <a:moveTo>
                    <a:pt x="546" y="504"/>
                  </a:moveTo>
                  <a:cubicBezTo>
                    <a:pt x="536" y="483"/>
                    <a:pt x="536" y="483"/>
                    <a:pt x="536" y="483"/>
                  </a:cubicBezTo>
                  <a:cubicBezTo>
                    <a:pt x="565" y="483"/>
                    <a:pt x="565" y="483"/>
                    <a:pt x="565" y="483"/>
                  </a:cubicBezTo>
                  <a:cubicBezTo>
                    <a:pt x="577" y="504"/>
                    <a:pt x="577" y="504"/>
                    <a:pt x="577" y="504"/>
                  </a:cubicBezTo>
                  <a:lnTo>
                    <a:pt x="546" y="504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18" name="Rectangle 17"/>
          <p:cNvSpPr/>
          <p:nvPr userDrawn="1"/>
        </p:nvSpPr>
        <p:spPr>
          <a:xfrm>
            <a:off x="100012" y="6804000"/>
            <a:ext cx="12091987" cy="54000"/>
          </a:xfrm>
          <a:prstGeom prst="rect">
            <a:avLst/>
          </a:prstGeom>
          <a:solidFill>
            <a:srgbClr val="2B2B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Neue-UltraLight" panose="0200020600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43633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6 Plus and Tex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/>
        </p:nvSpPr>
        <p:spPr bwMode="auto">
          <a:xfrm>
            <a:off x="10301108" y="2201802"/>
            <a:ext cx="49393" cy="554717"/>
          </a:xfrm>
          <a:custGeom>
            <a:avLst/>
            <a:gdLst>
              <a:gd name="T0" fmla="*/ 0 w 11"/>
              <a:gd name="T1" fmla="*/ 4 h 126"/>
              <a:gd name="T2" fmla="*/ 0 w 11"/>
              <a:gd name="T3" fmla="*/ 123 h 126"/>
              <a:gd name="T4" fmla="*/ 3 w 11"/>
              <a:gd name="T5" fmla="*/ 126 h 126"/>
              <a:gd name="T6" fmla="*/ 8 w 11"/>
              <a:gd name="T7" fmla="*/ 126 h 126"/>
              <a:gd name="T8" fmla="*/ 11 w 11"/>
              <a:gd name="T9" fmla="*/ 123 h 126"/>
              <a:gd name="T10" fmla="*/ 11 w 11"/>
              <a:gd name="T11" fmla="*/ 4 h 126"/>
              <a:gd name="T12" fmla="*/ 8 w 11"/>
              <a:gd name="T13" fmla="*/ 0 h 126"/>
              <a:gd name="T14" fmla="*/ 3 w 11"/>
              <a:gd name="T15" fmla="*/ 0 h 126"/>
              <a:gd name="T16" fmla="*/ 0 w 11"/>
              <a:gd name="T17" fmla="*/ 4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" h="126">
                <a:moveTo>
                  <a:pt x="0" y="4"/>
                </a:moveTo>
                <a:cubicBezTo>
                  <a:pt x="0" y="123"/>
                  <a:pt x="0" y="123"/>
                  <a:pt x="0" y="123"/>
                </a:cubicBezTo>
                <a:cubicBezTo>
                  <a:pt x="0" y="125"/>
                  <a:pt x="1" y="126"/>
                  <a:pt x="3" y="126"/>
                </a:cubicBezTo>
                <a:cubicBezTo>
                  <a:pt x="8" y="126"/>
                  <a:pt x="8" y="126"/>
                  <a:pt x="8" y="126"/>
                </a:cubicBezTo>
                <a:cubicBezTo>
                  <a:pt x="9" y="126"/>
                  <a:pt x="11" y="125"/>
                  <a:pt x="11" y="123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2"/>
                  <a:pt x="9" y="0"/>
                  <a:pt x="8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0" y="2"/>
                  <a:pt x="0" y="4"/>
                </a:cubicBezTo>
                <a:close/>
              </a:path>
            </a:pathLst>
          </a:custGeom>
          <a:solidFill>
            <a:srgbClr val="F9E5D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0263114" y="7684386"/>
            <a:ext cx="53192" cy="136780"/>
          </a:xfrm>
          <a:prstGeom prst="rect">
            <a:avLst/>
          </a:prstGeom>
          <a:solidFill>
            <a:srgbClr val="BCBC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0263114" y="1111364"/>
            <a:ext cx="53192" cy="136780"/>
          </a:xfrm>
          <a:prstGeom prst="rect">
            <a:avLst/>
          </a:prstGeom>
          <a:solidFill>
            <a:srgbClr val="BCBCB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6" name="Freeform 8"/>
          <p:cNvSpPr>
            <a:spLocks noEditPoints="1"/>
          </p:cNvSpPr>
          <p:nvPr/>
        </p:nvSpPr>
        <p:spPr bwMode="auto">
          <a:xfrm>
            <a:off x="6486474" y="549048"/>
            <a:ext cx="3829832" cy="7868629"/>
          </a:xfrm>
          <a:custGeom>
            <a:avLst/>
            <a:gdLst>
              <a:gd name="T0" fmla="*/ 738 w 868"/>
              <a:gd name="T1" fmla="*/ 0 h 1791"/>
              <a:gd name="T2" fmla="*/ 127 w 868"/>
              <a:gd name="T3" fmla="*/ 0 h 1791"/>
              <a:gd name="T4" fmla="*/ 0 w 868"/>
              <a:gd name="T5" fmla="*/ 128 h 1791"/>
              <a:gd name="T6" fmla="*/ 0 w 868"/>
              <a:gd name="T7" fmla="*/ 1664 h 1791"/>
              <a:gd name="T8" fmla="*/ 127 w 868"/>
              <a:gd name="T9" fmla="*/ 1791 h 1791"/>
              <a:gd name="T10" fmla="*/ 738 w 868"/>
              <a:gd name="T11" fmla="*/ 1791 h 1791"/>
              <a:gd name="T12" fmla="*/ 868 w 868"/>
              <a:gd name="T13" fmla="*/ 1664 h 1791"/>
              <a:gd name="T14" fmla="*/ 868 w 868"/>
              <a:gd name="T15" fmla="*/ 128 h 1791"/>
              <a:gd name="T16" fmla="*/ 738 w 868"/>
              <a:gd name="T17" fmla="*/ 0 h 1791"/>
              <a:gd name="T18" fmla="*/ 847 w 868"/>
              <a:gd name="T19" fmla="*/ 1654 h 1791"/>
              <a:gd name="T20" fmla="*/ 732 w 868"/>
              <a:gd name="T21" fmla="*/ 1769 h 1791"/>
              <a:gd name="T22" fmla="*/ 134 w 868"/>
              <a:gd name="T23" fmla="*/ 1769 h 1791"/>
              <a:gd name="T24" fmla="*/ 19 w 868"/>
              <a:gd name="T25" fmla="*/ 1654 h 1791"/>
              <a:gd name="T26" fmla="*/ 19 w 868"/>
              <a:gd name="T27" fmla="*/ 131 h 1791"/>
              <a:gd name="T28" fmla="*/ 134 w 868"/>
              <a:gd name="T29" fmla="*/ 16 h 1791"/>
              <a:gd name="T30" fmla="*/ 732 w 868"/>
              <a:gd name="T31" fmla="*/ 16 h 1791"/>
              <a:gd name="T32" fmla="*/ 847 w 868"/>
              <a:gd name="T33" fmla="*/ 131 h 1791"/>
              <a:gd name="T34" fmla="*/ 847 w 868"/>
              <a:gd name="T35" fmla="*/ 1654 h 1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68" h="1791">
                <a:moveTo>
                  <a:pt x="738" y="0"/>
                </a:moveTo>
                <a:cubicBezTo>
                  <a:pt x="127" y="0"/>
                  <a:pt x="127" y="0"/>
                  <a:pt x="127" y="0"/>
                </a:cubicBezTo>
                <a:cubicBezTo>
                  <a:pt x="57" y="0"/>
                  <a:pt x="0" y="57"/>
                  <a:pt x="0" y="128"/>
                </a:cubicBezTo>
                <a:cubicBezTo>
                  <a:pt x="0" y="1664"/>
                  <a:pt x="0" y="1664"/>
                  <a:pt x="0" y="1664"/>
                </a:cubicBezTo>
                <a:cubicBezTo>
                  <a:pt x="0" y="1734"/>
                  <a:pt x="57" y="1791"/>
                  <a:pt x="127" y="1791"/>
                </a:cubicBezTo>
                <a:cubicBezTo>
                  <a:pt x="738" y="1791"/>
                  <a:pt x="738" y="1791"/>
                  <a:pt x="738" y="1791"/>
                </a:cubicBezTo>
                <a:cubicBezTo>
                  <a:pt x="809" y="1791"/>
                  <a:pt x="866" y="1734"/>
                  <a:pt x="868" y="1664"/>
                </a:cubicBezTo>
                <a:cubicBezTo>
                  <a:pt x="868" y="128"/>
                  <a:pt x="868" y="128"/>
                  <a:pt x="868" y="128"/>
                </a:cubicBezTo>
                <a:cubicBezTo>
                  <a:pt x="866" y="57"/>
                  <a:pt x="809" y="0"/>
                  <a:pt x="738" y="0"/>
                </a:cubicBezTo>
                <a:close/>
                <a:moveTo>
                  <a:pt x="847" y="1654"/>
                </a:moveTo>
                <a:cubicBezTo>
                  <a:pt x="847" y="1718"/>
                  <a:pt x="796" y="1769"/>
                  <a:pt x="732" y="1769"/>
                </a:cubicBezTo>
                <a:cubicBezTo>
                  <a:pt x="134" y="1769"/>
                  <a:pt x="134" y="1769"/>
                  <a:pt x="134" y="1769"/>
                </a:cubicBezTo>
                <a:cubicBezTo>
                  <a:pt x="71" y="1769"/>
                  <a:pt x="19" y="1718"/>
                  <a:pt x="19" y="1654"/>
                </a:cubicBezTo>
                <a:cubicBezTo>
                  <a:pt x="19" y="131"/>
                  <a:pt x="19" y="131"/>
                  <a:pt x="19" y="131"/>
                </a:cubicBezTo>
                <a:cubicBezTo>
                  <a:pt x="19" y="68"/>
                  <a:pt x="71" y="16"/>
                  <a:pt x="134" y="16"/>
                </a:cubicBezTo>
                <a:cubicBezTo>
                  <a:pt x="732" y="16"/>
                  <a:pt x="732" y="16"/>
                  <a:pt x="732" y="16"/>
                </a:cubicBezTo>
                <a:cubicBezTo>
                  <a:pt x="796" y="16"/>
                  <a:pt x="847" y="68"/>
                  <a:pt x="847" y="131"/>
                </a:cubicBezTo>
                <a:lnTo>
                  <a:pt x="847" y="1654"/>
                </a:lnTo>
                <a:close/>
              </a:path>
            </a:pathLst>
          </a:custGeom>
          <a:solidFill>
            <a:srgbClr val="F9E5D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>
            <a:off x="6543466" y="602240"/>
            <a:ext cx="3719648" cy="7766044"/>
          </a:xfrm>
          <a:custGeom>
            <a:avLst/>
            <a:gdLst>
              <a:gd name="T0" fmla="*/ 718 w 843"/>
              <a:gd name="T1" fmla="*/ 1768 h 1768"/>
              <a:gd name="T2" fmla="*/ 120 w 843"/>
              <a:gd name="T3" fmla="*/ 1768 h 1768"/>
              <a:gd name="T4" fmla="*/ 0 w 843"/>
              <a:gd name="T5" fmla="*/ 1648 h 1768"/>
              <a:gd name="T6" fmla="*/ 0 w 843"/>
              <a:gd name="T7" fmla="*/ 120 h 1768"/>
              <a:gd name="T8" fmla="*/ 120 w 843"/>
              <a:gd name="T9" fmla="*/ 0 h 1768"/>
              <a:gd name="T10" fmla="*/ 718 w 843"/>
              <a:gd name="T11" fmla="*/ 0 h 1768"/>
              <a:gd name="T12" fmla="*/ 843 w 843"/>
              <a:gd name="T13" fmla="*/ 125 h 1768"/>
              <a:gd name="T14" fmla="*/ 843 w 843"/>
              <a:gd name="T15" fmla="*/ 1643 h 1768"/>
              <a:gd name="T16" fmla="*/ 718 w 843"/>
              <a:gd name="T17" fmla="*/ 1768 h 1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43" h="1768">
                <a:moveTo>
                  <a:pt x="718" y="1768"/>
                </a:moveTo>
                <a:cubicBezTo>
                  <a:pt x="120" y="1768"/>
                  <a:pt x="120" y="1768"/>
                  <a:pt x="120" y="1768"/>
                </a:cubicBezTo>
                <a:cubicBezTo>
                  <a:pt x="54" y="1768"/>
                  <a:pt x="0" y="1714"/>
                  <a:pt x="0" y="1648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54"/>
                  <a:pt x="54" y="0"/>
                  <a:pt x="120" y="0"/>
                </a:cubicBezTo>
                <a:cubicBezTo>
                  <a:pt x="718" y="0"/>
                  <a:pt x="718" y="0"/>
                  <a:pt x="718" y="0"/>
                </a:cubicBezTo>
                <a:cubicBezTo>
                  <a:pt x="787" y="0"/>
                  <a:pt x="843" y="56"/>
                  <a:pt x="843" y="125"/>
                </a:cubicBezTo>
                <a:cubicBezTo>
                  <a:pt x="843" y="1643"/>
                  <a:pt x="843" y="1643"/>
                  <a:pt x="843" y="1643"/>
                </a:cubicBezTo>
                <a:cubicBezTo>
                  <a:pt x="843" y="1712"/>
                  <a:pt x="787" y="1768"/>
                  <a:pt x="718" y="1768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703042" y="1517904"/>
            <a:ext cx="3400495" cy="59005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638" y="7581801"/>
            <a:ext cx="649703" cy="645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8127831" y="7631194"/>
            <a:ext cx="547119" cy="547118"/>
          </a:xfrm>
          <a:prstGeom prst="ellipse">
            <a:avLst/>
          </a:prstGeom>
          <a:solidFill>
            <a:srgbClr val="F7F7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8340599" y="761816"/>
            <a:ext cx="102585" cy="102585"/>
          </a:xfrm>
          <a:prstGeom prst="ellipse">
            <a:avLst/>
          </a:prstGeom>
          <a:solidFill>
            <a:srgbClr val="3C3E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089836" y="993582"/>
            <a:ext cx="615509" cy="83588"/>
          </a:xfrm>
          <a:custGeom>
            <a:avLst/>
            <a:gdLst>
              <a:gd name="T0" fmla="*/ 130 w 139"/>
              <a:gd name="T1" fmla="*/ 19 h 19"/>
              <a:gd name="T2" fmla="*/ 10 w 139"/>
              <a:gd name="T3" fmla="*/ 19 h 19"/>
              <a:gd name="T4" fmla="*/ 0 w 139"/>
              <a:gd name="T5" fmla="*/ 9 h 19"/>
              <a:gd name="T6" fmla="*/ 0 w 139"/>
              <a:gd name="T7" fmla="*/ 9 h 19"/>
              <a:gd name="T8" fmla="*/ 10 w 139"/>
              <a:gd name="T9" fmla="*/ 0 h 19"/>
              <a:gd name="T10" fmla="*/ 130 w 139"/>
              <a:gd name="T11" fmla="*/ 0 h 19"/>
              <a:gd name="T12" fmla="*/ 139 w 139"/>
              <a:gd name="T13" fmla="*/ 9 h 19"/>
              <a:gd name="T14" fmla="*/ 139 w 139"/>
              <a:gd name="T15" fmla="*/ 9 h 19"/>
              <a:gd name="T16" fmla="*/ 130 w 139"/>
              <a:gd name="T17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9" h="19">
                <a:moveTo>
                  <a:pt x="130" y="19"/>
                </a:moveTo>
                <a:cubicBezTo>
                  <a:pt x="10" y="19"/>
                  <a:pt x="10" y="19"/>
                  <a:pt x="10" y="19"/>
                </a:cubicBezTo>
                <a:cubicBezTo>
                  <a:pt x="5" y="19"/>
                  <a:pt x="0" y="15"/>
                  <a:pt x="0" y="9"/>
                </a:cubicBezTo>
                <a:cubicBezTo>
                  <a:pt x="0" y="9"/>
                  <a:pt x="0" y="9"/>
                  <a:pt x="0" y="9"/>
                </a:cubicBezTo>
                <a:cubicBezTo>
                  <a:pt x="0" y="4"/>
                  <a:pt x="5" y="0"/>
                  <a:pt x="10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35" y="0"/>
                  <a:pt x="139" y="4"/>
                  <a:pt x="139" y="9"/>
                </a:cubicBezTo>
                <a:cubicBezTo>
                  <a:pt x="139" y="9"/>
                  <a:pt x="139" y="9"/>
                  <a:pt x="139" y="9"/>
                </a:cubicBezTo>
                <a:cubicBezTo>
                  <a:pt x="139" y="15"/>
                  <a:pt x="135" y="19"/>
                  <a:pt x="130" y="19"/>
                </a:cubicBezTo>
                <a:close/>
              </a:path>
            </a:pathLst>
          </a:custGeom>
          <a:solidFill>
            <a:srgbClr val="3C3E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6467477" y="1536901"/>
            <a:ext cx="56992" cy="338150"/>
          </a:xfrm>
          <a:custGeom>
            <a:avLst/>
            <a:gdLst>
              <a:gd name="T0" fmla="*/ 0 w 13"/>
              <a:gd name="T1" fmla="*/ 4 h 77"/>
              <a:gd name="T2" fmla="*/ 0 w 13"/>
              <a:gd name="T3" fmla="*/ 73 h 77"/>
              <a:gd name="T4" fmla="*/ 4 w 13"/>
              <a:gd name="T5" fmla="*/ 77 h 77"/>
              <a:gd name="T6" fmla="*/ 9 w 13"/>
              <a:gd name="T7" fmla="*/ 77 h 77"/>
              <a:gd name="T8" fmla="*/ 13 w 13"/>
              <a:gd name="T9" fmla="*/ 73 h 77"/>
              <a:gd name="T10" fmla="*/ 13 w 13"/>
              <a:gd name="T11" fmla="*/ 4 h 77"/>
              <a:gd name="T12" fmla="*/ 9 w 13"/>
              <a:gd name="T13" fmla="*/ 0 h 77"/>
              <a:gd name="T14" fmla="*/ 4 w 13"/>
              <a:gd name="T15" fmla="*/ 0 h 77"/>
              <a:gd name="T16" fmla="*/ 0 w 13"/>
              <a:gd name="T17" fmla="*/ 4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77">
                <a:moveTo>
                  <a:pt x="0" y="4"/>
                </a:moveTo>
                <a:cubicBezTo>
                  <a:pt x="0" y="73"/>
                  <a:pt x="0" y="73"/>
                  <a:pt x="0" y="73"/>
                </a:cubicBezTo>
                <a:cubicBezTo>
                  <a:pt x="0" y="75"/>
                  <a:pt x="2" y="77"/>
                  <a:pt x="4" y="77"/>
                </a:cubicBezTo>
                <a:cubicBezTo>
                  <a:pt x="9" y="77"/>
                  <a:pt x="9" y="77"/>
                  <a:pt x="9" y="77"/>
                </a:cubicBezTo>
                <a:cubicBezTo>
                  <a:pt x="11" y="77"/>
                  <a:pt x="13" y="75"/>
                  <a:pt x="13" y="73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2"/>
                  <a:pt x="11" y="0"/>
                  <a:pt x="9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F9E5D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6467477" y="2232197"/>
            <a:ext cx="56992" cy="577514"/>
          </a:xfrm>
          <a:custGeom>
            <a:avLst/>
            <a:gdLst>
              <a:gd name="T0" fmla="*/ 0 w 13"/>
              <a:gd name="T1" fmla="*/ 4 h 131"/>
              <a:gd name="T2" fmla="*/ 0 w 13"/>
              <a:gd name="T3" fmla="*/ 127 h 131"/>
              <a:gd name="T4" fmla="*/ 4 w 13"/>
              <a:gd name="T5" fmla="*/ 131 h 131"/>
              <a:gd name="T6" fmla="*/ 9 w 13"/>
              <a:gd name="T7" fmla="*/ 131 h 131"/>
              <a:gd name="T8" fmla="*/ 13 w 13"/>
              <a:gd name="T9" fmla="*/ 127 h 131"/>
              <a:gd name="T10" fmla="*/ 13 w 13"/>
              <a:gd name="T11" fmla="*/ 4 h 131"/>
              <a:gd name="T12" fmla="*/ 9 w 13"/>
              <a:gd name="T13" fmla="*/ 0 h 131"/>
              <a:gd name="T14" fmla="*/ 4 w 13"/>
              <a:gd name="T15" fmla="*/ 0 h 131"/>
              <a:gd name="T16" fmla="*/ 0 w 13"/>
              <a:gd name="T17" fmla="*/ 4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131">
                <a:moveTo>
                  <a:pt x="0" y="4"/>
                </a:moveTo>
                <a:cubicBezTo>
                  <a:pt x="0" y="127"/>
                  <a:pt x="0" y="127"/>
                  <a:pt x="0" y="127"/>
                </a:cubicBezTo>
                <a:cubicBezTo>
                  <a:pt x="0" y="129"/>
                  <a:pt x="2" y="131"/>
                  <a:pt x="4" y="131"/>
                </a:cubicBezTo>
                <a:cubicBezTo>
                  <a:pt x="9" y="131"/>
                  <a:pt x="9" y="131"/>
                  <a:pt x="9" y="131"/>
                </a:cubicBezTo>
                <a:cubicBezTo>
                  <a:pt x="11" y="131"/>
                  <a:pt x="13" y="129"/>
                  <a:pt x="13" y="127"/>
                </a:cubicBezTo>
                <a:cubicBezTo>
                  <a:pt x="13" y="4"/>
                  <a:pt x="13" y="4"/>
                  <a:pt x="13" y="4"/>
                </a:cubicBezTo>
                <a:cubicBezTo>
                  <a:pt x="13" y="2"/>
                  <a:pt x="11" y="0"/>
                  <a:pt x="9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F9E5D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467477" y="2950291"/>
            <a:ext cx="56992" cy="569915"/>
          </a:xfrm>
          <a:custGeom>
            <a:avLst/>
            <a:gdLst>
              <a:gd name="T0" fmla="*/ 0 w 13"/>
              <a:gd name="T1" fmla="*/ 3 h 130"/>
              <a:gd name="T2" fmla="*/ 0 w 13"/>
              <a:gd name="T3" fmla="*/ 127 h 130"/>
              <a:gd name="T4" fmla="*/ 4 w 13"/>
              <a:gd name="T5" fmla="*/ 130 h 130"/>
              <a:gd name="T6" fmla="*/ 9 w 13"/>
              <a:gd name="T7" fmla="*/ 130 h 130"/>
              <a:gd name="T8" fmla="*/ 13 w 13"/>
              <a:gd name="T9" fmla="*/ 127 h 130"/>
              <a:gd name="T10" fmla="*/ 13 w 13"/>
              <a:gd name="T11" fmla="*/ 3 h 130"/>
              <a:gd name="T12" fmla="*/ 9 w 13"/>
              <a:gd name="T13" fmla="*/ 0 h 130"/>
              <a:gd name="T14" fmla="*/ 4 w 13"/>
              <a:gd name="T15" fmla="*/ 0 h 130"/>
              <a:gd name="T16" fmla="*/ 0 w 13"/>
              <a:gd name="T17" fmla="*/ 3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" h="130">
                <a:moveTo>
                  <a:pt x="0" y="3"/>
                </a:moveTo>
                <a:cubicBezTo>
                  <a:pt x="0" y="127"/>
                  <a:pt x="0" y="127"/>
                  <a:pt x="0" y="127"/>
                </a:cubicBezTo>
                <a:cubicBezTo>
                  <a:pt x="0" y="129"/>
                  <a:pt x="2" y="130"/>
                  <a:pt x="4" y="130"/>
                </a:cubicBezTo>
                <a:cubicBezTo>
                  <a:pt x="9" y="130"/>
                  <a:pt x="9" y="130"/>
                  <a:pt x="9" y="130"/>
                </a:cubicBezTo>
                <a:cubicBezTo>
                  <a:pt x="11" y="130"/>
                  <a:pt x="13" y="129"/>
                  <a:pt x="13" y="127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1"/>
                  <a:pt x="11" y="0"/>
                  <a:pt x="9" y="0"/>
                </a:cubicBezTo>
                <a:cubicBezTo>
                  <a:pt x="4" y="0"/>
                  <a:pt x="4" y="0"/>
                  <a:pt x="4" y="0"/>
                </a:cubicBezTo>
                <a:cubicBezTo>
                  <a:pt x="2" y="0"/>
                  <a:pt x="0" y="1"/>
                  <a:pt x="0" y="3"/>
                </a:cubicBezTo>
                <a:close/>
              </a:path>
            </a:pathLst>
          </a:custGeom>
          <a:solidFill>
            <a:srgbClr val="F9E5D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486474" y="7718581"/>
            <a:ext cx="53192" cy="136780"/>
          </a:xfrm>
          <a:prstGeom prst="rect">
            <a:avLst/>
          </a:prstGeom>
          <a:solidFill>
            <a:srgbClr val="F7F7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0263114" y="7718581"/>
            <a:ext cx="53192" cy="136780"/>
          </a:xfrm>
          <a:prstGeom prst="rect">
            <a:avLst/>
          </a:prstGeom>
          <a:solidFill>
            <a:srgbClr val="F7F7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486474" y="1145559"/>
            <a:ext cx="53192" cy="136780"/>
          </a:xfrm>
          <a:prstGeom prst="rect">
            <a:avLst/>
          </a:prstGeom>
          <a:solidFill>
            <a:srgbClr val="F7F7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0263114" y="1145559"/>
            <a:ext cx="53192" cy="136780"/>
          </a:xfrm>
          <a:prstGeom prst="rect">
            <a:avLst/>
          </a:prstGeom>
          <a:solidFill>
            <a:srgbClr val="F7F7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20" name="Oval 19"/>
          <p:cNvSpPr>
            <a:spLocks noChangeArrowheads="1"/>
          </p:cNvSpPr>
          <p:nvPr/>
        </p:nvSpPr>
        <p:spPr bwMode="auto">
          <a:xfrm>
            <a:off x="7740288" y="970785"/>
            <a:ext cx="140579" cy="140579"/>
          </a:xfrm>
          <a:prstGeom prst="ellipse">
            <a:avLst/>
          </a:prstGeom>
          <a:solidFill>
            <a:srgbClr val="3C3E4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2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703041" y="1517904"/>
            <a:ext cx="3400495" cy="59005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900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6 Plus - 3 mockups view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650015" y="731462"/>
            <a:ext cx="2662371" cy="5395077"/>
            <a:chOff x="6467477" y="549048"/>
            <a:chExt cx="3883024" cy="7868629"/>
          </a:xfrm>
        </p:grpSpPr>
        <p:sp>
          <p:nvSpPr>
            <p:cNvPr id="2" name="Freeform 5"/>
            <p:cNvSpPr>
              <a:spLocks/>
            </p:cNvSpPr>
            <p:nvPr userDrawn="1"/>
          </p:nvSpPr>
          <p:spPr bwMode="auto">
            <a:xfrm>
              <a:off x="10301108" y="2201802"/>
              <a:ext cx="49393" cy="554717"/>
            </a:xfrm>
            <a:custGeom>
              <a:avLst/>
              <a:gdLst>
                <a:gd name="T0" fmla="*/ 0 w 11"/>
                <a:gd name="T1" fmla="*/ 4 h 126"/>
                <a:gd name="T2" fmla="*/ 0 w 11"/>
                <a:gd name="T3" fmla="*/ 123 h 126"/>
                <a:gd name="T4" fmla="*/ 3 w 11"/>
                <a:gd name="T5" fmla="*/ 126 h 126"/>
                <a:gd name="T6" fmla="*/ 8 w 11"/>
                <a:gd name="T7" fmla="*/ 126 h 126"/>
                <a:gd name="T8" fmla="*/ 11 w 11"/>
                <a:gd name="T9" fmla="*/ 123 h 126"/>
                <a:gd name="T10" fmla="*/ 11 w 11"/>
                <a:gd name="T11" fmla="*/ 4 h 126"/>
                <a:gd name="T12" fmla="*/ 8 w 11"/>
                <a:gd name="T13" fmla="*/ 0 h 126"/>
                <a:gd name="T14" fmla="*/ 3 w 11"/>
                <a:gd name="T15" fmla="*/ 0 h 126"/>
                <a:gd name="T16" fmla="*/ 0 w 11"/>
                <a:gd name="T17" fmla="*/ 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6">
                  <a:moveTo>
                    <a:pt x="0" y="4"/>
                  </a:moveTo>
                  <a:cubicBezTo>
                    <a:pt x="0" y="123"/>
                    <a:pt x="0" y="123"/>
                    <a:pt x="0" y="123"/>
                  </a:cubicBezTo>
                  <a:cubicBezTo>
                    <a:pt x="0" y="125"/>
                    <a:pt x="1" y="126"/>
                    <a:pt x="3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9" y="126"/>
                    <a:pt x="11" y="125"/>
                    <a:pt x="11" y="12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2"/>
                    <a:pt x="9" y="0"/>
                    <a:pt x="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" name="Rectangle 6"/>
            <p:cNvSpPr>
              <a:spLocks noChangeArrowheads="1"/>
            </p:cNvSpPr>
            <p:nvPr userDrawn="1"/>
          </p:nvSpPr>
          <p:spPr bwMode="auto">
            <a:xfrm>
              <a:off x="10263114" y="7684386"/>
              <a:ext cx="53192" cy="136780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" name="Rectangle 7"/>
            <p:cNvSpPr>
              <a:spLocks noChangeArrowheads="1"/>
            </p:cNvSpPr>
            <p:nvPr userDrawn="1"/>
          </p:nvSpPr>
          <p:spPr bwMode="auto">
            <a:xfrm>
              <a:off x="10263114" y="1111364"/>
              <a:ext cx="53192" cy="136780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" name="Freeform 8"/>
            <p:cNvSpPr>
              <a:spLocks noEditPoints="1"/>
            </p:cNvSpPr>
            <p:nvPr userDrawn="1"/>
          </p:nvSpPr>
          <p:spPr bwMode="auto">
            <a:xfrm>
              <a:off x="6486474" y="549048"/>
              <a:ext cx="3829832" cy="7868629"/>
            </a:xfrm>
            <a:custGeom>
              <a:avLst/>
              <a:gdLst>
                <a:gd name="T0" fmla="*/ 738 w 868"/>
                <a:gd name="T1" fmla="*/ 0 h 1791"/>
                <a:gd name="T2" fmla="*/ 127 w 868"/>
                <a:gd name="T3" fmla="*/ 0 h 1791"/>
                <a:gd name="T4" fmla="*/ 0 w 868"/>
                <a:gd name="T5" fmla="*/ 128 h 1791"/>
                <a:gd name="T6" fmla="*/ 0 w 868"/>
                <a:gd name="T7" fmla="*/ 1664 h 1791"/>
                <a:gd name="T8" fmla="*/ 127 w 868"/>
                <a:gd name="T9" fmla="*/ 1791 h 1791"/>
                <a:gd name="T10" fmla="*/ 738 w 868"/>
                <a:gd name="T11" fmla="*/ 1791 h 1791"/>
                <a:gd name="T12" fmla="*/ 868 w 868"/>
                <a:gd name="T13" fmla="*/ 1664 h 1791"/>
                <a:gd name="T14" fmla="*/ 868 w 868"/>
                <a:gd name="T15" fmla="*/ 128 h 1791"/>
                <a:gd name="T16" fmla="*/ 738 w 868"/>
                <a:gd name="T17" fmla="*/ 0 h 1791"/>
                <a:gd name="T18" fmla="*/ 847 w 868"/>
                <a:gd name="T19" fmla="*/ 1654 h 1791"/>
                <a:gd name="T20" fmla="*/ 732 w 868"/>
                <a:gd name="T21" fmla="*/ 1769 h 1791"/>
                <a:gd name="T22" fmla="*/ 134 w 868"/>
                <a:gd name="T23" fmla="*/ 1769 h 1791"/>
                <a:gd name="T24" fmla="*/ 19 w 868"/>
                <a:gd name="T25" fmla="*/ 1654 h 1791"/>
                <a:gd name="T26" fmla="*/ 19 w 868"/>
                <a:gd name="T27" fmla="*/ 131 h 1791"/>
                <a:gd name="T28" fmla="*/ 134 w 868"/>
                <a:gd name="T29" fmla="*/ 16 h 1791"/>
                <a:gd name="T30" fmla="*/ 732 w 868"/>
                <a:gd name="T31" fmla="*/ 16 h 1791"/>
                <a:gd name="T32" fmla="*/ 847 w 868"/>
                <a:gd name="T33" fmla="*/ 131 h 1791"/>
                <a:gd name="T34" fmla="*/ 847 w 868"/>
                <a:gd name="T35" fmla="*/ 1654 h 1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8" h="1791">
                  <a:moveTo>
                    <a:pt x="738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57" y="0"/>
                    <a:pt x="0" y="57"/>
                    <a:pt x="0" y="128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734"/>
                    <a:pt x="57" y="1791"/>
                    <a:pt x="127" y="1791"/>
                  </a:cubicBezTo>
                  <a:cubicBezTo>
                    <a:pt x="738" y="1791"/>
                    <a:pt x="738" y="1791"/>
                    <a:pt x="738" y="1791"/>
                  </a:cubicBezTo>
                  <a:cubicBezTo>
                    <a:pt x="809" y="1791"/>
                    <a:pt x="866" y="1734"/>
                    <a:pt x="868" y="1664"/>
                  </a:cubicBezTo>
                  <a:cubicBezTo>
                    <a:pt x="868" y="128"/>
                    <a:pt x="868" y="128"/>
                    <a:pt x="868" y="128"/>
                  </a:cubicBezTo>
                  <a:cubicBezTo>
                    <a:pt x="866" y="57"/>
                    <a:pt x="809" y="0"/>
                    <a:pt x="738" y="0"/>
                  </a:cubicBezTo>
                  <a:close/>
                  <a:moveTo>
                    <a:pt x="847" y="1654"/>
                  </a:moveTo>
                  <a:cubicBezTo>
                    <a:pt x="847" y="1718"/>
                    <a:pt x="796" y="1769"/>
                    <a:pt x="732" y="1769"/>
                  </a:cubicBezTo>
                  <a:cubicBezTo>
                    <a:pt x="134" y="1769"/>
                    <a:pt x="134" y="1769"/>
                    <a:pt x="134" y="1769"/>
                  </a:cubicBezTo>
                  <a:cubicBezTo>
                    <a:pt x="71" y="1769"/>
                    <a:pt x="19" y="1718"/>
                    <a:pt x="19" y="1654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19" y="68"/>
                    <a:pt x="71" y="16"/>
                    <a:pt x="134" y="16"/>
                  </a:cubicBezTo>
                  <a:cubicBezTo>
                    <a:pt x="732" y="16"/>
                    <a:pt x="732" y="16"/>
                    <a:pt x="732" y="16"/>
                  </a:cubicBezTo>
                  <a:cubicBezTo>
                    <a:pt x="796" y="16"/>
                    <a:pt x="847" y="68"/>
                    <a:pt x="847" y="131"/>
                  </a:cubicBezTo>
                  <a:lnTo>
                    <a:pt x="847" y="1654"/>
                  </a:ln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6543466" y="602240"/>
              <a:ext cx="3719648" cy="7766044"/>
            </a:xfrm>
            <a:custGeom>
              <a:avLst/>
              <a:gdLst>
                <a:gd name="T0" fmla="*/ 718 w 843"/>
                <a:gd name="T1" fmla="*/ 1768 h 1768"/>
                <a:gd name="T2" fmla="*/ 120 w 843"/>
                <a:gd name="T3" fmla="*/ 1768 h 1768"/>
                <a:gd name="T4" fmla="*/ 0 w 843"/>
                <a:gd name="T5" fmla="*/ 1648 h 1768"/>
                <a:gd name="T6" fmla="*/ 0 w 843"/>
                <a:gd name="T7" fmla="*/ 120 h 1768"/>
                <a:gd name="T8" fmla="*/ 120 w 843"/>
                <a:gd name="T9" fmla="*/ 0 h 1768"/>
                <a:gd name="T10" fmla="*/ 718 w 843"/>
                <a:gd name="T11" fmla="*/ 0 h 1768"/>
                <a:gd name="T12" fmla="*/ 843 w 843"/>
                <a:gd name="T13" fmla="*/ 125 h 1768"/>
                <a:gd name="T14" fmla="*/ 843 w 843"/>
                <a:gd name="T15" fmla="*/ 1643 h 1768"/>
                <a:gd name="T16" fmla="*/ 718 w 843"/>
                <a:gd name="T17" fmla="*/ 1768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3" h="1768">
                  <a:moveTo>
                    <a:pt x="718" y="1768"/>
                  </a:moveTo>
                  <a:cubicBezTo>
                    <a:pt x="120" y="1768"/>
                    <a:pt x="120" y="1768"/>
                    <a:pt x="120" y="1768"/>
                  </a:cubicBezTo>
                  <a:cubicBezTo>
                    <a:pt x="54" y="1768"/>
                    <a:pt x="0" y="1714"/>
                    <a:pt x="0" y="164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718" y="0"/>
                    <a:pt x="718" y="0"/>
                    <a:pt x="718" y="0"/>
                  </a:cubicBezTo>
                  <a:cubicBezTo>
                    <a:pt x="787" y="0"/>
                    <a:pt x="843" y="56"/>
                    <a:pt x="843" y="125"/>
                  </a:cubicBezTo>
                  <a:cubicBezTo>
                    <a:pt x="843" y="1643"/>
                    <a:pt x="843" y="1643"/>
                    <a:pt x="843" y="1643"/>
                  </a:cubicBezTo>
                  <a:cubicBezTo>
                    <a:pt x="843" y="1712"/>
                    <a:pt x="787" y="1768"/>
                    <a:pt x="718" y="1768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6703042" y="1517904"/>
              <a:ext cx="3400495" cy="590052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pic>
          <p:nvPicPr>
            <p:cNvPr id="8" name="Picture 11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4638" y="7581801"/>
              <a:ext cx="649703" cy="645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8"/>
            <p:cNvSpPr>
              <a:spLocks noChangeArrowheads="1"/>
            </p:cNvSpPr>
            <p:nvPr userDrawn="1"/>
          </p:nvSpPr>
          <p:spPr bwMode="auto">
            <a:xfrm>
              <a:off x="8127831" y="7631194"/>
              <a:ext cx="547119" cy="547118"/>
            </a:xfrm>
            <a:prstGeom prst="ellipse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 userDrawn="1"/>
          </p:nvSpPr>
          <p:spPr bwMode="auto">
            <a:xfrm>
              <a:off x="8340599" y="761816"/>
              <a:ext cx="102585" cy="102585"/>
            </a:xfrm>
            <a:prstGeom prst="ellipse">
              <a:avLst/>
            </a:pr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8089836" y="993582"/>
              <a:ext cx="615509" cy="83588"/>
            </a:xfrm>
            <a:custGeom>
              <a:avLst/>
              <a:gdLst>
                <a:gd name="T0" fmla="*/ 130 w 139"/>
                <a:gd name="T1" fmla="*/ 19 h 19"/>
                <a:gd name="T2" fmla="*/ 10 w 139"/>
                <a:gd name="T3" fmla="*/ 19 h 19"/>
                <a:gd name="T4" fmla="*/ 0 w 139"/>
                <a:gd name="T5" fmla="*/ 9 h 19"/>
                <a:gd name="T6" fmla="*/ 0 w 139"/>
                <a:gd name="T7" fmla="*/ 9 h 19"/>
                <a:gd name="T8" fmla="*/ 10 w 139"/>
                <a:gd name="T9" fmla="*/ 0 h 19"/>
                <a:gd name="T10" fmla="*/ 130 w 139"/>
                <a:gd name="T11" fmla="*/ 0 h 19"/>
                <a:gd name="T12" fmla="*/ 139 w 139"/>
                <a:gd name="T13" fmla="*/ 9 h 19"/>
                <a:gd name="T14" fmla="*/ 139 w 139"/>
                <a:gd name="T15" fmla="*/ 9 h 19"/>
                <a:gd name="T16" fmla="*/ 130 w 139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" h="19">
                  <a:moveTo>
                    <a:pt x="130" y="19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5" y="19"/>
                    <a:pt x="0" y="15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5" y="0"/>
                    <a:pt x="139" y="4"/>
                    <a:pt x="139" y="9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39" y="15"/>
                    <a:pt x="135" y="19"/>
                    <a:pt x="130" y="19"/>
                  </a:cubicBezTo>
                  <a:close/>
                </a:path>
              </a:pathLst>
            </a:cu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2" name="Freeform 11"/>
            <p:cNvSpPr>
              <a:spLocks/>
            </p:cNvSpPr>
            <p:nvPr userDrawn="1"/>
          </p:nvSpPr>
          <p:spPr bwMode="auto">
            <a:xfrm>
              <a:off x="6467477" y="1536901"/>
              <a:ext cx="56992" cy="338150"/>
            </a:xfrm>
            <a:custGeom>
              <a:avLst/>
              <a:gdLst>
                <a:gd name="T0" fmla="*/ 0 w 13"/>
                <a:gd name="T1" fmla="*/ 4 h 77"/>
                <a:gd name="T2" fmla="*/ 0 w 13"/>
                <a:gd name="T3" fmla="*/ 73 h 77"/>
                <a:gd name="T4" fmla="*/ 4 w 13"/>
                <a:gd name="T5" fmla="*/ 77 h 77"/>
                <a:gd name="T6" fmla="*/ 9 w 13"/>
                <a:gd name="T7" fmla="*/ 77 h 77"/>
                <a:gd name="T8" fmla="*/ 13 w 13"/>
                <a:gd name="T9" fmla="*/ 73 h 77"/>
                <a:gd name="T10" fmla="*/ 13 w 13"/>
                <a:gd name="T11" fmla="*/ 4 h 77"/>
                <a:gd name="T12" fmla="*/ 9 w 13"/>
                <a:gd name="T13" fmla="*/ 0 h 77"/>
                <a:gd name="T14" fmla="*/ 4 w 13"/>
                <a:gd name="T15" fmla="*/ 0 h 77"/>
                <a:gd name="T16" fmla="*/ 0 w 13"/>
                <a:gd name="T17" fmla="*/ 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77">
                  <a:moveTo>
                    <a:pt x="0" y="4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0" y="75"/>
                    <a:pt x="2" y="77"/>
                    <a:pt x="4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1" y="77"/>
                    <a:pt x="13" y="75"/>
                    <a:pt x="13" y="7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>
              <a:off x="6467477" y="2232197"/>
              <a:ext cx="56992" cy="577514"/>
            </a:xfrm>
            <a:custGeom>
              <a:avLst/>
              <a:gdLst>
                <a:gd name="T0" fmla="*/ 0 w 13"/>
                <a:gd name="T1" fmla="*/ 4 h 131"/>
                <a:gd name="T2" fmla="*/ 0 w 13"/>
                <a:gd name="T3" fmla="*/ 127 h 131"/>
                <a:gd name="T4" fmla="*/ 4 w 13"/>
                <a:gd name="T5" fmla="*/ 131 h 131"/>
                <a:gd name="T6" fmla="*/ 9 w 13"/>
                <a:gd name="T7" fmla="*/ 131 h 131"/>
                <a:gd name="T8" fmla="*/ 13 w 13"/>
                <a:gd name="T9" fmla="*/ 127 h 131"/>
                <a:gd name="T10" fmla="*/ 13 w 13"/>
                <a:gd name="T11" fmla="*/ 4 h 131"/>
                <a:gd name="T12" fmla="*/ 9 w 13"/>
                <a:gd name="T13" fmla="*/ 0 h 131"/>
                <a:gd name="T14" fmla="*/ 4 w 13"/>
                <a:gd name="T15" fmla="*/ 0 h 131"/>
                <a:gd name="T16" fmla="*/ 0 w 13"/>
                <a:gd name="T17" fmla="*/ 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1">
                  <a:moveTo>
                    <a:pt x="0" y="4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0" y="129"/>
                    <a:pt x="2" y="131"/>
                    <a:pt x="4" y="131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11" y="131"/>
                    <a:pt x="13" y="129"/>
                    <a:pt x="13" y="127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>
              <a:off x="6467477" y="2950291"/>
              <a:ext cx="56992" cy="569915"/>
            </a:xfrm>
            <a:custGeom>
              <a:avLst/>
              <a:gdLst>
                <a:gd name="T0" fmla="*/ 0 w 13"/>
                <a:gd name="T1" fmla="*/ 3 h 130"/>
                <a:gd name="T2" fmla="*/ 0 w 13"/>
                <a:gd name="T3" fmla="*/ 127 h 130"/>
                <a:gd name="T4" fmla="*/ 4 w 13"/>
                <a:gd name="T5" fmla="*/ 130 h 130"/>
                <a:gd name="T6" fmla="*/ 9 w 13"/>
                <a:gd name="T7" fmla="*/ 130 h 130"/>
                <a:gd name="T8" fmla="*/ 13 w 13"/>
                <a:gd name="T9" fmla="*/ 127 h 130"/>
                <a:gd name="T10" fmla="*/ 13 w 13"/>
                <a:gd name="T11" fmla="*/ 3 h 130"/>
                <a:gd name="T12" fmla="*/ 9 w 13"/>
                <a:gd name="T13" fmla="*/ 0 h 130"/>
                <a:gd name="T14" fmla="*/ 4 w 13"/>
                <a:gd name="T15" fmla="*/ 0 h 130"/>
                <a:gd name="T16" fmla="*/ 0 w 13"/>
                <a:gd name="T17" fmla="*/ 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0">
                  <a:moveTo>
                    <a:pt x="0" y="3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0" y="129"/>
                    <a:pt x="2" y="130"/>
                    <a:pt x="4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11" y="130"/>
                    <a:pt x="13" y="129"/>
                    <a:pt x="13" y="127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1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 userDrawn="1"/>
          </p:nvSpPr>
          <p:spPr bwMode="auto">
            <a:xfrm>
              <a:off x="6486474" y="7718581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 userDrawn="1"/>
          </p:nvSpPr>
          <p:spPr bwMode="auto">
            <a:xfrm>
              <a:off x="10263114" y="7718581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 userDrawn="1"/>
          </p:nvSpPr>
          <p:spPr bwMode="auto">
            <a:xfrm>
              <a:off x="6486474" y="1145559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 userDrawn="1"/>
          </p:nvSpPr>
          <p:spPr bwMode="auto">
            <a:xfrm>
              <a:off x="10263114" y="1145559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9" name="Oval 18"/>
            <p:cNvSpPr>
              <a:spLocks noChangeArrowheads="1"/>
            </p:cNvSpPr>
            <p:nvPr userDrawn="1"/>
          </p:nvSpPr>
          <p:spPr bwMode="auto">
            <a:xfrm>
              <a:off x="7740288" y="970785"/>
              <a:ext cx="140579" cy="140579"/>
            </a:xfrm>
            <a:prstGeom prst="ellipse">
              <a:avLst/>
            </a:pr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20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811527" y="1385332"/>
            <a:ext cx="2331529" cy="405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4764815" y="731462"/>
            <a:ext cx="2662371" cy="5395077"/>
            <a:chOff x="6467477" y="549048"/>
            <a:chExt cx="3883024" cy="7868629"/>
          </a:xfrm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>
              <a:off x="10301108" y="2201802"/>
              <a:ext cx="49393" cy="554717"/>
            </a:xfrm>
            <a:custGeom>
              <a:avLst/>
              <a:gdLst>
                <a:gd name="T0" fmla="*/ 0 w 11"/>
                <a:gd name="T1" fmla="*/ 4 h 126"/>
                <a:gd name="T2" fmla="*/ 0 w 11"/>
                <a:gd name="T3" fmla="*/ 123 h 126"/>
                <a:gd name="T4" fmla="*/ 3 w 11"/>
                <a:gd name="T5" fmla="*/ 126 h 126"/>
                <a:gd name="T6" fmla="*/ 8 w 11"/>
                <a:gd name="T7" fmla="*/ 126 h 126"/>
                <a:gd name="T8" fmla="*/ 11 w 11"/>
                <a:gd name="T9" fmla="*/ 123 h 126"/>
                <a:gd name="T10" fmla="*/ 11 w 11"/>
                <a:gd name="T11" fmla="*/ 4 h 126"/>
                <a:gd name="T12" fmla="*/ 8 w 11"/>
                <a:gd name="T13" fmla="*/ 0 h 126"/>
                <a:gd name="T14" fmla="*/ 3 w 11"/>
                <a:gd name="T15" fmla="*/ 0 h 126"/>
                <a:gd name="T16" fmla="*/ 0 w 11"/>
                <a:gd name="T17" fmla="*/ 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6">
                  <a:moveTo>
                    <a:pt x="0" y="4"/>
                  </a:moveTo>
                  <a:cubicBezTo>
                    <a:pt x="0" y="123"/>
                    <a:pt x="0" y="123"/>
                    <a:pt x="0" y="123"/>
                  </a:cubicBezTo>
                  <a:cubicBezTo>
                    <a:pt x="0" y="125"/>
                    <a:pt x="1" y="126"/>
                    <a:pt x="3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9" y="126"/>
                    <a:pt x="11" y="125"/>
                    <a:pt x="11" y="12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2"/>
                    <a:pt x="9" y="0"/>
                    <a:pt x="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4" name="Rectangle 6"/>
            <p:cNvSpPr>
              <a:spLocks noChangeArrowheads="1"/>
            </p:cNvSpPr>
            <p:nvPr userDrawn="1"/>
          </p:nvSpPr>
          <p:spPr bwMode="auto">
            <a:xfrm>
              <a:off x="10263114" y="7684386"/>
              <a:ext cx="53192" cy="136780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5" name="Rectangle 7"/>
            <p:cNvSpPr>
              <a:spLocks noChangeArrowheads="1"/>
            </p:cNvSpPr>
            <p:nvPr userDrawn="1"/>
          </p:nvSpPr>
          <p:spPr bwMode="auto">
            <a:xfrm>
              <a:off x="10263114" y="1111364"/>
              <a:ext cx="53192" cy="136780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6" name="Freeform 8"/>
            <p:cNvSpPr>
              <a:spLocks noEditPoints="1"/>
            </p:cNvSpPr>
            <p:nvPr userDrawn="1"/>
          </p:nvSpPr>
          <p:spPr bwMode="auto">
            <a:xfrm>
              <a:off x="6486474" y="549048"/>
              <a:ext cx="3829832" cy="7868629"/>
            </a:xfrm>
            <a:custGeom>
              <a:avLst/>
              <a:gdLst>
                <a:gd name="T0" fmla="*/ 738 w 868"/>
                <a:gd name="T1" fmla="*/ 0 h 1791"/>
                <a:gd name="T2" fmla="*/ 127 w 868"/>
                <a:gd name="T3" fmla="*/ 0 h 1791"/>
                <a:gd name="T4" fmla="*/ 0 w 868"/>
                <a:gd name="T5" fmla="*/ 128 h 1791"/>
                <a:gd name="T6" fmla="*/ 0 w 868"/>
                <a:gd name="T7" fmla="*/ 1664 h 1791"/>
                <a:gd name="T8" fmla="*/ 127 w 868"/>
                <a:gd name="T9" fmla="*/ 1791 h 1791"/>
                <a:gd name="T10" fmla="*/ 738 w 868"/>
                <a:gd name="T11" fmla="*/ 1791 h 1791"/>
                <a:gd name="T12" fmla="*/ 868 w 868"/>
                <a:gd name="T13" fmla="*/ 1664 h 1791"/>
                <a:gd name="T14" fmla="*/ 868 w 868"/>
                <a:gd name="T15" fmla="*/ 128 h 1791"/>
                <a:gd name="T16" fmla="*/ 738 w 868"/>
                <a:gd name="T17" fmla="*/ 0 h 1791"/>
                <a:gd name="T18" fmla="*/ 847 w 868"/>
                <a:gd name="T19" fmla="*/ 1654 h 1791"/>
                <a:gd name="T20" fmla="*/ 732 w 868"/>
                <a:gd name="T21" fmla="*/ 1769 h 1791"/>
                <a:gd name="T22" fmla="*/ 134 w 868"/>
                <a:gd name="T23" fmla="*/ 1769 h 1791"/>
                <a:gd name="T24" fmla="*/ 19 w 868"/>
                <a:gd name="T25" fmla="*/ 1654 h 1791"/>
                <a:gd name="T26" fmla="*/ 19 w 868"/>
                <a:gd name="T27" fmla="*/ 131 h 1791"/>
                <a:gd name="T28" fmla="*/ 134 w 868"/>
                <a:gd name="T29" fmla="*/ 16 h 1791"/>
                <a:gd name="T30" fmla="*/ 732 w 868"/>
                <a:gd name="T31" fmla="*/ 16 h 1791"/>
                <a:gd name="T32" fmla="*/ 847 w 868"/>
                <a:gd name="T33" fmla="*/ 131 h 1791"/>
                <a:gd name="T34" fmla="*/ 847 w 868"/>
                <a:gd name="T35" fmla="*/ 1654 h 1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8" h="1791">
                  <a:moveTo>
                    <a:pt x="738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57" y="0"/>
                    <a:pt x="0" y="57"/>
                    <a:pt x="0" y="128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734"/>
                    <a:pt x="57" y="1791"/>
                    <a:pt x="127" y="1791"/>
                  </a:cubicBezTo>
                  <a:cubicBezTo>
                    <a:pt x="738" y="1791"/>
                    <a:pt x="738" y="1791"/>
                    <a:pt x="738" y="1791"/>
                  </a:cubicBezTo>
                  <a:cubicBezTo>
                    <a:pt x="809" y="1791"/>
                    <a:pt x="866" y="1734"/>
                    <a:pt x="868" y="1664"/>
                  </a:cubicBezTo>
                  <a:cubicBezTo>
                    <a:pt x="868" y="128"/>
                    <a:pt x="868" y="128"/>
                    <a:pt x="868" y="128"/>
                  </a:cubicBezTo>
                  <a:cubicBezTo>
                    <a:pt x="866" y="57"/>
                    <a:pt x="809" y="0"/>
                    <a:pt x="738" y="0"/>
                  </a:cubicBezTo>
                  <a:close/>
                  <a:moveTo>
                    <a:pt x="847" y="1654"/>
                  </a:moveTo>
                  <a:cubicBezTo>
                    <a:pt x="847" y="1718"/>
                    <a:pt x="796" y="1769"/>
                    <a:pt x="732" y="1769"/>
                  </a:cubicBezTo>
                  <a:cubicBezTo>
                    <a:pt x="134" y="1769"/>
                    <a:pt x="134" y="1769"/>
                    <a:pt x="134" y="1769"/>
                  </a:cubicBezTo>
                  <a:cubicBezTo>
                    <a:pt x="71" y="1769"/>
                    <a:pt x="19" y="1718"/>
                    <a:pt x="19" y="1654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19" y="68"/>
                    <a:pt x="71" y="16"/>
                    <a:pt x="134" y="16"/>
                  </a:cubicBezTo>
                  <a:cubicBezTo>
                    <a:pt x="732" y="16"/>
                    <a:pt x="732" y="16"/>
                    <a:pt x="732" y="16"/>
                  </a:cubicBezTo>
                  <a:cubicBezTo>
                    <a:pt x="796" y="16"/>
                    <a:pt x="847" y="68"/>
                    <a:pt x="847" y="131"/>
                  </a:cubicBezTo>
                  <a:lnTo>
                    <a:pt x="847" y="1654"/>
                  </a:ln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>
              <a:off x="6543466" y="602240"/>
              <a:ext cx="3719648" cy="7766044"/>
            </a:xfrm>
            <a:custGeom>
              <a:avLst/>
              <a:gdLst>
                <a:gd name="T0" fmla="*/ 718 w 843"/>
                <a:gd name="T1" fmla="*/ 1768 h 1768"/>
                <a:gd name="T2" fmla="*/ 120 w 843"/>
                <a:gd name="T3" fmla="*/ 1768 h 1768"/>
                <a:gd name="T4" fmla="*/ 0 w 843"/>
                <a:gd name="T5" fmla="*/ 1648 h 1768"/>
                <a:gd name="T6" fmla="*/ 0 w 843"/>
                <a:gd name="T7" fmla="*/ 120 h 1768"/>
                <a:gd name="T8" fmla="*/ 120 w 843"/>
                <a:gd name="T9" fmla="*/ 0 h 1768"/>
                <a:gd name="T10" fmla="*/ 718 w 843"/>
                <a:gd name="T11" fmla="*/ 0 h 1768"/>
                <a:gd name="T12" fmla="*/ 843 w 843"/>
                <a:gd name="T13" fmla="*/ 125 h 1768"/>
                <a:gd name="T14" fmla="*/ 843 w 843"/>
                <a:gd name="T15" fmla="*/ 1643 h 1768"/>
                <a:gd name="T16" fmla="*/ 718 w 843"/>
                <a:gd name="T17" fmla="*/ 1768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3" h="1768">
                  <a:moveTo>
                    <a:pt x="718" y="1768"/>
                  </a:moveTo>
                  <a:cubicBezTo>
                    <a:pt x="120" y="1768"/>
                    <a:pt x="120" y="1768"/>
                    <a:pt x="120" y="1768"/>
                  </a:cubicBezTo>
                  <a:cubicBezTo>
                    <a:pt x="54" y="1768"/>
                    <a:pt x="0" y="1714"/>
                    <a:pt x="0" y="164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718" y="0"/>
                    <a:pt x="718" y="0"/>
                    <a:pt x="718" y="0"/>
                  </a:cubicBezTo>
                  <a:cubicBezTo>
                    <a:pt x="787" y="0"/>
                    <a:pt x="843" y="56"/>
                    <a:pt x="843" y="125"/>
                  </a:cubicBezTo>
                  <a:cubicBezTo>
                    <a:pt x="843" y="1643"/>
                    <a:pt x="843" y="1643"/>
                    <a:pt x="843" y="1643"/>
                  </a:cubicBezTo>
                  <a:cubicBezTo>
                    <a:pt x="843" y="1712"/>
                    <a:pt x="787" y="1768"/>
                    <a:pt x="718" y="1768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8" name="Rectangle 10"/>
            <p:cNvSpPr>
              <a:spLocks noChangeArrowheads="1"/>
            </p:cNvSpPr>
            <p:nvPr userDrawn="1"/>
          </p:nvSpPr>
          <p:spPr bwMode="auto">
            <a:xfrm>
              <a:off x="6703042" y="1517904"/>
              <a:ext cx="3400495" cy="590052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pic>
          <p:nvPicPr>
            <p:cNvPr id="29" name="Picture 11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4638" y="7581801"/>
              <a:ext cx="649703" cy="645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Oval 29"/>
            <p:cNvSpPr>
              <a:spLocks noChangeArrowheads="1"/>
            </p:cNvSpPr>
            <p:nvPr userDrawn="1"/>
          </p:nvSpPr>
          <p:spPr bwMode="auto">
            <a:xfrm>
              <a:off x="8127831" y="7631194"/>
              <a:ext cx="547119" cy="547118"/>
            </a:xfrm>
            <a:prstGeom prst="ellipse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1" name="Oval 30"/>
            <p:cNvSpPr>
              <a:spLocks noChangeArrowheads="1"/>
            </p:cNvSpPr>
            <p:nvPr userDrawn="1"/>
          </p:nvSpPr>
          <p:spPr bwMode="auto">
            <a:xfrm>
              <a:off x="8340599" y="761816"/>
              <a:ext cx="102585" cy="102585"/>
            </a:xfrm>
            <a:prstGeom prst="ellipse">
              <a:avLst/>
            </a:pr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>
              <a:off x="8089836" y="993582"/>
              <a:ext cx="615509" cy="83588"/>
            </a:xfrm>
            <a:custGeom>
              <a:avLst/>
              <a:gdLst>
                <a:gd name="T0" fmla="*/ 130 w 139"/>
                <a:gd name="T1" fmla="*/ 19 h 19"/>
                <a:gd name="T2" fmla="*/ 10 w 139"/>
                <a:gd name="T3" fmla="*/ 19 h 19"/>
                <a:gd name="T4" fmla="*/ 0 w 139"/>
                <a:gd name="T5" fmla="*/ 9 h 19"/>
                <a:gd name="T6" fmla="*/ 0 w 139"/>
                <a:gd name="T7" fmla="*/ 9 h 19"/>
                <a:gd name="T8" fmla="*/ 10 w 139"/>
                <a:gd name="T9" fmla="*/ 0 h 19"/>
                <a:gd name="T10" fmla="*/ 130 w 139"/>
                <a:gd name="T11" fmla="*/ 0 h 19"/>
                <a:gd name="T12" fmla="*/ 139 w 139"/>
                <a:gd name="T13" fmla="*/ 9 h 19"/>
                <a:gd name="T14" fmla="*/ 139 w 139"/>
                <a:gd name="T15" fmla="*/ 9 h 19"/>
                <a:gd name="T16" fmla="*/ 130 w 139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" h="19">
                  <a:moveTo>
                    <a:pt x="130" y="19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5" y="19"/>
                    <a:pt x="0" y="15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5" y="0"/>
                    <a:pt x="139" y="4"/>
                    <a:pt x="139" y="9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39" y="15"/>
                    <a:pt x="135" y="19"/>
                    <a:pt x="130" y="19"/>
                  </a:cubicBezTo>
                  <a:close/>
                </a:path>
              </a:pathLst>
            </a:cu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>
              <a:off x="6467477" y="1536901"/>
              <a:ext cx="56992" cy="338150"/>
            </a:xfrm>
            <a:custGeom>
              <a:avLst/>
              <a:gdLst>
                <a:gd name="T0" fmla="*/ 0 w 13"/>
                <a:gd name="T1" fmla="*/ 4 h 77"/>
                <a:gd name="T2" fmla="*/ 0 w 13"/>
                <a:gd name="T3" fmla="*/ 73 h 77"/>
                <a:gd name="T4" fmla="*/ 4 w 13"/>
                <a:gd name="T5" fmla="*/ 77 h 77"/>
                <a:gd name="T6" fmla="*/ 9 w 13"/>
                <a:gd name="T7" fmla="*/ 77 h 77"/>
                <a:gd name="T8" fmla="*/ 13 w 13"/>
                <a:gd name="T9" fmla="*/ 73 h 77"/>
                <a:gd name="T10" fmla="*/ 13 w 13"/>
                <a:gd name="T11" fmla="*/ 4 h 77"/>
                <a:gd name="T12" fmla="*/ 9 w 13"/>
                <a:gd name="T13" fmla="*/ 0 h 77"/>
                <a:gd name="T14" fmla="*/ 4 w 13"/>
                <a:gd name="T15" fmla="*/ 0 h 77"/>
                <a:gd name="T16" fmla="*/ 0 w 13"/>
                <a:gd name="T17" fmla="*/ 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77">
                  <a:moveTo>
                    <a:pt x="0" y="4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0" y="75"/>
                    <a:pt x="2" y="77"/>
                    <a:pt x="4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1" y="77"/>
                    <a:pt x="13" y="75"/>
                    <a:pt x="13" y="7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>
              <a:off x="6467477" y="2232197"/>
              <a:ext cx="56992" cy="577514"/>
            </a:xfrm>
            <a:custGeom>
              <a:avLst/>
              <a:gdLst>
                <a:gd name="T0" fmla="*/ 0 w 13"/>
                <a:gd name="T1" fmla="*/ 4 h 131"/>
                <a:gd name="T2" fmla="*/ 0 w 13"/>
                <a:gd name="T3" fmla="*/ 127 h 131"/>
                <a:gd name="T4" fmla="*/ 4 w 13"/>
                <a:gd name="T5" fmla="*/ 131 h 131"/>
                <a:gd name="T6" fmla="*/ 9 w 13"/>
                <a:gd name="T7" fmla="*/ 131 h 131"/>
                <a:gd name="T8" fmla="*/ 13 w 13"/>
                <a:gd name="T9" fmla="*/ 127 h 131"/>
                <a:gd name="T10" fmla="*/ 13 w 13"/>
                <a:gd name="T11" fmla="*/ 4 h 131"/>
                <a:gd name="T12" fmla="*/ 9 w 13"/>
                <a:gd name="T13" fmla="*/ 0 h 131"/>
                <a:gd name="T14" fmla="*/ 4 w 13"/>
                <a:gd name="T15" fmla="*/ 0 h 131"/>
                <a:gd name="T16" fmla="*/ 0 w 13"/>
                <a:gd name="T17" fmla="*/ 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1">
                  <a:moveTo>
                    <a:pt x="0" y="4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0" y="129"/>
                    <a:pt x="2" y="131"/>
                    <a:pt x="4" y="131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11" y="131"/>
                    <a:pt x="13" y="129"/>
                    <a:pt x="13" y="127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5" name="Freeform 34"/>
            <p:cNvSpPr>
              <a:spLocks/>
            </p:cNvSpPr>
            <p:nvPr userDrawn="1"/>
          </p:nvSpPr>
          <p:spPr bwMode="auto">
            <a:xfrm>
              <a:off x="6467477" y="2950291"/>
              <a:ext cx="56992" cy="569915"/>
            </a:xfrm>
            <a:custGeom>
              <a:avLst/>
              <a:gdLst>
                <a:gd name="T0" fmla="*/ 0 w 13"/>
                <a:gd name="T1" fmla="*/ 3 h 130"/>
                <a:gd name="T2" fmla="*/ 0 w 13"/>
                <a:gd name="T3" fmla="*/ 127 h 130"/>
                <a:gd name="T4" fmla="*/ 4 w 13"/>
                <a:gd name="T5" fmla="*/ 130 h 130"/>
                <a:gd name="T6" fmla="*/ 9 w 13"/>
                <a:gd name="T7" fmla="*/ 130 h 130"/>
                <a:gd name="T8" fmla="*/ 13 w 13"/>
                <a:gd name="T9" fmla="*/ 127 h 130"/>
                <a:gd name="T10" fmla="*/ 13 w 13"/>
                <a:gd name="T11" fmla="*/ 3 h 130"/>
                <a:gd name="T12" fmla="*/ 9 w 13"/>
                <a:gd name="T13" fmla="*/ 0 h 130"/>
                <a:gd name="T14" fmla="*/ 4 w 13"/>
                <a:gd name="T15" fmla="*/ 0 h 130"/>
                <a:gd name="T16" fmla="*/ 0 w 13"/>
                <a:gd name="T17" fmla="*/ 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0">
                  <a:moveTo>
                    <a:pt x="0" y="3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0" y="129"/>
                    <a:pt x="2" y="130"/>
                    <a:pt x="4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11" y="130"/>
                    <a:pt x="13" y="129"/>
                    <a:pt x="13" y="127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1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6" name="Rectangle 35"/>
            <p:cNvSpPr>
              <a:spLocks noChangeArrowheads="1"/>
            </p:cNvSpPr>
            <p:nvPr userDrawn="1"/>
          </p:nvSpPr>
          <p:spPr bwMode="auto">
            <a:xfrm>
              <a:off x="6486474" y="7718581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 userDrawn="1"/>
          </p:nvSpPr>
          <p:spPr bwMode="auto">
            <a:xfrm>
              <a:off x="10263114" y="7718581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8" name="Rectangle 37"/>
            <p:cNvSpPr>
              <a:spLocks noChangeArrowheads="1"/>
            </p:cNvSpPr>
            <p:nvPr userDrawn="1"/>
          </p:nvSpPr>
          <p:spPr bwMode="auto">
            <a:xfrm>
              <a:off x="6486474" y="1145559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9" name="Rectangle 38"/>
            <p:cNvSpPr>
              <a:spLocks noChangeArrowheads="1"/>
            </p:cNvSpPr>
            <p:nvPr userDrawn="1"/>
          </p:nvSpPr>
          <p:spPr bwMode="auto">
            <a:xfrm>
              <a:off x="10263114" y="1145559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0" name="Oval 39"/>
            <p:cNvSpPr>
              <a:spLocks noChangeArrowheads="1"/>
            </p:cNvSpPr>
            <p:nvPr userDrawn="1"/>
          </p:nvSpPr>
          <p:spPr bwMode="auto">
            <a:xfrm>
              <a:off x="7740288" y="970785"/>
              <a:ext cx="140579" cy="140579"/>
            </a:xfrm>
            <a:prstGeom prst="ellipse">
              <a:avLst/>
            </a:pr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grpSp>
        <p:nvGrpSpPr>
          <p:cNvPr id="41" name="Group 40"/>
          <p:cNvGrpSpPr/>
          <p:nvPr userDrawn="1"/>
        </p:nvGrpSpPr>
        <p:grpSpPr>
          <a:xfrm>
            <a:off x="8879615" y="731462"/>
            <a:ext cx="2662371" cy="5395077"/>
            <a:chOff x="6467477" y="549048"/>
            <a:chExt cx="3883024" cy="7868629"/>
          </a:xfrm>
        </p:grpSpPr>
        <p:sp>
          <p:nvSpPr>
            <p:cNvPr id="42" name="Freeform 5"/>
            <p:cNvSpPr>
              <a:spLocks/>
            </p:cNvSpPr>
            <p:nvPr userDrawn="1"/>
          </p:nvSpPr>
          <p:spPr bwMode="auto">
            <a:xfrm>
              <a:off x="10301108" y="2201802"/>
              <a:ext cx="49393" cy="554717"/>
            </a:xfrm>
            <a:custGeom>
              <a:avLst/>
              <a:gdLst>
                <a:gd name="T0" fmla="*/ 0 w 11"/>
                <a:gd name="T1" fmla="*/ 4 h 126"/>
                <a:gd name="T2" fmla="*/ 0 w 11"/>
                <a:gd name="T3" fmla="*/ 123 h 126"/>
                <a:gd name="T4" fmla="*/ 3 w 11"/>
                <a:gd name="T5" fmla="*/ 126 h 126"/>
                <a:gd name="T6" fmla="*/ 8 w 11"/>
                <a:gd name="T7" fmla="*/ 126 h 126"/>
                <a:gd name="T8" fmla="*/ 11 w 11"/>
                <a:gd name="T9" fmla="*/ 123 h 126"/>
                <a:gd name="T10" fmla="*/ 11 w 11"/>
                <a:gd name="T11" fmla="*/ 4 h 126"/>
                <a:gd name="T12" fmla="*/ 8 w 11"/>
                <a:gd name="T13" fmla="*/ 0 h 126"/>
                <a:gd name="T14" fmla="*/ 3 w 11"/>
                <a:gd name="T15" fmla="*/ 0 h 126"/>
                <a:gd name="T16" fmla="*/ 0 w 11"/>
                <a:gd name="T17" fmla="*/ 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6">
                  <a:moveTo>
                    <a:pt x="0" y="4"/>
                  </a:moveTo>
                  <a:cubicBezTo>
                    <a:pt x="0" y="123"/>
                    <a:pt x="0" y="123"/>
                    <a:pt x="0" y="123"/>
                  </a:cubicBezTo>
                  <a:cubicBezTo>
                    <a:pt x="0" y="125"/>
                    <a:pt x="1" y="126"/>
                    <a:pt x="3" y="126"/>
                  </a:cubicBezTo>
                  <a:cubicBezTo>
                    <a:pt x="8" y="126"/>
                    <a:pt x="8" y="126"/>
                    <a:pt x="8" y="126"/>
                  </a:cubicBezTo>
                  <a:cubicBezTo>
                    <a:pt x="9" y="126"/>
                    <a:pt x="11" y="125"/>
                    <a:pt x="11" y="12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1" y="2"/>
                    <a:pt x="9" y="0"/>
                    <a:pt x="8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3" name="Rectangle 6"/>
            <p:cNvSpPr>
              <a:spLocks noChangeArrowheads="1"/>
            </p:cNvSpPr>
            <p:nvPr userDrawn="1"/>
          </p:nvSpPr>
          <p:spPr bwMode="auto">
            <a:xfrm>
              <a:off x="10263114" y="7684386"/>
              <a:ext cx="53192" cy="136780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4" name="Rectangle 7"/>
            <p:cNvSpPr>
              <a:spLocks noChangeArrowheads="1"/>
            </p:cNvSpPr>
            <p:nvPr userDrawn="1"/>
          </p:nvSpPr>
          <p:spPr bwMode="auto">
            <a:xfrm>
              <a:off x="10263114" y="1111364"/>
              <a:ext cx="53192" cy="136780"/>
            </a:xfrm>
            <a:prstGeom prst="rect">
              <a:avLst/>
            </a:prstGeom>
            <a:solidFill>
              <a:srgbClr val="BC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5" name="Freeform 8"/>
            <p:cNvSpPr>
              <a:spLocks noEditPoints="1"/>
            </p:cNvSpPr>
            <p:nvPr userDrawn="1"/>
          </p:nvSpPr>
          <p:spPr bwMode="auto">
            <a:xfrm>
              <a:off x="6486474" y="549048"/>
              <a:ext cx="3829832" cy="7868629"/>
            </a:xfrm>
            <a:custGeom>
              <a:avLst/>
              <a:gdLst>
                <a:gd name="T0" fmla="*/ 738 w 868"/>
                <a:gd name="T1" fmla="*/ 0 h 1791"/>
                <a:gd name="T2" fmla="*/ 127 w 868"/>
                <a:gd name="T3" fmla="*/ 0 h 1791"/>
                <a:gd name="T4" fmla="*/ 0 w 868"/>
                <a:gd name="T5" fmla="*/ 128 h 1791"/>
                <a:gd name="T6" fmla="*/ 0 w 868"/>
                <a:gd name="T7" fmla="*/ 1664 h 1791"/>
                <a:gd name="T8" fmla="*/ 127 w 868"/>
                <a:gd name="T9" fmla="*/ 1791 h 1791"/>
                <a:gd name="T10" fmla="*/ 738 w 868"/>
                <a:gd name="T11" fmla="*/ 1791 h 1791"/>
                <a:gd name="T12" fmla="*/ 868 w 868"/>
                <a:gd name="T13" fmla="*/ 1664 h 1791"/>
                <a:gd name="T14" fmla="*/ 868 w 868"/>
                <a:gd name="T15" fmla="*/ 128 h 1791"/>
                <a:gd name="T16" fmla="*/ 738 w 868"/>
                <a:gd name="T17" fmla="*/ 0 h 1791"/>
                <a:gd name="T18" fmla="*/ 847 w 868"/>
                <a:gd name="T19" fmla="*/ 1654 h 1791"/>
                <a:gd name="T20" fmla="*/ 732 w 868"/>
                <a:gd name="T21" fmla="*/ 1769 h 1791"/>
                <a:gd name="T22" fmla="*/ 134 w 868"/>
                <a:gd name="T23" fmla="*/ 1769 h 1791"/>
                <a:gd name="T24" fmla="*/ 19 w 868"/>
                <a:gd name="T25" fmla="*/ 1654 h 1791"/>
                <a:gd name="T26" fmla="*/ 19 w 868"/>
                <a:gd name="T27" fmla="*/ 131 h 1791"/>
                <a:gd name="T28" fmla="*/ 134 w 868"/>
                <a:gd name="T29" fmla="*/ 16 h 1791"/>
                <a:gd name="T30" fmla="*/ 732 w 868"/>
                <a:gd name="T31" fmla="*/ 16 h 1791"/>
                <a:gd name="T32" fmla="*/ 847 w 868"/>
                <a:gd name="T33" fmla="*/ 131 h 1791"/>
                <a:gd name="T34" fmla="*/ 847 w 868"/>
                <a:gd name="T35" fmla="*/ 1654 h 1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68" h="1791">
                  <a:moveTo>
                    <a:pt x="738" y="0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57" y="0"/>
                    <a:pt x="0" y="57"/>
                    <a:pt x="0" y="128"/>
                  </a:cubicBezTo>
                  <a:cubicBezTo>
                    <a:pt x="0" y="1664"/>
                    <a:pt x="0" y="1664"/>
                    <a:pt x="0" y="1664"/>
                  </a:cubicBezTo>
                  <a:cubicBezTo>
                    <a:pt x="0" y="1734"/>
                    <a:pt x="57" y="1791"/>
                    <a:pt x="127" y="1791"/>
                  </a:cubicBezTo>
                  <a:cubicBezTo>
                    <a:pt x="738" y="1791"/>
                    <a:pt x="738" y="1791"/>
                    <a:pt x="738" y="1791"/>
                  </a:cubicBezTo>
                  <a:cubicBezTo>
                    <a:pt x="809" y="1791"/>
                    <a:pt x="866" y="1734"/>
                    <a:pt x="868" y="1664"/>
                  </a:cubicBezTo>
                  <a:cubicBezTo>
                    <a:pt x="868" y="128"/>
                    <a:pt x="868" y="128"/>
                    <a:pt x="868" y="128"/>
                  </a:cubicBezTo>
                  <a:cubicBezTo>
                    <a:pt x="866" y="57"/>
                    <a:pt x="809" y="0"/>
                    <a:pt x="738" y="0"/>
                  </a:cubicBezTo>
                  <a:close/>
                  <a:moveTo>
                    <a:pt x="847" y="1654"/>
                  </a:moveTo>
                  <a:cubicBezTo>
                    <a:pt x="847" y="1718"/>
                    <a:pt x="796" y="1769"/>
                    <a:pt x="732" y="1769"/>
                  </a:cubicBezTo>
                  <a:cubicBezTo>
                    <a:pt x="134" y="1769"/>
                    <a:pt x="134" y="1769"/>
                    <a:pt x="134" y="1769"/>
                  </a:cubicBezTo>
                  <a:cubicBezTo>
                    <a:pt x="71" y="1769"/>
                    <a:pt x="19" y="1718"/>
                    <a:pt x="19" y="1654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19" y="68"/>
                    <a:pt x="71" y="16"/>
                    <a:pt x="134" y="16"/>
                  </a:cubicBezTo>
                  <a:cubicBezTo>
                    <a:pt x="732" y="16"/>
                    <a:pt x="732" y="16"/>
                    <a:pt x="732" y="16"/>
                  </a:cubicBezTo>
                  <a:cubicBezTo>
                    <a:pt x="796" y="16"/>
                    <a:pt x="847" y="68"/>
                    <a:pt x="847" y="131"/>
                  </a:cubicBezTo>
                  <a:lnTo>
                    <a:pt x="847" y="1654"/>
                  </a:ln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6" name="Freeform 9"/>
            <p:cNvSpPr>
              <a:spLocks/>
            </p:cNvSpPr>
            <p:nvPr userDrawn="1"/>
          </p:nvSpPr>
          <p:spPr bwMode="auto">
            <a:xfrm>
              <a:off x="6543466" y="602240"/>
              <a:ext cx="3719648" cy="7766044"/>
            </a:xfrm>
            <a:custGeom>
              <a:avLst/>
              <a:gdLst>
                <a:gd name="T0" fmla="*/ 718 w 843"/>
                <a:gd name="T1" fmla="*/ 1768 h 1768"/>
                <a:gd name="T2" fmla="*/ 120 w 843"/>
                <a:gd name="T3" fmla="*/ 1768 h 1768"/>
                <a:gd name="T4" fmla="*/ 0 w 843"/>
                <a:gd name="T5" fmla="*/ 1648 h 1768"/>
                <a:gd name="T6" fmla="*/ 0 w 843"/>
                <a:gd name="T7" fmla="*/ 120 h 1768"/>
                <a:gd name="T8" fmla="*/ 120 w 843"/>
                <a:gd name="T9" fmla="*/ 0 h 1768"/>
                <a:gd name="T10" fmla="*/ 718 w 843"/>
                <a:gd name="T11" fmla="*/ 0 h 1768"/>
                <a:gd name="T12" fmla="*/ 843 w 843"/>
                <a:gd name="T13" fmla="*/ 125 h 1768"/>
                <a:gd name="T14" fmla="*/ 843 w 843"/>
                <a:gd name="T15" fmla="*/ 1643 h 1768"/>
                <a:gd name="T16" fmla="*/ 718 w 843"/>
                <a:gd name="T17" fmla="*/ 1768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3" h="1768">
                  <a:moveTo>
                    <a:pt x="718" y="1768"/>
                  </a:moveTo>
                  <a:cubicBezTo>
                    <a:pt x="120" y="1768"/>
                    <a:pt x="120" y="1768"/>
                    <a:pt x="120" y="1768"/>
                  </a:cubicBezTo>
                  <a:cubicBezTo>
                    <a:pt x="54" y="1768"/>
                    <a:pt x="0" y="1714"/>
                    <a:pt x="0" y="1648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718" y="0"/>
                    <a:pt x="718" y="0"/>
                    <a:pt x="718" y="0"/>
                  </a:cubicBezTo>
                  <a:cubicBezTo>
                    <a:pt x="787" y="0"/>
                    <a:pt x="843" y="56"/>
                    <a:pt x="843" y="125"/>
                  </a:cubicBezTo>
                  <a:cubicBezTo>
                    <a:pt x="843" y="1643"/>
                    <a:pt x="843" y="1643"/>
                    <a:pt x="843" y="1643"/>
                  </a:cubicBezTo>
                  <a:cubicBezTo>
                    <a:pt x="843" y="1712"/>
                    <a:pt x="787" y="1768"/>
                    <a:pt x="718" y="1768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47" name="Rectangle 10"/>
            <p:cNvSpPr>
              <a:spLocks noChangeArrowheads="1"/>
            </p:cNvSpPr>
            <p:nvPr userDrawn="1"/>
          </p:nvSpPr>
          <p:spPr bwMode="auto">
            <a:xfrm>
              <a:off x="6703042" y="1517904"/>
              <a:ext cx="3400495" cy="590052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pic>
          <p:nvPicPr>
            <p:cNvPr id="48" name="Picture 11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4638" y="7581801"/>
              <a:ext cx="649703" cy="6459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Oval 48"/>
            <p:cNvSpPr>
              <a:spLocks noChangeArrowheads="1"/>
            </p:cNvSpPr>
            <p:nvPr userDrawn="1"/>
          </p:nvSpPr>
          <p:spPr bwMode="auto">
            <a:xfrm>
              <a:off x="8127831" y="7631194"/>
              <a:ext cx="547119" cy="547118"/>
            </a:xfrm>
            <a:prstGeom prst="ellipse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0" name="Oval 49"/>
            <p:cNvSpPr>
              <a:spLocks noChangeArrowheads="1"/>
            </p:cNvSpPr>
            <p:nvPr userDrawn="1"/>
          </p:nvSpPr>
          <p:spPr bwMode="auto">
            <a:xfrm>
              <a:off x="8340599" y="761816"/>
              <a:ext cx="102585" cy="102585"/>
            </a:xfrm>
            <a:prstGeom prst="ellipse">
              <a:avLst/>
            </a:pr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1" name="Freeform 50"/>
            <p:cNvSpPr>
              <a:spLocks/>
            </p:cNvSpPr>
            <p:nvPr userDrawn="1"/>
          </p:nvSpPr>
          <p:spPr bwMode="auto">
            <a:xfrm>
              <a:off x="8089836" y="993582"/>
              <a:ext cx="615509" cy="83588"/>
            </a:xfrm>
            <a:custGeom>
              <a:avLst/>
              <a:gdLst>
                <a:gd name="T0" fmla="*/ 130 w 139"/>
                <a:gd name="T1" fmla="*/ 19 h 19"/>
                <a:gd name="T2" fmla="*/ 10 w 139"/>
                <a:gd name="T3" fmla="*/ 19 h 19"/>
                <a:gd name="T4" fmla="*/ 0 w 139"/>
                <a:gd name="T5" fmla="*/ 9 h 19"/>
                <a:gd name="T6" fmla="*/ 0 w 139"/>
                <a:gd name="T7" fmla="*/ 9 h 19"/>
                <a:gd name="T8" fmla="*/ 10 w 139"/>
                <a:gd name="T9" fmla="*/ 0 h 19"/>
                <a:gd name="T10" fmla="*/ 130 w 139"/>
                <a:gd name="T11" fmla="*/ 0 h 19"/>
                <a:gd name="T12" fmla="*/ 139 w 139"/>
                <a:gd name="T13" fmla="*/ 9 h 19"/>
                <a:gd name="T14" fmla="*/ 139 w 139"/>
                <a:gd name="T15" fmla="*/ 9 h 19"/>
                <a:gd name="T16" fmla="*/ 130 w 139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9" h="19">
                  <a:moveTo>
                    <a:pt x="130" y="19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5" y="19"/>
                    <a:pt x="0" y="15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5" y="0"/>
                    <a:pt x="139" y="4"/>
                    <a:pt x="139" y="9"/>
                  </a:cubicBezTo>
                  <a:cubicBezTo>
                    <a:pt x="139" y="9"/>
                    <a:pt x="139" y="9"/>
                    <a:pt x="139" y="9"/>
                  </a:cubicBezTo>
                  <a:cubicBezTo>
                    <a:pt x="139" y="15"/>
                    <a:pt x="135" y="19"/>
                    <a:pt x="130" y="19"/>
                  </a:cubicBezTo>
                  <a:close/>
                </a:path>
              </a:pathLst>
            </a:cu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2" name="Freeform 51"/>
            <p:cNvSpPr>
              <a:spLocks/>
            </p:cNvSpPr>
            <p:nvPr userDrawn="1"/>
          </p:nvSpPr>
          <p:spPr bwMode="auto">
            <a:xfrm>
              <a:off x="6467477" y="1536901"/>
              <a:ext cx="56992" cy="338150"/>
            </a:xfrm>
            <a:custGeom>
              <a:avLst/>
              <a:gdLst>
                <a:gd name="T0" fmla="*/ 0 w 13"/>
                <a:gd name="T1" fmla="*/ 4 h 77"/>
                <a:gd name="T2" fmla="*/ 0 w 13"/>
                <a:gd name="T3" fmla="*/ 73 h 77"/>
                <a:gd name="T4" fmla="*/ 4 w 13"/>
                <a:gd name="T5" fmla="*/ 77 h 77"/>
                <a:gd name="T6" fmla="*/ 9 w 13"/>
                <a:gd name="T7" fmla="*/ 77 h 77"/>
                <a:gd name="T8" fmla="*/ 13 w 13"/>
                <a:gd name="T9" fmla="*/ 73 h 77"/>
                <a:gd name="T10" fmla="*/ 13 w 13"/>
                <a:gd name="T11" fmla="*/ 4 h 77"/>
                <a:gd name="T12" fmla="*/ 9 w 13"/>
                <a:gd name="T13" fmla="*/ 0 h 77"/>
                <a:gd name="T14" fmla="*/ 4 w 13"/>
                <a:gd name="T15" fmla="*/ 0 h 77"/>
                <a:gd name="T16" fmla="*/ 0 w 13"/>
                <a:gd name="T17" fmla="*/ 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77">
                  <a:moveTo>
                    <a:pt x="0" y="4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0" y="75"/>
                    <a:pt x="2" y="77"/>
                    <a:pt x="4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1" y="77"/>
                    <a:pt x="13" y="75"/>
                    <a:pt x="13" y="73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3" name="Freeform 52"/>
            <p:cNvSpPr>
              <a:spLocks/>
            </p:cNvSpPr>
            <p:nvPr userDrawn="1"/>
          </p:nvSpPr>
          <p:spPr bwMode="auto">
            <a:xfrm>
              <a:off x="6467477" y="2232197"/>
              <a:ext cx="56992" cy="577514"/>
            </a:xfrm>
            <a:custGeom>
              <a:avLst/>
              <a:gdLst>
                <a:gd name="T0" fmla="*/ 0 w 13"/>
                <a:gd name="T1" fmla="*/ 4 h 131"/>
                <a:gd name="T2" fmla="*/ 0 w 13"/>
                <a:gd name="T3" fmla="*/ 127 h 131"/>
                <a:gd name="T4" fmla="*/ 4 w 13"/>
                <a:gd name="T5" fmla="*/ 131 h 131"/>
                <a:gd name="T6" fmla="*/ 9 w 13"/>
                <a:gd name="T7" fmla="*/ 131 h 131"/>
                <a:gd name="T8" fmla="*/ 13 w 13"/>
                <a:gd name="T9" fmla="*/ 127 h 131"/>
                <a:gd name="T10" fmla="*/ 13 w 13"/>
                <a:gd name="T11" fmla="*/ 4 h 131"/>
                <a:gd name="T12" fmla="*/ 9 w 13"/>
                <a:gd name="T13" fmla="*/ 0 h 131"/>
                <a:gd name="T14" fmla="*/ 4 w 13"/>
                <a:gd name="T15" fmla="*/ 0 h 131"/>
                <a:gd name="T16" fmla="*/ 0 w 13"/>
                <a:gd name="T17" fmla="*/ 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1">
                  <a:moveTo>
                    <a:pt x="0" y="4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0" y="129"/>
                    <a:pt x="2" y="131"/>
                    <a:pt x="4" y="131"/>
                  </a:cubicBezTo>
                  <a:cubicBezTo>
                    <a:pt x="9" y="131"/>
                    <a:pt x="9" y="131"/>
                    <a:pt x="9" y="131"/>
                  </a:cubicBezTo>
                  <a:cubicBezTo>
                    <a:pt x="11" y="131"/>
                    <a:pt x="13" y="129"/>
                    <a:pt x="13" y="127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2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4" name="Freeform 53"/>
            <p:cNvSpPr>
              <a:spLocks/>
            </p:cNvSpPr>
            <p:nvPr userDrawn="1"/>
          </p:nvSpPr>
          <p:spPr bwMode="auto">
            <a:xfrm>
              <a:off x="6467477" y="2950291"/>
              <a:ext cx="56992" cy="569915"/>
            </a:xfrm>
            <a:custGeom>
              <a:avLst/>
              <a:gdLst>
                <a:gd name="T0" fmla="*/ 0 w 13"/>
                <a:gd name="T1" fmla="*/ 3 h 130"/>
                <a:gd name="T2" fmla="*/ 0 w 13"/>
                <a:gd name="T3" fmla="*/ 127 h 130"/>
                <a:gd name="T4" fmla="*/ 4 w 13"/>
                <a:gd name="T5" fmla="*/ 130 h 130"/>
                <a:gd name="T6" fmla="*/ 9 w 13"/>
                <a:gd name="T7" fmla="*/ 130 h 130"/>
                <a:gd name="T8" fmla="*/ 13 w 13"/>
                <a:gd name="T9" fmla="*/ 127 h 130"/>
                <a:gd name="T10" fmla="*/ 13 w 13"/>
                <a:gd name="T11" fmla="*/ 3 h 130"/>
                <a:gd name="T12" fmla="*/ 9 w 13"/>
                <a:gd name="T13" fmla="*/ 0 h 130"/>
                <a:gd name="T14" fmla="*/ 4 w 13"/>
                <a:gd name="T15" fmla="*/ 0 h 130"/>
                <a:gd name="T16" fmla="*/ 0 w 13"/>
                <a:gd name="T17" fmla="*/ 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130">
                  <a:moveTo>
                    <a:pt x="0" y="3"/>
                  </a:moveTo>
                  <a:cubicBezTo>
                    <a:pt x="0" y="127"/>
                    <a:pt x="0" y="127"/>
                    <a:pt x="0" y="127"/>
                  </a:cubicBezTo>
                  <a:cubicBezTo>
                    <a:pt x="0" y="129"/>
                    <a:pt x="2" y="130"/>
                    <a:pt x="4" y="130"/>
                  </a:cubicBezTo>
                  <a:cubicBezTo>
                    <a:pt x="9" y="130"/>
                    <a:pt x="9" y="130"/>
                    <a:pt x="9" y="130"/>
                  </a:cubicBezTo>
                  <a:cubicBezTo>
                    <a:pt x="11" y="130"/>
                    <a:pt x="13" y="129"/>
                    <a:pt x="13" y="127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1"/>
                    <a:pt x="11" y="0"/>
                    <a:pt x="9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1"/>
                    <a:pt x="0" y="3"/>
                  </a:cubicBezTo>
                  <a:close/>
                </a:path>
              </a:pathLst>
            </a:custGeom>
            <a:solidFill>
              <a:srgbClr val="F9E5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5" name="Rectangle 54"/>
            <p:cNvSpPr>
              <a:spLocks noChangeArrowheads="1"/>
            </p:cNvSpPr>
            <p:nvPr userDrawn="1"/>
          </p:nvSpPr>
          <p:spPr bwMode="auto">
            <a:xfrm>
              <a:off x="6486474" y="7718581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6" name="Rectangle 55"/>
            <p:cNvSpPr>
              <a:spLocks noChangeArrowheads="1"/>
            </p:cNvSpPr>
            <p:nvPr userDrawn="1"/>
          </p:nvSpPr>
          <p:spPr bwMode="auto">
            <a:xfrm>
              <a:off x="10263114" y="7718581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7" name="Rectangle 56"/>
            <p:cNvSpPr>
              <a:spLocks noChangeArrowheads="1"/>
            </p:cNvSpPr>
            <p:nvPr userDrawn="1"/>
          </p:nvSpPr>
          <p:spPr bwMode="auto">
            <a:xfrm>
              <a:off x="6486474" y="1145559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8" name="Rectangle 57"/>
            <p:cNvSpPr>
              <a:spLocks noChangeArrowheads="1"/>
            </p:cNvSpPr>
            <p:nvPr userDrawn="1"/>
          </p:nvSpPr>
          <p:spPr bwMode="auto">
            <a:xfrm>
              <a:off x="10263114" y="1145559"/>
              <a:ext cx="53192" cy="136780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59" name="Oval 58"/>
            <p:cNvSpPr>
              <a:spLocks noChangeArrowheads="1"/>
            </p:cNvSpPr>
            <p:nvPr userDrawn="1"/>
          </p:nvSpPr>
          <p:spPr bwMode="auto">
            <a:xfrm>
              <a:off x="7740288" y="970785"/>
              <a:ext cx="140579" cy="140579"/>
            </a:xfrm>
            <a:prstGeom prst="ellipse">
              <a:avLst/>
            </a:prstGeom>
            <a:solidFill>
              <a:srgbClr val="3C3E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61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913304" y="1385332"/>
            <a:ext cx="2331529" cy="405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  <p:sp>
        <p:nvSpPr>
          <p:cNvPr id="62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9041128" y="1385332"/>
            <a:ext cx="2331529" cy="40560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6807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Fullscreen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Freeform 438"/>
          <p:cNvSpPr>
            <a:spLocks/>
          </p:cNvSpPr>
          <p:nvPr userDrawn="1"/>
        </p:nvSpPr>
        <p:spPr bwMode="auto">
          <a:xfrm>
            <a:off x="1051444" y="545122"/>
            <a:ext cx="10091632" cy="6312878"/>
          </a:xfrm>
          <a:custGeom>
            <a:avLst/>
            <a:gdLst>
              <a:gd name="connsiteX0" fmla="*/ 348984 w 10091632"/>
              <a:gd name="connsiteY0" fmla="*/ 0 h 6312878"/>
              <a:gd name="connsiteX1" fmla="*/ 9742648 w 10091632"/>
              <a:gd name="connsiteY1" fmla="*/ 0 h 6312878"/>
              <a:gd name="connsiteX2" fmla="*/ 10091632 w 10091632"/>
              <a:gd name="connsiteY2" fmla="*/ 348762 h 6312878"/>
              <a:gd name="connsiteX3" fmla="*/ 10091632 w 10091632"/>
              <a:gd name="connsiteY3" fmla="*/ 6312878 h 6312878"/>
              <a:gd name="connsiteX4" fmla="*/ 0 w 10091632"/>
              <a:gd name="connsiteY4" fmla="*/ 6312878 h 6312878"/>
              <a:gd name="connsiteX5" fmla="*/ 0 w 10091632"/>
              <a:gd name="connsiteY5" fmla="*/ 6096526 h 6312878"/>
              <a:gd name="connsiteX6" fmla="*/ 0 w 10091632"/>
              <a:gd name="connsiteY6" fmla="*/ 348762 h 6312878"/>
              <a:gd name="connsiteX7" fmla="*/ 348984 w 10091632"/>
              <a:gd name="connsiteY7" fmla="*/ 0 h 631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91632" h="6312878">
                <a:moveTo>
                  <a:pt x="348984" y="0"/>
                </a:moveTo>
                <a:cubicBezTo>
                  <a:pt x="9742648" y="0"/>
                  <a:pt x="9742648" y="0"/>
                  <a:pt x="9742648" y="0"/>
                </a:cubicBezTo>
                <a:cubicBezTo>
                  <a:pt x="9933811" y="0"/>
                  <a:pt x="10091632" y="157720"/>
                  <a:pt x="10091632" y="348762"/>
                </a:cubicBezTo>
                <a:lnTo>
                  <a:pt x="10091632" y="6312878"/>
                </a:lnTo>
                <a:lnTo>
                  <a:pt x="0" y="6312878"/>
                </a:lnTo>
                <a:lnTo>
                  <a:pt x="0" y="6096526"/>
                </a:lnTo>
                <a:cubicBezTo>
                  <a:pt x="0" y="348762"/>
                  <a:pt x="0" y="348762"/>
                  <a:pt x="0" y="348762"/>
                </a:cubicBezTo>
                <a:cubicBezTo>
                  <a:pt x="0" y="157720"/>
                  <a:pt x="157821" y="0"/>
                  <a:pt x="348984" y="0"/>
                </a:cubicBezTo>
                <a:close/>
              </a:path>
            </a:pathLst>
          </a:custGeom>
          <a:solidFill>
            <a:srgbClr val="33353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40" name="Freeform 439"/>
          <p:cNvSpPr>
            <a:spLocks/>
          </p:cNvSpPr>
          <p:nvPr userDrawn="1"/>
        </p:nvSpPr>
        <p:spPr bwMode="auto">
          <a:xfrm>
            <a:off x="1060009" y="553688"/>
            <a:ext cx="10074498" cy="6304312"/>
          </a:xfrm>
          <a:custGeom>
            <a:avLst/>
            <a:gdLst>
              <a:gd name="connsiteX0" fmla="*/ 340040 w 10074498"/>
              <a:gd name="connsiteY0" fmla="*/ 0 h 6304312"/>
              <a:gd name="connsiteX1" fmla="*/ 9732236 w 10074498"/>
              <a:gd name="connsiteY1" fmla="*/ 0 h 6304312"/>
              <a:gd name="connsiteX2" fmla="*/ 10074498 w 10074498"/>
              <a:gd name="connsiteY2" fmla="*/ 341881 h 6304312"/>
              <a:gd name="connsiteX3" fmla="*/ 10074498 w 10074498"/>
              <a:gd name="connsiteY3" fmla="*/ 6236397 h 6304312"/>
              <a:gd name="connsiteX4" fmla="*/ 10074498 w 10074498"/>
              <a:gd name="connsiteY4" fmla="*/ 6304312 h 6304312"/>
              <a:gd name="connsiteX5" fmla="*/ 0 w 10074498"/>
              <a:gd name="connsiteY5" fmla="*/ 6304312 h 6304312"/>
              <a:gd name="connsiteX6" fmla="*/ 0 w 10074498"/>
              <a:gd name="connsiteY6" fmla="*/ 6086003 h 6304312"/>
              <a:gd name="connsiteX7" fmla="*/ 0 w 10074498"/>
              <a:gd name="connsiteY7" fmla="*/ 341881 h 6304312"/>
              <a:gd name="connsiteX8" fmla="*/ 340040 w 10074498"/>
              <a:gd name="connsiteY8" fmla="*/ 0 h 630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74498" h="6304312">
                <a:moveTo>
                  <a:pt x="340040" y="0"/>
                </a:moveTo>
                <a:cubicBezTo>
                  <a:pt x="9732236" y="0"/>
                  <a:pt x="9732236" y="0"/>
                  <a:pt x="9732236" y="0"/>
                </a:cubicBezTo>
                <a:cubicBezTo>
                  <a:pt x="9921147" y="0"/>
                  <a:pt x="10074498" y="153180"/>
                  <a:pt x="10074498" y="341881"/>
                </a:cubicBezTo>
                <a:cubicBezTo>
                  <a:pt x="10074498" y="4093270"/>
                  <a:pt x="10074498" y="5617272"/>
                  <a:pt x="10074498" y="6236397"/>
                </a:cubicBezTo>
                <a:lnTo>
                  <a:pt x="10074498" y="6304312"/>
                </a:lnTo>
                <a:lnTo>
                  <a:pt x="0" y="6304312"/>
                </a:lnTo>
                <a:lnTo>
                  <a:pt x="0" y="6086003"/>
                </a:lnTo>
                <a:cubicBezTo>
                  <a:pt x="0" y="341881"/>
                  <a:pt x="0" y="341881"/>
                  <a:pt x="0" y="341881"/>
                </a:cubicBezTo>
                <a:cubicBezTo>
                  <a:pt x="0" y="153180"/>
                  <a:pt x="153351" y="0"/>
                  <a:pt x="340040" y="0"/>
                </a:cubicBezTo>
                <a:close/>
              </a:path>
            </a:pathLst>
          </a:custGeom>
          <a:solidFill>
            <a:srgbClr val="01010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41" name="Oval 398"/>
          <p:cNvSpPr>
            <a:spLocks noChangeArrowheads="1"/>
          </p:cNvSpPr>
          <p:nvPr userDrawn="1"/>
        </p:nvSpPr>
        <p:spPr bwMode="auto">
          <a:xfrm>
            <a:off x="6060137" y="770713"/>
            <a:ext cx="79956" cy="79956"/>
          </a:xfrm>
          <a:prstGeom prst="ellipse">
            <a:avLst/>
          </a:prstGeom>
          <a:solidFill>
            <a:srgbClr val="19191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42" name="Oval 399"/>
          <p:cNvSpPr>
            <a:spLocks noChangeArrowheads="1"/>
          </p:cNvSpPr>
          <p:nvPr userDrawn="1"/>
        </p:nvSpPr>
        <p:spPr bwMode="auto">
          <a:xfrm>
            <a:off x="6080125" y="790703"/>
            <a:ext cx="39978" cy="39978"/>
          </a:xfrm>
          <a:prstGeom prst="ellipse">
            <a:avLst/>
          </a:prstGeom>
          <a:solidFill>
            <a:srgbClr val="0001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43" name="Oval 400"/>
          <p:cNvSpPr>
            <a:spLocks noChangeArrowheads="1"/>
          </p:cNvSpPr>
          <p:nvPr userDrawn="1"/>
        </p:nvSpPr>
        <p:spPr bwMode="auto">
          <a:xfrm>
            <a:off x="6091547" y="793557"/>
            <a:ext cx="14279" cy="11422"/>
          </a:xfrm>
          <a:prstGeom prst="ellipse">
            <a:avLst/>
          </a:prstGeom>
          <a:solidFill>
            <a:srgbClr val="272A2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44" name="Oval 401"/>
          <p:cNvSpPr>
            <a:spLocks noChangeArrowheads="1"/>
          </p:cNvSpPr>
          <p:nvPr userDrawn="1"/>
        </p:nvSpPr>
        <p:spPr bwMode="auto">
          <a:xfrm>
            <a:off x="6091547" y="813547"/>
            <a:ext cx="14279" cy="14279"/>
          </a:xfrm>
          <a:prstGeom prst="ellipse">
            <a:avLst/>
          </a:prstGeom>
          <a:solidFill>
            <a:srgbClr val="272A2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45" name="Rectangle 402"/>
          <p:cNvSpPr>
            <a:spLocks noChangeArrowheads="1"/>
          </p:cNvSpPr>
          <p:nvPr userDrawn="1"/>
        </p:nvSpPr>
        <p:spPr bwMode="auto">
          <a:xfrm>
            <a:off x="1416958" y="1030572"/>
            <a:ext cx="9357748" cy="58425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1408389" y="1030572"/>
            <a:ext cx="9366317" cy="58274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754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and tex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4" name="Group 1353"/>
          <p:cNvGrpSpPr/>
          <p:nvPr userDrawn="1"/>
        </p:nvGrpSpPr>
        <p:grpSpPr>
          <a:xfrm>
            <a:off x="4084563" y="1277256"/>
            <a:ext cx="7831781" cy="4652735"/>
            <a:chOff x="4527554" y="1398588"/>
            <a:chExt cx="7137394" cy="4240211"/>
          </a:xfrm>
        </p:grpSpPr>
        <p:grpSp>
          <p:nvGrpSpPr>
            <p:cNvPr id="1353" name="Group 1352"/>
            <p:cNvGrpSpPr/>
            <p:nvPr userDrawn="1"/>
          </p:nvGrpSpPr>
          <p:grpSpPr>
            <a:xfrm>
              <a:off x="4527554" y="1398588"/>
              <a:ext cx="7137394" cy="4240211"/>
              <a:chOff x="4527471" y="1398593"/>
              <a:chExt cx="7137264" cy="4240229"/>
            </a:xfrm>
            <a:effectLst/>
          </p:grpSpPr>
          <p:sp>
            <p:nvSpPr>
              <p:cNvPr id="181" name="AutoShape 380"/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4640179" y="1398593"/>
                <a:ext cx="6913436" cy="39814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2" name="Freeform 382"/>
              <p:cNvSpPr>
                <a:spLocks/>
              </p:cNvSpPr>
              <p:nvPr userDrawn="1"/>
            </p:nvSpPr>
            <p:spPr bwMode="auto">
              <a:xfrm>
                <a:off x="5281517" y="1400181"/>
                <a:ext cx="5648222" cy="3940191"/>
              </a:xfrm>
              <a:custGeom>
                <a:avLst/>
                <a:gdLst>
                  <a:gd name="T0" fmla="*/ 4398 w 4571"/>
                  <a:gd name="T1" fmla="*/ 3192 h 3192"/>
                  <a:gd name="T2" fmla="*/ 172 w 4571"/>
                  <a:gd name="T3" fmla="*/ 3192 h 3192"/>
                  <a:gd name="T4" fmla="*/ 0 w 4571"/>
                  <a:gd name="T5" fmla="*/ 3019 h 3192"/>
                  <a:gd name="T6" fmla="*/ 0 w 4571"/>
                  <a:gd name="T7" fmla="*/ 173 h 3192"/>
                  <a:gd name="T8" fmla="*/ 172 w 4571"/>
                  <a:gd name="T9" fmla="*/ 0 h 3192"/>
                  <a:gd name="T10" fmla="*/ 4398 w 4571"/>
                  <a:gd name="T11" fmla="*/ 0 h 3192"/>
                  <a:gd name="T12" fmla="*/ 4571 w 4571"/>
                  <a:gd name="T13" fmla="*/ 173 h 3192"/>
                  <a:gd name="T14" fmla="*/ 4571 w 4571"/>
                  <a:gd name="T15" fmla="*/ 3019 h 3192"/>
                  <a:gd name="T16" fmla="*/ 4398 w 4571"/>
                  <a:gd name="T17" fmla="*/ 3192 h 3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71" h="3192">
                    <a:moveTo>
                      <a:pt x="4398" y="3192"/>
                    </a:moveTo>
                    <a:cubicBezTo>
                      <a:pt x="172" y="3192"/>
                      <a:pt x="172" y="3192"/>
                      <a:pt x="172" y="3192"/>
                    </a:cubicBezTo>
                    <a:cubicBezTo>
                      <a:pt x="77" y="3192"/>
                      <a:pt x="0" y="3115"/>
                      <a:pt x="0" y="3019"/>
                    </a:cubicBezTo>
                    <a:cubicBezTo>
                      <a:pt x="0" y="173"/>
                      <a:pt x="0" y="173"/>
                      <a:pt x="0" y="173"/>
                    </a:cubicBezTo>
                    <a:cubicBezTo>
                      <a:pt x="0" y="78"/>
                      <a:pt x="77" y="0"/>
                      <a:pt x="172" y="0"/>
                    </a:cubicBezTo>
                    <a:cubicBezTo>
                      <a:pt x="4398" y="0"/>
                      <a:pt x="4398" y="0"/>
                      <a:pt x="4398" y="0"/>
                    </a:cubicBezTo>
                    <a:cubicBezTo>
                      <a:pt x="4493" y="0"/>
                      <a:pt x="4571" y="78"/>
                      <a:pt x="4571" y="173"/>
                    </a:cubicBezTo>
                    <a:cubicBezTo>
                      <a:pt x="4571" y="3019"/>
                      <a:pt x="4571" y="3019"/>
                      <a:pt x="4571" y="3019"/>
                    </a:cubicBezTo>
                    <a:cubicBezTo>
                      <a:pt x="4571" y="3115"/>
                      <a:pt x="4493" y="3192"/>
                      <a:pt x="4398" y="3192"/>
                    </a:cubicBezTo>
                    <a:close/>
                  </a:path>
                </a:pathLst>
              </a:custGeom>
              <a:solidFill>
                <a:srgbClr val="DAC1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3" name="Freeform 383"/>
              <p:cNvSpPr>
                <a:spLocks/>
              </p:cNvSpPr>
              <p:nvPr userDrawn="1"/>
            </p:nvSpPr>
            <p:spPr bwMode="auto">
              <a:xfrm>
                <a:off x="5300567" y="1419231"/>
                <a:ext cx="5610123" cy="3903680"/>
              </a:xfrm>
              <a:custGeom>
                <a:avLst/>
                <a:gdLst>
                  <a:gd name="T0" fmla="*/ 4540 w 4540"/>
                  <a:gd name="T1" fmla="*/ 3003 h 3161"/>
                  <a:gd name="T2" fmla="*/ 4383 w 4540"/>
                  <a:gd name="T3" fmla="*/ 3161 h 3161"/>
                  <a:gd name="T4" fmla="*/ 157 w 4540"/>
                  <a:gd name="T5" fmla="*/ 3161 h 3161"/>
                  <a:gd name="T6" fmla="*/ 0 w 4540"/>
                  <a:gd name="T7" fmla="*/ 3003 h 3161"/>
                  <a:gd name="T8" fmla="*/ 0 w 4540"/>
                  <a:gd name="T9" fmla="*/ 157 h 3161"/>
                  <a:gd name="T10" fmla="*/ 157 w 4540"/>
                  <a:gd name="T11" fmla="*/ 0 h 3161"/>
                  <a:gd name="T12" fmla="*/ 4383 w 4540"/>
                  <a:gd name="T13" fmla="*/ 0 h 3161"/>
                  <a:gd name="T14" fmla="*/ 4540 w 4540"/>
                  <a:gd name="T15" fmla="*/ 157 h 3161"/>
                  <a:gd name="T16" fmla="*/ 4540 w 4540"/>
                  <a:gd name="T17" fmla="*/ 3003 h 3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40" h="3161">
                    <a:moveTo>
                      <a:pt x="4540" y="3003"/>
                    </a:moveTo>
                    <a:cubicBezTo>
                      <a:pt x="4540" y="3090"/>
                      <a:pt x="4469" y="3161"/>
                      <a:pt x="4383" y="3161"/>
                    </a:cubicBezTo>
                    <a:cubicBezTo>
                      <a:pt x="157" y="3161"/>
                      <a:pt x="157" y="3161"/>
                      <a:pt x="157" y="3161"/>
                    </a:cubicBezTo>
                    <a:cubicBezTo>
                      <a:pt x="71" y="3161"/>
                      <a:pt x="0" y="3090"/>
                      <a:pt x="0" y="3003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0" y="71"/>
                      <a:pt x="71" y="0"/>
                      <a:pt x="157" y="0"/>
                    </a:cubicBezTo>
                    <a:cubicBezTo>
                      <a:pt x="4383" y="0"/>
                      <a:pt x="4383" y="0"/>
                      <a:pt x="4383" y="0"/>
                    </a:cubicBezTo>
                    <a:cubicBezTo>
                      <a:pt x="4469" y="0"/>
                      <a:pt x="4540" y="71"/>
                      <a:pt x="4540" y="157"/>
                    </a:cubicBezTo>
                    <a:lnTo>
                      <a:pt x="4540" y="3003"/>
                    </a:lnTo>
                    <a:close/>
                  </a:path>
                </a:pathLst>
              </a:custGeom>
              <a:solidFill>
                <a:srgbClr val="33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4" name="Freeform 384"/>
              <p:cNvSpPr>
                <a:spLocks/>
              </p:cNvSpPr>
              <p:nvPr userDrawn="1"/>
            </p:nvSpPr>
            <p:spPr bwMode="auto">
              <a:xfrm>
                <a:off x="5305329" y="1423994"/>
                <a:ext cx="5600597" cy="3892566"/>
              </a:xfrm>
              <a:custGeom>
                <a:avLst/>
                <a:gdLst>
                  <a:gd name="T0" fmla="*/ 4379 w 4533"/>
                  <a:gd name="T1" fmla="*/ 3154 h 3154"/>
                  <a:gd name="T2" fmla="*/ 153 w 4533"/>
                  <a:gd name="T3" fmla="*/ 3154 h 3154"/>
                  <a:gd name="T4" fmla="*/ 0 w 4533"/>
                  <a:gd name="T5" fmla="*/ 3000 h 3154"/>
                  <a:gd name="T6" fmla="*/ 0 w 4533"/>
                  <a:gd name="T7" fmla="*/ 154 h 3154"/>
                  <a:gd name="T8" fmla="*/ 153 w 4533"/>
                  <a:gd name="T9" fmla="*/ 0 h 3154"/>
                  <a:gd name="T10" fmla="*/ 4379 w 4533"/>
                  <a:gd name="T11" fmla="*/ 0 h 3154"/>
                  <a:gd name="T12" fmla="*/ 4533 w 4533"/>
                  <a:gd name="T13" fmla="*/ 154 h 3154"/>
                  <a:gd name="T14" fmla="*/ 4533 w 4533"/>
                  <a:gd name="T15" fmla="*/ 3000 h 3154"/>
                  <a:gd name="T16" fmla="*/ 4379 w 4533"/>
                  <a:gd name="T17" fmla="*/ 3154 h 3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33" h="3154">
                    <a:moveTo>
                      <a:pt x="4379" y="3154"/>
                    </a:moveTo>
                    <a:cubicBezTo>
                      <a:pt x="153" y="3154"/>
                      <a:pt x="153" y="3154"/>
                      <a:pt x="153" y="3154"/>
                    </a:cubicBezTo>
                    <a:cubicBezTo>
                      <a:pt x="69" y="3154"/>
                      <a:pt x="0" y="3085"/>
                      <a:pt x="0" y="3000"/>
                    </a:cubicBezTo>
                    <a:cubicBezTo>
                      <a:pt x="0" y="154"/>
                      <a:pt x="0" y="154"/>
                      <a:pt x="0" y="154"/>
                    </a:cubicBezTo>
                    <a:cubicBezTo>
                      <a:pt x="0" y="69"/>
                      <a:pt x="69" y="0"/>
                      <a:pt x="153" y="0"/>
                    </a:cubicBezTo>
                    <a:cubicBezTo>
                      <a:pt x="4379" y="0"/>
                      <a:pt x="4379" y="0"/>
                      <a:pt x="4379" y="0"/>
                    </a:cubicBezTo>
                    <a:cubicBezTo>
                      <a:pt x="4464" y="0"/>
                      <a:pt x="4533" y="69"/>
                      <a:pt x="4533" y="154"/>
                    </a:cubicBezTo>
                    <a:cubicBezTo>
                      <a:pt x="4533" y="3000"/>
                      <a:pt x="4533" y="3000"/>
                      <a:pt x="4533" y="3000"/>
                    </a:cubicBezTo>
                    <a:cubicBezTo>
                      <a:pt x="4533" y="3085"/>
                      <a:pt x="4464" y="3154"/>
                      <a:pt x="4379" y="3154"/>
                    </a:cubicBezTo>
                    <a:close/>
                  </a:path>
                </a:pathLst>
              </a:custGeom>
              <a:solidFill>
                <a:srgbClr val="01010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5" name="Freeform 385"/>
              <p:cNvSpPr>
                <a:spLocks/>
              </p:cNvSpPr>
              <p:nvPr userDrawn="1"/>
            </p:nvSpPr>
            <p:spPr bwMode="auto">
              <a:xfrm>
                <a:off x="5305329" y="5089547"/>
                <a:ext cx="5600597" cy="227014"/>
              </a:xfrm>
              <a:custGeom>
                <a:avLst/>
                <a:gdLst>
                  <a:gd name="T0" fmla="*/ 0 w 4533"/>
                  <a:gd name="T1" fmla="*/ 0 h 184"/>
                  <a:gd name="T2" fmla="*/ 0 w 4533"/>
                  <a:gd name="T3" fmla="*/ 30 h 184"/>
                  <a:gd name="T4" fmla="*/ 153 w 4533"/>
                  <a:gd name="T5" fmla="*/ 184 h 184"/>
                  <a:gd name="T6" fmla="*/ 4379 w 4533"/>
                  <a:gd name="T7" fmla="*/ 184 h 184"/>
                  <a:gd name="T8" fmla="*/ 4533 w 4533"/>
                  <a:gd name="T9" fmla="*/ 30 h 184"/>
                  <a:gd name="T10" fmla="*/ 4533 w 4533"/>
                  <a:gd name="T11" fmla="*/ 0 h 184"/>
                  <a:gd name="T12" fmla="*/ 0 w 4533"/>
                  <a:gd name="T13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533" h="184">
                    <a:moveTo>
                      <a:pt x="0" y="0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0" y="115"/>
                      <a:pt x="69" y="184"/>
                      <a:pt x="153" y="184"/>
                    </a:cubicBezTo>
                    <a:cubicBezTo>
                      <a:pt x="4379" y="184"/>
                      <a:pt x="4379" y="184"/>
                      <a:pt x="4379" y="184"/>
                    </a:cubicBezTo>
                    <a:cubicBezTo>
                      <a:pt x="4464" y="184"/>
                      <a:pt x="4533" y="115"/>
                      <a:pt x="4533" y="30"/>
                    </a:cubicBezTo>
                    <a:cubicBezTo>
                      <a:pt x="4533" y="0"/>
                      <a:pt x="4533" y="0"/>
                      <a:pt x="453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222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pic>
            <p:nvPicPr>
              <p:cNvPr id="429" name="Picture 428"/>
              <p:cNvPicPr>
                <a:picLocks noChangeAspect="1" noChangeArrowheads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607" r="-1630" b="-250766"/>
              <a:stretch>
                <a:fillRect/>
              </a:stretch>
            </p:blipFill>
            <p:spPr bwMode="auto">
              <a:xfrm>
                <a:off x="4527471" y="5276873"/>
                <a:ext cx="7137264" cy="361949"/>
              </a:xfrm>
              <a:custGeom>
                <a:avLst/>
                <a:gdLst>
                  <a:gd name="connsiteX0" fmla="*/ 111121 w 7137394"/>
                  <a:gd name="connsiteY0" fmla="*/ 16107 h 361948"/>
                  <a:gd name="connsiteX1" fmla="*/ 111121 w 7137394"/>
                  <a:gd name="connsiteY1" fmla="*/ 103188 h 361948"/>
                  <a:gd name="connsiteX2" fmla="*/ 732671 w 7137394"/>
                  <a:gd name="connsiteY2" fmla="*/ 103188 h 361948"/>
                  <a:gd name="connsiteX3" fmla="*/ 735009 w 7137394"/>
                  <a:gd name="connsiteY3" fmla="*/ 357186 h 361948"/>
                  <a:gd name="connsiteX4" fmla="*/ 0 w 7137394"/>
                  <a:gd name="connsiteY4" fmla="*/ 357186 h 361948"/>
                  <a:gd name="connsiteX5" fmla="*/ 7024684 w 7137394"/>
                  <a:gd name="connsiteY5" fmla="*/ 15992 h 361948"/>
                  <a:gd name="connsiteX6" fmla="*/ 7137394 w 7137394"/>
                  <a:gd name="connsiteY6" fmla="*/ 361948 h 361948"/>
                  <a:gd name="connsiteX7" fmla="*/ 6402385 w 7137394"/>
                  <a:gd name="connsiteY7" fmla="*/ 361948 h 361948"/>
                  <a:gd name="connsiteX8" fmla="*/ 6402385 w 7137394"/>
                  <a:gd name="connsiteY8" fmla="*/ 103188 h 361948"/>
                  <a:gd name="connsiteX9" fmla="*/ 7024684 w 7137394"/>
                  <a:gd name="connsiteY9" fmla="*/ 103188 h 361948"/>
                  <a:gd name="connsiteX10" fmla="*/ 111121 w 7137394"/>
                  <a:gd name="connsiteY10" fmla="*/ 0 h 361948"/>
                  <a:gd name="connsiteX11" fmla="*/ 7024684 w 7137394"/>
                  <a:gd name="connsiteY11" fmla="*/ 0 h 361948"/>
                  <a:gd name="connsiteX12" fmla="*/ 7024684 w 7137394"/>
                  <a:gd name="connsiteY12" fmla="*/ 15992 h 361948"/>
                  <a:gd name="connsiteX13" fmla="*/ 7023094 w 7137394"/>
                  <a:gd name="connsiteY13" fmla="*/ 11111 h 361948"/>
                  <a:gd name="connsiteX14" fmla="*/ 6402385 w 7137394"/>
                  <a:gd name="connsiteY14" fmla="*/ 93661 h 361948"/>
                  <a:gd name="connsiteX15" fmla="*/ 6402385 w 7137394"/>
                  <a:gd name="connsiteY15" fmla="*/ 103188 h 361948"/>
                  <a:gd name="connsiteX16" fmla="*/ 732671 w 7137394"/>
                  <a:gd name="connsiteY16" fmla="*/ 103188 h 361948"/>
                  <a:gd name="connsiteX17" fmla="*/ 732627 w 7137394"/>
                  <a:gd name="connsiteY17" fmla="*/ 98424 h 361948"/>
                  <a:gd name="connsiteX18" fmla="*/ 114300 w 7137394"/>
                  <a:gd name="connsiteY18" fmla="*/ 6349 h 361948"/>
                  <a:gd name="connsiteX19" fmla="*/ 111121 w 7137394"/>
                  <a:gd name="connsiteY19" fmla="*/ 16107 h 361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137394" h="361948">
                    <a:moveTo>
                      <a:pt x="111121" y="16107"/>
                    </a:moveTo>
                    <a:lnTo>
                      <a:pt x="111121" y="103188"/>
                    </a:lnTo>
                    <a:lnTo>
                      <a:pt x="732671" y="103188"/>
                    </a:lnTo>
                    <a:lnTo>
                      <a:pt x="735009" y="357186"/>
                    </a:lnTo>
                    <a:lnTo>
                      <a:pt x="0" y="357186"/>
                    </a:lnTo>
                    <a:close/>
                    <a:moveTo>
                      <a:pt x="7024684" y="15992"/>
                    </a:moveTo>
                    <a:lnTo>
                      <a:pt x="7137394" y="361948"/>
                    </a:lnTo>
                    <a:lnTo>
                      <a:pt x="6402385" y="361948"/>
                    </a:lnTo>
                    <a:lnTo>
                      <a:pt x="6402385" y="103188"/>
                    </a:lnTo>
                    <a:lnTo>
                      <a:pt x="7024684" y="103188"/>
                    </a:lnTo>
                    <a:close/>
                    <a:moveTo>
                      <a:pt x="111121" y="0"/>
                    </a:moveTo>
                    <a:lnTo>
                      <a:pt x="7024684" y="0"/>
                    </a:lnTo>
                    <a:lnTo>
                      <a:pt x="7024684" y="15992"/>
                    </a:lnTo>
                    <a:lnTo>
                      <a:pt x="7023094" y="11111"/>
                    </a:lnTo>
                    <a:cubicBezTo>
                      <a:pt x="6653208" y="88369"/>
                      <a:pt x="6607171" y="67203"/>
                      <a:pt x="6402385" y="93661"/>
                    </a:cubicBezTo>
                    <a:lnTo>
                      <a:pt x="6402385" y="103188"/>
                    </a:lnTo>
                    <a:lnTo>
                      <a:pt x="732671" y="103188"/>
                    </a:lnTo>
                    <a:lnTo>
                      <a:pt x="732627" y="98424"/>
                    </a:lnTo>
                    <a:cubicBezTo>
                      <a:pt x="527841" y="71966"/>
                      <a:pt x="484186" y="83607"/>
                      <a:pt x="114300" y="6349"/>
                    </a:cubicBezTo>
                    <a:lnTo>
                      <a:pt x="111121" y="16107"/>
                    </a:lnTo>
                    <a:close/>
                  </a:path>
                </a:pathLst>
              </a:custGeom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11" name="Picture 387"/>
              <p:cNvPicPr>
                <a:picLocks noChangeAspect="1" noChangeArrowheads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38591" y="5238773"/>
                <a:ext cx="6913437" cy="492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6" name="Oval 388"/>
              <p:cNvSpPr>
                <a:spLocks noChangeArrowheads="1"/>
              </p:cNvSpPr>
              <p:nvPr userDrawn="1"/>
            </p:nvSpPr>
            <p:spPr bwMode="auto">
              <a:xfrm>
                <a:off x="5284693" y="5338785"/>
                <a:ext cx="57149" cy="11113"/>
              </a:xfrm>
              <a:prstGeom prst="ellipse">
                <a:avLst/>
              </a:prstGeom>
              <a:solidFill>
                <a:srgbClr val="6354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7" name="Oval 389"/>
              <p:cNvSpPr>
                <a:spLocks noChangeArrowheads="1"/>
              </p:cNvSpPr>
              <p:nvPr userDrawn="1"/>
            </p:nvSpPr>
            <p:spPr bwMode="auto">
              <a:xfrm>
                <a:off x="5298979" y="5341960"/>
                <a:ext cx="28575" cy="6350"/>
              </a:xfrm>
              <a:prstGeom prst="ellipse">
                <a:avLst/>
              </a:prstGeom>
              <a:solidFill>
                <a:srgbClr val="463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8" name="Oval 390"/>
              <p:cNvSpPr>
                <a:spLocks noChangeArrowheads="1"/>
              </p:cNvSpPr>
              <p:nvPr userDrawn="1"/>
            </p:nvSpPr>
            <p:spPr bwMode="auto">
              <a:xfrm>
                <a:off x="7224582" y="5338785"/>
                <a:ext cx="58737" cy="11113"/>
              </a:xfrm>
              <a:prstGeom prst="ellipse">
                <a:avLst/>
              </a:prstGeom>
              <a:solidFill>
                <a:srgbClr val="6354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89" name="Oval 391"/>
              <p:cNvSpPr>
                <a:spLocks noChangeArrowheads="1"/>
              </p:cNvSpPr>
              <p:nvPr userDrawn="1"/>
            </p:nvSpPr>
            <p:spPr bwMode="auto">
              <a:xfrm>
                <a:off x="7238869" y="5341960"/>
                <a:ext cx="30162" cy="6350"/>
              </a:xfrm>
              <a:prstGeom prst="ellipse">
                <a:avLst/>
              </a:prstGeom>
              <a:solidFill>
                <a:srgbClr val="463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90" name="Oval 392"/>
              <p:cNvSpPr>
                <a:spLocks noChangeArrowheads="1"/>
              </p:cNvSpPr>
              <p:nvPr userDrawn="1"/>
            </p:nvSpPr>
            <p:spPr bwMode="auto">
              <a:xfrm>
                <a:off x="8920001" y="5338785"/>
                <a:ext cx="60324" cy="11113"/>
              </a:xfrm>
              <a:prstGeom prst="ellipse">
                <a:avLst/>
              </a:prstGeom>
              <a:solidFill>
                <a:srgbClr val="6354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91" name="Oval 393"/>
              <p:cNvSpPr>
                <a:spLocks noChangeArrowheads="1"/>
              </p:cNvSpPr>
              <p:nvPr userDrawn="1"/>
            </p:nvSpPr>
            <p:spPr bwMode="auto">
              <a:xfrm>
                <a:off x="8935876" y="5341960"/>
                <a:ext cx="28575" cy="6350"/>
              </a:xfrm>
              <a:prstGeom prst="ellipse">
                <a:avLst/>
              </a:prstGeom>
              <a:solidFill>
                <a:srgbClr val="463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344" name="Oval 394"/>
              <p:cNvSpPr>
                <a:spLocks noChangeArrowheads="1"/>
              </p:cNvSpPr>
              <p:nvPr userDrawn="1"/>
            </p:nvSpPr>
            <p:spPr bwMode="auto">
              <a:xfrm>
                <a:off x="10850366" y="5338785"/>
                <a:ext cx="58737" cy="11113"/>
              </a:xfrm>
              <a:prstGeom prst="ellipse">
                <a:avLst/>
              </a:prstGeom>
              <a:solidFill>
                <a:srgbClr val="6354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345" name="Oval 395"/>
              <p:cNvSpPr>
                <a:spLocks noChangeArrowheads="1"/>
              </p:cNvSpPr>
              <p:nvPr userDrawn="1"/>
            </p:nvSpPr>
            <p:spPr bwMode="auto">
              <a:xfrm>
                <a:off x="10864653" y="5341960"/>
                <a:ext cx="28575" cy="6350"/>
              </a:xfrm>
              <a:prstGeom prst="ellipse">
                <a:avLst/>
              </a:prstGeom>
              <a:solidFill>
                <a:srgbClr val="463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346" name="Freeform 396"/>
              <p:cNvSpPr>
                <a:spLocks/>
              </p:cNvSpPr>
              <p:nvPr userDrawn="1"/>
            </p:nvSpPr>
            <p:spPr bwMode="auto">
              <a:xfrm>
                <a:off x="4716378" y="5299098"/>
                <a:ext cx="6761040" cy="1588"/>
              </a:xfrm>
              <a:custGeom>
                <a:avLst/>
                <a:gdLst>
                  <a:gd name="T0" fmla="*/ 5467 w 5472"/>
                  <a:gd name="T1" fmla="*/ 1 h 1"/>
                  <a:gd name="T2" fmla="*/ 5472 w 5472"/>
                  <a:gd name="T3" fmla="*/ 0 h 1"/>
                  <a:gd name="T4" fmla="*/ 0 w 5472"/>
                  <a:gd name="T5" fmla="*/ 0 h 1"/>
                  <a:gd name="T6" fmla="*/ 5 w 5472"/>
                  <a:gd name="T7" fmla="*/ 1 h 1"/>
                  <a:gd name="T8" fmla="*/ 5467 w 547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2" h="1">
                    <a:moveTo>
                      <a:pt x="5467" y="1"/>
                    </a:moveTo>
                    <a:cubicBezTo>
                      <a:pt x="5469" y="1"/>
                      <a:pt x="5471" y="0"/>
                      <a:pt x="547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3" y="1"/>
                      <a:pt x="5" y="1"/>
                    </a:cubicBezTo>
                    <a:lnTo>
                      <a:pt x="5467" y="1"/>
                    </a:lnTo>
                    <a:close/>
                  </a:path>
                </a:pathLst>
              </a:custGeom>
              <a:solidFill>
                <a:srgbClr val="9A87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pic>
            <p:nvPicPr>
              <p:cNvPr id="1421" name="Picture 397"/>
              <p:cNvPicPr>
                <a:picLocks noChangeAspect="1" noChangeArrowheads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30953" y="5240359"/>
                <a:ext cx="1331888" cy="63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47" name="Oval 398"/>
              <p:cNvSpPr>
                <a:spLocks noChangeArrowheads="1"/>
              </p:cNvSpPr>
              <p:nvPr userDrawn="1"/>
            </p:nvSpPr>
            <p:spPr bwMode="auto">
              <a:xfrm>
                <a:off x="8085011" y="1544645"/>
                <a:ext cx="44449" cy="44450"/>
              </a:xfrm>
              <a:prstGeom prst="ellipse">
                <a:avLst/>
              </a:prstGeom>
              <a:solidFill>
                <a:srgbClr val="1919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348" name="Oval 399"/>
              <p:cNvSpPr>
                <a:spLocks noChangeArrowheads="1"/>
              </p:cNvSpPr>
              <p:nvPr userDrawn="1"/>
            </p:nvSpPr>
            <p:spPr bwMode="auto">
              <a:xfrm>
                <a:off x="8096077" y="1555741"/>
                <a:ext cx="22224" cy="22225"/>
              </a:xfrm>
              <a:prstGeom prst="ellipse">
                <a:avLst/>
              </a:prstGeom>
              <a:solidFill>
                <a:srgbClr val="0001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349" name="Oval 400"/>
              <p:cNvSpPr>
                <a:spLocks noChangeArrowheads="1"/>
              </p:cNvSpPr>
              <p:nvPr userDrawn="1"/>
            </p:nvSpPr>
            <p:spPr bwMode="auto">
              <a:xfrm>
                <a:off x="8102496" y="1557318"/>
                <a:ext cx="7938" cy="6350"/>
              </a:xfrm>
              <a:prstGeom prst="ellipse">
                <a:avLst/>
              </a:prstGeom>
              <a:solidFill>
                <a:srgbClr val="272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  <p:sp>
            <p:nvSpPr>
              <p:cNvPr id="1350" name="Oval 401"/>
              <p:cNvSpPr>
                <a:spLocks noChangeArrowheads="1"/>
              </p:cNvSpPr>
              <p:nvPr userDrawn="1"/>
            </p:nvSpPr>
            <p:spPr bwMode="auto">
              <a:xfrm>
                <a:off x="8102601" y="1568451"/>
                <a:ext cx="7938" cy="7938"/>
              </a:xfrm>
              <a:prstGeom prst="ellipse">
                <a:avLst/>
              </a:prstGeom>
              <a:solidFill>
                <a:srgbClr val="272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>
                  <a:latin typeface="HelveticaNeue-UltraLight" panose="02000206000000020004" pitchFamily="50"/>
                </a:endParaRPr>
              </a:p>
            </p:txBody>
          </p:sp>
        </p:grpSp>
        <p:sp>
          <p:nvSpPr>
            <p:cNvPr id="1351" name="Rectangle 402"/>
            <p:cNvSpPr>
              <a:spLocks noChangeArrowheads="1"/>
            </p:cNvSpPr>
            <p:nvPr userDrawn="1"/>
          </p:nvSpPr>
          <p:spPr bwMode="auto">
            <a:xfrm>
              <a:off x="5503864" y="1689101"/>
              <a:ext cx="5202238" cy="32480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26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5150629" y="1596033"/>
            <a:ext cx="5713584" cy="35640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5759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 - Vertical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 userDrawn="1"/>
        </p:nvGrpSpPr>
        <p:grpSpPr>
          <a:xfrm>
            <a:off x="6543324" y="587692"/>
            <a:ext cx="3849726" cy="5682616"/>
            <a:chOff x="1063625" y="116201"/>
            <a:chExt cx="2790825" cy="4119563"/>
          </a:xfrm>
        </p:grpSpPr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1063625" y="116201"/>
              <a:ext cx="2790825" cy="4119563"/>
            </a:xfrm>
            <a:custGeom>
              <a:avLst/>
              <a:gdLst>
                <a:gd name="T0" fmla="*/ 175 w 175"/>
                <a:gd name="T1" fmla="*/ 13 h 260"/>
                <a:gd name="T2" fmla="*/ 163 w 175"/>
                <a:gd name="T3" fmla="*/ 0 h 260"/>
                <a:gd name="T4" fmla="*/ 13 w 175"/>
                <a:gd name="T5" fmla="*/ 0 h 260"/>
                <a:gd name="T6" fmla="*/ 0 w 175"/>
                <a:gd name="T7" fmla="*/ 13 h 260"/>
                <a:gd name="T8" fmla="*/ 0 w 175"/>
                <a:gd name="T9" fmla="*/ 248 h 260"/>
                <a:gd name="T10" fmla="*/ 13 w 175"/>
                <a:gd name="T11" fmla="*/ 260 h 260"/>
                <a:gd name="T12" fmla="*/ 163 w 175"/>
                <a:gd name="T13" fmla="*/ 260 h 260"/>
                <a:gd name="T14" fmla="*/ 175 w 175"/>
                <a:gd name="T15" fmla="*/ 248 h 260"/>
                <a:gd name="T16" fmla="*/ 175 w 175"/>
                <a:gd name="T17" fmla="*/ 13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0">
                  <a:moveTo>
                    <a:pt x="175" y="13"/>
                  </a:moveTo>
                  <a:cubicBezTo>
                    <a:pt x="175" y="6"/>
                    <a:pt x="170" y="0"/>
                    <a:pt x="16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55"/>
                    <a:pt x="6" y="260"/>
                    <a:pt x="13" y="260"/>
                  </a:cubicBezTo>
                  <a:cubicBezTo>
                    <a:pt x="163" y="260"/>
                    <a:pt x="163" y="260"/>
                    <a:pt x="163" y="260"/>
                  </a:cubicBezTo>
                  <a:cubicBezTo>
                    <a:pt x="170" y="260"/>
                    <a:pt x="175" y="255"/>
                    <a:pt x="175" y="248"/>
                  </a:cubicBezTo>
                  <a:lnTo>
                    <a:pt x="175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1063625" y="116201"/>
              <a:ext cx="2790825" cy="4119563"/>
            </a:xfrm>
            <a:custGeom>
              <a:avLst/>
              <a:gdLst>
                <a:gd name="T0" fmla="*/ 175 w 175"/>
                <a:gd name="T1" fmla="*/ 13 h 260"/>
                <a:gd name="T2" fmla="*/ 163 w 175"/>
                <a:gd name="T3" fmla="*/ 0 h 260"/>
                <a:gd name="T4" fmla="*/ 13 w 175"/>
                <a:gd name="T5" fmla="*/ 0 h 260"/>
                <a:gd name="T6" fmla="*/ 0 w 175"/>
                <a:gd name="T7" fmla="*/ 13 h 260"/>
                <a:gd name="T8" fmla="*/ 0 w 175"/>
                <a:gd name="T9" fmla="*/ 248 h 260"/>
                <a:gd name="T10" fmla="*/ 13 w 175"/>
                <a:gd name="T11" fmla="*/ 260 h 260"/>
                <a:gd name="T12" fmla="*/ 163 w 175"/>
                <a:gd name="T13" fmla="*/ 260 h 260"/>
                <a:gd name="T14" fmla="*/ 175 w 175"/>
                <a:gd name="T15" fmla="*/ 248 h 260"/>
                <a:gd name="T16" fmla="*/ 175 w 175"/>
                <a:gd name="T17" fmla="*/ 13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0">
                  <a:moveTo>
                    <a:pt x="175" y="13"/>
                  </a:moveTo>
                  <a:cubicBezTo>
                    <a:pt x="175" y="6"/>
                    <a:pt x="170" y="0"/>
                    <a:pt x="16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55"/>
                    <a:pt x="6" y="260"/>
                    <a:pt x="13" y="260"/>
                  </a:cubicBezTo>
                  <a:cubicBezTo>
                    <a:pt x="163" y="260"/>
                    <a:pt x="163" y="260"/>
                    <a:pt x="163" y="260"/>
                  </a:cubicBezTo>
                  <a:cubicBezTo>
                    <a:pt x="170" y="260"/>
                    <a:pt x="175" y="255"/>
                    <a:pt x="175" y="248"/>
                  </a:cubicBezTo>
                  <a:lnTo>
                    <a:pt x="175" y="13"/>
                  </a:lnTo>
                  <a:close/>
                </a:path>
              </a:pathLst>
            </a:custGeom>
            <a:noFill/>
            <a:ln w="38100" cap="flat">
              <a:solidFill>
                <a:srgbClr val="F9E5D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8" name="Rectangle 137"/>
            <p:cNvSpPr>
              <a:spLocks noChangeArrowheads="1"/>
            </p:cNvSpPr>
            <p:nvPr/>
          </p:nvSpPr>
          <p:spPr bwMode="auto">
            <a:xfrm>
              <a:off x="1208088" y="527364"/>
              <a:ext cx="2519363" cy="33115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2435225" y="306701"/>
              <a:ext cx="47625" cy="46038"/>
            </a:xfrm>
            <a:prstGeom prst="ellipse">
              <a:avLst/>
            </a:pr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40" name="Oval 139"/>
            <p:cNvSpPr>
              <a:spLocks noChangeArrowheads="1"/>
            </p:cNvSpPr>
            <p:nvPr userDrawn="1"/>
          </p:nvSpPr>
          <p:spPr bwMode="auto">
            <a:xfrm>
              <a:off x="2355850" y="3934139"/>
              <a:ext cx="206375" cy="20637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9E5D7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8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742599" y="1154858"/>
            <a:ext cx="3475265" cy="4567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696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t - Horizontal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/>
          <p:nvPr userDrawn="1"/>
        </p:nvGrpSpPr>
        <p:grpSpPr>
          <a:xfrm rot="5400000">
            <a:off x="6543324" y="587692"/>
            <a:ext cx="3849726" cy="5682616"/>
            <a:chOff x="1063625" y="116201"/>
            <a:chExt cx="2790825" cy="4119563"/>
          </a:xfrm>
        </p:grpSpPr>
        <p:sp>
          <p:nvSpPr>
            <p:cNvPr id="136" name="Freeform 135"/>
            <p:cNvSpPr>
              <a:spLocks/>
            </p:cNvSpPr>
            <p:nvPr/>
          </p:nvSpPr>
          <p:spPr bwMode="auto">
            <a:xfrm>
              <a:off x="1063625" y="116201"/>
              <a:ext cx="2790825" cy="4119563"/>
            </a:xfrm>
            <a:custGeom>
              <a:avLst/>
              <a:gdLst>
                <a:gd name="T0" fmla="*/ 175 w 175"/>
                <a:gd name="T1" fmla="*/ 13 h 260"/>
                <a:gd name="T2" fmla="*/ 163 w 175"/>
                <a:gd name="T3" fmla="*/ 0 h 260"/>
                <a:gd name="T4" fmla="*/ 13 w 175"/>
                <a:gd name="T5" fmla="*/ 0 h 260"/>
                <a:gd name="T6" fmla="*/ 0 w 175"/>
                <a:gd name="T7" fmla="*/ 13 h 260"/>
                <a:gd name="T8" fmla="*/ 0 w 175"/>
                <a:gd name="T9" fmla="*/ 248 h 260"/>
                <a:gd name="T10" fmla="*/ 13 w 175"/>
                <a:gd name="T11" fmla="*/ 260 h 260"/>
                <a:gd name="T12" fmla="*/ 163 w 175"/>
                <a:gd name="T13" fmla="*/ 260 h 260"/>
                <a:gd name="T14" fmla="*/ 175 w 175"/>
                <a:gd name="T15" fmla="*/ 248 h 260"/>
                <a:gd name="T16" fmla="*/ 175 w 175"/>
                <a:gd name="T17" fmla="*/ 13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0">
                  <a:moveTo>
                    <a:pt x="175" y="13"/>
                  </a:moveTo>
                  <a:cubicBezTo>
                    <a:pt x="175" y="6"/>
                    <a:pt x="170" y="0"/>
                    <a:pt x="16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55"/>
                    <a:pt x="6" y="260"/>
                    <a:pt x="13" y="260"/>
                  </a:cubicBezTo>
                  <a:cubicBezTo>
                    <a:pt x="163" y="260"/>
                    <a:pt x="163" y="260"/>
                    <a:pt x="163" y="260"/>
                  </a:cubicBezTo>
                  <a:cubicBezTo>
                    <a:pt x="170" y="260"/>
                    <a:pt x="175" y="255"/>
                    <a:pt x="175" y="248"/>
                  </a:cubicBezTo>
                  <a:lnTo>
                    <a:pt x="175" y="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7" name="Freeform 136"/>
            <p:cNvSpPr>
              <a:spLocks/>
            </p:cNvSpPr>
            <p:nvPr/>
          </p:nvSpPr>
          <p:spPr bwMode="auto">
            <a:xfrm>
              <a:off x="1063625" y="116201"/>
              <a:ext cx="2790825" cy="4119563"/>
            </a:xfrm>
            <a:custGeom>
              <a:avLst/>
              <a:gdLst>
                <a:gd name="T0" fmla="*/ 175 w 175"/>
                <a:gd name="T1" fmla="*/ 13 h 260"/>
                <a:gd name="T2" fmla="*/ 163 w 175"/>
                <a:gd name="T3" fmla="*/ 0 h 260"/>
                <a:gd name="T4" fmla="*/ 13 w 175"/>
                <a:gd name="T5" fmla="*/ 0 h 260"/>
                <a:gd name="T6" fmla="*/ 0 w 175"/>
                <a:gd name="T7" fmla="*/ 13 h 260"/>
                <a:gd name="T8" fmla="*/ 0 w 175"/>
                <a:gd name="T9" fmla="*/ 248 h 260"/>
                <a:gd name="T10" fmla="*/ 13 w 175"/>
                <a:gd name="T11" fmla="*/ 260 h 260"/>
                <a:gd name="T12" fmla="*/ 163 w 175"/>
                <a:gd name="T13" fmla="*/ 260 h 260"/>
                <a:gd name="T14" fmla="*/ 175 w 175"/>
                <a:gd name="T15" fmla="*/ 248 h 260"/>
                <a:gd name="T16" fmla="*/ 175 w 175"/>
                <a:gd name="T17" fmla="*/ 13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5" h="260">
                  <a:moveTo>
                    <a:pt x="175" y="13"/>
                  </a:moveTo>
                  <a:cubicBezTo>
                    <a:pt x="175" y="6"/>
                    <a:pt x="170" y="0"/>
                    <a:pt x="16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55"/>
                    <a:pt x="6" y="260"/>
                    <a:pt x="13" y="260"/>
                  </a:cubicBezTo>
                  <a:cubicBezTo>
                    <a:pt x="163" y="260"/>
                    <a:pt x="163" y="260"/>
                    <a:pt x="163" y="260"/>
                  </a:cubicBezTo>
                  <a:cubicBezTo>
                    <a:pt x="170" y="260"/>
                    <a:pt x="175" y="255"/>
                    <a:pt x="175" y="248"/>
                  </a:cubicBezTo>
                  <a:lnTo>
                    <a:pt x="175" y="13"/>
                  </a:lnTo>
                  <a:close/>
                </a:path>
              </a:pathLst>
            </a:custGeom>
            <a:noFill/>
            <a:ln w="38100" cap="flat">
              <a:solidFill>
                <a:srgbClr val="F9E5D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8" name="Rectangle 137"/>
            <p:cNvSpPr>
              <a:spLocks noChangeArrowheads="1"/>
            </p:cNvSpPr>
            <p:nvPr/>
          </p:nvSpPr>
          <p:spPr bwMode="auto">
            <a:xfrm>
              <a:off x="1208088" y="527364"/>
              <a:ext cx="2519363" cy="33115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9" name="Oval 138"/>
            <p:cNvSpPr>
              <a:spLocks noChangeArrowheads="1"/>
            </p:cNvSpPr>
            <p:nvPr/>
          </p:nvSpPr>
          <p:spPr bwMode="auto">
            <a:xfrm>
              <a:off x="2435225" y="306701"/>
              <a:ext cx="47625" cy="46038"/>
            </a:xfrm>
            <a:prstGeom prst="ellipse">
              <a:avLst/>
            </a:prstGeom>
            <a:solidFill>
              <a:srgbClr val="9395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40" name="Oval 139"/>
            <p:cNvSpPr>
              <a:spLocks noChangeArrowheads="1"/>
            </p:cNvSpPr>
            <p:nvPr userDrawn="1"/>
          </p:nvSpPr>
          <p:spPr bwMode="auto">
            <a:xfrm>
              <a:off x="2355850" y="3934139"/>
              <a:ext cx="206375" cy="20637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F9E5D7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8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174337" y="1703412"/>
            <a:ext cx="4567991" cy="34752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2224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watch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 userDrawn="1"/>
        </p:nvSpPr>
        <p:spPr bwMode="auto">
          <a:xfrm>
            <a:off x="7101695" y="780836"/>
            <a:ext cx="2336627" cy="1130912"/>
          </a:xfrm>
          <a:custGeom>
            <a:avLst/>
            <a:gdLst>
              <a:gd name="T0" fmla="*/ 917 w 917"/>
              <a:gd name="T1" fmla="*/ 445 h 445"/>
              <a:gd name="T2" fmla="*/ 790 w 917"/>
              <a:gd name="T3" fmla="*/ 126 h 445"/>
              <a:gd name="T4" fmla="*/ 707 w 917"/>
              <a:gd name="T5" fmla="*/ 30 h 445"/>
              <a:gd name="T6" fmla="*/ 210 w 917"/>
              <a:gd name="T7" fmla="*/ 30 h 445"/>
              <a:gd name="T8" fmla="*/ 127 w 917"/>
              <a:gd name="T9" fmla="*/ 126 h 445"/>
              <a:gd name="T10" fmla="*/ 0 w 917"/>
              <a:gd name="T11" fmla="*/ 445 h 445"/>
              <a:gd name="T12" fmla="*/ 917 w 917"/>
              <a:gd name="T13" fmla="*/ 445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7" h="445">
                <a:moveTo>
                  <a:pt x="917" y="445"/>
                </a:moveTo>
                <a:cubicBezTo>
                  <a:pt x="819" y="397"/>
                  <a:pt x="813" y="348"/>
                  <a:pt x="790" y="126"/>
                </a:cubicBezTo>
                <a:cubicBezTo>
                  <a:pt x="783" y="61"/>
                  <a:pt x="779" y="43"/>
                  <a:pt x="707" y="30"/>
                </a:cubicBezTo>
                <a:cubicBezTo>
                  <a:pt x="553" y="2"/>
                  <a:pt x="374" y="0"/>
                  <a:pt x="210" y="30"/>
                </a:cubicBezTo>
                <a:cubicBezTo>
                  <a:pt x="138" y="43"/>
                  <a:pt x="134" y="61"/>
                  <a:pt x="127" y="126"/>
                </a:cubicBezTo>
                <a:cubicBezTo>
                  <a:pt x="105" y="348"/>
                  <a:pt x="98" y="397"/>
                  <a:pt x="0" y="445"/>
                </a:cubicBezTo>
                <a:cubicBezTo>
                  <a:pt x="290" y="445"/>
                  <a:pt x="628" y="445"/>
                  <a:pt x="917" y="445"/>
                </a:cubicBezTo>
                <a:close/>
              </a:path>
            </a:pathLst>
          </a:custGeom>
          <a:solidFill>
            <a:srgbClr val="E2E4E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7101695" y="5023023"/>
            <a:ext cx="2336627" cy="1130912"/>
          </a:xfrm>
          <a:custGeom>
            <a:avLst/>
            <a:gdLst>
              <a:gd name="T0" fmla="*/ 917 w 917"/>
              <a:gd name="T1" fmla="*/ 0 h 445"/>
              <a:gd name="T2" fmla="*/ 790 w 917"/>
              <a:gd name="T3" fmla="*/ 319 h 445"/>
              <a:gd name="T4" fmla="*/ 707 w 917"/>
              <a:gd name="T5" fmla="*/ 415 h 445"/>
              <a:gd name="T6" fmla="*/ 210 w 917"/>
              <a:gd name="T7" fmla="*/ 415 h 445"/>
              <a:gd name="T8" fmla="*/ 127 w 917"/>
              <a:gd name="T9" fmla="*/ 319 h 445"/>
              <a:gd name="T10" fmla="*/ 0 w 917"/>
              <a:gd name="T11" fmla="*/ 0 h 445"/>
              <a:gd name="T12" fmla="*/ 917 w 917"/>
              <a:gd name="T13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7" h="445">
                <a:moveTo>
                  <a:pt x="917" y="0"/>
                </a:moveTo>
                <a:cubicBezTo>
                  <a:pt x="819" y="48"/>
                  <a:pt x="813" y="97"/>
                  <a:pt x="790" y="319"/>
                </a:cubicBezTo>
                <a:cubicBezTo>
                  <a:pt x="783" y="384"/>
                  <a:pt x="779" y="402"/>
                  <a:pt x="707" y="415"/>
                </a:cubicBezTo>
                <a:cubicBezTo>
                  <a:pt x="553" y="443"/>
                  <a:pt x="374" y="445"/>
                  <a:pt x="210" y="415"/>
                </a:cubicBezTo>
                <a:cubicBezTo>
                  <a:pt x="138" y="402"/>
                  <a:pt x="134" y="384"/>
                  <a:pt x="127" y="319"/>
                </a:cubicBezTo>
                <a:cubicBezTo>
                  <a:pt x="105" y="97"/>
                  <a:pt x="98" y="48"/>
                  <a:pt x="0" y="0"/>
                </a:cubicBezTo>
                <a:cubicBezTo>
                  <a:pt x="290" y="0"/>
                  <a:pt x="628" y="0"/>
                  <a:pt x="917" y="0"/>
                </a:cubicBezTo>
                <a:close/>
              </a:path>
            </a:pathLst>
          </a:custGeom>
          <a:solidFill>
            <a:srgbClr val="E2E4E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6857002" y="1835678"/>
            <a:ext cx="2824745" cy="3258345"/>
          </a:xfrm>
          <a:custGeom>
            <a:avLst/>
            <a:gdLst>
              <a:gd name="T0" fmla="*/ 918 w 1109"/>
              <a:gd name="T1" fmla="*/ 1282 h 1282"/>
              <a:gd name="T2" fmla="*/ 192 w 1109"/>
              <a:gd name="T3" fmla="*/ 1282 h 1282"/>
              <a:gd name="T4" fmla="*/ 0 w 1109"/>
              <a:gd name="T5" fmla="*/ 1091 h 1282"/>
              <a:gd name="T6" fmla="*/ 0 w 1109"/>
              <a:gd name="T7" fmla="*/ 192 h 1282"/>
              <a:gd name="T8" fmla="*/ 192 w 1109"/>
              <a:gd name="T9" fmla="*/ 0 h 1282"/>
              <a:gd name="T10" fmla="*/ 918 w 1109"/>
              <a:gd name="T11" fmla="*/ 0 h 1282"/>
              <a:gd name="T12" fmla="*/ 1109 w 1109"/>
              <a:gd name="T13" fmla="*/ 192 h 1282"/>
              <a:gd name="T14" fmla="*/ 1109 w 1109"/>
              <a:gd name="T15" fmla="*/ 1091 h 1282"/>
              <a:gd name="T16" fmla="*/ 918 w 1109"/>
              <a:gd name="T17" fmla="*/ 1282 h 1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09" h="1282">
                <a:moveTo>
                  <a:pt x="918" y="1282"/>
                </a:moveTo>
                <a:cubicBezTo>
                  <a:pt x="192" y="1282"/>
                  <a:pt x="192" y="1282"/>
                  <a:pt x="192" y="1282"/>
                </a:cubicBezTo>
                <a:cubicBezTo>
                  <a:pt x="86" y="1282"/>
                  <a:pt x="0" y="1197"/>
                  <a:pt x="0" y="1091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918" y="0"/>
                  <a:pt x="918" y="0"/>
                  <a:pt x="918" y="0"/>
                </a:cubicBezTo>
                <a:cubicBezTo>
                  <a:pt x="1024" y="0"/>
                  <a:pt x="1109" y="86"/>
                  <a:pt x="1109" y="192"/>
                </a:cubicBezTo>
                <a:cubicBezTo>
                  <a:pt x="1109" y="1091"/>
                  <a:pt x="1109" y="1091"/>
                  <a:pt x="1109" y="1091"/>
                </a:cubicBezTo>
                <a:cubicBezTo>
                  <a:pt x="1109" y="1197"/>
                  <a:pt x="1024" y="1282"/>
                  <a:pt x="918" y="128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7" name="Freeform 8"/>
          <p:cNvSpPr>
            <a:spLocks/>
          </p:cNvSpPr>
          <p:nvPr userDrawn="1"/>
        </p:nvSpPr>
        <p:spPr bwMode="auto">
          <a:xfrm>
            <a:off x="9582855" y="2582434"/>
            <a:ext cx="237086" cy="559117"/>
          </a:xfrm>
          <a:custGeom>
            <a:avLst/>
            <a:gdLst>
              <a:gd name="T0" fmla="*/ 92 w 93"/>
              <a:gd name="T1" fmla="*/ 111 h 220"/>
              <a:gd name="T2" fmla="*/ 92 w 93"/>
              <a:gd name="T3" fmla="*/ 108 h 220"/>
              <a:gd name="T4" fmla="*/ 93 w 93"/>
              <a:gd name="T5" fmla="*/ 108 h 220"/>
              <a:gd name="T6" fmla="*/ 63 w 93"/>
              <a:gd name="T7" fmla="*/ 0 h 220"/>
              <a:gd name="T8" fmla="*/ 47 w 93"/>
              <a:gd name="T9" fmla="*/ 0 h 220"/>
              <a:gd name="T10" fmla="*/ 24 w 93"/>
              <a:gd name="T11" fmla="*/ 14 h 220"/>
              <a:gd name="T12" fmla="*/ 8 w 93"/>
              <a:gd name="T13" fmla="*/ 43 h 220"/>
              <a:gd name="T14" fmla="*/ 0 w 93"/>
              <a:gd name="T15" fmla="*/ 71 h 220"/>
              <a:gd name="T16" fmla="*/ 0 w 93"/>
              <a:gd name="T17" fmla="*/ 109 h 220"/>
              <a:gd name="T18" fmla="*/ 0 w 93"/>
              <a:gd name="T19" fmla="*/ 109 h 220"/>
              <a:gd name="T20" fmla="*/ 0 w 93"/>
              <a:gd name="T21" fmla="*/ 148 h 220"/>
              <a:gd name="T22" fmla="*/ 8 w 93"/>
              <a:gd name="T23" fmla="*/ 176 h 220"/>
              <a:gd name="T24" fmla="*/ 23 w 93"/>
              <a:gd name="T25" fmla="*/ 206 h 220"/>
              <a:gd name="T26" fmla="*/ 47 w 93"/>
              <a:gd name="T27" fmla="*/ 220 h 220"/>
              <a:gd name="T28" fmla="*/ 63 w 93"/>
              <a:gd name="T29" fmla="*/ 220 h 220"/>
              <a:gd name="T30" fmla="*/ 93 w 93"/>
              <a:gd name="T31" fmla="*/ 112 h 220"/>
              <a:gd name="T32" fmla="*/ 92 w 93"/>
              <a:gd name="T33" fmla="*/ 112 h 220"/>
              <a:gd name="T34" fmla="*/ 92 w 93"/>
              <a:gd name="T35" fmla="*/ 111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3" h="220">
                <a:moveTo>
                  <a:pt x="92" y="111"/>
                </a:moveTo>
                <a:cubicBezTo>
                  <a:pt x="92" y="111"/>
                  <a:pt x="92" y="108"/>
                  <a:pt x="92" y="108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92" y="28"/>
                  <a:pt x="93" y="0"/>
                  <a:pt x="63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37" y="0"/>
                  <a:pt x="28" y="5"/>
                  <a:pt x="24" y="14"/>
                </a:cubicBezTo>
                <a:cubicBezTo>
                  <a:pt x="8" y="43"/>
                  <a:pt x="8" y="43"/>
                  <a:pt x="8" y="43"/>
                </a:cubicBezTo>
                <a:cubicBezTo>
                  <a:pt x="4" y="52"/>
                  <a:pt x="0" y="61"/>
                  <a:pt x="0" y="71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58"/>
                  <a:pt x="4" y="167"/>
                  <a:pt x="8" y="176"/>
                </a:cubicBezTo>
                <a:cubicBezTo>
                  <a:pt x="23" y="206"/>
                  <a:pt x="23" y="206"/>
                  <a:pt x="23" y="206"/>
                </a:cubicBezTo>
                <a:cubicBezTo>
                  <a:pt x="27" y="214"/>
                  <a:pt x="37" y="220"/>
                  <a:pt x="47" y="220"/>
                </a:cubicBezTo>
                <a:cubicBezTo>
                  <a:pt x="63" y="220"/>
                  <a:pt x="63" y="220"/>
                  <a:pt x="63" y="220"/>
                </a:cubicBezTo>
                <a:cubicBezTo>
                  <a:pt x="93" y="220"/>
                  <a:pt x="92" y="192"/>
                  <a:pt x="93" y="112"/>
                </a:cubicBezTo>
                <a:cubicBezTo>
                  <a:pt x="92" y="112"/>
                  <a:pt x="92" y="112"/>
                  <a:pt x="92" y="112"/>
                </a:cubicBezTo>
                <a:cubicBezTo>
                  <a:pt x="92" y="108"/>
                  <a:pt x="92" y="111"/>
                  <a:pt x="92" y="111"/>
                </a:cubicBezTo>
                <a:close/>
              </a:path>
            </a:pathLst>
          </a:custGeom>
          <a:solidFill>
            <a:srgbClr val="E2E4E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0" name="Freeform 9"/>
          <p:cNvSpPr>
            <a:spLocks/>
          </p:cNvSpPr>
          <p:nvPr userDrawn="1"/>
        </p:nvSpPr>
        <p:spPr bwMode="auto">
          <a:xfrm>
            <a:off x="9736264" y="2582434"/>
            <a:ext cx="83677" cy="559117"/>
          </a:xfrm>
          <a:custGeom>
            <a:avLst/>
            <a:gdLst>
              <a:gd name="T0" fmla="*/ 33 w 33"/>
              <a:gd name="T1" fmla="*/ 108 h 220"/>
              <a:gd name="T2" fmla="*/ 3 w 33"/>
              <a:gd name="T3" fmla="*/ 0 h 220"/>
              <a:gd name="T4" fmla="*/ 0 w 33"/>
              <a:gd name="T5" fmla="*/ 0 h 220"/>
              <a:gd name="T6" fmla="*/ 0 w 33"/>
              <a:gd name="T7" fmla="*/ 220 h 220"/>
              <a:gd name="T8" fmla="*/ 3 w 33"/>
              <a:gd name="T9" fmla="*/ 220 h 220"/>
              <a:gd name="T10" fmla="*/ 33 w 33"/>
              <a:gd name="T11" fmla="*/ 112 h 220"/>
              <a:gd name="T12" fmla="*/ 32 w 33"/>
              <a:gd name="T13" fmla="*/ 112 h 220"/>
              <a:gd name="T14" fmla="*/ 32 w 33"/>
              <a:gd name="T15" fmla="*/ 111 h 220"/>
              <a:gd name="T16" fmla="*/ 32 w 33"/>
              <a:gd name="T17" fmla="*/ 108 h 220"/>
              <a:gd name="T18" fmla="*/ 33 w 33"/>
              <a:gd name="T19" fmla="*/ 108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" h="220">
                <a:moveTo>
                  <a:pt x="33" y="108"/>
                </a:moveTo>
                <a:cubicBezTo>
                  <a:pt x="32" y="28"/>
                  <a:pt x="33" y="0"/>
                  <a:pt x="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20"/>
                  <a:pt x="0" y="220"/>
                  <a:pt x="0" y="220"/>
                </a:cubicBezTo>
                <a:cubicBezTo>
                  <a:pt x="3" y="220"/>
                  <a:pt x="3" y="220"/>
                  <a:pt x="3" y="220"/>
                </a:cubicBezTo>
                <a:cubicBezTo>
                  <a:pt x="33" y="220"/>
                  <a:pt x="32" y="192"/>
                  <a:pt x="33" y="112"/>
                </a:cubicBezTo>
                <a:cubicBezTo>
                  <a:pt x="32" y="112"/>
                  <a:pt x="32" y="112"/>
                  <a:pt x="32" y="112"/>
                </a:cubicBezTo>
                <a:cubicBezTo>
                  <a:pt x="32" y="108"/>
                  <a:pt x="32" y="111"/>
                  <a:pt x="32" y="111"/>
                </a:cubicBezTo>
                <a:cubicBezTo>
                  <a:pt x="32" y="111"/>
                  <a:pt x="32" y="108"/>
                  <a:pt x="32" y="108"/>
                </a:cubicBezTo>
                <a:lnTo>
                  <a:pt x="33" y="108"/>
                </a:lnTo>
                <a:close/>
              </a:path>
            </a:pathLst>
          </a:custGeom>
          <a:solidFill>
            <a:srgbClr val="CFD3D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1" name="Freeform 10"/>
          <p:cNvSpPr>
            <a:spLocks/>
          </p:cNvSpPr>
          <p:nvPr userDrawn="1"/>
        </p:nvSpPr>
        <p:spPr bwMode="auto">
          <a:xfrm>
            <a:off x="9582855" y="2582434"/>
            <a:ext cx="237086" cy="277657"/>
          </a:xfrm>
          <a:custGeom>
            <a:avLst/>
            <a:gdLst>
              <a:gd name="T0" fmla="*/ 47 w 93"/>
              <a:gd name="T1" fmla="*/ 0 h 109"/>
              <a:gd name="T2" fmla="*/ 24 w 93"/>
              <a:gd name="T3" fmla="*/ 14 h 109"/>
              <a:gd name="T4" fmla="*/ 8 w 93"/>
              <a:gd name="T5" fmla="*/ 43 h 109"/>
              <a:gd name="T6" fmla="*/ 0 w 93"/>
              <a:gd name="T7" fmla="*/ 71 h 109"/>
              <a:gd name="T8" fmla="*/ 0 w 93"/>
              <a:gd name="T9" fmla="*/ 109 h 109"/>
              <a:gd name="T10" fmla="*/ 0 w 93"/>
              <a:gd name="T11" fmla="*/ 109 h 109"/>
              <a:gd name="T12" fmla="*/ 0 w 93"/>
              <a:gd name="T13" fmla="*/ 108 h 109"/>
              <a:gd name="T14" fmla="*/ 93 w 93"/>
              <a:gd name="T15" fmla="*/ 108 h 109"/>
              <a:gd name="T16" fmla="*/ 63 w 93"/>
              <a:gd name="T17" fmla="*/ 0 h 109"/>
              <a:gd name="T18" fmla="*/ 47 w 93"/>
              <a:gd name="T19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3" h="109">
                <a:moveTo>
                  <a:pt x="47" y="0"/>
                </a:moveTo>
                <a:cubicBezTo>
                  <a:pt x="37" y="0"/>
                  <a:pt x="28" y="5"/>
                  <a:pt x="24" y="14"/>
                </a:cubicBezTo>
                <a:cubicBezTo>
                  <a:pt x="8" y="43"/>
                  <a:pt x="8" y="43"/>
                  <a:pt x="8" y="43"/>
                </a:cubicBezTo>
                <a:cubicBezTo>
                  <a:pt x="4" y="52"/>
                  <a:pt x="0" y="61"/>
                  <a:pt x="0" y="71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8"/>
                  <a:pt x="0" y="108"/>
                  <a:pt x="0" y="108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92" y="28"/>
                  <a:pt x="93" y="0"/>
                  <a:pt x="63" y="0"/>
                </a:cubicBezTo>
                <a:lnTo>
                  <a:pt x="47" y="0"/>
                </a:lnTo>
                <a:close/>
              </a:path>
            </a:pathLst>
          </a:custGeom>
          <a:solidFill>
            <a:srgbClr val="F0F1F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9643711" y="3551063"/>
            <a:ext cx="72267" cy="851987"/>
          </a:xfrm>
          <a:custGeom>
            <a:avLst/>
            <a:gdLst>
              <a:gd name="T0" fmla="*/ 24 w 28"/>
              <a:gd name="T1" fmla="*/ 4 h 335"/>
              <a:gd name="T2" fmla="*/ 12 w 28"/>
              <a:gd name="T3" fmla="*/ 8 h 335"/>
              <a:gd name="T4" fmla="*/ 5 w 28"/>
              <a:gd name="T5" fmla="*/ 31 h 335"/>
              <a:gd name="T6" fmla="*/ 0 w 28"/>
              <a:gd name="T7" fmla="*/ 60 h 335"/>
              <a:gd name="T8" fmla="*/ 0 w 28"/>
              <a:gd name="T9" fmla="*/ 275 h 335"/>
              <a:gd name="T10" fmla="*/ 5 w 28"/>
              <a:gd name="T11" fmla="*/ 304 h 335"/>
              <a:gd name="T12" fmla="*/ 12 w 28"/>
              <a:gd name="T13" fmla="*/ 327 h 335"/>
              <a:gd name="T14" fmla="*/ 24 w 28"/>
              <a:gd name="T15" fmla="*/ 331 h 335"/>
              <a:gd name="T16" fmla="*/ 28 w 28"/>
              <a:gd name="T17" fmla="*/ 320 h 335"/>
              <a:gd name="T18" fmla="*/ 28 w 28"/>
              <a:gd name="T19" fmla="*/ 15 h 335"/>
              <a:gd name="T20" fmla="*/ 24 w 28"/>
              <a:gd name="T21" fmla="*/ 4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8" h="335">
                <a:moveTo>
                  <a:pt x="24" y="4"/>
                </a:moveTo>
                <a:cubicBezTo>
                  <a:pt x="19" y="0"/>
                  <a:pt x="13" y="2"/>
                  <a:pt x="12" y="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41"/>
                  <a:pt x="0" y="50"/>
                  <a:pt x="0" y="60"/>
                </a:cubicBezTo>
                <a:cubicBezTo>
                  <a:pt x="0" y="275"/>
                  <a:pt x="0" y="275"/>
                  <a:pt x="0" y="275"/>
                </a:cubicBezTo>
                <a:cubicBezTo>
                  <a:pt x="0" y="285"/>
                  <a:pt x="2" y="294"/>
                  <a:pt x="5" y="304"/>
                </a:cubicBezTo>
                <a:cubicBezTo>
                  <a:pt x="12" y="327"/>
                  <a:pt x="12" y="327"/>
                  <a:pt x="12" y="327"/>
                </a:cubicBezTo>
                <a:cubicBezTo>
                  <a:pt x="13" y="333"/>
                  <a:pt x="19" y="335"/>
                  <a:pt x="24" y="331"/>
                </a:cubicBezTo>
                <a:cubicBezTo>
                  <a:pt x="27" y="329"/>
                  <a:pt x="28" y="325"/>
                  <a:pt x="28" y="320"/>
                </a:cubicBezTo>
                <a:cubicBezTo>
                  <a:pt x="28" y="15"/>
                  <a:pt x="28" y="15"/>
                  <a:pt x="28" y="15"/>
                </a:cubicBezTo>
                <a:cubicBezTo>
                  <a:pt x="28" y="10"/>
                  <a:pt x="27" y="6"/>
                  <a:pt x="24" y="4"/>
                </a:cubicBezTo>
                <a:close/>
              </a:path>
            </a:pathLst>
          </a:custGeom>
          <a:solidFill>
            <a:srgbClr val="E2E4E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9736264" y="2582434"/>
            <a:ext cx="83677" cy="275121"/>
          </a:xfrm>
          <a:custGeom>
            <a:avLst/>
            <a:gdLst>
              <a:gd name="T0" fmla="*/ 33 w 33"/>
              <a:gd name="T1" fmla="*/ 108 h 108"/>
              <a:gd name="T2" fmla="*/ 3 w 33"/>
              <a:gd name="T3" fmla="*/ 0 h 108"/>
              <a:gd name="T4" fmla="*/ 0 w 33"/>
              <a:gd name="T5" fmla="*/ 0 h 108"/>
              <a:gd name="T6" fmla="*/ 0 w 33"/>
              <a:gd name="T7" fmla="*/ 108 h 108"/>
              <a:gd name="T8" fmla="*/ 33 w 33"/>
              <a:gd name="T9" fmla="*/ 108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108">
                <a:moveTo>
                  <a:pt x="33" y="108"/>
                </a:moveTo>
                <a:cubicBezTo>
                  <a:pt x="32" y="28"/>
                  <a:pt x="33" y="0"/>
                  <a:pt x="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8"/>
                  <a:pt x="0" y="108"/>
                  <a:pt x="0" y="108"/>
                </a:cubicBezTo>
                <a:lnTo>
                  <a:pt x="33" y="108"/>
                </a:lnTo>
                <a:close/>
              </a:path>
            </a:pathLst>
          </a:custGeom>
          <a:solidFill>
            <a:srgbClr val="E2E4E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4" name="Freeform 13"/>
          <p:cNvSpPr>
            <a:spLocks/>
          </p:cNvSpPr>
          <p:nvPr userDrawn="1"/>
        </p:nvSpPr>
        <p:spPr bwMode="auto">
          <a:xfrm>
            <a:off x="9643711" y="3551063"/>
            <a:ext cx="72267" cy="424726"/>
          </a:xfrm>
          <a:custGeom>
            <a:avLst/>
            <a:gdLst>
              <a:gd name="T0" fmla="*/ 24 w 28"/>
              <a:gd name="T1" fmla="*/ 4 h 167"/>
              <a:gd name="T2" fmla="*/ 12 w 28"/>
              <a:gd name="T3" fmla="*/ 8 h 167"/>
              <a:gd name="T4" fmla="*/ 5 w 28"/>
              <a:gd name="T5" fmla="*/ 31 h 167"/>
              <a:gd name="T6" fmla="*/ 0 w 28"/>
              <a:gd name="T7" fmla="*/ 60 h 167"/>
              <a:gd name="T8" fmla="*/ 0 w 28"/>
              <a:gd name="T9" fmla="*/ 167 h 167"/>
              <a:gd name="T10" fmla="*/ 28 w 28"/>
              <a:gd name="T11" fmla="*/ 167 h 167"/>
              <a:gd name="T12" fmla="*/ 28 w 28"/>
              <a:gd name="T13" fmla="*/ 15 h 167"/>
              <a:gd name="T14" fmla="*/ 24 w 28"/>
              <a:gd name="T15" fmla="*/ 4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" h="167">
                <a:moveTo>
                  <a:pt x="24" y="4"/>
                </a:moveTo>
                <a:cubicBezTo>
                  <a:pt x="19" y="0"/>
                  <a:pt x="13" y="2"/>
                  <a:pt x="12" y="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41"/>
                  <a:pt x="0" y="50"/>
                  <a:pt x="0" y="60"/>
                </a:cubicBezTo>
                <a:cubicBezTo>
                  <a:pt x="0" y="167"/>
                  <a:pt x="0" y="167"/>
                  <a:pt x="0" y="167"/>
                </a:cubicBezTo>
                <a:cubicBezTo>
                  <a:pt x="28" y="167"/>
                  <a:pt x="28" y="167"/>
                  <a:pt x="28" y="167"/>
                </a:cubicBezTo>
                <a:cubicBezTo>
                  <a:pt x="28" y="15"/>
                  <a:pt x="28" y="15"/>
                  <a:pt x="28" y="15"/>
                </a:cubicBezTo>
                <a:cubicBezTo>
                  <a:pt x="28" y="10"/>
                  <a:pt x="27" y="6"/>
                  <a:pt x="24" y="4"/>
                </a:cubicBezTo>
                <a:close/>
              </a:path>
            </a:pathLst>
          </a:custGeom>
          <a:solidFill>
            <a:srgbClr val="F0F1F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15" name="Freeform 14"/>
          <p:cNvSpPr>
            <a:spLocks/>
          </p:cNvSpPr>
          <p:nvPr userDrawn="1"/>
        </p:nvSpPr>
        <p:spPr bwMode="auto">
          <a:xfrm>
            <a:off x="6981250" y="1944712"/>
            <a:ext cx="2576248" cy="3042812"/>
          </a:xfrm>
          <a:custGeom>
            <a:avLst/>
            <a:gdLst>
              <a:gd name="T0" fmla="*/ 856 w 1011"/>
              <a:gd name="T1" fmla="*/ 1197 h 1197"/>
              <a:gd name="T2" fmla="*/ 156 w 1011"/>
              <a:gd name="T3" fmla="*/ 1197 h 1197"/>
              <a:gd name="T4" fmla="*/ 0 w 1011"/>
              <a:gd name="T5" fmla="*/ 1042 h 1197"/>
              <a:gd name="T6" fmla="*/ 0 w 1011"/>
              <a:gd name="T7" fmla="*/ 155 h 1197"/>
              <a:gd name="T8" fmla="*/ 156 w 1011"/>
              <a:gd name="T9" fmla="*/ 0 h 1197"/>
              <a:gd name="T10" fmla="*/ 856 w 1011"/>
              <a:gd name="T11" fmla="*/ 0 h 1197"/>
              <a:gd name="T12" fmla="*/ 1011 w 1011"/>
              <a:gd name="T13" fmla="*/ 155 h 1197"/>
              <a:gd name="T14" fmla="*/ 1011 w 1011"/>
              <a:gd name="T15" fmla="*/ 1042 h 1197"/>
              <a:gd name="T16" fmla="*/ 856 w 1011"/>
              <a:gd name="T17" fmla="*/ 1197 h 11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11" h="1197">
                <a:moveTo>
                  <a:pt x="856" y="1197"/>
                </a:moveTo>
                <a:cubicBezTo>
                  <a:pt x="156" y="1197"/>
                  <a:pt x="156" y="1197"/>
                  <a:pt x="156" y="1197"/>
                </a:cubicBezTo>
                <a:cubicBezTo>
                  <a:pt x="70" y="1197"/>
                  <a:pt x="0" y="1128"/>
                  <a:pt x="0" y="1042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70"/>
                  <a:pt x="70" y="0"/>
                  <a:pt x="156" y="0"/>
                </a:cubicBezTo>
                <a:cubicBezTo>
                  <a:pt x="856" y="0"/>
                  <a:pt x="856" y="0"/>
                  <a:pt x="856" y="0"/>
                </a:cubicBezTo>
                <a:cubicBezTo>
                  <a:pt x="942" y="0"/>
                  <a:pt x="1011" y="70"/>
                  <a:pt x="1011" y="155"/>
                </a:cubicBezTo>
                <a:cubicBezTo>
                  <a:pt x="1011" y="1042"/>
                  <a:pt x="1011" y="1042"/>
                  <a:pt x="1011" y="1042"/>
                </a:cubicBezTo>
                <a:cubicBezTo>
                  <a:pt x="1011" y="1128"/>
                  <a:pt x="942" y="1197"/>
                  <a:pt x="856" y="11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>
              <a:latin typeface="HelveticaNeue-UltraLight" panose="02000206000000020004" pitchFamily="50"/>
            </a:endParaRPr>
          </a:p>
        </p:txBody>
      </p:sp>
      <p:sp>
        <p:nvSpPr>
          <p:cNvPr id="45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981250" y="1944712"/>
            <a:ext cx="2576248" cy="3042812"/>
          </a:xfrm>
          <a:prstGeom prst="roundRect">
            <a:avLst>
              <a:gd name="adj" fmla="val 15188"/>
            </a:avLst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HelveticaNeue-UltraLight" panose="02000206000000020004" pitchFamily="5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563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eft - Text Righ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HelveticaNeue-UltraLight" panose="02000206000000020004" pitchFamily="50"/>
                <a:cs typeface="Segoe UI Light" panose="020B0502040204020203" pitchFamily="34" charset="0"/>
              </a:defRPr>
            </a:lvl1pPr>
          </a:lstStyle>
          <a:p>
            <a:r>
              <a:rPr lang="fr-FR" dirty="0"/>
              <a:t>Click </a:t>
            </a:r>
            <a:r>
              <a:rPr lang="fr-FR" dirty="0" err="1"/>
              <a:t>icon</a:t>
            </a:r>
            <a:r>
              <a:rPr lang="fr-FR" dirty="0"/>
              <a:t> to insert a </a:t>
            </a:r>
            <a:r>
              <a:rPr lang="fr-FR" dirty="0" err="1"/>
              <a:t>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20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291" y="5983899"/>
            <a:ext cx="11674394" cy="7375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Open Sans Light"/>
                <a:ea typeface="Helvetica Neue Thin" charset="0"/>
                <a:cs typeface="Open Sans Light"/>
              </a:defRPr>
            </a:lvl1pPr>
          </a:lstStyle>
          <a:p>
            <a:r>
              <a:rPr lang="en-US" b="1" dirty="0" smtClean="0">
                <a:solidFill>
                  <a:srgbClr val="000000"/>
                </a:solidFill>
                <a:ea typeface="Microsoft YaHei" charset="0"/>
              </a:rPr>
              <a:t>A PRESENTE OFERTA FOI DISPENSADA DE REGISTRO PELA COMISSÃO DE VALORES MOBILIÁRIOS “CVM”. A CVM NÃO GARANTE A VERACIDADE DAS INFORMAÇÕES PRESTADAS PELO OFERTANTE NEM JULGA A SUA QUALIDADE OU A DOS VALORES MOBILIÁRIOS OFERTADOS. </a:t>
            </a:r>
            <a:r>
              <a:rPr lang="en-US" dirty="0" smtClean="0">
                <a:ea typeface="MS Gothic" charset="0"/>
              </a:rPr>
              <a:t>Este </a:t>
            </a:r>
            <a:r>
              <a:rPr lang="en-US" dirty="0" err="1" smtClean="0">
                <a:ea typeface="MS Gothic" charset="0"/>
              </a:rPr>
              <a:t>é</a:t>
            </a:r>
            <a:r>
              <a:rPr lang="en-US" dirty="0" smtClean="0">
                <a:ea typeface="MS Gothic" charset="0"/>
              </a:rPr>
              <a:t> o Material </a:t>
            </a:r>
            <a:r>
              <a:rPr lang="en-US" dirty="0" err="1" smtClean="0">
                <a:ea typeface="MS Gothic" charset="0"/>
              </a:rPr>
              <a:t>Publicitário</a:t>
            </a:r>
            <a:r>
              <a:rPr lang="en-US" dirty="0" smtClean="0">
                <a:ea typeface="MS Gothic" charset="0"/>
              </a:rPr>
              <a:t> da </a:t>
            </a:r>
            <a:r>
              <a:rPr lang="en-US" dirty="0" err="1" smtClean="0">
                <a:ea typeface="MS Gothic" charset="0"/>
              </a:rPr>
              <a:t>Distribuição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dirty="0" err="1" smtClean="0">
                <a:ea typeface="MS Gothic" charset="0"/>
              </a:rPr>
              <a:t>Pública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dirty="0" err="1" smtClean="0">
                <a:ea typeface="MS Gothic" charset="0"/>
              </a:rPr>
              <a:t>Direta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dirty="0" err="1" smtClean="0">
                <a:ea typeface="MS Gothic" charset="0"/>
              </a:rPr>
              <a:t>pela</a:t>
            </a:r>
            <a:r>
              <a:rPr lang="en-US" dirty="0" smtClean="0">
                <a:ea typeface="MS Gothic" charset="0"/>
              </a:rPr>
              <a:t> </a:t>
            </a:r>
            <a:r>
              <a:rPr lang="en-US" b="1" dirty="0" err="1" smtClean="0">
                <a:solidFill>
                  <a:srgbClr val="E61437"/>
                </a:solidFill>
                <a:ea typeface="MS Gothic" charset="0"/>
              </a:rPr>
              <a:t>Razão</a:t>
            </a:r>
            <a:r>
              <a:rPr lang="en-US" b="1" dirty="0" smtClean="0">
                <a:solidFill>
                  <a:srgbClr val="E61437"/>
                </a:solidFill>
                <a:ea typeface="MS Gothic" charset="0"/>
              </a:rPr>
              <a:t> Social da SPE</a:t>
            </a:r>
            <a:r>
              <a:rPr lang="en-US" dirty="0" smtClean="0">
                <a:ea typeface="MS Gothic" charset="0"/>
              </a:rPr>
              <a:t>, de </a:t>
            </a:r>
            <a:r>
              <a:rPr lang="en-US" dirty="0" err="1" smtClean="0">
                <a:ea typeface="MS Gothic" charset="0"/>
              </a:rPr>
              <a:t>Títulos</a:t>
            </a:r>
            <a:r>
              <a:rPr lang="en-US" dirty="0" smtClean="0">
                <a:ea typeface="MS Gothic" charset="0"/>
              </a:rPr>
              <a:t> de </a:t>
            </a:r>
            <a:r>
              <a:rPr lang="en-US" dirty="0" err="1" smtClean="0">
                <a:ea typeface="MS Gothic" charset="0"/>
              </a:rPr>
              <a:t>Dívida</a:t>
            </a:r>
            <a:r>
              <a:rPr lang="en-US" dirty="0" smtClean="0">
                <a:ea typeface="MS Gothic" charset="0"/>
              </a:rPr>
              <a:t> de </a:t>
            </a:r>
            <a:r>
              <a:rPr lang="en-US" dirty="0" err="1" smtClean="0">
                <a:ea typeface="MS Gothic" charset="0"/>
              </a:rPr>
              <a:t>sua</a:t>
            </a:r>
            <a:r>
              <a:rPr lang="en-US" dirty="0" smtClean="0">
                <a:ea typeface="MS Gothic" charset="0"/>
              </a:rPr>
              <a:t> 1ª </a:t>
            </a:r>
            <a:r>
              <a:rPr lang="en-US" dirty="0" err="1" smtClean="0">
                <a:ea typeface="MS Gothic" charset="0"/>
              </a:rPr>
              <a:t>Emissão</a:t>
            </a:r>
            <a:endParaRPr lang="pt-B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2322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9" r:id="rId4"/>
    <p:sldLayoutId id="2147483660" r:id="rId5"/>
    <p:sldLayoutId id="2147483661" r:id="rId6"/>
    <p:sldLayoutId id="2147483662" r:id="rId7"/>
    <p:sldLayoutId id="2147483666" r:id="rId8"/>
    <p:sldLayoutId id="2147483651" r:id="rId9"/>
    <p:sldLayoutId id="2147483653" r:id="rId10"/>
    <p:sldLayoutId id="2147483663" r:id="rId11"/>
    <p:sldLayoutId id="2147483664" r:id="rId12"/>
    <p:sldLayoutId id="2147483667" r:id="rId13"/>
    <p:sldLayoutId id="2147483652" r:id="rId14"/>
    <p:sldLayoutId id="2147483668" r:id="rId15"/>
    <p:sldLayoutId id="2147483657" r:id="rId16"/>
    <p:sldLayoutId id="2147483655" r:id="rId17"/>
    <p:sldLayoutId id="2147483656" r:id="rId18"/>
    <p:sldLayoutId id="2147483665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95385"/>
            <a:ext cx="12446000" cy="7346462"/>
          </a:xfrm>
          <a:prstGeom prst="rect">
            <a:avLst/>
          </a:prstGeom>
          <a:solidFill>
            <a:srgbClr val="094D6B"/>
          </a:solidFill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1" y="2879725"/>
            <a:ext cx="12485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dirty="0" smtClean="0">
                <a:solidFill>
                  <a:schemeClr val="bg1"/>
                </a:solidFill>
                <a:latin typeface="Open Sans Light"/>
                <a:cs typeface="Open Sans Light"/>
              </a:rPr>
              <a:t>Como fazer um ICO pela ICVM 588?</a:t>
            </a:r>
            <a:endParaRPr lang="pt-BR" sz="4800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65393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7238" y="438691"/>
            <a:ext cx="6007521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4800" dirty="0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Na </a:t>
            </a:r>
            <a:r>
              <a:rPr lang="fr-FR" sz="4800" dirty="0" err="1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prática</a:t>
            </a:r>
            <a:r>
              <a:rPr lang="fr-FR" sz="4800" dirty="0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- I</a:t>
            </a:r>
            <a:endParaRPr lang="fr-FR" sz="4800" dirty="0">
              <a:solidFill>
                <a:schemeClr val="bg2">
                  <a:lumMod val="50000"/>
                </a:schemeClr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3534" y="1454167"/>
            <a:ext cx="10804891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pt-BR" sz="3200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Tokenização</a:t>
            </a:r>
            <a:r>
              <a:rPr lang="pt-BR" sz="3200" dirty="0" smtClean="0">
                <a:solidFill>
                  <a:srgbClr val="0A709C"/>
                </a:solidFill>
                <a:latin typeface="Open Sans Light"/>
                <a:cs typeface="Open Sans Light"/>
              </a:rPr>
              <a:t> </a:t>
            </a:r>
            <a:r>
              <a:rPr lang="pt-BR" sz="3200" dirty="0" smtClean="0">
                <a:solidFill>
                  <a:srgbClr val="0A709C"/>
                </a:solidFill>
                <a:latin typeface="Open Sans Light"/>
                <a:cs typeface="Open Sans Light"/>
              </a:rPr>
              <a:t>de ativos</a:t>
            </a:r>
            <a:endParaRPr lang="pt-BR" sz="2400" b="1" dirty="0">
              <a:solidFill>
                <a:srgbClr val="0A709C"/>
              </a:solidFill>
              <a:latin typeface="Century Gothic"/>
              <a:cs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508000"/>
            <a:ext cx="566615" cy="80107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2454" y="452181"/>
            <a:ext cx="156307" cy="742461"/>
          </a:xfrm>
          <a:prstGeom prst="rect">
            <a:avLst/>
          </a:prstGeom>
          <a:solidFill>
            <a:srgbClr val="0A709C"/>
          </a:solidFill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847" y="2754926"/>
            <a:ext cx="10141194" cy="2038507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Facilidade de governança </a:t>
            </a:r>
            <a:r>
              <a:rPr lang="pt-BR" sz="2000" dirty="0" smtClean="0">
                <a:latin typeface="Helvetica Neue Thin" charset="0"/>
                <a:ea typeface="Helvetica Neue Thin" charset="0"/>
                <a:cs typeface="Helvetica Neue Thin" charset="0"/>
              </a:rPr>
              <a:t>(ex. Votos automáticos)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Recebimento de dividendos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i="1" dirty="0" err="1">
                <a:latin typeface="Helvetica Neue Thin" charset="0"/>
                <a:ea typeface="Helvetica Neue Thin" charset="0"/>
                <a:cs typeface="Helvetica Neue Thin" charset="0"/>
              </a:rPr>
              <a:t>e</a:t>
            </a:r>
            <a:r>
              <a:rPr lang="pt-BR" sz="2800" i="1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scrow</a:t>
            </a: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 para transações secundárias</a:t>
            </a:r>
          </a:p>
        </p:txBody>
      </p:sp>
    </p:spTree>
    <p:extLst>
      <p:ext uri="{BB962C8B-B14F-4D97-AF65-F5344CB8AC3E}">
        <p14:creationId xmlns:p14="http://schemas.microsoft.com/office/powerpoint/2010/main" val="38386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7238" y="438691"/>
            <a:ext cx="6007521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4800" dirty="0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Na </a:t>
            </a:r>
            <a:r>
              <a:rPr lang="fr-FR" sz="4800" dirty="0" err="1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prática</a:t>
            </a:r>
            <a:r>
              <a:rPr lang="fr-FR" sz="4800" dirty="0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- II</a:t>
            </a:r>
            <a:endParaRPr lang="fr-FR" sz="4800" dirty="0">
              <a:solidFill>
                <a:schemeClr val="bg2">
                  <a:lumMod val="50000"/>
                </a:schemeClr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3534" y="1454167"/>
            <a:ext cx="10804891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pt-BR" sz="3200" dirty="0" smtClean="0">
                <a:solidFill>
                  <a:srgbClr val="0A709C"/>
                </a:solidFill>
                <a:latin typeface="Open Sans Light"/>
                <a:cs typeface="Open Sans Light"/>
              </a:rPr>
              <a:t>Instrumentos conversíveis em </a:t>
            </a:r>
            <a:r>
              <a:rPr lang="pt-BR" sz="3200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tokens</a:t>
            </a:r>
            <a:endParaRPr lang="pt-BR" sz="2400" b="1" dirty="0">
              <a:solidFill>
                <a:srgbClr val="0A709C"/>
              </a:solidFill>
              <a:latin typeface="Century Gothic"/>
              <a:cs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508000"/>
            <a:ext cx="566615" cy="80107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2454" y="452181"/>
            <a:ext cx="156307" cy="742461"/>
          </a:xfrm>
          <a:prstGeom prst="rect">
            <a:avLst/>
          </a:prstGeom>
          <a:solidFill>
            <a:srgbClr val="0A709C"/>
          </a:solidFill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7847" y="2754926"/>
            <a:ext cx="10141194" cy="2031325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>
                <a:latin typeface="Helvetica Neue Thin" charset="0"/>
                <a:ea typeface="Helvetica Neue Thin" charset="0"/>
                <a:cs typeface="Helvetica Neue Thin" charset="0"/>
              </a:rPr>
              <a:t>Emissão de contratos off-</a:t>
            </a:r>
            <a:r>
              <a:rPr lang="pt-BR" sz="2800" dirty="0" err="1">
                <a:latin typeface="Helvetica Neue Thin" charset="0"/>
                <a:ea typeface="Helvetica Neue Thin" charset="0"/>
                <a:cs typeface="Helvetica Neue Thin" charset="0"/>
              </a:rPr>
              <a:t>chain</a:t>
            </a:r>
            <a:r>
              <a:rPr lang="pt-BR" sz="2800" dirty="0">
                <a:latin typeface="Helvetica Neue Thin" charset="0"/>
                <a:ea typeface="Helvetica Neue Thin" charset="0"/>
                <a:cs typeface="Helvetica Neue Thin" charset="0"/>
              </a:rPr>
              <a:t> via plataformas reguladas</a:t>
            </a:r>
          </a:p>
          <a:p>
            <a:pPr>
              <a:lnSpc>
                <a:spcPct val="90000"/>
              </a:lnSpc>
            </a:pPr>
            <a:endParaRPr lang="pt-BR" sz="2800" dirty="0" smtClean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SAFT – simples acordo para futuro </a:t>
            </a: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token</a:t>
            </a: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Tokens</a:t>
            </a: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 futuros com função puramente utilitária</a:t>
            </a:r>
            <a:endParaRPr lang="pt-BR" sz="2800" dirty="0" smtClean="0"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00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7238" y="444847"/>
            <a:ext cx="7719440" cy="75713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pt-BR" sz="4800" dirty="0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Distribuição de </a:t>
            </a:r>
            <a:r>
              <a:rPr lang="pt-BR" sz="4800" dirty="0" err="1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tokens</a:t>
            </a:r>
            <a:endParaRPr lang="fr-FR" sz="4800" dirty="0">
              <a:solidFill>
                <a:schemeClr val="bg2">
                  <a:lumMod val="50000"/>
                </a:schemeClr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508000"/>
            <a:ext cx="566615" cy="80107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2454" y="452181"/>
            <a:ext cx="156307" cy="742461"/>
          </a:xfrm>
          <a:prstGeom prst="rect">
            <a:avLst/>
          </a:prstGeom>
          <a:solidFill>
            <a:srgbClr val="0A709C"/>
          </a:solidFill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35" y="1615571"/>
            <a:ext cx="9219274" cy="460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6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195385"/>
            <a:ext cx="12446000" cy="7346462"/>
          </a:xfrm>
          <a:prstGeom prst="rect">
            <a:avLst/>
          </a:prstGeom>
          <a:solidFill>
            <a:srgbClr val="094D6B"/>
          </a:solidFill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8174" y="118758"/>
            <a:ext cx="81721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chemeClr val="bg1"/>
                </a:solidFill>
                <a:latin typeface="Open Sans Light"/>
                <a:cs typeface="Open Sans Light"/>
              </a:rPr>
              <a:t>Em resumo</a:t>
            </a:r>
            <a:endParaRPr lang="pt-BR" sz="4800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2403" y="1552669"/>
            <a:ext cx="10141194" cy="241912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chemeClr val="bg1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A ICVM 588 pode ser um caminho para emissão de </a:t>
            </a:r>
            <a:r>
              <a:rPr lang="pt-BR" sz="2800" dirty="0" err="1" smtClean="0">
                <a:solidFill>
                  <a:schemeClr val="bg1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tokens</a:t>
            </a:r>
            <a:endParaRPr lang="pt-BR" sz="2800" dirty="0" smtClean="0">
              <a:solidFill>
                <a:schemeClr val="bg1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2800" dirty="0">
              <a:solidFill>
                <a:schemeClr val="bg1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chemeClr val="bg1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Nem todo Token deveria ser encarado como um valor mobiliário</a:t>
            </a:r>
            <a:endParaRPr lang="pt-BR" sz="2800" dirty="0">
              <a:solidFill>
                <a:schemeClr val="bg1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2800" dirty="0" smtClean="0">
              <a:solidFill>
                <a:schemeClr val="bg1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err="1" smtClean="0">
                <a:solidFill>
                  <a:schemeClr val="bg1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ICOs</a:t>
            </a:r>
            <a:r>
              <a:rPr lang="pt-BR" sz="2800" dirty="0" smtClean="0">
                <a:solidFill>
                  <a:schemeClr val="bg1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 são o verdadeiro </a:t>
            </a:r>
            <a:r>
              <a:rPr lang="pt-BR" sz="2800" dirty="0" err="1" smtClean="0">
                <a:solidFill>
                  <a:schemeClr val="bg1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crowdfunding</a:t>
            </a:r>
            <a:endParaRPr lang="pt-BR" sz="2800" dirty="0">
              <a:solidFill>
                <a:schemeClr val="bg1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2800" dirty="0">
              <a:solidFill>
                <a:schemeClr val="bg1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991" y="4570797"/>
            <a:ext cx="330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u="sng" dirty="0" smtClean="0">
                <a:solidFill>
                  <a:schemeClr val="bg1"/>
                </a:solidFill>
                <a:latin typeface="Open Sans Light"/>
                <a:cs typeface="Open Sans Light"/>
              </a:rPr>
              <a:t>Contato</a:t>
            </a:r>
            <a:endParaRPr lang="pt-BR" sz="3200" b="1" u="sng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8991" y="5210115"/>
            <a:ext cx="81765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bg1"/>
                </a:solidFill>
                <a:latin typeface="Open Sans Light"/>
                <a:cs typeface="Open Sans Light"/>
              </a:rPr>
              <a:t>Frederico Rizzo / @</a:t>
            </a:r>
            <a:r>
              <a:rPr lang="pt-BR" sz="3200" dirty="0" err="1" smtClean="0">
                <a:solidFill>
                  <a:schemeClr val="bg1"/>
                </a:solidFill>
                <a:latin typeface="Open Sans Light"/>
                <a:cs typeface="Open Sans Light"/>
              </a:rPr>
              <a:t>fredericorizzo</a:t>
            </a:r>
            <a:endParaRPr lang="pt-BR" sz="3200" dirty="0" smtClean="0">
              <a:solidFill>
                <a:schemeClr val="bg1"/>
              </a:solidFill>
              <a:latin typeface="Open Sans Light"/>
              <a:cs typeface="Open Sans Light"/>
            </a:endParaRPr>
          </a:p>
          <a:p>
            <a:r>
              <a:rPr lang="pt-BR" sz="3200" dirty="0" err="1" smtClean="0">
                <a:solidFill>
                  <a:schemeClr val="bg1"/>
                </a:solidFill>
                <a:latin typeface="Open Sans Light"/>
                <a:cs typeface="Open Sans Light"/>
              </a:rPr>
              <a:t>contato@broota.com.br</a:t>
            </a:r>
            <a:endParaRPr lang="pt-BR" sz="3200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6575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5091" y="594995"/>
            <a:ext cx="8879677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4800" dirty="0" err="1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Enquadramento</a:t>
            </a:r>
            <a:r>
              <a:rPr lang="fr-FR" sz="4800" dirty="0" smtClean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da </a:t>
            </a:r>
            <a:r>
              <a:rPr lang="fr-FR" sz="4800" dirty="0" smtClean="0">
                <a:solidFill>
                  <a:srgbClr val="0A709C"/>
                </a:solidFill>
                <a:latin typeface="Open Sans Light"/>
                <a:ea typeface="Helvetica Neue Thin" charset="0"/>
                <a:cs typeface="Open Sans Light"/>
              </a:rPr>
              <a:t>[CVM588]</a:t>
            </a:r>
            <a:endParaRPr lang="fr-FR" sz="4800" dirty="0">
              <a:solidFill>
                <a:srgbClr val="0A709C"/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508000"/>
            <a:ext cx="566615" cy="80107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3385" y="1641234"/>
            <a:ext cx="10238153" cy="4753097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Quem capta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Empresas brasileiras; limitação de faturamento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Valores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Captação máxima de R$5milhões; meta pré</a:t>
            </a:r>
            <a:r>
              <a:rPr lang="pt-BR" sz="2800" dirty="0">
                <a:latin typeface="Helvetica Neue Thin" charset="0"/>
                <a:ea typeface="Helvetica Neue Thin" charset="0"/>
                <a:cs typeface="Helvetica Neue Thin" charset="0"/>
              </a:rPr>
              <a:t>-</a:t>
            </a: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estabelecida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Quem investe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Qualquer um pode investir até R$10mil por ano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Regras definidas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565656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Padronização de informações e contratos</a:t>
            </a:r>
            <a:endParaRPr lang="pt-BR" sz="2800" dirty="0">
              <a:solidFill>
                <a:srgbClr val="565656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2800" dirty="0" smtClean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93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7238" y="444847"/>
            <a:ext cx="10303614" cy="75713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4800" dirty="0" err="1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Quando</a:t>
            </a:r>
            <a:r>
              <a:rPr lang="fr-FR" sz="4800" dirty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 err="1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faz</a:t>
            </a:r>
            <a:r>
              <a:rPr lang="fr-FR" sz="4800" dirty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 err="1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sentido</a:t>
            </a:r>
            <a:r>
              <a:rPr lang="fr-FR" sz="4800" dirty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 err="1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realizar</a:t>
            </a:r>
            <a:r>
              <a:rPr lang="fr-FR" sz="4800" dirty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 err="1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um</a:t>
            </a:r>
            <a:r>
              <a:rPr lang="fr-FR" sz="4800" dirty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>
                <a:solidFill>
                  <a:srgbClr val="0A709C"/>
                </a:solidFill>
                <a:latin typeface="Open Sans Light"/>
                <a:ea typeface="Helvetica Neue Thin" charset="0"/>
                <a:cs typeface="Open Sans Light"/>
              </a:rPr>
              <a:t>ICO</a:t>
            </a:r>
            <a:r>
              <a:rPr lang="fr-FR" sz="4800" dirty="0">
                <a:solidFill>
                  <a:schemeClr val="bg2">
                    <a:lumMod val="50000"/>
                  </a:schemeClr>
                </a:solidFill>
                <a:latin typeface="Open Sans Light"/>
                <a:ea typeface="Helvetica Neue Thin" charset="0"/>
                <a:cs typeface="Open Sans Light"/>
              </a:rPr>
              <a:t>?</a:t>
            </a:r>
            <a:endParaRPr lang="fr-FR" sz="4800" dirty="0">
              <a:solidFill>
                <a:schemeClr val="bg2">
                  <a:lumMod val="50000"/>
                </a:schemeClr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55623" y="1509489"/>
            <a:ext cx="5773767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t-BR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Em suma, quando há </a:t>
            </a:r>
            <a:r>
              <a:rPr lang="pt-BR" sz="32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efeitos de rede</a:t>
            </a:r>
            <a:r>
              <a:rPr lang="pt-BR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pt-BR" sz="32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Quando a emissão </a:t>
            </a:r>
            <a:r>
              <a:rPr lang="pt-BR" sz="3200" dirty="0">
                <a:latin typeface="Helvetica Neue Thin" charset="0"/>
                <a:ea typeface="Helvetica Neue Thin" charset="0"/>
                <a:cs typeface="Helvetica Neue Thin" charset="0"/>
              </a:rPr>
              <a:t>de </a:t>
            </a:r>
            <a:r>
              <a:rPr lang="pt-BR" sz="32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tokens</a:t>
            </a:r>
            <a:r>
              <a:rPr lang="pt-BR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 </a:t>
            </a:r>
            <a:r>
              <a:rPr lang="pt-BR" sz="32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fornece </a:t>
            </a:r>
            <a:r>
              <a:rPr lang="pt-BR" sz="3200" dirty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incentivos para a </a:t>
            </a:r>
            <a:r>
              <a:rPr lang="pt-BR" sz="32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a rede </a:t>
            </a:r>
            <a:r>
              <a:rPr lang="pt-BR" sz="3200" dirty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se envolver</a:t>
            </a:r>
            <a:r>
              <a:rPr lang="pt-BR" sz="3200" dirty="0">
                <a:latin typeface="Helvetica Neue Thin" charset="0"/>
                <a:ea typeface="Helvetica Neue Thin" charset="0"/>
                <a:cs typeface="Helvetica Neue Thin" charset="0"/>
              </a:rPr>
              <a:t>. </a:t>
            </a:r>
            <a:endParaRPr lang="pt-BR" sz="3200" dirty="0" smtClean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32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3200" dirty="0" smtClean="0">
                <a:latin typeface="Helvetica Neue Thin" charset="0"/>
                <a:ea typeface="Helvetica Neue Thin" charset="0"/>
                <a:cs typeface="Helvetica Neue Thin" charset="0"/>
              </a:rPr>
              <a:t>Resolve o clássico problema do ovo ou a galinha</a:t>
            </a:r>
            <a:endParaRPr lang="pt-BR" sz="3200" dirty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508000"/>
            <a:ext cx="566615" cy="80107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2454" y="452181"/>
            <a:ext cx="156307" cy="742461"/>
          </a:xfrm>
          <a:prstGeom prst="rect">
            <a:avLst/>
          </a:prstGeom>
          <a:solidFill>
            <a:srgbClr val="0A709C"/>
          </a:solidFill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pic>
        <p:nvPicPr>
          <p:cNvPr id="14" name="Picture Placeholder 2" descr="13330206773_6a6eb47c73_k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>
          <a:xfrm>
            <a:off x="780561" y="1486268"/>
            <a:ext cx="4436209" cy="4990735"/>
          </a:xfrm>
        </p:spPr>
      </p:pic>
    </p:spTree>
    <p:extLst>
      <p:ext uri="{BB962C8B-B14F-4D97-AF65-F5344CB8AC3E}">
        <p14:creationId xmlns:p14="http://schemas.microsoft.com/office/powerpoint/2010/main" val="64724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05197" y="1086249"/>
            <a:ext cx="10227707" cy="769441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fr-FR" sz="4800" dirty="0" smtClean="0">
                <a:latin typeface="Open Sans Light"/>
                <a:ea typeface="Helvetica Neue Thin" charset="0"/>
                <a:cs typeface="Open Sans Light"/>
              </a:rPr>
              <a:t>Os </a:t>
            </a:r>
            <a:r>
              <a:rPr lang="fr-FR" sz="4800" dirty="0" err="1" smtClean="0">
                <a:latin typeface="Open Sans Light"/>
                <a:ea typeface="Helvetica Neue Thin" charset="0"/>
                <a:cs typeface="Open Sans Light"/>
              </a:rPr>
              <a:t>ICOs</a:t>
            </a:r>
            <a:r>
              <a:rPr lang="fr-FR" sz="4800" dirty="0" smtClean="0"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 err="1" smtClean="0">
                <a:latin typeface="Open Sans Light"/>
                <a:ea typeface="Helvetica Neue Thin" charset="0"/>
                <a:cs typeface="Open Sans Light"/>
              </a:rPr>
              <a:t>devem</a:t>
            </a:r>
            <a:r>
              <a:rPr lang="fr-FR" sz="4800" dirty="0" smtClean="0"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4800" dirty="0" err="1" smtClean="0">
                <a:latin typeface="Open Sans Light"/>
                <a:ea typeface="Helvetica Neue Thin" charset="0"/>
                <a:cs typeface="Open Sans Light"/>
              </a:rPr>
              <a:t>respeitar</a:t>
            </a:r>
            <a:r>
              <a:rPr lang="fr-FR" sz="4800" dirty="0" smtClean="0">
                <a:latin typeface="Open Sans Light"/>
                <a:ea typeface="Helvetica Neue Thin" charset="0"/>
                <a:cs typeface="Open Sans Light"/>
              </a:rPr>
              <a:t> a ICVM 588</a:t>
            </a:r>
            <a:endParaRPr lang="fr-FR" sz="4800" dirty="0">
              <a:solidFill>
                <a:srgbClr val="34709C"/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458" y="3619394"/>
            <a:ext cx="10699927" cy="1322413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>
              <a:lnSpc>
                <a:spcPct val="90000"/>
              </a:lnSpc>
            </a:pPr>
            <a:r>
              <a:rPr lang="pt-BR" sz="4400" dirty="0" smtClean="0">
                <a:solidFill>
                  <a:srgbClr val="0A709C"/>
                </a:solidFill>
                <a:latin typeface="Open Sans Light"/>
                <a:ea typeface="Helvetica Neue Thin" charset="0"/>
                <a:cs typeface="Open Sans Light"/>
              </a:rPr>
              <a:t>...apenas se representarem uma emissão de valores mobiliários </a:t>
            </a:r>
            <a:endParaRPr lang="fr-FR" sz="4400" dirty="0">
              <a:solidFill>
                <a:srgbClr val="0A709C"/>
              </a:solidFill>
              <a:latin typeface="Open Sans Light"/>
              <a:ea typeface="Helvetica Neue Thin" charset="0"/>
              <a:cs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25002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Box 98"/>
          <p:cNvSpPr txBox="1"/>
          <p:nvPr/>
        </p:nvSpPr>
        <p:spPr>
          <a:xfrm>
            <a:off x="644404" y="4286050"/>
            <a:ext cx="3224212" cy="707886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/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Investimento</a:t>
            </a:r>
            <a:r>
              <a:rPr lang="fr-FR" sz="2000" dirty="0" smtClean="0">
                <a:latin typeface="Open Sans Light"/>
                <a:ea typeface="Helvetica Neue Thin" charset="0"/>
                <a:cs typeface="Open Sans Light"/>
              </a:rPr>
              <a:t> de </a:t>
            </a:r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recursos</a:t>
            </a:r>
            <a:r>
              <a:rPr lang="fr-FR" sz="2000" dirty="0" smtClean="0">
                <a:latin typeface="Open Sans Light"/>
                <a:ea typeface="Helvetica Neue Thin" charset="0"/>
                <a:cs typeface="Open Sans Light"/>
              </a:rPr>
              <a:t> </a:t>
            </a:r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financeiros</a:t>
            </a:r>
            <a:endParaRPr lang="fr-FR" sz="2000" dirty="0"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39787" y="660400"/>
            <a:ext cx="8089290" cy="713016"/>
          </a:xfrm>
        </p:spPr>
        <p:txBody>
          <a:bodyPr/>
          <a:lstStyle/>
          <a:p>
            <a:r>
              <a:rPr lang="fr-FR" dirty="0" err="1" smtClean="0">
                <a:latin typeface="Open Sans Light"/>
                <a:cs typeface="Open Sans Light"/>
              </a:rPr>
              <a:t>Token</a:t>
            </a:r>
            <a:r>
              <a:rPr lang="fr-FR" dirty="0" smtClean="0">
                <a:latin typeface="Open Sans Light"/>
                <a:cs typeface="Open Sans Light"/>
              </a:rPr>
              <a:t> </a:t>
            </a:r>
            <a:r>
              <a:rPr lang="fr-FR" dirty="0" err="1" smtClean="0">
                <a:latin typeface="Open Sans Light"/>
                <a:cs typeface="Open Sans Light"/>
              </a:rPr>
              <a:t>como</a:t>
            </a:r>
            <a:r>
              <a:rPr lang="fr-FR" dirty="0" smtClean="0">
                <a:latin typeface="Open Sans Light"/>
                <a:cs typeface="Open Sans Light"/>
              </a:rPr>
              <a:t> </a:t>
            </a:r>
            <a:r>
              <a:rPr lang="fr-FR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valor</a:t>
            </a:r>
            <a:r>
              <a:rPr lang="fr-FR" dirty="0" smtClean="0">
                <a:solidFill>
                  <a:srgbClr val="0A709C"/>
                </a:solidFill>
                <a:latin typeface="Open Sans Light"/>
                <a:cs typeface="Open Sans Light"/>
              </a:rPr>
              <a:t> </a:t>
            </a:r>
            <a:r>
              <a:rPr lang="fr-FR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mobiliário</a:t>
            </a:r>
            <a:endParaRPr lang="fr-FR" dirty="0">
              <a:solidFill>
                <a:srgbClr val="0A709C"/>
              </a:solidFill>
              <a:latin typeface="Open Sans Light"/>
              <a:cs typeface="Open Sans Ligh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36570" y="4286049"/>
            <a:ext cx="2602141" cy="707886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/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Enquadramento</a:t>
            </a:r>
            <a:r>
              <a:rPr lang="fr-FR" sz="2000" dirty="0" smtClean="0">
                <a:latin typeface="Open Sans Light"/>
                <a:ea typeface="Helvetica Neue Thin" charset="0"/>
                <a:cs typeface="Open Sans Light"/>
              </a:rPr>
              <a:t> de </a:t>
            </a:r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empresa</a:t>
            </a:r>
            <a:endParaRPr lang="fr-FR" sz="2000" dirty="0">
              <a:latin typeface="Open Sans Light"/>
              <a:ea typeface="Helvetica Neue Thin" charset="0"/>
              <a:cs typeface="Open Sans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40355" y="4420399"/>
            <a:ext cx="2602141" cy="400110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/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Função</a:t>
            </a:r>
            <a:r>
              <a:rPr lang="fr-FR" sz="2000" dirty="0" smtClean="0">
                <a:latin typeface="Open Sans Light"/>
                <a:ea typeface="Helvetica Neue Thin" charset="0"/>
                <a:cs typeface="Open Sans Light"/>
              </a:rPr>
              <a:t> do </a:t>
            </a:r>
            <a:r>
              <a:rPr lang="fr-FR" sz="2000" dirty="0" err="1" smtClean="0">
                <a:latin typeface="Open Sans Light"/>
                <a:ea typeface="Helvetica Neue Thin" charset="0"/>
                <a:cs typeface="Open Sans Light"/>
              </a:rPr>
              <a:t>token</a:t>
            </a:r>
            <a:endParaRPr lang="fr-FR" sz="2000" dirty="0">
              <a:latin typeface="Open Sans Light"/>
              <a:ea typeface="Helvetica Neue Thin" charset="0"/>
              <a:cs typeface="Open Sans Light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421729" y="2276474"/>
            <a:ext cx="1285959" cy="1483322"/>
            <a:chOff x="6435728" y="6629401"/>
            <a:chExt cx="661988" cy="763587"/>
          </a:xfrm>
          <a:solidFill>
            <a:srgbClr val="0A709C"/>
          </a:solidFill>
        </p:grpSpPr>
        <p:sp>
          <p:nvSpPr>
            <p:cNvPr id="16" name="Freeform 836"/>
            <p:cNvSpPr>
              <a:spLocks/>
            </p:cNvSpPr>
            <p:nvPr/>
          </p:nvSpPr>
          <p:spPr bwMode="auto">
            <a:xfrm>
              <a:off x="6435728" y="7265988"/>
              <a:ext cx="127000" cy="127000"/>
            </a:xfrm>
            <a:custGeom>
              <a:avLst/>
              <a:gdLst>
                <a:gd name="T0" fmla="*/ 36 w 40"/>
                <a:gd name="T1" fmla="*/ 40 h 40"/>
                <a:gd name="T2" fmla="*/ 33 w 40"/>
                <a:gd name="T3" fmla="*/ 39 h 40"/>
                <a:gd name="T4" fmla="*/ 1 w 40"/>
                <a:gd name="T5" fmla="*/ 7 h 40"/>
                <a:gd name="T6" fmla="*/ 1 w 40"/>
                <a:gd name="T7" fmla="*/ 1 h 40"/>
                <a:gd name="T8" fmla="*/ 7 w 40"/>
                <a:gd name="T9" fmla="*/ 1 h 40"/>
                <a:gd name="T10" fmla="*/ 39 w 40"/>
                <a:gd name="T11" fmla="*/ 33 h 40"/>
                <a:gd name="T12" fmla="*/ 39 w 40"/>
                <a:gd name="T13" fmla="*/ 39 h 40"/>
                <a:gd name="T14" fmla="*/ 36 w 40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40">
                  <a:moveTo>
                    <a:pt x="36" y="40"/>
                  </a:moveTo>
                  <a:cubicBezTo>
                    <a:pt x="35" y="40"/>
                    <a:pt x="34" y="40"/>
                    <a:pt x="33" y="3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5"/>
                    <a:pt x="40" y="37"/>
                    <a:pt x="39" y="39"/>
                  </a:cubicBezTo>
                  <a:cubicBezTo>
                    <a:pt x="38" y="40"/>
                    <a:pt x="37" y="40"/>
                    <a:pt x="36" y="40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7" name="Freeform 837"/>
            <p:cNvSpPr>
              <a:spLocks noEditPoints="1"/>
            </p:cNvSpPr>
            <p:nvPr/>
          </p:nvSpPr>
          <p:spPr bwMode="auto">
            <a:xfrm>
              <a:off x="6689728" y="6629401"/>
              <a:ext cx="407988" cy="406400"/>
            </a:xfrm>
            <a:custGeom>
              <a:avLst/>
              <a:gdLst>
                <a:gd name="T0" fmla="*/ 64 w 128"/>
                <a:gd name="T1" fmla="*/ 128 h 128"/>
                <a:gd name="T2" fmla="*/ 0 w 128"/>
                <a:gd name="T3" fmla="*/ 64 h 128"/>
                <a:gd name="T4" fmla="*/ 64 w 128"/>
                <a:gd name="T5" fmla="*/ 0 h 128"/>
                <a:gd name="T6" fmla="*/ 128 w 128"/>
                <a:gd name="T7" fmla="*/ 64 h 128"/>
                <a:gd name="T8" fmla="*/ 64 w 128"/>
                <a:gd name="T9" fmla="*/ 128 h 128"/>
                <a:gd name="T10" fmla="*/ 64 w 128"/>
                <a:gd name="T11" fmla="*/ 8 h 128"/>
                <a:gd name="T12" fmla="*/ 8 w 128"/>
                <a:gd name="T13" fmla="*/ 64 h 128"/>
                <a:gd name="T14" fmla="*/ 64 w 128"/>
                <a:gd name="T15" fmla="*/ 120 h 128"/>
                <a:gd name="T16" fmla="*/ 120 w 128"/>
                <a:gd name="T17" fmla="*/ 64 h 128"/>
                <a:gd name="T18" fmla="*/ 64 w 128"/>
                <a:gd name="T19" fmla="*/ 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8">
                  <a:moveTo>
                    <a:pt x="64" y="128"/>
                  </a:moveTo>
                  <a:cubicBezTo>
                    <a:pt x="29" y="128"/>
                    <a:pt x="0" y="99"/>
                    <a:pt x="0" y="64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99" y="0"/>
                    <a:pt x="128" y="29"/>
                    <a:pt x="128" y="64"/>
                  </a:cubicBezTo>
                  <a:cubicBezTo>
                    <a:pt x="128" y="99"/>
                    <a:pt x="99" y="128"/>
                    <a:pt x="64" y="128"/>
                  </a:cubicBezTo>
                  <a:close/>
                  <a:moveTo>
                    <a:pt x="64" y="8"/>
                  </a:moveTo>
                  <a:cubicBezTo>
                    <a:pt x="33" y="8"/>
                    <a:pt x="8" y="33"/>
                    <a:pt x="8" y="64"/>
                  </a:cubicBezTo>
                  <a:cubicBezTo>
                    <a:pt x="8" y="95"/>
                    <a:pt x="33" y="120"/>
                    <a:pt x="64" y="120"/>
                  </a:cubicBezTo>
                  <a:cubicBezTo>
                    <a:pt x="95" y="120"/>
                    <a:pt x="120" y="95"/>
                    <a:pt x="120" y="64"/>
                  </a:cubicBezTo>
                  <a:cubicBezTo>
                    <a:pt x="120" y="33"/>
                    <a:pt x="95" y="8"/>
                    <a:pt x="64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8" name="Freeform 838"/>
            <p:cNvSpPr>
              <a:spLocks/>
            </p:cNvSpPr>
            <p:nvPr/>
          </p:nvSpPr>
          <p:spPr bwMode="auto">
            <a:xfrm>
              <a:off x="6435728" y="6956426"/>
              <a:ext cx="336550" cy="334963"/>
            </a:xfrm>
            <a:custGeom>
              <a:avLst/>
              <a:gdLst>
                <a:gd name="T0" fmla="*/ 4 w 106"/>
                <a:gd name="T1" fmla="*/ 105 h 105"/>
                <a:gd name="T2" fmla="*/ 1 w 106"/>
                <a:gd name="T3" fmla="*/ 104 h 105"/>
                <a:gd name="T4" fmla="*/ 1 w 106"/>
                <a:gd name="T5" fmla="*/ 98 h 105"/>
                <a:gd name="T6" fmla="*/ 99 w 106"/>
                <a:gd name="T7" fmla="*/ 1 h 105"/>
                <a:gd name="T8" fmla="*/ 104 w 106"/>
                <a:gd name="T9" fmla="*/ 1 h 105"/>
                <a:gd name="T10" fmla="*/ 104 w 106"/>
                <a:gd name="T11" fmla="*/ 7 h 105"/>
                <a:gd name="T12" fmla="*/ 7 w 106"/>
                <a:gd name="T13" fmla="*/ 104 h 105"/>
                <a:gd name="T14" fmla="*/ 4 w 106"/>
                <a:gd name="T1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105">
                  <a:moveTo>
                    <a:pt x="4" y="105"/>
                  </a:moveTo>
                  <a:cubicBezTo>
                    <a:pt x="3" y="105"/>
                    <a:pt x="2" y="105"/>
                    <a:pt x="1" y="104"/>
                  </a:cubicBezTo>
                  <a:cubicBezTo>
                    <a:pt x="0" y="102"/>
                    <a:pt x="0" y="100"/>
                    <a:pt x="1" y="98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0"/>
                    <a:pt x="103" y="0"/>
                    <a:pt x="104" y="1"/>
                  </a:cubicBezTo>
                  <a:cubicBezTo>
                    <a:pt x="106" y="3"/>
                    <a:pt x="106" y="5"/>
                    <a:pt x="104" y="7"/>
                  </a:cubicBezTo>
                  <a:cubicBezTo>
                    <a:pt x="7" y="104"/>
                    <a:pt x="7" y="104"/>
                    <a:pt x="7" y="104"/>
                  </a:cubicBezTo>
                  <a:cubicBezTo>
                    <a:pt x="6" y="105"/>
                    <a:pt x="5" y="105"/>
                    <a:pt x="4" y="105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9" name="Freeform 839"/>
            <p:cNvSpPr>
              <a:spLocks/>
            </p:cNvSpPr>
            <p:nvPr/>
          </p:nvSpPr>
          <p:spPr bwMode="auto">
            <a:xfrm>
              <a:off x="6524628" y="7177088"/>
              <a:ext cx="127000" cy="127000"/>
            </a:xfrm>
            <a:custGeom>
              <a:avLst/>
              <a:gdLst>
                <a:gd name="T0" fmla="*/ 36 w 40"/>
                <a:gd name="T1" fmla="*/ 40 h 40"/>
                <a:gd name="T2" fmla="*/ 33 w 40"/>
                <a:gd name="T3" fmla="*/ 39 h 40"/>
                <a:gd name="T4" fmla="*/ 1 w 40"/>
                <a:gd name="T5" fmla="*/ 7 h 40"/>
                <a:gd name="T6" fmla="*/ 1 w 40"/>
                <a:gd name="T7" fmla="*/ 1 h 40"/>
                <a:gd name="T8" fmla="*/ 7 w 40"/>
                <a:gd name="T9" fmla="*/ 1 h 40"/>
                <a:gd name="T10" fmla="*/ 39 w 40"/>
                <a:gd name="T11" fmla="*/ 33 h 40"/>
                <a:gd name="T12" fmla="*/ 39 w 40"/>
                <a:gd name="T13" fmla="*/ 39 h 40"/>
                <a:gd name="T14" fmla="*/ 36 w 40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40">
                  <a:moveTo>
                    <a:pt x="36" y="40"/>
                  </a:moveTo>
                  <a:cubicBezTo>
                    <a:pt x="35" y="40"/>
                    <a:pt x="34" y="40"/>
                    <a:pt x="33" y="3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3"/>
                    <a:pt x="1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5"/>
                    <a:pt x="40" y="37"/>
                    <a:pt x="39" y="39"/>
                  </a:cubicBezTo>
                  <a:cubicBezTo>
                    <a:pt x="38" y="40"/>
                    <a:pt x="37" y="40"/>
                    <a:pt x="36" y="40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500619" y="2351991"/>
            <a:ext cx="1337841" cy="1332288"/>
            <a:chOff x="6383340" y="8029576"/>
            <a:chExt cx="765176" cy="762000"/>
          </a:xfrm>
          <a:solidFill>
            <a:srgbClr val="0A709C"/>
          </a:solidFill>
        </p:grpSpPr>
        <p:sp>
          <p:nvSpPr>
            <p:cNvPr id="21" name="Freeform 918"/>
            <p:cNvSpPr>
              <a:spLocks noEditPoints="1"/>
            </p:cNvSpPr>
            <p:nvPr/>
          </p:nvSpPr>
          <p:spPr bwMode="auto">
            <a:xfrm>
              <a:off x="6486528" y="8131176"/>
              <a:ext cx="560388" cy="558800"/>
            </a:xfrm>
            <a:custGeom>
              <a:avLst/>
              <a:gdLst>
                <a:gd name="T0" fmla="*/ 88 w 176"/>
                <a:gd name="T1" fmla="*/ 176 h 176"/>
                <a:gd name="T2" fmla="*/ 0 w 176"/>
                <a:gd name="T3" fmla="*/ 88 h 176"/>
                <a:gd name="T4" fmla="*/ 88 w 176"/>
                <a:gd name="T5" fmla="*/ 0 h 176"/>
                <a:gd name="T6" fmla="*/ 176 w 176"/>
                <a:gd name="T7" fmla="*/ 88 h 176"/>
                <a:gd name="T8" fmla="*/ 88 w 176"/>
                <a:gd name="T9" fmla="*/ 176 h 176"/>
                <a:gd name="T10" fmla="*/ 88 w 176"/>
                <a:gd name="T11" fmla="*/ 8 h 176"/>
                <a:gd name="T12" fmla="*/ 8 w 176"/>
                <a:gd name="T13" fmla="*/ 88 h 176"/>
                <a:gd name="T14" fmla="*/ 88 w 176"/>
                <a:gd name="T15" fmla="*/ 168 h 176"/>
                <a:gd name="T16" fmla="*/ 168 w 176"/>
                <a:gd name="T17" fmla="*/ 88 h 176"/>
                <a:gd name="T18" fmla="*/ 88 w 176"/>
                <a:gd name="T19" fmla="*/ 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176">
                  <a:moveTo>
                    <a:pt x="88" y="176"/>
                  </a:moveTo>
                  <a:cubicBezTo>
                    <a:pt x="39" y="176"/>
                    <a:pt x="0" y="137"/>
                    <a:pt x="0" y="88"/>
                  </a:cubicBezTo>
                  <a:cubicBezTo>
                    <a:pt x="0" y="39"/>
                    <a:pt x="39" y="0"/>
                    <a:pt x="88" y="0"/>
                  </a:cubicBezTo>
                  <a:cubicBezTo>
                    <a:pt x="137" y="0"/>
                    <a:pt x="176" y="39"/>
                    <a:pt x="176" y="88"/>
                  </a:cubicBezTo>
                  <a:cubicBezTo>
                    <a:pt x="176" y="137"/>
                    <a:pt x="137" y="176"/>
                    <a:pt x="88" y="176"/>
                  </a:cubicBezTo>
                  <a:close/>
                  <a:moveTo>
                    <a:pt x="88" y="8"/>
                  </a:moveTo>
                  <a:cubicBezTo>
                    <a:pt x="44" y="8"/>
                    <a:pt x="8" y="44"/>
                    <a:pt x="8" y="88"/>
                  </a:cubicBezTo>
                  <a:cubicBezTo>
                    <a:pt x="8" y="132"/>
                    <a:pt x="44" y="168"/>
                    <a:pt x="88" y="168"/>
                  </a:cubicBezTo>
                  <a:cubicBezTo>
                    <a:pt x="132" y="168"/>
                    <a:pt x="168" y="132"/>
                    <a:pt x="168" y="88"/>
                  </a:cubicBezTo>
                  <a:cubicBezTo>
                    <a:pt x="168" y="44"/>
                    <a:pt x="132" y="8"/>
                    <a:pt x="88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2" name="Freeform 919"/>
            <p:cNvSpPr>
              <a:spLocks noEditPoints="1"/>
            </p:cNvSpPr>
            <p:nvPr/>
          </p:nvSpPr>
          <p:spPr bwMode="auto">
            <a:xfrm>
              <a:off x="6613528" y="8258176"/>
              <a:ext cx="306388" cy="304800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8 h 96"/>
                <a:gd name="T12" fmla="*/ 8 w 96"/>
                <a:gd name="T13" fmla="*/ 48 h 96"/>
                <a:gd name="T14" fmla="*/ 48 w 96"/>
                <a:gd name="T15" fmla="*/ 88 h 96"/>
                <a:gd name="T16" fmla="*/ 88 w 96"/>
                <a:gd name="T17" fmla="*/ 48 h 96"/>
                <a:gd name="T18" fmla="*/ 48 w 96"/>
                <a:gd name="T19" fmla="*/ 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4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4" y="0"/>
                    <a:pt x="96" y="22"/>
                    <a:pt x="96" y="48"/>
                  </a:cubicBezTo>
                  <a:cubicBezTo>
                    <a:pt x="96" y="74"/>
                    <a:pt x="74" y="96"/>
                    <a:pt x="48" y="96"/>
                  </a:cubicBezTo>
                  <a:close/>
                  <a:moveTo>
                    <a:pt x="48" y="8"/>
                  </a:moveTo>
                  <a:cubicBezTo>
                    <a:pt x="26" y="8"/>
                    <a:pt x="8" y="26"/>
                    <a:pt x="8" y="48"/>
                  </a:cubicBezTo>
                  <a:cubicBezTo>
                    <a:pt x="8" y="70"/>
                    <a:pt x="26" y="88"/>
                    <a:pt x="48" y="88"/>
                  </a:cubicBezTo>
                  <a:cubicBezTo>
                    <a:pt x="70" y="88"/>
                    <a:pt x="88" y="70"/>
                    <a:pt x="88" y="48"/>
                  </a:cubicBezTo>
                  <a:cubicBezTo>
                    <a:pt x="88" y="26"/>
                    <a:pt x="70" y="8"/>
                    <a:pt x="48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3" name="Freeform 920"/>
            <p:cNvSpPr>
              <a:spLocks/>
            </p:cNvSpPr>
            <p:nvPr/>
          </p:nvSpPr>
          <p:spPr bwMode="auto">
            <a:xfrm>
              <a:off x="6753228" y="8029576"/>
              <a:ext cx="25400" cy="762000"/>
            </a:xfrm>
            <a:custGeom>
              <a:avLst/>
              <a:gdLst>
                <a:gd name="T0" fmla="*/ 4 w 8"/>
                <a:gd name="T1" fmla="*/ 240 h 240"/>
                <a:gd name="T2" fmla="*/ 0 w 8"/>
                <a:gd name="T3" fmla="*/ 236 h 240"/>
                <a:gd name="T4" fmla="*/ 0 w 8"/>
                <a:gd name="T5" fmla="*/ 4 h 240"/>
                <a:gd name="T6" fmla="*/ 4 w 8"/>
                <a:gd name="T7" fmla="*/ 0 h 240"/>
                <a:gd name="T8" fmla="*/ 8 w 8"/>
                <a:gd name="T9" fmla="*/ 4 h 240"/>
                <a:gd name="T10" fmla="*/ 8 w 8"/>
                <a:gd name="T11" fmla="*/ 236 h 240"/>
                <a:gd name="T12" fmla="*/ 4 w 8"/>
                <a:gd name="T13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0">
                  <a:moveTo>
                    <a:pt x="4" y="240"/>
                  </a:moveTo>
                  <a:cubicBezTo>
                    <a:pt x="2" y="240"/>
                    <a:pt x="0" y="238"/>
                    <a:pt x="0" y="2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8"/>
                    <a:pt x="6" y="240"/>
                    <a:pt x="4" y="240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4" name="Freeform 921"/>
            <p:cNvSpPr>
              <a:spLocks/>
            </p:cNvSpPr>
            <p:nvPr/>
          </p:nvSpPr>
          <p:spPr bwMode="auto">
            <a:xfrm>
              <a:off x="6383340" y="8397876"/>
              <a:ext cx="765176" cy="25400"/>
            </a:xfrm>
            <a:custGeom>
              <a:avLst/>
              <a:gdLst>
                <a:gd name="T0" fmla="*/ 236 w 240"/>
                <a:gd name="T1" fmla="*/ 8 h 8"/>
                <a:gd name="T2" fmla="*/ 4 w 240"/>
                <a:gd name="T3" fmla="*/ 8 h 8"/>
                <a:gd name="T4" fmla="*/ 0 w 240"/>
                <a:gd name="T5" fmla="*/ 4 h 8"/>
                <a:gd name="T6" fmla="*/ 4 w 240"/>
                <a:gd name="T7" fmla="*/ 0 h 8"/>
                <a:gd name="T8" fmla="*/ 236 w 240"/>
                <a:gd name="T9" fmla="*/ 0 h 8"/>
                <a:gd name="T10" fmla="*/ 240 w 240"/>
                <a:gd name="T11" fmla="*/ 4 h 8"/>
                <a:gd name="T12" fmla="*/ 236 w 2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8">
                  <a:moveTo>
                    <a:pt x="2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8" y="0"/>
                    <a:pt x="240" y="2"/>
                    <a:pt x="240" y="4"/>
                  </a:cubicBezTo>
                  <a:cubicBezTo>
                    <a:pt x="240" y="6"/>
                    <a:pt x="238" y="8"/>
                    <a:pt x="236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495176" y="2442019"/>
            <a:ext cx="1149848" cy="1152232"/>
            <a:chOff x="5333353" y="1081091"/>
            <a:chExt cx="765176" cy="766763"/>
          </a:xfrm>
          <a:solidFill>
            <a:srgbClr val="0A709C"/>
          </a:solidFill>
        </p:grpSpPr>
        <p:sp>
          <p:nvSpPr>
            <p:cNvPr id="26" name="Freeform 1247"/>
            <p:cNvSpPr>
              <a:spLocks noEditPoints="1"/>
            </p:cNvSpPr>
            <p:nvPr/>
          </p:nvSpPr>
          <p:spPr bwMode="auto">
            <a:xfrm>
              <a:off x="5333353" y="1084266"/>
              <a:ext cx="765176" cy="763588"/>
            </a:xfrm>
            <a:custGeom>
              <a:avLst/>
              <a:gdLst>
                <a:gd name="T0" fmla="*/ 120 w 240"/>
                <a:gd name="T1" fmla="*/ 240 h 240"/>
                <a:gd name="T2" fmla="*/ 117 w 240"/>
                <a:gd name="T3" fmla="*/ 238 h 240"/>
                <a:gd name="T4" fmla="*/ 1 w 240"/>
                <a:gd name="T5" fmla="*/ 74 h 240"/>
                <a:gd name="T6" fmla="*/ 1 w 240"/>
                <a:gd name="T7" fmla="*/ 70 h 240"/>
                <a:gd name="T8" fmla="*/ 39 w 240"/>
                <a:gd name="T9" fmla="*/ 2 h 240"/>
                <a:gd name="T10" fmla="*/ 43 w 240"/>
                <a:gd name="T11" fmla="*/ 0 h 240"/>
                <a:gd name="T12" fmla="*/ 197 w 240"/>
                <a:gd name="T13" fmla="*/ 0 h 240"/>
                <a:gd name="T14" fmla="*/ 201 w 240"/>
                <a:gd name="T15" fmla="*/ 2 h 240"/>
                <a:gd name="T16" fmla="*/ 239 w 240"/>
                <a:gd name="T17" fmla="*/ 70 h 240"/>
                <a:gd name="T18" fmla="*/ 239 w 240"/>
                <a:gd name="T19" fmla="*/ 74 h 240"/>
                <a:gd name="T20" fmla="*/ 123 w 240"/>
                <a:gd name="T21" fmla="*/ 238 h 240"/>
                <a:gd name="T22" fmla="*/ 120 w 240"/>
                <a:gd name="T23" fmla="*/ 240 h 240"/>
                <a:gd name="T24" fmla="*/ 9 w 240"/>
                <a:gd name="T25" fmla="*/ 72 h 240"/>
                <a:gd name="T26" fmla="*/ 120 w 240"/>
                <a:gd name="T27" fmla="*/ 229 h 240"/>
                <a:gd name="T28" fmla="*/ 231 w 240"/>
                <a:gd name="T29" fmla="*/ 72 h 240"/>
                <a:gd name="T30" fmla="*/ 195 w 240"/>
                <a:gd name="T31" fmla="*/ 8 h 240"/>
                <a:gd name="T32" fmla="*/ 45 w 240"/>
                <a:gd name="T33" fmla="*/ 8 h 240"/>
                <a:gd name="T34" fmla="*/ 9 w 240"/>
                <a:gd name="T35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0" h="240">
                  <a:moveTo>
                    <a:pt x="120" y="240"/>
                  </a:moveTo>
                  <a:cubicBezTo>
                    <a:pt x="119" y="240"/>
                    <a:pt x="117" y="239"/>
                    <a:pt x="117" y="238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0" y="73"/>
                    <a:pt x="0" y="71"/>
                    <a:pt x="1" y="70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0" y="1"/>
                    <a:pt x="41" y="0"/>
                    <a:pt x="43" y="0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9" y="0"/>
                    <a:pt x="200" y="1"/>
                    <a:pt x="201" y="2"/>
                  </a:cubicBezTo>
                  <a:cubicBezTo>
                    <a:pt x="239" y="70"/>
                    <a:pt x="239" y="70"/>
                    <a:pt x="239" y="70"/>
                  </a:cubicBezTo>
                  <a:cubicBezTo>
                    <a:pt x="240" y="71"/>
                    <a:pt x="240" y="73"/>
                    <a:pt x="239" y="74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9"/>
                    <a:pt x="121" y="240"/>
                    <a:pt x="120" y="240"/>
                  </a:cubicBezTo>
                  <a:close/>
                  <a:moveTo>
                    <a:pt x="9" y="72"/>
                  </a:moveTo>
                  <a:cubicBezTo>
                    <a:pt x="120" y="229"/>
                    <a:pt x="120" y="229"/>
                    <a:pt x="120" y="229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195" y="8"/>
                    <a:pt x="195" y="8"/>
                    <a:pt x="195" y="8"/>
                  </a:cubicBezTo>
                  <a:cubicBezTo>
                    <a:pt x="45" y="8"/>
                    <a:pt x="45" y="8"/>
                    <a:pt x="45" y="8"/>
                  </a:cubicBezTo>
                  <a:lnTo>
                    <a:pt x="9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7" name="Freeform 1248"/>
            <p:cNvSpPr>
              <a:spLocks/>
            </p:cNvSpPr>
            <p:nvPr/>
          </p:nvSpPr>
          <p:spPr bwMode="auto">
            <a:xfrm>
              <a:off x="5333353" y="1300166"/>
              <a:ext cx="765176" cy="25400"/>
            </a:xfrm>
            <a:custGeom>
              <a:avLst/>
              <a:gdLst>
                <a:gd name="T0" fmla="*/ 236 w 240"/>
                <a:gd name="T1" fmla="*/ 8 h 8"/>
                <a:gd name="T2" fmla="*/ 4 w 240"/>
                <a:gd name="T3" fmla="*/ 8 h 8"/>
                <a:gd name="T4" fmla="*/ 0 w 240"/>
                <a:gd name="T5" fmla="*/ 4 h 8"/>
                <a:gd name="T6" fmla="*/ 4 w 240"/>
                <a:gd name="T7" fmla="*/ 0 h 8"/>
                <a:gd name="T8" fmla="*/ 236 w 240"/>
                <a:gd name="T9" fmla="*/ 0 h 8"/>
                <a:gd name="T10" fmla="*/ 240 w 240"/>
                <a:gd name="T11" fmla="*/ 4 h 8"/>
                <a:gd name="T12" fmla="*/ 236 w 2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8">
                  <a:moveTo>
                    <a:pt x="2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8" y="0"/>
                    <a:pt x="240" y="2"/>
                    <a:pt x="240" y="4"/>
                  </a:cubicBezTo>
                  <a:cubicBezTo>
                    <a:pt x="240" y="6"/>
                    <a:pt x="238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8" name="Freeform 1249"/>
            <p:cNvSpPr>
              <a:spLocks/>
            </p:cNvSpPr>
            <p:nvPr/>
          </p:nvSpPr>
          <p:spPr bwMode="auto">
            <a:xfrm>
              <a:off x="5455591" y="1081091"/>
              <a:ext cx="522288" cy="766763"/>
            </a:xfrm>
            <a:custGeom>
              <a:avLst/>
              <a:gdLst>
                <a:gd name="T0" fmla="*/ 82 w 164"/>
                <a:gd name="T1" fmla="*/ 241 h 241"/>
                <a:gd name="T2" fmla="*/ 78 w 164"/>
                <a:gd name="T3" fmla="*/ 238 h 241"/>
                <a:gd name="T4" fmla="*/ 1 w 164"/>
                <a:gd name="T5" fmla="*/ 6 h 241"/>
                <a:gd name="T6" fmla="*/ 3 w 164"/>
                <a:gd name="T7" fmla="*/ 1 h 241"/>
                <a:gd name="T8" fmla="*/ 8 w 164"/>
                <a:gd name="T9" fmla="*/ 4 h 241"/>
                <a:gd name="T10" fmla="*/ 82 w 164"/>
                <a:gd name="T11" fmla="*/ 224 h 241"/>
                <a:gd name="T12" fmla="*/ 156 w 164"/>
                <a:gd name="T13" fmla="*/ 4 h 241"/>
                <a:gd name="T14" fmla="*/ 161 w 164"/>
                <a:gd name="T15" fmla="*/ 1 h 241"/>
                <a:gd name="T16" fmla="*/ 163 w 164"/>
                <a:gd name="T17" fmla="*/ 6 h 241"/>
                <a:gd name="T18" fmla="*/ 86 w 164"/>
                <a:gd name="T19" fmla="*/ 238 h 241"/>
                <a:gd name="T20" fmla="*/ 82 w 164"/>
                <a:gd name="T2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241">
                  <a:moveTo>
                    <a:pt x="82" y="241"/>
                  </a:moveTo>
                  <a:cubicBezTo>
                    <a:pt x="80" y="241"/>
                    <a:pt x="79" y="240"/>
                    <a:pt x="78" y="23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2" y="224"/>
                    <a:pt x="82" y="224"/>
                    <a:pt x="82" y="224"/>
                  </a:cubicBezTo>
                  <a:cubicBezTo>
                    <a:pt x="156" y="4"/>
                    <a:pt x="156" y="4"/>
                    <a:pt x="156" y="4"/>
                  </a:cubicBezTo>
                  <a:cubicBezTo>
                    <a:pt x="156" y="2"/>
                    <a:pt x="158" y="0"/>
                    <a:pt x="161" y="1"/>
                  </a:cubicBezTo>
                  <a:cubicBezTo>
                    <a:pt x="163" y="2"/>
                    <a:pt x="164" y="4"/>
                    <a:pt x="163" y="6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5" y="240"/>
                    <a:pt x="84" y="241"/>
                    <a:pt x="82" y="2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9" name="Freeform 1250"/>
            <p:cNvSpPr>
              <a:spLocks/>
            </p:cNvSpPr>
            <p:nvPr/>
          </p:nvSpPr>
          <p:spPr bwMode="auto">
            <a:xfrm>
              <a:off x="5528616" y="1084266"/>
              <a:ext cx="203200" cy="241300"/>
            </a:xfrm>
            <a:custGeom>
              <a:avLst/>
              <a:gdLst>
                <a:gd name="T0" fmla="*/ 4 w 64"/>
                <a:gd name="T1" fmla="*/ 76 h 76"/>
                <a:gd name="T2" fmla="*/ 2 w 64"/>
                <a:gd name="T3" fmla="*/ 75 h 76"/>
                <a:gd name="T4" fmla="*/ 1 w 64"/>
                <a:gd name="T5" fmla="*/ 69 h 76"/>
                <a:gd name="T6" fmla="*/ 56 w 64"/>
                <a:gd name="T7" fmla="*/ 1 h 76"/>
                <a:gd name="T8" fmla="*/ 62 w 64"/>
                <a:gd name="T9" fmla="*/ 1 h 76"/>
                <a:gd name="T10" fmla="*/ 62 w 64"/>
                <a:gd name="T11" fmla="*/ 7 h 76"/>
                <a:gd name="T12" fmla="*/ 7 w 64"/>
                <a:gd name="T13" fmla="*/ 75 h 76"/>
                <a:gd name="T14" fmla="*/ 4 w 64"/>
                <a:gd name="T1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76">
                  <a:moveTo>
                    <a:pt x="4" y="76"/>
                  </a:moveTo>
                  <a:cubicBezTo>
                    <a:pt x="3" y="76"/>
                    <a:pt x="3" y="76"/>
                    <a:pt x="2" y="75"/>
                  </a:cubicBezTo>
                  <a:cubicBezTo>
                    <a:pt x="0" y="74"/>
                    <a:pt x="0" y="71"/>
                    <a:pt x="1" y="69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7" y="0"/>
                    <a:pt x="60" y="0"/>
                    <a:pt x="62" y="1"/>
                  </a:cubicBezTo>
                  <a:cubicBezTo>
                    <a:pt x="63" y="2"/>
                    <a:pt x="64" y="5"/>
                    <a:pt x="62" y="7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7" y="75"/>
                    <a:pt x="6" y="76"/>
                    <a:pt x="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0" name="Freeform 1251"/>
            <p:cNvSpPr>
              <a:spLocks/>
            </p:cNvSpPr>
            <p:nvPr/>
          </p:nvSpPr>
          <p:spPr bwMode="auto">
            <a:xfrm>
              <a:off x="5703241" y="1081091"/>
              <a:ext cx="201613" cy="244475"/>
            </a:xfrm>
            <a:custGeom>
              <a:avLst/>
              <a:gdLst>
                <a:gd name="T0" fmla="*/ 59 w 63"/>
                <a:gd name="T1" fmla="*/ 77 h 77"/>
                <a:gd name="T2" fmla="*/ 56 w 63"/>
                <a:gd name="T3" fmla="*/ 76 h 77"/>
                <a:gd name="T4" fmla="*/ 1 w 63"/>
                <a:gd name="T5" fmla="*/ 8 h 77"/>
                <a:gd name="T6" fmla="*/ 1 w 63"/>
                <a:gd name="T7" fmla="*/ 2 h 77"/>
                <a:gd name="T8" fmla="*/ 7 w 63"/>
                <a:gd name="T9" fmla="*/ 2 h 77"/>
                <a:gd name="T10" fmla="*/ 62 w 63"/>
                <a:gd name="T11" fmla="*/ 70 h 77"/>
                <a:gd name="T12" fmla="*/ 61 w 63"/>
                <a:gd name="T13" fmla="*/ 76 h 77"/>
                <a:gd name="T14" fmla="*/ 59 w 63"/>
                <a:gd name="T1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77">
                  <a:moveTo>
                    <a:pt x="59" y="77"/>
                  </a:moveTo>
                  <a:cubicBezTo>
                    <a:pt x="57" y="77"/>
                    <a:pt x="56" y="76"/>
                    <a:pt x="56" y="7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3" y="72"/>
                    <a:pt x="63" y="75"/>
                    <a:pt x="61" y="76"/>
                  </a:cubicBezTo>
                  <a:cubicBezTo>
                    <a:pt x="60" y="77"/>
                    <a:pt x="60" y="77"/>
                    <a:pt x="59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505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21307" y="660400"/>
            <a:ext cx="10140828" cy="1322413"/>
          </a:xfrm>
        </p:spPr>
        <p:txBody>
          <a:bodyPr/>
          <a:lstStyle/>
          <a:p>
            <a:r>
              <a:rPr lang="fr-FR" dirty="0" err="1" smtClean="0">
                <a:latin typeface="Open Sans Light"/>
                <a:cs typeface="Open Sans Light"/>
              </a:rPr>
              <a:t>Investimento</a:t>
            </a:r>
            <a:r>
              <a:rPr lang="fr-FR" dirty="0" smtClean="0">
                <a:latin typeface="Open Sans Light"/>
                <a:cs typeface="Open Sans Light"/>
              </a:rPr>
              <a:t> de </a:t>
            </a:r>
            <a:r>
              <a:rPr lang="fr-FR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recursos</a:t>
            </a:r>
            <a:r>
              <a:rPr lang="fr-FR" dirty="0" smtClean="0">
                <a:solidFill>
                  <a:srgbClr val="0A709C"/>
                </a:solidFill>
                <a:latin typeface="Open Sans Light"/>
                <a:cs typeface="Open Sans Light"/>
              </a:rPr>
              <a:t> </a:t>
            </a:r>
            <a:r>
              <a:rPr lang="fr-FR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financeiros</a:t>
            </a:r>
            <a:endParaRPr lang="fr-FR" dirty="0">
              <a:solidFill>
                <a:srgbClr val="0A709C"/>
              </a:solidFill>
              <a:latin typeface="Open Sans Light"/>
              <a:cs typeface="Open Sans Ligh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33169" y="722633"/>
            <a:ext cx="634522" cy="635837"/>
            <a:chOff x="5333353" y="1081091"/>
            <a:chExt cx="765176" cy="766763"/>
          </a:xfrm>
          <a:solidFill>
            <a:srgbClr val="0A709C"/>
          </a:solidFill>
        </p:grpSpPr>
        <p:sp>
          <p:nvSpPr>
            <p:cNvPr id="26" name="Freeform 1247"/>
            <p:cNvSpPr>
              <a:spLocks noEditPoints="1"/>
            </p:cNvSpPr>
            <p:nvPr/>
          </p:nvSpPr>
          <p:spPr bwMode="auto">
            <a:xfrm>
              <a:off x="5333353" y="1084266"/>
              <a:ext cx="765176" cy="763588"/>
            </a:xfrm>
            <a:custGeom>
              <a:avLst/>
              <a:gdLst>
                <a:gd name="T0" fmla="*/ 120 w 240"/>
                <a:gd name="T1" fmla="*/ 240 h 240"/>
                <a:gd name="T2" fmla="*/ 117 w 240"/>
                <a:gd name="T3" fmla="*/ 238 h 240"/>
                <a:gd name="T4" fmla="*/ 1 w 240"/>
                <a:gd name="T5" fmla="*/ 74 h 240"/>
                <a:gd name="T6" fmla="*/ 1 w 240"/>
                <a:gd name="T7" fmla="*/ 70 h 240"/>
                <a:gd name="T8" fmla="*/ 39 w 240"/>
                <a:gd name="T9" fmla="*/ 2 h 240"/>
                <a:gd name="T10" fmla="*/ 43 w 240"/>
                <a:gd name="T11" fmla="*/ 0 h 240"/>
                <a:gd name="T12" fmla="*/ 197 w 240"/>
                <a:gd name="T13" fmla="*/ 0 h 240"/>
                <a:gd name="T14" fmla="*/ 201 w 240"/>
                <a:gd name="T15" fmla="*/ 2 h 240"/>
                <a:gd name="T16" fmla="*/ 239 w 240"/>
                <a:gd name="T17" fmla="*/ 70 h 240"/>
                <a:gd name="T18" fmla="*/ 239 w 240"/>
                <a:gd name="T19" fmla="*/ 74 h 240"/>
                <a:gd name="T20" fmla="*/ 123 w 240"/>
                <a:gd name="T21" fmla="*/ 238 h 240"/>
                <a:gd name="T22" fmla="*/ 120 w 240"/>
                <a:gd name="T23" fmla="*/ 240 h 240"/>
                <a:gd name="T24" fmla="*/ 9 w 240"/>
                <a:gd name="T25" fmla="*/ 72 h 240"/>
                <a:gd name="T26" fmla="*/ 120 w 240"/>
                <a:gd name="T27" fmla="*/ 229 h 240"/>
                <a:gd name="T28" fmla="*/ 231 w 240"/>
                <a:gd name="T29" fmla="*/ 72 h 240"/>
                <a:gd name="T30" fmla="*/ 195 w 240"/>
                <a:gd name="T31" fmla="*/ 8 h 240"/>
                <a:gd name="T32" fmla="*/ 45 w 240"/>
                <a:gd name="T33" fmla="*/ 8 h 240"/>
                <a:gd name="T34" fmla="*/ 9 w 240"/>
                <a:gd name="T35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0" h="240">
                  <a:moveTo>
                    <a:pt x="120" y="240"/>
                  </a:moveTo>
                  <a:cubicBezTo>
                    <a:pt x="119" y="240"/>
                    <a:pt x="117" y="239"/>
                    <a:pt x="117" y="238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0" y="73"/>
                    <a:pt x="0" y="71"/>
                    <a:pt x="1" y="70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0" y="1"/>
                    <a:pt x="41" y="0"/>
                    <a:pt x="43" y="0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9" y="0"/>
                    <a:pt x="200" y="1"/>
                    <a:pt x="201" y="2"/>
                  </a:cubicBezTo>
                  <a:cubicBezTo>
                    <a:pt x="239" y="70"/>
                    <a:pt x="239" y="70"/>
                    <a:pt x="239" y="70"/>
                  </a:cubicBezTo>
                  <a:cubicBezTo>
                    <a:pt x="240" y="71"/>
                    <a:pt x="240" y="73"/>
                    <a:pt x="239" y="74"/>
                  </a:cubicBezTo>
                  <a:cubicBezTo>
                    <a:pt x="123" y="238"/>
                    <a:pt x="123" y="238"/>
                    <a:pt x="123" y="238"/>
                  </a:cubicBezTo>
                  <a:cubicBezTo>
                    <a:pt x="123" y="239"/>
                    <a:pt x="121" y="240"/>
                    <a:pt x="120" y="240"/>
                  </a:cubicBezTo>
                  <a:close/>
                  <a:moveTo>
                    <a:pt x="9" y="72"/>
                  </a:moveTo>
                  <a:cubicBezTo>
                    <a:pt x="120" y="229"/>
                    <a:pt x="120" y="229"/>
                    <a:pt x="120" y="229"/>
                  </a:cubicBezTo>
                  <a:cubicBezTo>
                    <a:pt x="231" y="72"/>
                    <a:pt x="231" y="72"/>
                    <a:pt x="231" y="72"/>
                  </a:cubicBezTo>
                  <a:cubicBezTo>
                    <a:pt x="195" y="8"/>
                    <a:pt x="195" y="8"/>
                    <a:pt x="195" y="8"/>
                  </a:cubicBezTo>
                  <a:cubicBezTo>
                    <a:pt x="45" y="8"/>
                    <a:pt x="45" y="8"/>
                    <a:pt x="45" y="8"/>
                  </a:cubicBezTo>
                  <a:lnTo>
                    <a:pt x="9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7" name="Freeform 1248"/>
            <p:cNvSpPr>
              <a:spLocks/>
            </p:cNvSpPr>
            <p:nvPr/>
          </p:nvSpPr>
          <p:spPr bwMode="auto">
            <a:xfrm>
              <a:off x="5333353" y="1300166"/>
              <a:ext cx="765176" cy="25400"/>
            </a:xfrm>
            <a:custGeom>
              <a:avLst/>
              <a:gdLst>
                <a:gd name="T0" fmla="*/ 236 w 240"/>
                <a:gd name="T1" fmla="*/ 8 h 8"/>
                <a:gd name="T2" fmla="*/ 4 w 240"/>
                <a:gd name="T3" fmla="*/ 8 h 8"/>
                <a:gd name="T4" fmla="*/ 0 w 240"/>
                <a:gd name="T5" fmla="*/ 4 h 8"/>
                <a:gd name="T6" fmla="*/ 4 w 240"/>
                <a:gd name="T7" fmla="*/ 0 h 8"/>
                <a:gd name="T8" fmla="*/ 236 w 240"/>
                <a:gd name="T9" fmla="*/ 0 h 8"/>
                <a:gd name="T10" fmla="*/ 240 w 240"/>
                <a:gd name="T11" fmla="*/ 4 h 8"/>
                <a:gd name="T12" fmla="*/ 236 w 2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8">
                  <a:moveTo>
                    <a:pt x="2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8" y="0"/>
                    <a:pt x="240" y="2"/>
                    <a:pt x="240" y="4"/>
                  </a:cubicBezTo>
                  <a:cubicBezTo>
                    <a:pt x="240" y="6"/>
                    <a:pt x="238" y="8"/>
                    <a:pt x="23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8" name="Freeform 1249"/>
            <p:cNvSpPr>
              <a:spLocks/>
            </p:cNvSpPr>
            <p:nvPr/>
          </p:nvSpPr>
          <p:spPr bwMode="auto">
            <a:xfrm>
              <a:off x="5455591" y="1081091"/>
              <a:ext cx="522288" cy="766763"/>
            </a:xfrm>
            <a:custGeom>
              <a:avLst/>
              <a:gdLst>
                <a:gd name="T0" fmla="*/ 82 w 164"/>
                <a:gd name="T1" fmla="*/ 241 h 241"/>
                <a:gd name="T2" fmla="*/ 78 w 164"/>
                <a:gd name="T3" fmla="*/ 238 h 241"/>
                <a:gd name="T4" fmla="*/ 1 w 164"/>
                <a:gd name="T5" fmla="*/ 6 h 241"/>
                <a:gd name="T6" fmla="*/ 3 w 164"/>
                <a:gd name="T7" fmla="*/ 1 h 241"/>
                <a:gd name="T8" fmla="*/ 8 w 164"/>
                <a:gd name="T9" fmla="*/ 4 h 241"/>
                <a:gd name="T10" fmla="*/ 82 w 164"/>
                <a:gd name="T11" fmla="*/ 224 h 241"/>
                <a:gd name="T12" fmla="*/ 156 w 164"/>
                <a:gd name="T13" fmla="*/ 4 h 241"/>
                <a:gd name="T14" fmla="*/ 161 w 164"/>
                <a:gd name="T15" fmla="*/ 1 h 241"/>
                <a:gd name="T16" fmla="*/ 163 w 164"/>
                <a:gd name="T17" fmla="*/ 6 h 241"/>
                <a:gd name="T18" fmla="*/ 86 w 164"/>
                <a:gd name="T19" fmla="*/ 238 h 241"/>
                <a:gd name="T20" fmla="*/ 82 w 164"/>
                <a:gd name="T2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241">
                  <a:moveTo>
                    <a:pt x="82" y="241"/>
                  </a:moveTo>
                  <a:cubicBezTo>
                    <a:pt x="80" y="241"/>
                    <a:pt x="79" y="240"/>
                    <a:pt x="78" y="23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2" y="224"/>
                    <a:pt x="82" y="224"/>
                    <a:pt x="82" y="224"/>
                  </a:cubicBezTo>
                  <a:cubicBezTo>
                    <a:pt x="156" y="4"/>
                    <a:pt x="156" y="4"/>
                    <a:pt x="156" y="4"/>
                  </a:cubicBezTo>
                  <a:cubicBezTo>
                    <a:pt x="156" y="2"/>
                    <a:pt x="158" y="0"/>
                    <a:pt x="161" y="1"/>
                  </a:cubicBezTo>
                  <a:cubicBezTo>
                    <a:pt x="163" y="2"/>
                    <a:pt x="164" y="4"/>
                    <a:pt x="163" y="6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5" y="240"/>
                    <a:pt x="84" y="241"/>
                    <a:pt x="82" y="2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29" name="Freeform 1250"/>
            <p:cNvSpPr>
              <a:spLocks/>
            </p:cNvSpPr>
            <p:nvPr/>
          </p:nvSpPr>
          <p:spPr bwMode="auto">
            <a:xfrm>
              <a:off x="5528616" y="1084266"/>
              <a:ext cx="203200" cy="241300"/>
            </a:xfrm>
            <a:custGeom>
              <a:avLst/>
              <a:gdLst>
                <a:gd name="T0" fmla="*/ 4 w 64"/>
                <a:gd name="T1" fmla="*/ 76 h 76"/>
                <a:gd name="T2" fmla="*/ 2 w 64"/>
                <a:gd name="T3" fmla="*/ 75 h 76"/>
                <a:gd name="T4" fmla="*/ 1 w 64"/>
                <a:gd name="T5" fmla="*/ 69 h 76"/>
                <a:gd name="T6" fmla="*/ 56 w 64"/>
                <a:gd name="T7" fmla="*/ 1 h 76"/>
                <a:gd name="T8" fmla="*/ 62 w 64"/>
                <a:gd name="T9" fmla="*/ 1 h 76"/>
                <a:gd name="T10" fmla="*/ 62 w 64"/>
                <a:gd name="T11" fmla="*/ 7 h 76"/>
                <a:gd name="T12" fmla="*/ 7 w 64"/>
                <a:gd name="T13" fmla="*/ 75 h 76"/>
                <a:gd name="T14" fmla="*/ 4 w 64"/>
                <a:gd name="T1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" h="76">
                  <a:moveTo>
                    <a:pt x="4" y="76"/>
                  </a:moveTo>
                  <a:cubicBezTo>
                    <a:pt x="3" y="76"/>
                    <a:pt x="3" y="76"/>
                    <a:pt x="2" y="75"/>
                  </a:cubicBezTo>
                  <a:cubicBezTo>
                    <a:pt x="0" y="74"/>
                    <a:pt x="0" y="71"/>
                    <a:pt x="1" y="69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7" y="0"/>
                    <a:pt x="60" y="0"/>
                    <a:pt x="62" y="1"/>
                  </a:cubicBezTo>
                  <a:cubicBezTo>
                    <a:pt x="63" y="2"/>
                    <a:pt x="64" y="5"/>
                    <a:pt x="62" y="7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7" y="75"/>
                    <a:pt x="6" y="76"/>
                    <a:pt x="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30" name="Freeform 1251"/>
            <p:cNvSpPr>
              <a:spLocks/>
            </p:cNvSpPr>
            <p:nvPr/>
          </p:nvSpPr>
          <p:spPr bwMode="auto">
            <a:xfrm>
              <a:off x="5703241" y="1081091"/>
              <a:ext cx="201613" cy="244475"/>
            </a:xfrm>
            <a:custGeom>
              <a:avLst/>
              <a:gdLst>
                <a:gd name="T0" fmla="*/ 59 w 63"/>
                <a:gd name="T1" fmla="*/ 77 h 77"/>
                <a:gd name="T2" fmla="*/ 56 w 63"/>
                <a:gd name="T3" fmla="*/ 76 h 77"/>
                <a:gd name="T4" fmla="*/ 1 w 63"/>
                <a:gd name="T5" fmla="*/ 8 h 77"/>
                <a:gd name="T6" fmla="*/ 1 w 63"/>
                <a:gd name="T7" fmla="*/ 2 h 77"/>
                <a:gd name="T8" fmla="*/ 7 w 63"/>
                <a:gd name="T9" fmla="*/ 2 h 77"/>
                <a:gd name="T10" fmla="*/ 62 w 63"/>
                <a:gd name="T11" fmla="*/ 70 h 77"/>
                <a:gd name="T12" fmla="*/ 61 w 63"/>
                <a:gd name="T13" fmla="*/ 76 h 77"/>
                <a:gd name="T14" fmla="*/ 59 w 63"/>
                <a:gd name="T1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77">
                  <a:moveTo>
                    <a:pt x="59" y="77"/>
                  </a:moveTo>
                  <a:cubicBezTo>
                    <a:pt x="57" y="77"/>
                    <a:pt x="56" y="76"/>
                    <a:pt x="56" y="7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3" y="72"/>
                    <a:pt x="63" y="75"/>
                    <a:pt x="61" y="76"/>
                  </a:cubicBezTo>
                  <a:cubicBezTo>
                    <a:pt x="60" y="77"/>
                    <a:pt x="60" y="77"/>
                    <a:pt x="59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pic>
        <p:nvPicPr>
          <p:cNvPr id="5" name="Picture 4" descr="pexels-photo-251287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4" r="6686"/>
          <a:stretch/>
        </p:blipFill>
        <p:spPr>
          <a:xfrm>
            <a:off x="840152" y="2074039"/>
            <a:ext cx="5255981" cy="370934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955692" y="2543787"/>
            <a:ext cx="4161693" cy="2426305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Venda de </a:t>
            </a: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token</a:t>
            </a:r>
            <a:endParaRPr lang="pt-BR" sz="2800" dirty="0" smtClean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 algn="ctr"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 </a:t>
            </a:r>
            <a:b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</a:br>
            <a:r>
              <a:rPr lang="pt-BR" sz="2800" dirty="0" err="1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X</a:t>
            </a:r>
            <a:endParaRPr lang="pt-BR" sz="2800" dirty="0" smtClean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 algn="ctr">
              <a:lnSpc>
                <a:spcPct val="90000"/>
              </a:lnSpc>
            </a:pPr>
            <a:endParaRPr lang="pt-BR" sz="2800" dirty="0" smtClean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 algn="ctr"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Aquisição por mineração e livre distribuição </a:t>
            </a:r>
            <a:r>
              <a:rPr lang="pt-BR" sz="2000" dirty="0" smtClean="0">
                <a:latin typeface="Helvetica Neue Thin" charset="0"/>
                <a:ea typeface="Helvetica Neue Thin" charset="0"/>
                <a:cs typeface="Helvetica Neue Thin" charset="0"/>
              </a:rPr>
              <a:t>(ex. </a:t>
            </a:r>
            <a:r>
              <a:rPr lang="pt-BR" sz="20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Bitcoin</a:t>
            </a:r>
            <a:r>
              <a:rPr lang="pt-BR" sz="2000" dirty="0" smtClean="0">
                <a:latin typeface="Helvetica Neue Thin" charset="0"/>
                <a:ea typeface="Helvetica Neue Thin" charset="0"/>
                <a:cs typeface="Helvetica Neue Thin" charset="0"/>
              </a:rPr>
              <a:t>)</a:t>
            </a:r>
            <a:endParaRPr lang="pt-BR" sz="2800" dirty="0" smtClean="0"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31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21307" y="660400"/>
            <a:ext cx="10140828" cy="713016"/>
          </a:xfrm>
        </p:spPr>
        <p:txBody>
          <a:bodyPr/>
          <a:lstStyle/>
          <a:p>
            <a:r>
              <a:rPr lang="fr-FR" dirty="0" err="1" smtClean="0">
                <a:latin typeface="Open Sans Light"/>
                <a:cs typeface="Open Sans Light"/>
              </a:rPr>
              <a:t>Enquadramento</a:t>
            </a:r>
            <a:r>
              <a:rPr lang="fr-FR" dirty="0" smtClean="0">
                <a:latin typeface="Open Sans Light"/>
                <a:cs typeface="Open Sans Light"/>
              </a:rPr>
              <a:t> de </a:t>
            </a:r>
            <a:r>
              <a:rPr lang="fr-FR" dirty="0" err="1" smtClean="0">
                <a:latin typeface="Open Sans Light"/>
                <a:cs typeface="Open Sans Light"/>
              </a:rPr>
              <a:t>empresa</a:t>
            </a:r>
            <a:endParaRPr lang="fr-FR" dirty="0">
              <a:solidFill>
                <a:srgbClr val="0A709C"/>
              </a:solidFill>
              <a:latin typeface="Open Sans Light"/>
              <a:cs typeface="Open Sans Ligh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76929" y="593529"/>
            <a:ext cx="836249" cy="832778"/>
            <a:chOff x="6383340" y="8029576"/>
            <a:chExt cx="765176" cy="762000"/>
          </a:xfrm>
          <a:solidFill>
            <a:srgbClr val="0A709C"/>
          </a:solidFill>
        </p:grpSpPr>
        <p:sp>
          <p:nvSpPr>
            <p:cNvPr id="13" name="Freeform 918"/>
            <p:cNvSpPr>
              <a:spLocks noEditPoints="1"/>
            </p:cNvSpPr>
            <p:nvPr/>
          </p:nvSpPr>
          <p:spPr bwMode="auto">
            <a:xfrm>
              <a:off x="6486528" y="8131176"/>
              <a:ext cx="560388" cy="558800"/>
            </a:xfrm>
            <a:custGeom>
              <a:avLst/>
              <a:gdLst>
                <a:gd name="T0" fmla="*/ 88 w 176"/>
                <a:gd name="T1" fmla="*/ 176 h 176"/>
                <a:gd name="T2" fmla="*/ 0 w 176"/>
                <a:gd name="T3" fmla="*/ 88 h 176"/>
                <a:gd name="T4" fmla="*/ 88 w 176"/>
                <a:gd name="T5" fmla="*/ 0 h 176"/>
                <a:gd name="T6" fmla="*/ 176 w 176"/>
                <a:gd name="T7" fmla="*/ 88 h 176"/>
                <a:gd name="T8" fmla="*/ 88 w 176"/>
                <a:gd name="T9" fmla="*/ 176 h 176"/>
                <a:gd name="T10" fmla="*/ 88 w 176"/>
                <a:gd name="T11" fmla="*/ 8 h 176"/>
                <a:gd name="T12" fmla="*/ 8 w 176"/>
                <a:gd name="T13" fmla="*/ 88 h 176"/>
                <a:gd name="T14" fmla="*/ 88 w 176"/>
                <a:gd name="T15" fmla="*/ 168 h 176"/>
                <a:gd name="T16" fmla="*/ 168 w 176"/>
                <a:gd name="T17" fmla="*/ 88 h 176"/>
                <a:gd name="T18" fmla="*/ 88 w 176"/>
                <a:gd name="T19" fmla="*/ 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176">
                  <a:moveTo>
                    <a:pt x="88" y="176"/>
                  </a:moveTo>
                  <a:cubicBezTo>
                    <a:pt x="39" y="176"/>
                    <a:pt x="0" y="137"/>
                    <a:pt x="0" y="88"/>
                  </a:cubicBezTo>
                  <a:cubicBezTo>
                    <a:pt x="0" y="39"/>
                    <a:pt x="39" y="0"/>
                    <a:pt x="88" y="0"/>
                  </a:cubicBezTo>
                  <a:cubicBezTo>
                    <a:pt x="137" y="0"/>
                    <a:pt x="176" y="39"/>
                    <a:pt x="176" y="88"/>
                  </a:cubicBezTo>
                  <a:cubicBezTo>
                    <a:pt x="176" y="137"/>
                    <a:pt x="137" y="176"/>
                    <a:pt x="88" y="176"/>
                  </a:cubicBezTo>
                  <a:close/>
                  <a:moveTo>
                    <a:pt x="88" y="8"/>
                  </a:moveTo>
                  <a:cubicBezTo>
                    <a:pt x="44" y="8"/>
                    <a:pt x="8" y="44"/>
                    <a:pt x="8" y="88"/>
                  </a:cubicBezTo>
                  <a:cubicBezTo>
                    <a:pt x="8" y="132"/>
                    <a:pt x="44" y="168"/>
                    <a:pt x="88" y="168"/>
                  </a:cubicBezTo>
                  <a:cubicBezTo>
                    <a:pt x="132" y="168"/>
                    <a:pt x="168" y="132"/>
                    <a:pt x="168" y="88"/>
                  </a:cubicBezTo>
                  <a:cubicBezTo>
                    <a:pt x="168" y="44"/>
                    <a:pt x="132" y="8"/>
                    <a:pt x="88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4" name="Freeform 919"/>
            <p:cNvSpPr>
              <a:spLocks noEditPoints="1"/>
            </p:cNvSpPr>
            <p:nvPr/>
          </p:nvSpPr>
          <p:spPr bwMode="auto">
            <a:xfrm>
              <a:off x="6613528" y="8258176"/>
              <a:ext cx="306388" cy="304800"/>
            </a:xfrm>
            <a:custGeom>
              <a:avLst/>
              <a:gdLst>
                <a:gd name="T0" fmla="*/ 48 w 96"/>
                <a:gd name="T1" fmla="*/ 96 h 96"/>
                <a:gd name="T2" fmla="*/ 0 w 96"/>
                <a:gd name="T3" fmla="*/ 48 h 96"/>
                <a:gd name="T4" fmla="*/ 48 w 96"/>
                <a:gd name="T5" fmla="*/ 0 h 96"/>
                <a:gd name="T6" fmla="*/ 96 w 96"/>
                <a:gd name="T7" fmla="*/ 48 h 96"/>
                <a:gd name="T8" fmla="*/ 48 w 96"/>
                <a:gd name="T9" fmla="*/ 96 h 96"/>
                <a:gd name="T10" fmla="*/ 48 w 96"/>
                <a:gd name="T11" fmla="*/ 8 h 96"/>
                <a:gd name="T12" fmla="*/ 8 w 96"/>
                <a:gd name="T13" fmla="*/ 48 h 96"/>
                <a:gd name="T14" fmla="*/ 48 w 96"/>
                <a:gd name="T15" fmla="*/ 88 h 96"/>
                <a:gd name="T16" fmla="*/ 88 w 96"/>
                <a:gd name="T17" fmla="*/ 48 h 96"/>
                <a:gd name="T18" fmla="*/ 48 w 96"/>
                <a:gd name="T19" fmla="*/ 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" h="96">
                  <a:moveTo>
                    <a:pt x="48" y="96"/>
                  </a:moveTo>
                  <a:cubicBezTo>
                    <a:pt x="22" y="96"/>
                    <a:pt x="0" y="74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74" y="0"/>
                    <a:pt x="96" y="22"/>
                    <a:pt x="96" y="48"/>
                  </a:cubicBezTo>
                  <a:cubicBezTo>
                    <a:pt x="96" y="74"/>
                    <a:pt x="74" y="96"/>
                    <a:pt x="48" y="96"/>
                  </a:cubicBezTo>
                  <a:close/>
                  <a:moveTo>
                    <a:pt x="48" y="8"/>
                  </a:moveTo>
                  <a:cubicBezTo>
                    <a:pt x="26" y="8"/>
                    <a:pt x="8" y="26"/>
                    <a:pt x="8" y="48"/>
                  </a:cubicBezTo>
                  <a:cubicBezTo>
                    <a:pt x="8" y="70"/>
                    <a:pt x="26" y="88"/>
                    <a:pt x="48" y="88"/>
                  </a:cubicBezTo>
                  <a:cubicBezTo>
                    <a:pt x="70" y="88"/>
                    <a:pt x="88" y="70"/>
                    <a:pt x="88" y="48"/>
                  </a:cubicBezTo>
                  <a:cubicBezTo>
                    <a:pt x="88" y="26"/>
                    <a:pt x="70" y="8"/>
                    <a:pt x="48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5" name="Freeform 920"/>
            <p:cNvSpPr>
              <a:spLocks/>
            </p:cNvSpPr>
            <p:nvPr/>
          </p:nvSpPr>
          <p:spPr bwMode="auto">
            <a:xfrm>
              <a:off x="6753228" y="8029576"/>
              <a:ext cx="25400" cy="762000"/>
            </a:xfrm>
            <a:custGeom>
              <a:avLst/>
              <a:gdLst>
                <a:gd name="T0" fmla="*/ 4 w 8"/>
                <a:gd name="T1" fmla="*/ 240 h 240"/>
                <a:gd name="T2" fmla="*/ 0 w 8"/>
                <a:gd name="T3" fmla="*/ 236 h 240"/>
                <a:gd name="T4" fmla="*/ 0 w 8"/>
                <a:gd name="T5" fmla="*/ 4 h 240"/>
                <a:gd name="T6" fmla="*/ 4 w 8"/>
                <a:gd name="T7" fmla="*/ 0 h 240"/>
                <a:gd name="T8" fmla="*/ 8 w 8"/>
                <a:gd name="T9" fmla="*/ 4 h 240"/>
                <a:gd name="T10" fmla="*/ 8 w 8"/>
                <a:gd name="T11" fmla="*/ 236 h 240"/>
                <a:gd name="T12" fmla="*/ 4 w 8"/>
                <a:gd name="T13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40">
                  <a:moveTo>
                    <a:pt x="4" y="240"/>
                  </a:moveTo>
                  <a:cubicBezTo>
                    <a:pt x="2" y="240"/>
                    <a:pt x="0" y="238"/>
                    <a:pt x="0" y="2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36"/>
                    <a:pt x="8" y="236"/>
                    <a:pt x="8" y="236"/>
                  </a:cubicBezTo>
                  <a:cubicBezTo>
                    <a:pt x="8" y="238"/>
                    <a:pt x="6" y="240"/>
                    <a:pt x="4" y="240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6" name="Freeform 921"/>
            <p:cNvSpPr>
              <a:spLocks/>
            </p:cNvSpPr>
            <p:nvPr/>
          </p:nvSpPr>
          <p:spPr bwMode="auto">
            <a:xfrm>
              <a:off x="6383340" y="8397876"/>
              <a:ext cx="765176" cy="25400"/>
            </a:xfrm>
            <a:custGeom>
              <a:avLst/>
              <a:gdLst>
                <a:gd name="T0" fmla="*/ 236 w 240"/>
                <a:gd name="T1" fmla="*/ 8 h 8"/>
                <a:gd name="T2" fmla="*/ 4 w 240"/>
                <a:gd name="T3" fmla="*/ 8 h 8"/>
                <a:gd name="T4" fmla="*/ 0 w 240"/>
                <a:gd name="T5" fmla="*/ 4 h 8"/>
                <a:gd name="T6" fmla="*/ 4 w 240"/>
                <a:gd name="T7" fmla="*/ 0 h 8"/>
                <a:gd name="T8" fmla="*/ 236 w 240"/>
                <a:gd name="T9" fmla="*/ 0 h 8"/>
                <a:gd name="T10" fmla="*/ 240 w 240"/>
                <a:gd name="T11" fmla="*/ 4 h 8"/>
                <a:gd name="T12" fmla="*/ 236 w 240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8">
                  <a:moveTo>
                    <a:pt x="2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8" y="0"/>
                    <a:pt x="240" y="2"/>
                    <a:pt x="240" y="4"/>
                  </a:cubicBezTo>
                  <a:cubicBezTo>
                    <a:pt x="240" y="6"/>
                    <a:pt x="238" y="8"/>
                    <a:pt x="236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937847" y="2344618"/>
            <a:ext cx="10590578" cy="281410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Timing da oferta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Estado de desenvolvimento do projeto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Variabilidade</a:t>
            </a: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Benefícios de rede oferecidos: igual para todos ou proporcionais à participação na rede?</a:t>
            </a:r>
          </a:p>
          <a:p>
            <a:pPr>
              <a:lnSpc>
                <a:spcPct val="90000"/>
              </a:lnSpc>
            </a:pPr>
            <a:endParaRPr lang="pt-BR" sz="2800" dirty="0" smtClean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7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621307" y="660400"/>
            <a:ext cx="10140828" cy="713016"/>
          </a:xfrm>
        </p:spPr>
        <p:txBody>
          <a:bodyPr/>
          <a:lstStyle/>
          <a:p>
            <a:r>
              <a:rPr lang="fr-FR" dirty="0" err="1" smtClean="0">
                <a:latin typeface="Open Sans Light"/>
                <a:cs typeface="Open Sans Light"/>
              </a:rPr>
              <a:t>Função</a:t>
            </a:r>
            <a:r>
              <a:rPr lang="fr-FR" dirty="0" smtClean="0">
                <a:latin typeface="Open Sans Light"/>
                <a:cs typeface="Open Sans Light"/>
              </a:rPr>
              <a:t> do </a:t>
            </a:r>
            <a:r>
              <a:rPr lang="fr-FR" dirty="0" err="1" smtClean="0">
                <a:solidFill>
                  <a:srgbClr val="0A709C"/>
                </a:solidFill>
                <a:latin typeface="Open Sans Light"/>
                <a:cs typeface="Open Sans Light"/>
              </a:rPr>
              <a:t>token</a:t>
            </a:r>
            <a:endParaRPr lang="fr-FR" dirty="0">
              <a:solidFill>
                <a:srgbClr val="0A709C"/>
              </a:solidFill>
              <a:latin typeface="Open Sans Light"/>
              <a:cs typeface="Open Sans Ligh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55692" y="2543787"/>
            <a:ext cx="4161693" cy="2426305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Vinculado a contrato e termos de investimento</a:t>
            </a:r>
          </a:p>
          <a:p>
            <a:pPr algn="ctr"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 </a:t>
            </a:r>
            <a:b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</a:br>
            <a:r>
              <a:rPr lang="pt-BR" sz="2800" dirty="0" err="1" smtClean="0">
                <a:solidFill>
                  <a:srgbClr val="0A709C"/>
                </a:solidFill>
                <a:latin typeface="Helvetica Neue Thin" charset="0"/>
                <a:ea typeface="Helvetica Neue Thin" charset="0"/>
                <a:cs typeface="Helvetica Neue Thin" charset="0"/>
              </a:rPr>
              <a:t>X</a:t>
            </a:r>
            <a:endParaRPr lang="pt-BR" sz="2800" dirty="0" smtClean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 algn="ctr">
              <a:lnSpc>
                <a:spcPct val="90000"/>
              </a:lnSpc>
            </a:pPr>
            <a:endParaRPr lang="pt-BR" sz="2800" dirty="0">
              <a:solidFill>
                <a:srgbClr val="0A709C"/>
              </a:solidFill>
              <a:latin typeface="Helvetica Neue Thin" charset="0"/>
              <a:ea typeface="Helvetica Neue Thin" charset="0"/>
              <a:cs typeface="Helvetica Neue Thin" charset="0"/>
            </a:endParaRPr>
          </a:p>
          <a:p>
            <a:pPr algn="ctr"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Com função de acesso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64307" y="537551"/>
            <a:ext cx="859692" cy="966910"/>
            <a:chOff x="6435728" y="6629401"/>
            <a:chExt cx="661988" cy="763587"/>
          </a:xfrm>
          <a:solidFill>
            <a:srgbClr val="0A709C"/>
          </a:solidFill>
        </p:grpSpPr>
        <p:sp>
          <p:nvSpPr>
            <p:cNvPr id="12" name="Freeform 836"/>
            <p:cNvSpPr>
              <a:spLocks/>
            </p:cNvSpPr>
            <p:nvPr/>
          </p:nvSpPr>
          <p:spPr bwMode="auto">
            <a:xfrm>
              <a:off x="6435728" y="7265988"/>
              <a:ext cx="127000" cy="127000"/>
            </a:xfrm>
            <a:custGeom>
              <a:avLst/>
              <a:gdLst>
                <a:gd name="T0" fmla="*/ 36 w 40"/>
                <a:gd name="T1" fmla="*/ 40 h 40"/>
                <a:gd name="T2" fmla="*/ 33 w 40"/>
                <a:gd name="T3" fmla="*/ 39 h 40"/>
                <a:gd name="T4" fmla="*/ 1 w 40"/>
                <a:gd name="T5" fmla="*/ 7 h 40"/>
                <a:gd name="T6" fmla="*/ 1 w 40"/>
                <a:gd name="T7" fmla="*/ 1 h 40"/>
                <a:gd name="T8" fmla="*/ 7 w 40"/>
                <a:gd name="T9" fmla="*/ 1 h 40"/>
                <a:gd name="T10" fmla="*/ 39 w 40"/>
                <a:gd name="T11" fmla="*/ 33 h 40"/>
                <a:gd name="T12" fmla="*/ 39 w 40"/>
                <a:gd name="T13" fmla="*/ 39 h 40"/>
                <a:gd name="T14" fmla="*/ 36 w 40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40">
                  <a:moveTo>
                    <a:pt x="36" y="40"/>
                  </a:moveTo>
                  <a:cubicBezTo>
                    <a:pt x="35" y="40"/>
                    <a:pt x="34" y="40"/>
                    <a:pt x="33" y="3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5"/>
                    <a:pt x="40" y="37"/>
                    <a:pt x="39" y="39"/>
                  </a:cubicBezTo>
                  <a:cubicBezTo>
                    <a:pt x="38" y="40"/>
                    <a:pt x="37" y="40"/>
                    <a:pt x="36" y="40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3" name="Freeform 837"/>
            <p:cNvSpPr>
              <a:spLocks noEditPoints="1"/>
            </p:cNvSpPr>
            <p:nvPr/>
          </p:nvSpPr>
          <p:spPr bwMode="auto">
            <a:xfrm>
              <a:off x="6689728" y="6629401"/>
              <a:ext cx="407988" cy="406400"/>
            </a:xfrm>
            <a:custGeom>
              <a:avLst/>
              <a:gdLst>
                <a:gd name="T0" fmla="*/ 64 w 128"/>
                <a:gd name="T1" fmla="*/ 128 h 128"/>
                <a:gd name="T2" fmla="*/ 0 w 128"/>
                <a:gd name="T3" fmla="*/ 64 h 128"/>
                <a:gd name="T4" fmla="*/ 64 w 128"/>
                <a:gd name="T5" fmla="*/ 0 h 128"/>
                <a:gd name="T6" fmla="*/ 128 w 128"/>
                <a:gd name="T7" fmla="*/ 64 h 128"/>
                <a:gd name="T8" fmla="*/ 64 w 128"/>
                <a:gd name="T9" fmla="*/ 128 h 128"/>
                <a:gd name="T10" fmla="*/ 64 w 128"/>
                <a:gd name="T11" fmla="*/ 8 h 128"/>
                <a:gd name="T12" fmla="*/ 8 w 128"/>
                <a:gd name="T13" fmla="*/ 64 h 128"/>
                <a:gd name="T14" fmla="*/ 64 w 128"/>
                <a:gd name="T15" fmla="*/ 120 h 128"/>
                <a:gd name="T16" fmla="*/ 120 w 128"/>
                <a:gd name="T17" fmla="*/ 64 h 128"/>
                <a:gd name="T18" fmla="*/ 64 w 128"/>
                <a:gd name="T19" fmla="*/ 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8">
                  <a:moveTo>
                    <a:pt x="64" y="128"/>
                  </a:moveTo>
                  <a:cubicBezTo>
                    <a:pt x="29" y="128"/>
                    <a:pt x="0" y="99"/>
                    <a:pt x="0" y="64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99" y="0"/>
                    <a:pt x="128" y="29"/>
                    <a:pt x="128" y="64"/>
                  </a:cubicBezTo>
                  <a:cubicBezTo>
                    <a:pt x="128" y="99"/>
                    <a:pt x="99" y="128"/>
                    <a:pt x="64" y="128"/>
                  </a:cubicBezTo>
                  <a:close/>
                  <a:moveTo>
                    <a:pt x="64" y="8"/>
                  </a:moveTo>
                  <a:cubicBezTo>
                    <a:pt x="33" y="8"/>
                    <a:pt x="8" y="33"/>
                    <a:pt x="8" y="64"/>
                  </a:cubicBezTo>
                  <a:cubicBezTo>
                    <a:pt x="8" y="95"/>
                    <a:pt x="33" y="120"/>
                    <a:pt x="64" y="120"/>
                  </a:cubicBezTo>
                  <a:cubicBezTo>
                    <a:pt x="95" y="120"/>
                    <a:pt x="120" y="95"/>
                    <a:pt x="120" y="64"/>
                  </a:cubicBezTo>
                  <a:cubicBezTo>
                    <a:pt x="120" y="33"/>
                    <a:pt x="95" y="8"/>
                    <a:pt x="64" y="8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4" name="Freeform 838"/>
            <p:cNvSpPr>
              <a:spLocks/>
            </p:cNvSpPr>
            <p:nvPr/>
          </p:nvSpPr>
          <p:spPr bwMode="auto">
            <a:xfrm>
              <a:off x="6435728" y="6956426"/>
              <a:ext cx="336550" cy="334963"/>
            </a:xfrm>
            <a:custGeom>
              <a:avLst/>
              <a:gdLst>
                <a:gd name="T0" fmla="*/ 4 w 106"/>
                <a:gd name="T1" fmla="*/ 105 h 105"/>
                <a:gd name="T2" fmla="*/ 1 w 106"/>
                <a:gd name="T3" fmla="*/ 104 h 105"/>
                <a:gd name="T4" fmla="*/ 1 w 106"/>
                <a:gd name="T5" fmla="*/ 98 h 105"/>
                <a:gd name="T6" fmla="*/ 99 w 106"/>
                <a:gd name="T7" fmla="*/ 1 h 105"/>
                <a:gd name="T8" fmla="*/ 104 w 106"/>
                <a:gd name="T9" fmla="*/ 1 h 105"/>
                <a:gd name="T10" fmla="*/ 104 w 106"/>
                <a:gd name="T11" fmla="*/ 7 h 105"/>
                <a:gd name="T12" fmla="*/ 7 w 106"/>
                <a:gd name="T13" fmla="*/ 104 h 105"/>
                <a:gd name="T14" fmla="*/ 4 w 106"/>
                <a:gd name="T1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105">
                  <a:moveTo>
                    <a:pt x="4" y="105"/>
                  </a:moveTo>
                  <a:cubicBezTo>
                    <a:pt x="3" y="105"/>
                    <a:pt x="2" y="105"/>
                    <a:pt x="1" y="104"/>
                  </a:cubicBezTo>
                  <a:cubicBezTo>
                    <a:pt x="0" y="102"/>
                    <a:pt x="0" y="100"/>
                    <a:pt x="1" y="98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0"/>
                    <a:pt x="103" y="0"/>
                    <a:pt x="104" y="1"/>
                  </a:cubicBezTo>
                  <a:cubicBezTo>
                    <a:pt x="106" y="3"/>
                    <a:pt x="106" y="5"/>
                    <a:pt x="104" y="7"/>
                  </a:cubicBezTo>
                  <a:cubicBezTo>
                    <a:pt x="7" y="104"/>
                    <a:pt x="7" y="104"/>
                    <a:pt x="7" y="104"/>
                  </a:cubicBezTo>
                  <a:cubicBezTo>
                    <a:pt x="6" y="105"/>
                    <a:pt x="5" y="105"/>
                    <a:pt x="4" y="105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  <p:sp>
          <p:nvSpPr>
            <p:cNvPr id="15" name="Freeform 839"/>
            <p:cNvSpPr>
              <a:spLocks/>
            </p:cNvSpPr>
            <p:nvPr/>
          </p:nvSpPr>
          <p:spPr bwMode="auto">
            <a:xfrm>
              <a:off x="6524628" y="7177088"/>
              <a:ext cx="127000" cy="127000"/>
            </a:xfrm>
            <a:custGeom>
              <a:avLst/>
              <a:gdLst>
                <a:gd name="T0" fmla="*/ 36 w 40"/>
                <a:gd name="T1" fmla="*/ 40 h 40"/>
                <a:gd name="T2" fmla="*/ 33 w 40"/>
                <a:gd name="T3" fmla="*/ 39 h 40"/>
                <a:gd name="T4" fmla="*/ 1 w 40"/>
                <a:gd name="T5" fmla="*/ 7 h 40"/>
                <a:gd name="T6" fmla="*/ 1 w 40"/>
                <a:gd name="T7" fmla="*/ 1 h 40"/>
                <a:gd name="T8" fmla="*/ 7 w 40"/>
                <a:gd name="T9" fmla="*/ 1 h 40"/>
                <a:gd name="T10" fmla="*/ 39 w 40"/>
                <a:gd name="T11" fmla="*/ 33 h 40"/>
                <a:gd name="T12" fmla="*/ 39 w 40"/>
                <a:gd name="T13" fmla="*/ 39 h 40"/>
                <a:gd name="T14" fmla="*/ 36 w 40"/>
                <a:gd name="T1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" h="40">
                  <a:moveTo>
                    <a:pt x="36" y="40"/>
                  </a:moveTo>
                  <a:cubicBezTo>
                    <a:pt x="35" y="40"/>
                    <a:pt x="34" y="40"/>
                    <a:pt x="33" y="39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3"/>
                    <a:pt x="1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0" y="35"/>
                    <a:pt x="40" y="37"/>
                    <a:pt x="39" y="39"/>
                  </a:cubicBezTo>
                  <a:cubicBezTo>
                    <a:pt x="38" y="40"/>
                    <a:pt x="37" y="40"/>
                    <a:pt x="36" y="40"/>
                  </a:cubicBezTo>
                  <a:close/>
                </a:path>
              </a:pathLst>
            </a:custGeom>
            <a:grpFill/>
            <a:ln w="9525">
              <a:solidFill>
                <a:srgbClr val="4F81BD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>
                <a:latin typeface="HelveticaNeue-UltraLight" panose="02000206000000020004" pitchFamily="50"/>
              </a:endParaRPr>
            </a:p>
          </p:txBody>
        </p:sp>
      </p:grpSp>
      <p:pic>
        <p:nvPicPr>
          <p:cNvPr id="3" name="Picture 2" descr="document-agreement-documents-sign-48148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38" y="2325076"/>
            <a:ext cx="5406995" cy="359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2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3534" y="516321"/>
            <a:ext cx="108048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pt-BR" sz="3600" dirty="0" smtClean="0">
                <a:solidFill>
                  <a:srgbClr val="565656"/>
                </a:solidFill>
                <a:latin typeface="Open Sans Light"/>
                <a:cs typeface="Open Sans Light"/>
              </a:rPr>
              <a:t>Oferta pública de </a:t>
            </a:r>
            <a:r>
              <a:rPr lang="pt-BR" sz="3600" dirty="0" err="1" smtClean="0">
                <a:solidFill>
                  <a:srgbClr val="565656"/>
                </a:solidFill>
                <a:latin typeface="Open Sans Light"/>
                <a:cs typeface="Open Sans Light"/>
              </a:rPr>
              <a:t>tokens</a:t>
            </a:r>
            <a:r>
              <a:rPr lang="pt-BR" sz="3600" dirty="0" smtClean="0">
                <a:solidFill>
                  <a:srgbClr val="565656"/>
                </a:solidFill>
                <a:latin typeface="Open Sans Light"/>
                <a:cs typeface="Open Sans Light"/>
              </a:rPr>
              <a:t> com base da </a:t>
            </a:r>
            <a:r>
              <a:rPr lang="pt-BR" sz="3600" dirty="0" smtClean="0">
                <a:solidFill>
                  <a:srgbClr val="0A709C"/>
                </a:solidFill>
                <a:latin typeface="Open Sans Light"/>
                <a:cs typeface="Open Sans Light"/>
              </a:rPr>
              <a:t>ICVM 588</a:t>
            </a:r>
            <a:endParaRPr lang="pt-BR" sz="2800" b="1" dirty="0">
              <a:solidFill>
                <a:srgbClr val="0A709C"/>
              </a:solidFill>
              <a:latin typeface="Century Gothic"/>
              <a:cs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4000" y="508000"/>
            <a:ext cx="566615" cy="80107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pt-BR" sz="1400" b="1" dirty="0">
              <a:solidFill>
                <a:srgbClr val="000000"/>
              </a:solidFill>
              <a:latin typeface="Open Sans Light"/>
              <a:ea typeface="Microsoft YaHei" charset="0"/>
              <a:cs typeface="Open Sans Ligh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7231" y="1953849"/>
            <a:ext cx="10141194" cy="2814104"/>
          </a:xfrm>
          <a:prstGeom prst="rect">
            <a:avLst/>
          </a:prstGeom>
          <a:noFill/>
        </p:spPr>
        <p:txBody>
          <a:bodyPr wrap="square" l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Venda de </a:t>
            </a: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token</a:t>
            </a:r>
            <a:endParaRPr lang="pt-BR" sz="2800" dirty="0" smtClean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Empresas em </a:t>
            </a: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pré</a:t>
            </a: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-desenvolvimento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Benefícios iguais para todos</a:t>
            </a:r>
          </a:p>
          <a:p>
            <a:pPr>
              <a:lnSpc>
                <a:spcPct val="90000"/>
              </a:lnSpc>
            </a:pPr>
            <a:endParaRPr lang="pt-BR" sz="2800" dirty="0">
              <a:latin typeface="Helvetica Neue Thin" charset="0"/>
              <a:ea typeface="Helvetica Neue Thin" charset="0"/>
              <a:cs typeface="Helvetica Neue Thin" charset="0"/>
            </a:endParaRPr>
          </a:p>
          <a:p>
            <a:pPr>
              <a:lnSpc>
                <a:spcPct val="90000"/>
              </a:lnSpc>
            </a:pP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Vínculo com contrato e garantias como </a:t>
            </a: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equity</a:t>
            </a:r>
            <a:r>
              <a:rPr lang="pt-BR" sz="2800" dirty="0" smtClean="0">
                <a:latin typeface="Helvetica Neue Thin" charset="0"/>
                <a:ea typeface="Helvetica Neue Thin" charset="0"/>
                <a:cs typeface="Helvetica Neue Thin" charset="0"/>
              </a:rPr>
              <a:t>, voto, </a:t>
            </a:r>
            <a:r>
              <a:rPr lang="pt-BR" sz="2800" dirty="0" err="1" smtClean="0">
                <a:latin typeface="Helvetica Neue Thin" charset="0"/>
                <a:ea typeface="Helvetica Neue Thin" charset="0"/>
                <a:cs typeface="Helvetica Neue Thin" charset="0"/>
              </a:rPr>
              <a:t>etc</a:t>
            </a:r>
            <a:endParaRPr lang="pt-BR" sz="2800" dirty="0" smtClean="0">
              <a:latin typeface="Helvetica Neue Thin" charset="0"/>
              <a:ea typeface="Helvetica Neue Thin" charset="0"/>
              <a:cs typeface="Helvetica Neue Thin" charset="0"/>
            </a:endParaRPr>
          </a:p>
        </p:txBody>
      </p:sp>
      <p:pic>
        <p:nvPicPr>
          <p:cNvPr id="6" name="Picture 5" descr="Feedbin-Icon-check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23" y="2071077"/>
            <a:ext cx="415193" cy="332154"/>
          </a:xfrm>
          <a:prstGeom prst="rect">
            <a:avLst/>
          </a:prstGeom>
        </p:spPr>
      </p:pic>
      <p:pic>
        <p:nvPicPr>
          <p:cNvPr id="11" name="Picture 10" descr="Feedbin-Icon-check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15" y="2829169"/>
            <a:ext cx="415193" cy="332154"/>
          </a:xfrm>
          <a:prstGeom prst="rect">
            <a:avLst/>
          </a:prstGeom>
        </p:spPr>
      </p:pic>
      <p:pic>
        <p:nvPicPr>
          <p:cNvPr id="12" name="Picture 11" descr="Feedbin-Icon-check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09" y="3587262"/>
            <a:ext cx="415193" cy="332154"/>
          </a:xfrm>
          <a:prstGeom prst="rect">
            <a:avLst/>
          </a:prstGeom>
        </p:spPr>
      </p:pic>
      <p:pic>
        <p:nvPicPr>
          <p:cNvPr id="13" name="Picture 12" descr="Feedbin-Icon-check.sv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63" y="4327770"/>
            <a:ext cx="415193" cy="33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3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8">
      <a:dk1>
        <a:srgbClr val="565656"/>
      </a:dk1>
      <a:lt1>
        <a:sysClr val="window" lastClr="FFFFFF"/>
      </a:lt1>
      <a:dk2>
        <a:srgbClr val="44546A"/>
      </a:dk2>
      <a:lt2>
        <a:srgbClr val="E7E6E6"/>
      </a:lt2>
      <a:accent1>
        <a:srgbClr val="1ABC9C"/>
      </a:accent1>
      <a:accent2>
        <a:srgbClr val="3498DB"/>
      </a:accent2>
      <a:accent3>
        <a:srgbClr val="E95849"/>
      </a:accent3>
      <a:accent4>
        <a:srgbClr val="E67E22"/>
      </a:accent4>
      <a:accent5>
        <a:srgbClr val="34495E"/>
      </a:accent5>
      <a:accent6>
        <a:srgbClr val="9B59B6"/>
      </a:accent6>
      <a:hlink>
        <a:srgbClr val="00B0F0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>
          <a:buClr>
            <a:srgbClr val="000000"/>
          </a:buClr>
          <a:buSzPct val="100000"/>
          <a:buFont typeface="Times New Roman" charset="0"/>
          <a:buNone/>
          <a:tabLst>
            <a:tab pos="723900" algn="l"/>
            <a:tab pos="1447800" algn="l"/>
            <a:tab pos="2171700" algn="l"/>
            <a:tab pos="2895600" algn="l"/>
            <a:tab pos="3619500" algn="l"/>
            <a:tab pos="4343400" algn="l"/>
            <a:tab pos="5067300" algn="l"/>
            <a:tab pos="5791200" algn="l"/>
            <a:tab pos="6515100" algn="l"/>
            <a:tab pos="7239000" algn="l"/>
            <a:tab pos="7962900" algn="l"/>
            <a:tab pos="8686800" algn="l"/>
          </a:tabLst>
          <a:defRPr sz="1400" b="1" dirty="0">
            <a:solidFill>
              <a:srgbClr val="000000"/>
            </a:solidFill>
            <a:latin typeface="Open Sans Light"/>
            <a:ea typeface="Microsoft YaHei" charset="0"/>
            <a:cs typeface="Open Sans Light"/>
          </a:defRPr>
        </a:defPPr>
      </a:lstStyle>
    </a:spDef>
    <a:txDef>
      <a:spPr>
        <a:noFill/>
      </a:spPr>
      <a:bodyPr wrap="square" lIns="0" rtlCol="0" anchor="t">
        <a:spAutoFit/>
      </a:bodyPr>
      <a:lstStyle>
        <a:defPPr>
          <a:lnSpc>
            <a:spcPct val="90000"/>
          </a:lnSpc>
          <a:defRPr sz="2000" smtClean="0">
            <a:latin typeface="Helvetica Neue Thin" charset="0"/>
            <a:ea typeface="Helvetica Neue Thin" charset="0"/>
            <a:cs typeface="Helvetica Neue Thin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FA520563873D4EB8CBD5344A351BEB" ma:contentTypeVersion="0" ma:contentTypeDescription="Crée un document." ma:contentTypeScope="" ma:versionID="005ce72954985de94fc750614f2007c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83d0f3030e52908f9a4448a35c0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BF5EC3-CBCF-41C7-846F-A9B4B81CCEA8}">
  <ds:schemaRefs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F14EDAB-351E-4851-B148-260C81C296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5457E87-E546-449E-A4D1-371201992E5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3843</TotalTime>
  <Words>282</Words>
  <Application>Microsoft Macintosh PowerPoint</Application>
  <PresentationFormat>Widescreen</PresentationFormat>
  <Paragraphs>75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Calibri</vt:lpstr>
      <vt:lpstr>Century Gothic</vt:lpstr>
      <vt:lpstr>Helvetica Neue Thin</vt:lpstr>
      <vt:lpstr>HelveticaNeue-UltraLight</vt:lpstr>
      <vt:lpstr>Microsoft YaHei</vt:lpstr>
      <vt:lpstr>MS Gothic</vt:lpstr>
      <vt:lpstr>Open Sans Light</vt:lpstr>
      <vt:lpstr>Segoe UI Light</vt:lpstr>
      <vt:lpstr>Times New Roman</vt:lpstr>
      <vt:lpstr>Wingdings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Peetch by Slidor</dc:title>
  <dc:creator>Slidor</dc:creator>
  <cp:keywords>Slidor;Template;Peetch;PowerPoint</cp:keywords>
  <cp:lastModifiedBy>Frederico Rizzo</cp:lastModifiedBy>
  <cp:revision>230</cp:revision>
  <dcterms:created xsi:type="dcterms:W3CDTF">2015-10-12T10:51:44Z</dcterms:created>
  <dcterms:modified xsi:type="dcterms:W3CDTF">2017-10-10T12:10:57Z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0x01010005FA520563873D4EB8CBD5344A351BEB</vt:lpwstr>
  </property>
</Properties>
</file>