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306" r:id="rId2"/>
    <p:sldId id="326" r:id="rId3"/>
    <p:sldId id="359" r:id="rId4"/>
    <p:sldId id="333" r:id="rId5"/>
    <p:sldId id="336" r:id="rId6"/>
    <p:sldId id="338" r:id="rId7"/>
    <p:sldId id="337" r:id="rId8"/>
    <p:sldId id="355" r:id="rId9"/>
    <p:sldId id="356" r:id="rId10"/>
    <p:sldId id="360" r:id="rId11"/>
    <p:sldId id="361" r:id="rId12"/>
    <p:sldId id="362" r:id="rId13"/>
    <p:sldId id="363" r:id="rId14"/>
    <p:sldId id="364" r:id="rId15"/>
    <p:sldId id="365" r:id="rId16"/>
    <p:sldId id="366" r:id="rId17"/>
    <p:sldId id="367" r:id="rId18"/>
    <p:sldId id="368" r:id="rId19"/>
    <p:sldId id="369" r:id="rId20"/>
    <p:sldId id="370" r:id="rId21"/>
    <p:sldId id="371" r:id="rId22"/>
    <p:sldId id="372" r:id="rId23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0F0B"/>
    <a:srgbClr val="206648"/>
    <a:srgbClr val="0C261B"/>
    <a:srgbClr val="FFD653"/>
    <a:srgbClr val="0DA3A7"/>
    <a:srgbClr val="EEEEEE"/>
    <a:srgbClr val="DEDEDE"/>
    <a:srgbClr val="ECECEC"/>
    <a:srgbClr val="515151"/>
    <a:srgbClr val="C898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Estilo Claro 1 - Ênfas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6322" autoAdjust="0"/>
  </p:normalViewPr>
  <p:slideViewPr>
    <p:cSldViewPr>
      <p:cViewPr varScale="1">
        <p:scale>
          <a:sx n="55" d="100"/>
          <a:sy n="55" d="100"/>
        </p:scale>
        <p:origin x="-1806" y="-84"/>
      </p:cViewPr>
      <p:guideLst>
        <p:guide orient="horz" pos="2161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945E0E-098F-48E4-836C-69D401B3D8EC}" type="datetimeFigureOut">
              <a:rPr lang="pt-BR" smtClean="0"/>
              <a:pPr/>
              <a:t>10/10/2017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2798C2-1782-426B-B7B1-DB7040D2CF1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5EF27A-B236-420C-AC0F-79B755343A92}" type="datetimeFigureOut">
              <a:rPr lang="pt-BR" smtClean="0"/>
              <a:pPr/>
              <a:t>10/10/2017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0E2E5-39ED-4D98-83CD-0E96AA0487D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0E2E5-39ED-4D98-83CD-0E96AA0487D5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0E2E5-39ED-4D98-83CD-0E96AA0487D5}" type="slidenum">
              <a:rPr lang="pt-BR" smtClean="0"/>
              <a:pPr/>
              <a:t>18</a:t>
            </a:fld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0E2E5-39ED-4D98-83CD-0E96AA0487D5}" type="slidenum">
              <a:rPr lang="pt-BR" smtClean="0"/>
              <a:pPr/>
              <a:t>19</a:t>
            </a:fld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0E2E5-39ED-4D98-83CD-0E96AA0487D5}" type="slidenum">
              <a:rPr lang="pt-BR" smtClean="0"/>
              <a:pPr/>
              <a:t>20</a:t>
            </a:fld>
            <a:endParaRPr lang="pt-B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0E2E5-39ED-4D98-83CD-0E96AA0487D5}" type="slidenum">
              <a:rPr lang="pt-BR" smtClean="0"/>
              <a:pPr/>
              <a:t>21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sz="1200" dirty="0" smtClean="0"/>
              <a:t>Volume global de </a:t>
            </a:r>
            <a:r>
              <a:rPr lang="pt-BR" sz="1200" i="1" dirty="0" err="1" smtClean="0"/>
              <a:t>Venture</a:t>
            </a:r>
            <a:r>
              <a:rPr lang="pt-BR" sz="1200" i="1" dirty="0" smtClean="0"/>
              <a:t> Capital </a:t>
            </a:r>
            <a:r>
              <a:rPr lang="pt-BR" sz="1200" dirty="0" smtClean="0"/>
              <a:t>em 2016 foi de USD 140 bilhões</a:t>
            </a:r>
          </a:p>
          <a:p>
            <a:r>
              <a:rPr lang="pt-BR" sz="1200" dirty="0" smtClean="0"/>
              <a:t>(fonte: </a:t>
            </a:r>
            <a:r>
              <a:rPr lang="pt-BR" sz="1200" dirty="0" err="1" smtClean="0"/>
              <a:t>Prequin</a:t>
            </a:r>
            <a:r>
              <a:rPr lang="pt-BR" sz="1200" dirty="0" smtClean="0"/>
              <a:t> </a:t>
            </a:r>
            <a:r>
              <a:rPr lang="pt-BR" sz="1200" dirty="0" err="1" smtClean="0"/>
              <a:t>Private</a:t>
            </a:r>
            <a:r>
              <a:rPr lang="pt-BR" sz="1200" dirty="0" smtClean="0"/>
              <a:t> </a:t>
            </a:r>
            <a:r>
              <a:rPr lang="pt-BR" sz="1200" dirty="0" err="1" smtClean="0"/>
              <a:t>Equity</a:t>
            </a:r>
            <a:r>
              <a:rPr lang="pt-BR" sz="1200" dirty="0" smtClean="0"/>
              <a:t> Online)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0E2E5-39ED-4D98-83CD-0E96AA0487D5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0E2E5-39ED-4D98-83CD-0E96AA0487D5}" type="slidenum">
              <a:rPr lang="pt-BR" smtClean="0"/>
              <a:pPr/>
              <a:t>11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0E2E5-39ED-4D98-83CD-0E96AA0487D5}" type="slidenum">
              <a:rPr lang="pt-BR" smtClean="0"/>
              <a:pPr/>
              <a:t>12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0E2E5-39ED-4D98-83CD-0E96AA0487D5}" type="slidenum">
              <a:rPr lang="pt-BR" smtClean="0"/>
              <a:pPr/>
              <a:t>13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0E2E5-39ED-4D98-83CD-0E96AA0487D5}" type="slidenum">
              <a:rPr lang="pt-BR" smtClean="0"/>
              <a:pPr/>
              <a:t>14</a:t>
            </a:fld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0E2E5-39ED-4D98-83CD-0E96AA0487D5}" type="slidenum">
              <a:rPr lang="pt-BR" smtClean="0"/>
              <a:pPr/>
              <a:t>15</a:t>
            </a:fld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0E2E5-39ED-4D98-83CD-0E96AA0487D5}" type="slidenum">
              <a:rPr lang="pt-BR" smtClean="0"/>
              <a:pPr/>
              <a:t>16</a:t>
            </a:fld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0E2E5-39ED-4D98-83CD-0E96AA0487D5}" type="slidenum">
              <a:rPr lang="pt-BR" smtClean="0"/>
              <a:pPr/>
              <a:t>17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5576" y="2204864"/>
            <a:ext cx="7772400" cy="1470025"/>
          </a:xfrm>
        </p:spPr>
        <p:txBody>
          <a:bodyPr>
            <a:noAutofit/>
          </a:bodyPr>
          <a:lstStyle>
            <a:lvl1pPr>
              <a:defRPr sz="4400" b="1" cap="all" baseline="0">
                <a:latin typeface="Univers" pitchFamily="34" charset="0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31640" y="4077072"/>
            <a:ext cx="6400800" cy="1752601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  <a:latin typeface="Univers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 smtClean="0"/>
              <a:t>Clique para editar o estilo do subtítulo mestre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590528" y="6305552"/>
            <a:ext cx="2133600" cy="365125"/>
          </a:xfrm>
        </p:spPr>
        <p:txBody>
          <a:bodyPr/>
          <a:lstStyle>
            <a:lvl1pPr algn="ctr">
              <a:defRPr>
                <a:latin typeface="Univers" pitchFamily="34" charset="0"/>
              </a:defRPr>
            </a:lvl1pPr>
          </a:lstStyle>
          <a:p>
            <a:fld id="{4CD01FBC-7911-460E-B58F-FA764EF2ED48}" type="datetime1">
              <a:rPr lang="pt-BR" smtClean="0"/>
              <a:pPr/>
              <a:t>10/10/2017</a:t>
            </a:fld>
            <a:endParaRPr lang="pt-BR" dirty="0"/>
          </a:p>
        </p:txBody>
      </p:sp>
      <p:cxnSp>
        <p:nvCxnSpPr>
          <p:cNvPr id="7" name="Conector reto 6"/>
          <p:cNvCxnSpPr/>
          <p:nvPr userDrawn="1"/>
        </p:nvCxnSpPr>
        <p:spPr>
          <a:xfrm>
            <a:off x="323528" y="1700808"/>
            <a:ext cx="0" cy="5157192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 userDrawn="1"/>
        </p:nvCxnSpPr>
        <p:spPr>
          <a:xfrm flipH="1">
            <a:off x="2915816" y="1286176"/>
            <a:ext cx="6228186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m 9" descr="Logo_CVM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51519" y="97834"/>
            <a:ext cx="2448273" cy="144716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71600" y="2780928"/>
            <a:ext cx="7643192" cy="1143001"/>
          </a:xfrm>
        </p:spPr>
        <p:txBody>
          <a:bodyPr>
            <a:normAutofit/>
          </a:bodyPr>
          <a:lstStyle>
            <a:lvl1pPr algn="l">
              <a:defRPr sz="3000" b="1" cap="all" baseline="0">
                <a:latin typeface="Univers" pitchFamily="34" charset="0"/>
              </a:defRPr>
            </a:lvl1pPr>
          </a:lstStyle>
          <a:p>
            <a:r>
              <a:rPr lang="pt-BR" dirty="0" smtClean="0"/>
              <a:t>Capítulo/Abertura assunto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635896" y="6356352"/>
            <a:ext cx="2133600" cy="365125"/>
          </a:xfrm>
        </p:spPr>
        <p:txBody>
          <a:bodyPr/>
          <a:lstStyle>
            <a:lvl1pPr algn="ctr">
              <a:defRPr>
                <a:latin typeface="Univers" pitchFamily="34" charset="0"/>
              </a:defRPr>
            </a:lvl1pPr>
          </a:lstStyle>
          <a:p>
            <a:fld id="{C4D1AAD3-ED30-4434-BA11-CF45F8F59C5D}" type="datetime1">
              <a:rPr lang="pt-BR" smtClean="0"/>
              <a:pPr/>
              <a:t>10/10/2017</a:t>
            </a:fld>
            <a:endParaRPr lang="pt-BR" dirty="0"/>
          </a:p>
        </p:txBody>
      </p:sp>
      <p:cxnSp>
        <p:nvCxnSpPr>
          <p:cNvPr id="7" name="Conector reto 6"/>
          <p:cNvCxnSpPr/>
          <p:nvPr userDrawn="1"/>
        </p:nvCxnSpPr>
        <p:spPr>
          <a:xfrm>
            <a:off x="323528" y="0"/>
            <a:ext cx="0" cy="685800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m 8" descr="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4592" y="188640"/>
            <a:ext cx="557656" cy="648072"/>
          </a:xfrm>
          <a:prstGeom prst="rect">
            <a:avLst/>
          </a:prstGeom>
        </p:spPr>
      </p:pic>
      <p:sp>
        <p:nvSpPr>
          <p:cNvPr id="11" name="Espaço Reservado para Texto 2"/>
          <p:cNvSpPr>
            <a:spLocks noGrp="1"/>
          </p:cNvSpPr>
          <p:nvPr>
            <p:ph type="body" idx="11" hasCustomPrompt="1"/>
          </p:nvPr>
        </p:nvSpPr>
        <p:spPr>
          <a:xfrm>
            <a:off x="964616" y="3948804"/>
            <a:ext cx="7639832" cy="1500188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Univers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 smtClean="0"/>
              <a:t>subtítulo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609" y="2747965"/>
            <a:ext cx="7451104" cy="1362073"/>
          </a:xfrm>
        </p:spPr>
        <p:txBody>
          <a:bodyPr anchor="ctr">
            <a:normAutofit/>
          </a:bodyPr>
          <a:lstStyle>
            <a:lvl1pPr algn="l">
              <a:defRPr sz="3200" b="1" cap="all" baseline="0">
                <a:latin typeface="Corbel" pitchFamily="34" charset="0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43609" y="4137058"/>
            <a:ext cx="7451104" cy="1500188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Univers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707904" y="6356352"/>
            <a:ext cx="2133600" cy="365125"/>
          </a:xfrm>
        </p:spPr>
        <p:txBody>
          <a:bodyPr/>
          <a:lstStyle>
            <a:lvl1pPr algn="ctr">
              <a:defRPr>
                <a:latin typeface="Univers" pitchFamily="34" charset="0"/>
              </a:defRPr>
            </a:lvl1pPr>
          </a:lstStyle>
          <a:p>
            <a:fld id="{EAC6969B-2506-4EDD-AD37-0850C09E6340}" type="datetime1">
              <a:rPr lang="pt-BR" smtClean="0"/>
              <a:pPr/>
              <a:t>10/10/2017</a:t>
            </a:fld>
            <a:endParaRPr lang="pt-BR" dirty="0"/>
          </a:p>
        </p:txBody>
      </p:sp>
      <p:cxnSp>
        <p:nvCxnSpPr>
          <p:cNvPr id="9" name="Conector reto 8"/>
          <p:cNvCxnSpPr/>
          <p:nvPr userDrawn="1"/>
        </p:nvCxnSpPr>
        <p:spPr>
          <a:xfrm>
            <a:off x="323528" y="0"/>
            <a:ext cx="0" cy="685800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m 10" descr="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4592" y="188640"/>
            <a:ext cx="557656" cy="6480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608" y="274641"/>
            <a:ext cx="7643192" cy="1143001"/>
          </a:xfr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pt-BR" sz="3000" b="1" kern="1200" cap="all" baseline="0">
                <a:solidFill>
                  <a:schemeClr val="tx1"/>
                </a:solidFill>
                <a:latin typeface="Univers" pitchFamily="34" charset="0"/>
                <a:ea typeface="+mj-ea"/>
                <a:cs typeface="+mj-cs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043608" y="1600201"/>
            <a:ext cx="3744416" cy="4525963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None/>
              <a:defRPr lang="pt-BR" sz="2800" kern="1200" smtClean="0">
                <a:solidFill>
                  <a:schemeClr val="tx1"/>
                </a:solidFill>
                <a:latin typeface="Univers" pitchFamily="34" charset="0"/>
                <a:ea typeface="+mn-ea"/>
                <a:cs typeface="+mn-cs"/>
              </a:defRPr>
            </a:lvl1pPr>
            <a:lvl2pPr marL="360000" indent="0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None/>
              <a:defRPr lang="pt-BR" sz="2400" kern="1200" smtClean="0">
                <a:solidFill>
                  <a:schemeClr val="tx1"/>
                </a:solidFill>
                <a:latin typeface="Univers" pitchFamily="34" charset="0"/>
                <a:ea typeface="+mn-ea"/>
                <a:cs typeface="+mn-cs"/>
              </a:defRPr>
            </a:lvl2pPr>
            <a:lvl3pPr marL="720000" indent="0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None/>
              <a:defRPr lang="pt-BR" sz="2000" kern="1200" smtClean="0">
                <a:solidFill>
                  <a:schemeClr val="tx1"/>
                </a:solidFill>
                <a:latin typeface="Univers" pitchFamily="34" charset="0"/>
                <a:ea typeface="+mn-ea"/>
                <a:cs typeface="+mn-cs"/>
              </a:defRPr>
            </a:lvl3pPr>
            <a:lvl4pPr marL="1080000" indent="0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None/>
              <a:defRPr lang="pt-BR" sz="1800" kern="1200" smtClean="0">
                <a:solidFill>
                  <a:schemeClr val="tx1"/>
                </a:solidFill>
                <a:latin typeface="Univers" pitchFamily="34" charset="0"/>
                <a:ea typeface="+mn-ea"/>
                <a:cs typeface="+mn-cs"/>
              </a:defRPr>
            </a:lvl4pPr>
            <a:lvl5pPr marL="1440000" indent="0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None/>
              <a:defRPr lang="pt-BR" sz="1800" kern="1200">
                <a:solidFill>
                  <a:schemeClr val="tx1"/>
                </a:solidFill>
                <a:latin typeface="Univers" pitchFamily="34" charset="0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932040" y="1600201"/>
            <a:ext cx="3754760" cy="4525963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None/>
              <a:defRPr lang="pt-BR" sz="2800" kern="1200" dirty="0" smtClean="0">
                <a:solidFill>
                  <a:schemeClr val="tx1"/>
                </a:solidFill>
                <a:latin typeface="Univers" pitchFamily="34" charset="0"/>
                <a:ea typeface="+mn-ea"/>
                <a:cs typeface="+mn-cs"/>
              </a:defRPr>
            </a:lvl1pPr>
            <a:lvl2pPr marL="360000" indent="0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None/>
              <a:defRPr lang="pt-BR" sz="2400" kern="1200" dirty="0" smtClean="0">
                <a:solidFill>
                  <a:schemeClr val="tx1"/>
                </a:solidFill>
                <a:latin typeface="Univers" pitchFamily="34" charset="0"/>
                <a:ea typeface="+mn-ea"/>
                <a:cs typeface="+mn-cs"/>
              </a:defRPr>
            </a:lvl2pPr>
            <a:lvl3pPr marL="720000" indent="0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None/>
              <a:defRPr lang="pt-BR" sz="2000" kern="1200" dirty="0" smtClean="0">
                <a:solidFill>
                  <a:schemeClr val="tx1"/>
                </a:solidFill>
                <a:latin typeface="Univers" pitchFamily="34" charset="0"/>
                <a:ea typeface="+mn-ea"/>
                <a:cs typeface="+mn-cs"/>
              </a:defRPr>
            </a:lvl3pPr>
            <a:lvl4pPr marL="1080000" indent="0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None/>
              <a:defRPr lang="pt-BR" sz="1800" kern="1200" dirty="0" smtClean="0">
                <a:solidFill>
                  <a:schemeClr val="tx1"/>
                </a:solidFill>
                <a:latin typeface="Univers" pitchFamily="34" charset="0"/>
                <a:ea typeface="+mn-ea"/>
                <a:cs typeface="+mn-cs"/>
              </a:defRPr>
            </a:lvl4pPr>
            <a:lvl5pPr marL="1440000" indent="0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None/>
              <a:defRPr lang="pt-BR" sz="1800" kern="1200" dirty="0">
                <a:solidFill>
                  <a:schemeClr val="tx1"/>
                </a:solidFill>
                <a:latin typeface="Univers" pitchFamily="34" charset="0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779912" y="6356352"/>
            <a:ext cx="2133600" cy="365125"/>
          </a:xfrm>
        </p:spPr>
        <p:txBody>
          <a:bodyPr/>
          <a:lstStyle>
            <a:lvl1pPr algn="ctr">
              <a:defRPr>
                <a:latin typeface="Univers" pitchFamily="34" charset="0"/>
              </a:defRPr>
            </a:lvl1pPr>
          </a:lstStyle>
          <a:p>
            <a:fld id="{187B7D7A-C0F9-4825-AAC2-5801282637B9}" type="datetime1">
              <a:rPr lang="pt-BR" smtClean="0"/>
              <a:pPr/>
              <a:t>10/10/2017</a:t>
            </a:fld>
            <a:endParaRPr lang="pt-BR"/>
          </a:p>
        </p:txBody>
      </p:sp>
      <p:cxnSp>
        <p:nvCxnSpPr>
          <p:cNvPr id="8" name="Conector reto 7"/>
          <p:cNvCxnSpPr/>
          <p:nvPr userDrawn="1"/>
        </p:nvCxnSpPr>
        <p:spPr>
          <a:xfrm>
            <a:off x="323528" y="0"/>
            <a:ext cx="0" cy="685800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m 9" descr="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4592" y="188640"/>
            <a:ext cx="557656" cy="6480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608" y="274641"/>
            <a:ext cx="7643192" cy="1143001"/>
          </a:xfr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pt-BR" sz="3000" b="1" kern="1200" cap="all" baseline="0">
                <a:solidFill>
                  <a:schemeClr val="tx1"/>
                </a:solidFill>
                <a:latin typeface="Univers" pitchFamily="34" charset="0"/>
                <a:ea typeface="+mj-ea"/>
                <a:cs typeface="+mj-cs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3563888" y="6356352"/>
            <a:ext cx="2133600" cy="365125"/>
          </a:xfrm>
        </p:spPr>
        <p:txBody>
          <a:bodyPr/>
          <a:lstStyle>
            <a:lvl1pPr algn="ctr">
              <a:defRPr>
                <a:latin typeface="Univers" pitchFamily="34" charset="0"/>
              </a:defRPr>
            </a:lvl1pPr>
          </a:lstStyle>
          <a:p>
            <a:fld id="{C9B38CFA-E4F3-49A9-B585-8CD4F1302CBF}" type="datetime1">
              <a:rPr lang="pt-BR" smtClean="0"/>
              <a:pPr/>
              <a:t>10/10/2017</a:t>
            </a:fld>
            <a:endParaRPr lang="pt-BR" dirty="0"/>
          </a:p>
        </p:txBody>
      </p:sp>
      <p:cxnSp>
        <p:nvCxnSpPr>
          <p:cNvPr id="6" name="Conector reto 5"/>
          <p:cNvCxnSpPr/>
          <p:nvPr userDrawn="1"/>
        </p:nvCxnSpPr>
        <p:spPr>
          <a:xfrm>
            <a:off x="323528" y="0"/>
            <a:ext cx="0" cy="685800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m 7" descr="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4592" y="188640"/>
            <a:ext cx="557656" cy="6480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3707904" y="6356352"/>
            <a:ext cx="2133600" cy="365125"/>
          </a:xfrm>
        </p:spPr>
        <p:txBody>
          <a:bodyPr/>
          <a:lstStyle>
            <a:lvl1pPr algn="ctr">
              <a:defRPr>
                <a:latin typeface="Univers" pitchFamily="34" charset="0"/>
              </a:defRPr>
            </a:lvl1pPr>
          </a:lstStyle>
          <a:p>
            <a:fld id="{99210819-A3DB-4EE0-AFC9-8DD88CFD6E5D}" type="datetime1">
              <a:rPr lang="pt-BR" smtClean="0"/>
              <a:pPr/>
              <a:t>10/10/2017</a:t>
            </a:fld>
            <a:endParaRPr lang="pt-BR" dirty="0"/>
          </a:p>
        </p:txBody>
      </p:sp>
      <p:cxnSp>
        <p:nvCxnSpPr>
          <p:cNvPr id="6" name="Conector reto 5"/>
          <p:cNvCxnSpPr/>
          <p:nvPr userDrawn="1"/>
        </p:nvCxnSpPr>
        <p:spPr>
          <a:xfrm>
            <a:off x="323528" y="0"/>
            <a:ext cx="0" cy="685800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2051721" y="3008980"/>
            <a:ext cx="6442992" cy="1362073"/>
          </a:xfrm>
        </p:spPr>
        <p:txBody>
          <a:bodyPr anchor="t">
            <a:normAutofit/>
          </a:bodyPr>
          <a:lstStyle>
            <a:lvl1pPr algn="l">
              <a:defRPr sz="3000" b="1" i="1" cap="all" baseline="0">
                <a:latin typeface="Univers" pitchFamily="34" charset="0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9" name="CaixaDeTexto 8"/>
          <p:cNvSpPr txBox="1"/>
          <p:nvPr userDrawn="1"/>
        </p:nvSpPr>
        <p:spPr>
          <a:xfrm>
            <a:off x="1115616" y="2525266"/>
            <a:ext cx="72008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3000" b="1" dirty="0" smtClean="0">
                <a:latin typeface="CG Omega" pitchFamily="34" charset="0"/>
              </a:rPr>
              <a:t>“</a:t>
            </a:r>
            <a:endParaRPr lang="pt-BR" sz="13000" b="1" dirty="0">
              <a:latin typeface="CG Omega" pitchFamily="34" charset="0"/>
            </a:endParaRPr>
          </a:p>
        </p:txBody>
      </p:sp>
      <p:pic>
        <p:nvPicPr>
          <p:cNvPr id="10" name="Imagem 9" descr="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4592" y="188640"/>
            <a:ext cx="557656" cy="6480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ta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3779912" y="6356352"/>
            <a:ext cx="2133600" cy="365125"/>
          </a:xfrm>
        </p:spPr>
        <p:txBody>
          <a:bodyPr/>
          <a:lstStyle>
            <a:lvl1pPr algn="ctr">
              <a:defRPr>
                <a:latin typeface="Univers" pitchFamily="34" charset="0"/>
              </a:defRPr>
            </a:lvl1pPr>
          </a:lstStyle>
          <a:p>
            <a:fld id="{AB6460D0-248C-4AF6-B4A4-6EDBE39ACDB2}" type="datetime1">
              <a:rPr lang="pt-BR" smtClean="0"/>
              <a:pPr/>
              <a:t>10/10/2017</a:t>
            </a:fld>
            <a:endParaRPr lang="pt-BR" dirty="0"/>
          </a:p>
        </p:txBody>
      </p:sp>
      <p:sp>
        <p:nvSpPr>
          <p:cNvPr id="7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051721" y="3560994"/>
            <a:ext cx="6442992" cy="1500188"/>
          </a:xfrm>
        </p:spPr>
        <p:txBody>
          <a:bodyPr anchor="t">
            <a:normAutofit/>
          </a:bodyPr>
          <a:lstStyle>
            <a:lvl1pPr marL="0" indent="0">
              <a:buNone/>
              <a:defRPr sz="2400" b="1">
                <a:solidFill>
                  <a:srgbClr val="206648"/>
                </a:solidFill>
                <a:latin typeface="Univers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sp>
        <p:nvSpPr>
          <p:cNvPr id="8" name="CaixaDeTexto 7"/>
          <p:cNvSpPr txBox="1"/>
          <p:nvPr userDrawn="1"/>
        </p:nvSpPr>
        <p:spPr>
          <a:xfrm rot="627040">
            <a:off x="1351093" y="2467094"/>
            <a:ext cx="652102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500" b="1" dirty="0" smtClean="0">
                <a:latin typeface="Corbel" pitchFamily="34" charset="0"/>
              </a:rPr>
              <a:t>!</a:t>
            </a:r>
            <a:endParaRPr lang="pt-BR" sz="11500" b="1" dirty="0">
              <a:latin typeface="Corbel" pitchFamily="34" charset="0"/>
            </a:endParaRPr>
          </a:p>
        </p:txBody>
      </p:sp>
      <p:cxnSp>
        <p:nvCxnSpPr>
          <p:cNvPr id="9" name="Conector reto 8"/>
          <p:cNvCxnSpPr/>
          <p:nvPr userDrawn="1"/>
        </p:nvCxnSpPr>
        <p:spPr>
          <a:xfrm>
            <a:off x="323528" y="0"/>
            <a:ext cx="0" cy="685800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2051721" y="2084852"/>
            <a:ext cx="6442992" cy="1344149"/>
          </a:xfrm>
        </p:spPr>
        <p:txBody>
          <a:bodyPr vert="horz" lIns="91440" tIns="45720" rIns="91440" bIns="45720" rtlCol="0" anchor="b">
            <a:normAutofit/>
          </a:bodyPr>
          <a:lstStyle>
            <a:lvl1pPr algn="l">
              <a:defRPr kumimoji="0" lang="pt-BR" sz="3000" b="1" i="0" u="none" strike="noStrike" kern="1200" cap="all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Univers" pitchFamily="34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pic>
        <p:nvPicPr>
          <p:cNvPr id="12" name="Imagem 11" descr="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4592" y="188640"/>
            <a:ext cx="557656" cy="6480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dos do Palestran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exto 13"/>
          <p:cNvSpPr>
            <a:spLocks noGrp="1"/>
          </p:cNvSpPr>
          <p:nvPr>
            <p:ph type="body" sz="quarter" idx="12"/>
          </p:nvPr>
        </p:nvSpPr>
        <p:spPr>
          <a:xfrm>
            <a:off x="3851920" y="3815675"/>
            <a:ext cx="4456112" cy="670984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1400" b="1">
                <a:solidFill>
                  <a:srgbClr val="206648"/>
                </a:solidFill>
                <a:latin typeface="Univers" pitchFamily="34" charset="0"/>
              </a:defRPr>
            </a:lvl1pPr>
          </a:lstStyle>
          <a:p>
            <a:pPr lvl="0"/>
            <a:endParaRPr lang="pt-BR" dirty="0"/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11"/>
          </p:nvPr>
        </p:nvSpPr>
        <p:spPr>
          <a:xfrm>
            <a:off x="3203848" y="2469984"/>
            <a:ext cx="5184402" cy="670984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rgbClr val="206648"/>
                </a:solidFill>
                <a:latin typeface="Univers" pitchFamily="34" charset="0"/>
              </a:defRPr>
            </a:lvl1pPr>
          </a:lstStyle>
          <a:p>
            <a:pPr lvl="0"/>
            <a:endParaRPr lang="pt-BR" dirty="0"/>
          </a:p>
        </p:txBody>
      </p:sp>
      <p:sp>
        <p:nvSpPr>
          <p:cNvPr id="21" name="Título 20"/>
          <p:cNvSpPr>
            <a:spLocks noGrp="1"/>
          </p:cNvSpPr>
          <p:nvPr>
            <p:ph type="title"/>
          </p:nvPr>
        </p:nvSpPr>
        <p:spPr>
          <a:xfrm>
            <a:off x="3203848" y="1508786"/>
            <a:ext cx="5482952" cy="662948"/>
          </a:xfr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lang="pt-BR" sz="2600" b="1" kern="1200" dirty="0">
                <a:solidFill>
                  <a:srgbClr val="0C261B"/>
                </a:solidFill>
                <a:latin typeface="Univers" pitchFamily="34" charset="0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</a:pPr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12" name="Espaço Reservado para Imagem 11"/>
          <p:cNvSpPr>
            <a:spLocks noGrp="1"/>
          </p:cNvSpPr>
          <p:nvPr>
            <p:ph type="pic" sz="quarter" idx="10"/>
          </p:nvPr>
        </p:nvSpPr>
        <p:spPr>
          <a:xfrm>
            <a:off x="323528" y="740833"/>
            <a:ext cx="2447801" cy="3937000"/>
          </a:xfrm>
          <a:solidFill>
            <a:schemeClr val="bg1"/>
          </a:solidFill>
          <a:ln w="25400">
            <a:solidFill>
              <a:srgbClr val="FFC000"/>
            </a:solidFill>
          </a:ln>
        </p:spPr>
        <p:txBody>
          <a:bodyPr/>
          <a:lstStyle>
            <a:lvl1pPr>
              <a:defRPr>
                <a:latin typeface="Corbel" pitchFamily="34" charset="0"/>
              </a:defRPr>
            </a:lvl1pPr>
          </a:lstStyle>
          <a:p>
            <a:endParaRPr lang="pt-BR" dirty="0"/>
          </a:p>
        </p:txBody>
      </p:sp>
      <p:cxnSp>
        <p:nvCxnSpPr>
          <p:cNvPr id="6" name="Conector reto 5"/>
          <p:cNvCxnSpPr/>
          <p:nvPr userDrawn="1"/>
        </p:nvCxnSpPr>
        <p:spPr>
          <a:xfrm>
            <a:off x="323528" y="0"/>
            <a:ext cx="0" cy="6405331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/>
          <p:cNvCxnSpPr/>
          <p:nvPr userDrawn="1"/>
        </p:nvCxnSpPr>
        <p:spPr>
          <a:xfrm flipH="1">
            <a:off x="307276" y="6404918"/>
            <a:ext cx="5992916" cy="413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Imagem 18" descr="Logo_CVM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529215" y="5314856"/>
            <a:ext cx="2237329" cy="1322478"/>
          </a:xfrm>
          <a:prstGeom prst="rect">
            <a:avLst/>
          </a:prstGeom>
        </p:spPr>
      </p:pic>
      <p:pic>
        <p:nvPicPr>
          <p:cNvPr id="10" name="Imagem 9" descr="Email-01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3320568" y="3905760"/>
            <a:ext cx="485136" cy="50718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fld id="{F59B4A36-F722-4AE1-8CF7-EF178AF233A8}" type="datetime1">
              <a:rPr lang="pt-BR" smtClean="0"/>
              <a:pPr/>
              <a:t>10/10/2017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41"/>
            <a:ext cx="8229600" cy="11430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3995936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Univers" pitchFamily="34" charset="0"/>
              </a:defRPr>
            </a:lvl1pPr>
          </a:lstStyle>
          <a:p>
            <a:fld id="{DAF9BBDE-1846-4816-9FD3-83B0185B3584}" type="datetime1">
              <a:rPr lang="pt-BR" smtClean="0"/>
              <a:pPr/>
              <a:t>10/10/2017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60" r:id="rId6"/>
    <p:sldLayoutId id="2147483661" r:id="rId7"/>
    <p:sldLayoutId id="2147483662" r:id="rId8"/>
    <p:sldLayoutId id="2147483655" r:id="rId9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200" kern="1200">
          <a:solidFill>
            <a:schemeClr val="tx1"/>
          </a:solidFill>
          <a:latin typeface="Univers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Univers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Univers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Univers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Univers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Univers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jcasara@cvm.gov.br" TargetMode="External"/><Relationship Id="rId2" Type="http://schemas.openxmlformats.org/officeDocument/2006/relationships/hyperlink" Target="mailto:sdm@cvm.gov.b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peercoin.net/newcomers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eercoin.net/newcomers" TargetMode="Externa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gif"/><Relationship Id="rId7" Type="http://schemas.openxmlformats.org/officeDocument/2006/relationships/image" Target="../media/image20.jpeg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9.png"/><Relationship Id="rId5" Type="http://schemas.openxmlformats.org/officeDocument/2006/relationships/image" Target="../media/image18.gif"/><Relationship Id="rId10" Type="http://schemas.openxmlformats.org/officeDocument/2006/relationships/image" Target="../media/image23.gif"/><Relationship Id="rId4" Type="http://schemas.openxmlformats.org/officeDocument/2006/relationships/image" Target="../media/image17.gif"/><Relationship Id="rId9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Resultado de imagem para consertar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372200" y="2420888"/>
            <a:ext cx="2554542" cy="1656000"/>
          </a:xfrm>
          <a:prstGeom prst="rect">
            <a:avLst/>
          </a:prstGeom>
          <a:noFill/>
        </p:spPr>
      </p:pic>
      <p:sp>
        <p:nvSpPr>
          <p:cNvPr id="11" name="Título 10"/>
          <p:cNvSpPr>
            <a:spLocks noGrp="1"/>
          </p:cNvSpPr>
          <p:nvPr>
            <p:ph type="ctrTitle"/>
          </p:nvPr>
        </p:nvSpPr>
        <p:spPr>
          <a:xfrm>
            <a:off x="395536" y="1916832"/>
            <a:ext cx="6552728" cy="2016224"/>
          </a:xfrm>
        </p:spPr>
        <p:txBody>
          <a:bodyPr anchor="t">
            <a:noAutofit/>
          </a:bodyPr>
          <a:lstStyle/>
          <a:p>
            <a:pPr algn="l"/>
            <a:r>
              <a:rPr lang="en-US" altLang="pt-BR" sz="4000" dirty="0" smtClean="0">
                <a:latin typeface="Times New Roman" pitchFamily="18" charset="0"/>
                <a:cs typeface="Times New Roman" pitchFamily="18" charset="0"/>
              </a:rPr>
              <a:t>ICO</a:t>
            </a:r>
            <a:r>
              <a:rPr lang="en-US" altLang="pt-BR" sz="24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pt-BR" sz="4000" dirty="0" smtClean="0">
                <a:latin typeface="Times New Roman" pitchFamily="18" charset="0"/>
                <a:cs typeface="Times New Roman" pitchFamily="18" charset="0"/>
              </a:rPr>
              <a:t> e Tokens </a:t>
            </a:r>
            <a:r>
              <a:rPr lang="en-US" altLang="pt-BR" sz="4000" dirty="0" err="1" smtClean="0">
                <a:latin typeface="Times New Roman" pitchFamily="18" charset="0"/>
                <a:cs typeface="Times New Roman" pitchFamily="18" charset="0"/>
              </a:rPr>
              <a:t>digitais</a:t>
            </a:r>
            <a:r>
              <a:rPr lang="en-US" altLang="pt-BR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pt-BR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altLang="pt-BR" sz="2000" b="0" cap="none" dirty="0" smtClean="0">
                <a:latin typeface="Times New Roman" pitchFamily="18" charset="0"/>
                <a:cs typeface="Times New Roman" pitchFamily="18" charset="0"/>
              </a:rPr>
              <a:t>Como funcionam e </a:t>
            </a:r>
            <a:r>
              <a:rPr lang="en-US" altLang="pt-BR" sz="2000" b="0" cap="none" dirty="0" err="1" smtClean="0"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en-US" altLang="pt-BR" sz="2000" b="0" cap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pt-BR" sz="2000" b="0" cap="none" dirty="0" err="1" smtClean="0">
                <a:latin typeface="Times New Roman" pitchFamily="18" charset="0"/>
                <a:cs typeface="Times New Roman" pitchFamily="18" charset="0"/>
              </a:rPr>
              <a:t>principais</a:t>
            </a:r>
            <a:r>
              <a:rPr lang="en-US" altLang="pt-BR" sz="2000" b="0" cap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pt-BR" sz="2000" b="0" cap="none" dirty="0" err="1" smtClean="0">
                <a:latin typeface="Times New Roman" pitchFamily="18" charset="0"/>
                <a:cs typeface="Times New Roman" pitchFamily="18" charset="0"/>
              </a:rPr>
              <a:t>riscos</a:t>
            </a:r>
            <a:r>
              <a:rPr lang="en-US" altLang="pt-BR" sz="2000" b="0" cap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pt-BR" sz="2000" b="0" cap="none" dirty="0" err="1" smtClean="0">
                <a:latin typeface="Times New Roman" pitchFamily="18" charset="0"/>
                <a:cs typeface="Times New Roman" pitchFamily="18" charset="0"/>
              </a:rPr>
              <a:t>associados</a:t>
            </a:r>
            <a:endParaRPr lang="pt-BR" sz="2000" b="0" cap="none" dirty="0">
              <a:solidFill>
                <a:srgbClr val="0C261B"/>
              </a:solidFill>
              <a:latin typeface="Times New Roman" pitchFamily="18" charset="0"/>
              <a:ea typeface="Microsoft YaHei" pitchFamily="34" charset="-122"/>
              <a:cs typeface="Times New Roman" pitchFamily="18" charset="0"/>
            </a:endParaRPr>
          </a:p>
        </p:txBody>
      </p:sp>
      <p:sp>
        <p:nvSpPr>
          <p:cNvPr id="8" name="Subtítulo 7"/>
          <p:cNvSpPr>
            <a:spLocks noGrp="1"/>
          </p:cNvSpPr>
          <p:nvPr>
            <p:ph type="subTitle" idx="1"/>
          </p:nvPr>
        </p:nvSpPr>
        <p:spPr>
          <a:xfrm>
            <a:off x="467544" y="4581128"/>
            <a:ext cx="8273008" cy="1224136"/>
          </a:xfrm>
        </p:spPr>
        <p:txBody>
          <a:bodyPr>
            <a:normAutofit fontScale="70000" lnSpcReduction="20000"/>
          </a:bodyPr>
          <a:lstStyle/>
          <a:p>
            <a:r>
              <a:rPr lang="pt-BR" altLang="pt-BR" dirty="0" smtClean="0">
                <a:solidFill>
                  <a:srgbClr val="050F0B"/>
                </a:solidFill>
                <a:latin typeface="Times New Roman" pitchFamily="18" charset="0"/>
                <a:cs typeface="Times New Roman" pitchFamily="18" charset="0"/>
              </a:rPr>
              <a:t>Antonio Carlos Berwanger – Superintendente de Desenvolvimento de Mercado</a:t>
            </a:r>
          </a:p>
          <a:p>
            <a:r>
              <a:rPr lang="pt-BR" altLang="pt-BR" dirty="0" smtClean="0">
                <a:solidFill>
                  <a:srgbClr val="050F0B"/>
                </a:solidFill>
                <a:latin typeface="Times New Roman" pitchFamily="18" charset="0"/>
                <a:cs typeface="Times New Roman" pitchFamily="18" charset="0"/>
              </a:rPr>
              <a:t>Jorge Casara – Inspetor da Superintendência de Fiscalização Externa</a:t>
            </a:r>
          </a:p>
          <a:p>
            <a:r>
              <a:rPr lang="pt-BR" altLang="pt-BR" dirty="0" smtClean="0">
                <a:solidFill>
                  <a:srgbClr val="050F0B"/>
                </a:solidFill>
                <a:latin typeface="Times New Roman" pitchFamily="18" charset="0"/>
                <a:cs typeface="Times New Roman" pitchFamily="18" charset="0"/>
              </a:rPr>
              <a:t>04/10/2017</a:t>
            </a:r>
          </a:p>
          <a:p>
            <a:endParaRPr lang="pt-BR" altLang="pt-BR" dirty="0" smtClean="0">
              <a:solidFill>
                <a:srgbClr val="050F0B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pt-BR" altLang="pt-BR" dirty="0" smtClean="0">
              <a:solidFill>
                <a:srgbClr val="050F0B"/>
              </a:solidFill>
            </a:endParaRPr>
          </a:p>
          <a:p>
            <a:endParaRPr lang="pt-BR" dirty="0">
              <a:latin typeface="Univer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Texto 7"/>
          <p:cNvSpPr>
            <a:spLocks noGrp="1"/>
          </p:cNvSpPr>
          <p:nvPr>
            <p:ph type="body" idx="1"/>
          </p:nvPr>
        </p:nvSpPr>
        <p:spPr>
          <a:xfrm>
            <a:off x="611560" y="980728"/>
            <a:ext cx="8136904" cy="5472608"/>
          </a:xfrm>
        </p:spPr>
        <p:txBody>
          <a:bodyPr>
            <a:normAutofit/>
          </a:bodyPr>
          <a:lstStyle/>
          <a:p>
            <a:pPr marL="0" lvl="1"/>
            <a:endParaRPr lang="pt-BR" sz="2800" b="1" dirty="0" smtClean="0">
              <a:solidFill>
                <a:schemeClr val="tx1">
                  <a:lumMod val="65000"/>
                  <a:lumOff val="35000"/>
                </a:schemeClr>
              </a:solidFill>
              <a:latin typeface="CG Omega" pitchFamily="34" charset="0"/>
            </a:endParaRPr>
          </a:p>
          <a:p>
            <a:endParaRPr lang="pt-BR" dirty="0">
              <a:latin typeface="Univers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899592" y="188643"/>
            <a:ext cx="78488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>
              <a:spcBef>
                <a:spcPct val="0"/>
              </a:spcBef>
            </a:pPr>
            <a:r>
              <a:rPr lang="pt-BR" sz="2400" b="1" cap="all" dirty="0" smtClean="0">
                <a:latin typeface="Univers" pitchFamily="34" charset="0"/>
                <a:ea typeface="+mj-ea"/>
                <a:cs typeface="+mj-cs"/>
              </a:rPr>
              <a:t>Regulamentação De CROWDFUNDING DE INVESTIMENTO</a:t>
            </a:r>
          </a:p>
          <a:p>
            <a:endParaRPr lang="pt-BR" sz="2400" dirty="0"/>
          </a:p>
        </p:txBody>
      </p:sp>
      <p:sp>
        <p:nvSpPr>
          <p:cNvPr id="5" name="Espaço Reservado para Conteúdo 1"/>
          <p:cNvSpPr txBox="1">
            <a:spLocks/>
          </p:cNvSpPr>
          <p:nvPr/>
        </p:nvSpPr>
        <p:spPr>
          <a:xfrm>
            <a:off x="683568" y="1772816"/>
            <a:ext cx="7992888" cy="456747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Univers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Univers" pitchFamily="34" charset="0"/>
                <a:ea typeface="+mn-ea"/>
                <a:cs typeface="+mn-cs"/>
              </a:rPr>
              <a:t>INSTRUÇÃO CVM Nº 588, DE 13 DE JULHO DE 2017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Univers" pitchFamily="34" charset="0"/>
                <a:ea typeface="+mn-ea"/>
                <a:cs typeface="+mn-cs"/>
              </a:rPr>
              <a:t> 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Univers" pitchFamily="34" charset="0"/>
                <a:ea typeface="+mn-ea"/>
                <a:cs typeface="+mn-cs"/>
              </a:rPr>
              <a:t>	Dispõe sobre a oferta pública de distribuição de valores mobiliários de emissão de sociedades empresárias de pequeno porte realizada com dispensa de registro por meio de plataforma eletrônica de investimento participativo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Univers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608" y="0"/>
            <a:ext cx="7643192" cy="1143001"/>
          </a:xfrm>
        </p:spPr>
        <p:txBody>
          <a:bodyPr>
            <a:noAutofit/>
          </a:bodyPr>
          <a:lstStyle/>
          <a:p>
            <a:pPr marL="457200" indent="-457200"/>
            <a:r>
              <a:rPr lang="pt-BR" sz="2500" dirty="0" smtClean="0"/>
              <a:t>ICVM 588: Crowdfunding de Investimento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4294967295"/>
          </p:nvPr>
        </p:nvSpPr>
        <p:spPr>
          <a:xfrm>
            <a:off x="611560" y="980728"/>
            <a:ext cx="8075240" cy="5688632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pt-BR" sz="2600" dirty="0" smtClean="0">
                <a:latin typeface="+mn-lt"/>
              </a:rPr>
              <a:t>Há </a:t>
            </a:r>
            <a:r>
              <a:rPr lang="pt-BR" sz="2600" dirty="0" smtClean="0">
                <a:latin typeface="+mn-lt"/>
              </a:rPr>
              <a:t>oferta pública de título ou contrato que se enquadra na </a:t>
            </a:r>
            <a:r>
              <a:rPr lang="pt-BR" sz="2600" b="1" dirty="0" smtClean="0">
                <a:solidFill>
                  <a:srgbClr val="206648"/>
                </a:solidFill>
                <a:latin typeface="+mn-lt"/>
                <a:cs typeface="Kartika" pitchFamily="18" charset="0"/>
              </a:rPr>
              <a:t>definição de valor mobiliário</a:t>
            </a:r>
            <a:r>
              <a:rPr lang="pt-BR" sz="2600" dirty="0" smtClean="0">
                <a:latin typeface="+mn-lt"/>
              </a:rPr>
              <a:t>, usualmente por meio de um direito de </a:t>
            </a:r>
            <a:r>
              <a:rPr lang="pt-BR" sz="2600" b="1" dirty="0" smtClean="0">
                <a:solidFill>
                  <a:srgbClr val="206648"/>
                </a:solidFill>
                <a:latin typeface="+mn-lt"/>
                <a:cs typeface="Kartika" pitchFamily="18" charset="0"/>
              </a:rPr>
              <a:t>participação, remuneração ou parceria</a:t>
            </a:r>
            <a:r>
              <a:rPr lang="pt-BR" sz="2600" dirty="0" smtClean="0">
                <a:latin typeface="+mn-lt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pt-BR" sz="2600" dirty="0" smtClean="0">
                <a:latin typeface="+mn-lt"/>
              </a:rPr>
              <a:t>A </a:t>
            </a:r>
            <a:r>
              <a:rPr lang="pt-BR" sz="2600" dirty="0" smtClean="0">
                <a:latin typeface="+mn-lt"/>
              </a:rPr>
              <a:t>atividade dos usuários das plataformas de crowdfunding nesta modalidade é </a:t>
            </a:r>
            <a:r>
              <a:rPr lang="pt-BR" sz="2600" b="1" dirty="0" smtClean="0">
                <a:solidFill>
                  <a:srgbClr val="206648"/>
                </a:solidFill>
                <a:latin typeface="+mn-lt"/>
                <a:cs typeface="Kartika" pitchFamily="18" charset="0"/>
              </a:rPr>
              <a:t>típica</a:t>
            </a:r>
            <a:r>
              <a:rPr lang="pt-BR" sz="2600" dirty="0" smtClean="0">
                <a:latin typeface="+mn-lt"/>
              </a:rPr>
              <a:t> de um </a:t>
            </a:r>
            <a:r>
              <a:rPr lang="pt-BR" sz="2600" b="1" dirty="0" smtClean="0">
                <a:solidFill>
                  <a:srgbClr val="206648"/>
                </a:solidFill>
                <a:latin typeface="+mn-lt"/>
                <a:cs typeface="Kartika" pitchFamily="18" charset="0"/>
              </a:rPr>
              <a:t>investidor</a:t>
            </a:r>
            <a:r>
              <a:rPr lang="pt-BR" sz="2600" dirty="0" smtClean="0">
                <a:latin typeface="+mn-lt"/>
              </a:rPr>
              <a:t>, em vez de um doador ou de um consumidor de produto</a:t>
            </a:r>
            <a:r>
              <a:rPr lang="pt-BR" sz="2600" dirty="0" smtClean="0">
                <a:latin typeface="+mn-lt"/>
              </a:rPr>
              <a:t>.</a:t>
            </a:r>
            <a:endParaRPr lang="pt-BR" sz="2600" dirty="0" smtClean="0">
              <a:latin typeface="+mn-lt"/>
            </a:endParaRPr>
          </a:p>
          <a:p>
            <a:r>
              <a:rPr lang="pt-BR" sz="2600" dirty="0" smtClean="0">
                <a:latin typeface="+mn-lt"/>
              </a:rPr>
              <a:t>Reconhecimento das plataformas de </a:t>
            </a:r>
            <a:r>
              <a:rPr lang="pt-BR" sz="2600" dirty="0" err="1" smtClean="0">
                <a:latin typeface="+mn-lt"/>
              </a:rPr>
              <a:t>crowdfunding</a:t>
            </a:r>
            <a:r>
              <a:rPr lang="pt-BR" sz="2600" dirty="0" smtClean="0">
                <a:latin typeface="+mn-lt"/>
              </a:rPr>
              <a:t> como intermediárias desse tipo específico de oferta pública de valores mobiliários.</a:t>
            </a:r>
          </a:p>
          <a:p>
            <a:r>
              <a:rPr lang="pt-BR" sz="2600" dirty="0" smtClean="0">
                <a:latin typeface="+mn-lt"/>
              </a:rPr>
              <a:t>Plataformas passam a ser previamente autorizadas pela CVM, ficando submetidas à supervisão e fiscalização da Autarquia.</a:t>
            </a:r>
            <a:endParaRPr lang="pt-BR" sz="2600" dirty="0" smtClean="0">
              <a:latin typeface="+mn-l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15616" y="0"/>
            <a:ext cx="7643192" cy="1143001"/>
          </a:xfrm>
        </p:spPr>
        <p:txBody>
          <a:bodyPr>
            <a:noAutofit/>
          </a:bodyPr>
          <a:lstStyle/>
          <a:p>
            <a:pPr marL="457200" indent="-457200"/>
            <a:r>
              <a:rPr lang="pt-BR" sz="2400" dirty="0" smtClean="0"/>
              <a:t>Crowdfunding de Investimento - Objetivos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4294967295"/>
          </p:nvPr>
        </p:nvSpPr>
        <p:spPr>
          <a:xfrm>
            <a:off x="611560" y="908720"/>
            <a:ext cx="8075240" cy="5592621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algn="just">
              <a:lnSpc>
                <a:spcPct val="13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pt-BR" sz="2400" dirty="0" smtClean="0">
                <a:latin typeface="+mn-lt"/>
              </a:rPr>
              <a:t>Fomentar a atividade </a:t>
            </a:r>
            <a:r>
              <a:rPr lang="pt-BR" sz="2400" b="1" dirty="0" smtClean="0">
                <a:solidFill>
                  <a:srgbClr val="206648"/>
                </a:solidFill>
                <a:latin typeface="+mn-lt"/>
                <a:cs typeface="Kartika" pitchFamily="18" charset="0"/>
              </a:rPr>
              <a:t>empreendedora</a:t>
            </a:r>
            <a:r>
              <a:rPr lang="pt-BR" sz="2400" dirty="0" smtClean="0">
                <a:latin typeface="+mn-lt"/>
              </a:rPr>
              <a:t>, contribuindo para o desenvolvimento de setores inovadores, com geração de emprego e renda.</a:t>
            </a:r>
          </a:p>
          <a:p>
            <a:pPr algn="just">
              <a:lnSpc>
                <a:spcPct val="13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pt-BR" sz="2400" dirty="0" smtClean="0">
                <a:latin typeface="+mn-lt"/>
              </a:rPr>
              <a:t>Ampliar e melhorar a qualidade dos </a:t>
            </a:r>
            <a:r>
              <a:rPr lang="pt-BR" sz="2400" b="1" dirty="0" smtClean="0">
                <a:solidFill>
                  <a:srgbClr val="206648"/>
                </a:solidFill>
                <a:latin typeface="+mn-lt"/>
                <a:cs typeface="Kartika" pitchFamily="18" charset="0"/>
              </a:rPr>
              <a:t>instrumentos de financiamento </a:t>
            </a:r>
            <a:r>
              <a:rPr lang="pt-BR" sz="2400" dirty="0" smtClean="0">
                <a:latin typeface="+mn-lt"/>
              </a:rPr>
              <a:t>para empresas em fase inicial ou com dificuldades de acesso ao crédito em função de seu porte.</a:t>
            </a:r>
          </a:p>
          <a:p>
            <a:pPr algn="just">
              <a:lnSpc>
                <a:spcPct val="13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pt-BR" sz="2400" dirty="0" smtClean="0">
                <a:latin typeface="+mn-lt"/>
              </a:rPr>
              <a:t>Promover a </a:t>
            </a:r>
            <a:r>
              <a:rPr lang="pt-BR" sz="2400" b="1" dirty="0" smtClean="0">
                <a:solidFill>
                  <a:srgbClr val="206648"/>
                </a:solidFill>
                <a:latin typeface="+mn-lt"/>
                <a:cs typeface="Kartika" pitchFamily="18" charset="0"/>
              </a:rPr>
              <a:t>proteção</a:t>
            </a:r>
            <a:r>
              <a:rPr lang="pt-BR" sz="2400" dirty="0" smtClean="0">
                <a:latin typeface="+mn-lt"/>
              </a:rPr>
              <a:t> adequada dos </a:t>
            </a:r>
            <a:r>
              <a:rPr lang="pt-BR" sz="2400" b="1" dirty="0" smtClean="0">
                <a:solidFill>
                  <a:srgbClr val="206648"/>
                </a:solidFill>
                <a:latin typeface="+mn-lt"/>
                <a:cs typeface="Kartika" pitchFamily="18" charset="0"/>
              </a:rPr>
              <a:t>investidores</a:t>
            </a:r>
            <a:r>
              <a:rPr lang="pt-BR" sz="2400" dirty="0" smtClean="0">
                <a:latin typeface="+mn-lt"/>
              </a:rPr>
              <a:t> que, em muitos casos, não são participantes costumeiros do mercado de capitais. </a:t>
            </a:r>
          </a:p>
          <a:p>
            <a:pPr algn="just">
              <a:lnSpc>
                <a:spcPct val="13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pt-BR" sz="2400" dirty="0" smtClean="0">
                <a:latin typeface="+mn-lt"/>
              </a:rPr>
              <a:t>Prover </a:t>
            </a:r>
            <a:r>
              <a:rPr lang="pt-BR" sz="2400" b="1" dirty="0" smtClean="0">
                <a:solidFill>
                  <a:srgbClr val="206648"/>
                </a:solidFill>
                <a:latin typeface="+mn-lt"/>
                <a:cs typeface="Kartika" pitchFamily="18" charset="0"/>
              </a:rPr>
              <a:t>segurança jurídica </a:t>
            </a:r>
            <a:r>
              <a:rPr lang="pt-BR" sz="2400" dirty="0" smtClean="0">
                <a:latin typeface="+mn-lt"/>
              </a:rPr>
              <a:t>para as plataformas de crowdfunding e para as sociedades empresárias de pequeno porte acessarem o mercado.</a:t>
            </a:r>
            <a:endParaRPr lang="es-ES" sz="2400" dirty="0" smtClean="0">
              <a:solidFill>
                <a:schemeClr val="bg1">
                  <a:lumMod val="50000"/>
                </a:schemeClr>
              </a:solidFill>
              <a:latin typeface="+mn-lt"/>
            </a:endParaRPr>
          </a:p>
          <a:p>
            <a:pPr>
              <a:buFont typeface="Arial" pitchFamily="34" charset="0"/>
              <a:buChar char="•"/>
            </a:pPr>
            <a:endParaRPr lang="pt-BR" sz="2400" dirty="0" smtClean="0">
              <a:latin typeface="+mn-l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608" y="0"/>
            <a:ext cx="7643192" cy="1143001"/>
          </a:xfrm>
        </p:spPr>
        <p:txBody>
          <a:bodyPr>
            <a:noAutofit/>
          </a:bodyPr>
          <a:lstStyle/>
          <a:p>
            <a:pPr marL="457200" indent="-457200"/>
            <a:r>
              <a:rPr lang="pt-BR" sz="2400" dirty="0" smtClean="0"/>
              <a:t>Crowdfunding – Regime de dispensas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4294967295"/>
          </p:nvPr>
        </p:nvSpPr>
        <p:spPr>
          <a:xfrm>
            <a:off x="683568" y="1052736"/>
            <a:ext cx="8075240" cy="5592621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ts val="0"/>
              </a:spcBef>
              <a:buFont typeface="Arial" pitchFamily="34" charset="0"/>
              <a:buChar char="•"/>
            </a:pPr>
            <a:r>
              <a:rPr lang="pt-BR" dirty="0" smtClean="0">
                <a:latin typeface="+mn-lt"/>
              </a:rPr>
              <a:t> </a:t>
            </a:r>
            <a:r>
              <a:rPr lang="pt-BR" b="1" dirty="0" smtClean="0">
                <a:solidFill>
                  <a:srgbClr val="206648"/>
                </a:solidFill>
                <a:latin typeface="+mn-lt"/>
                <a:cs typeface="Kartika" pitchFamily="18" charset="0"/>
              </a:rPr>
              <a:t>Regra </a:t>
            </a:r>
            <a:r>
              <a:rPr lang="pt-BR" b="1" dirty="0" smtClean="0">
                <a:solidFill>
                  <a:srgbClr val="206648"/>
                </a:solidFill>
                <a:latin typeface="+mn-lt"/>
                <a:cs typeface="Kartika" pitchFamily="18" charset="0"/>
              </a:rPr>
              <a:t>geral (emissões públicas de valores mobiliários)</a:t>
            </a:r>
            <a:r>
              <a:rPr lang="pt-BR" dirty="0" smtClean="0">
                <a:latin typeface="+mn-lt"/>
              </a:rPr>
              <a:t>: </a:t>
            </a:r>
            <a:endParaRPr lang="pt-BR" dirty="0" smtClean="0">
              <a:latin typeface="+mn-lt"/>
            </a:endParaRPr>
          </a:p>
          <a:p>
            <a:pPr>
              <a:spcBef>
                <a:spcPts val="0"/>
              </a:spcBef>
              <a:buNone/>
            </a:pPr>
            <a:r>
              <a:rPr lang="pt-BR" sz="2300" dirty="0" smtClean="0">
                <a:latin typeface="+mn-lt"/>
              </a:rPr>
              <a:t/>
            </a:r>
            <a:br>
              <a:rPr lang="pt-BR" sz="2300" dirty="0" smtClean="0">
                <a:latin typeface="+mn-lt"/>
              </a:rPr>
            </a:br>
            <a:r>
              <a:rPr lang="pt-BR" sz="2400" dirty="0" smtClean="0">
                <a:latin typeface="+mn-lt"/>
              </a:rPr>
              <a:t>(i) toda empresa emissora de valores mobiliários deve se registrar na CVM como companhia aberta e cumprir com uma série de obrigações </a:t>
            </a:r>
            <a:r>
              <a:rPr lang="pt-BR" sz="2400" dirty="0" err="1" smtClean="0">
                <a:latin typeface="+mn-lt"/>
              </a:rPr>
              <a:t>informacionais</a:t>
            </a:r>
            <a:r>
              <a:rPr lang="pt-BR" sz="2400" dirty="0" smtClean="0">
                <a:latin typeface="+mn-lt"/>
              </a:rPr>
              <a:t>; </a:t>
            </a:r>
          </a:p>
          <a:p>
            <a:pPr>
              <a:spcBef>
                <a:spcPts val="0"/>
              </a:spcBef>
              <a:buNone/>
            </a:pPr>
            <a:r>
              <a:rPr lang="pt-BR" sz="2400" dirty="0" smtClean="0">
                <a:latin typeface="+mn-lt"/>
              </a:rPr>
              <a:t/>
            </a:r>
            <a:br>
              <a:rPr lang="pt-BR" sz="2400" dirty="0" smtClean="0">
                <a:latin typeface="+mn-lt"/>
              </a:rPr>
            </a:br>
            <a:r>
              <a:rPr lang="pt-BR" sz="2400" dirty="0" smtClean="0">
                <a:latin typeface="+mn-lt"/>
              </a:rPr>
              <a:t>(ii) a oferta pública de distribuição de valores mobiliários depende de prévia autorização da CVM. </a:t>
            </a:r>
          </a:p>
          <a:p>
            <a:pPr>
              <a:spcBef>
                <a:spcPts val="0"/>
              </a:spcBef>
              <a:buNone/>
            </a:pPr>
            <a:endParaRPr lang="pt-BR" sz="2300" dirty="0" smtClean="0">
              <a:latin typeface="+mn-lt"/>
            </a:endParaRPr>
          </a:p>
          <a:p>
            <a:pPr>
              <a:spcBef>
                <a:spcPts val="0"/>
              </a:spcBef>
              <a:buFont typeface="Arial" pitchFamily="34" charset="0"/>
              <a:buChar char="•"/>
            </a:pPr>
            <a:endParaRPr lang="pt-BR" sz="2300" b="1" dirty="0" smtClean="0">
              <a:solidFill>
                <a:srgbClr val="206648"/>
              </a:solidFill>
              <a:latin typeface="+mn-lt"/>
              <a:cs typeface="Kartika" pitchFamily="18" charset="0"/>
            </a:endParaRPr>
          </a:p>
          <a:p>
            <a:pPr>
              <a:spcBef>
                <a:spcPts val="0"/>
              </a:spcBef>
              <a:buFont typeface="Arial" pitchFamily="34" charset="0"/>
              <a:buChar char="•"/>
            </a:pPr>
            <a:r>
              <a:rPr lang="pt-BR" sz="2400" b="1" dirty="0" smtClean="0">
                <a:solidFill>
                  <a:srgbClr val="206648"/>
                </a:solidFill>
                <a:latin typeface="+mn-lt"/>
                <a:cs typeface="Kartika" pitchFamily="18" charset="0"/>
              </a:rPr>
              <a:t>Crowdfunding de Investimento</a:t>
            </a:r>
            <a:r>
              <a:rPr lang="pt-BR" sz="2400" dirty="0" smtClean="0">
                <a:latin typeface="+mn-lt"/>
              </a:rPr>
              <a:t>: institui regime de dispensas automáticas de registro na CVM (tanto da oferta como do emissor</a:t>
            </a:r>
            <a:r>
              <a:rPr lang="pt-BR" sz="2400" dirty="0" smtClean="0">
                <a:latin typeface="+mn-lt"/>
              </a:rPr>
              <a:t>).</a:t>
            </a:r>
            <a:endParaRPr lang="pt-BR" sz="2400" dirty="0" smtClean="0">
              <a:latin typeface="+mn-l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608" y="0"/>
            <a:ext cx="7643192" cy="1143001"/>
          </a:xfrm>
        </p:spPr>
        <p:txBody>
          <a:bodyPr>
            <a:noAutofit/>
          </a:bodyPr>
          <a:lstStyle/>
          <a:p>
            <a:pPr marL="457200" indent="-457200"/>
            <a:r>
              <a:rPr lang="pt-BR" sz="2400" dirty="0" smtClean="0"/>
              <a:t>Crowdfunding – Regime de dispensas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4294967295"/>
          </p:nvPr>
        </p:nvSpPr>
        <p:spPr>
          <a:xfrm>
            <a:off x="539552" y="1052736"/>
            <a:ext cx="8075240" cy="5520613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lvl="1">
              <a:spcBef>
                <a:spcPts val="0"/>
              </a:spcBef>
              <a:buFont typeface="Arial" pitchFamily="34" charset="0"/>
              <a:buChar char="•"/>
            </a:pPr>
            <a:r>
              <a:rPr lang="pt-BR" dirty="0" smtClean="0">
                <a:latin typeface="+mn-lt"/>
              </a:rPr>
              <a:t>Simplicidade e celeridade para os empreendedores</a:t>
            </a: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</a:pPr>
            <a:endParaRPr lang="pt-BR" dirty="0" smtClean="0">
              <a:latin typeface="+mn-lt"/>
            </a:endParaRP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</a:pPr>
            <a:r>
              <a:rPr lang="pt-BR" dirty="0" smtClean="0">
                <a:latin typeface="+mn-lt"/>
              </a:rPr>
              <a:t>Não introduz custos que seriam incompatíveis com o tamanho das ofertas</a:t>
            </a: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</a:pPr>
            <a:endParaRPr lang="pt-BR" dirty="0" smtClean="0">
              <a:latin typeface="+mn-lt"/>
            </a:endParaRPr>
          </a:p>
          <a:p>
            <a:pPr marL="0" lvl="1" algn="ctr">
              <a:spcBef>
                <a:spcPts val="0"/>
              </a:spcBef>
              <a:buNone/>
            </a:pPr>
            <a:endParaRPr lang="pt-BR" sz="2200" b="1" i="1" dirty="0" smtClean="0">
              <a:solidFill>
                <a:srgbClr val="206648"/>
              </a:solidFill>
              <a:latin typeface="+mn-lt"/>
              <a:cs typeface="Kartika" pitchFamily="18" charset="0"/>
            </a:endParaRPr>
          </a:p>
          <a:p>
            <a:pPr marL="0" lvl="1" algn="ctr">
              <a:spcBef>
                <a:spcPts val="0"/>
              </a:spcBef>
            </a:pPr>
            <a:endParaRPr lang="pt-BR" sz="2200" b="1" i="1" dirty="0" smtClean="0">
              <a:solidFill>
                <a:srgbClr val="206648"/>
              </a:solidFill>
              <a:latin typeface="+mn-lt"/>
              <a:cs typeface="Kartika" pitchFamily="18" charset="0"/>
            </a:endParaRPr>
          </a:p>
          <a:p>
            <a:pPr marL="0" lvl="1" algn="ctr">
              <a:spcBef>
                <a:spcPts val="0"/>
              </a:spcBef>
            </a:pPr>
            <a:r>
              <a:rPr lang="pt-BR" sz="2200" b="1" i="1" dirty="0" smtClean="0">
                <a:solidFill>
                  <a:srgbClr val="206648"/>
                </a:solidFill>
                <a:latin typeface="+mn-lt"/>
                <a:cs typeface="Kartika" pitchFamily="18" charset="0"/>
              </a:rPr>
              <a:t>Na prática, </a:t>
            </a:r>
            <a:r>
              <a:rPr lang="pt-BR" sz="2200" b="1" i="1" dirty="0" err="1" smtClean="0">
                <a:solidFill>
                  <a:srgbClr val="206648"/>
                </a:solidFill>
                <a:latin typeface="+mn-lt"/>
                <a:cs typeface="Kartika" pitchFamily="18" charset="0"/>
              </a:rPr>
              <a:t>start-ups</a:t>
            </a:r>
            <a:r>
              <a:rPr lang="pt-BR" sz="2200" b="1" i="1" dirty="0" smtClean="0">
                <a:solidFill>
                  <a:srgbClr val="206648"/>
                </a:solidFill>
                <a:latin typeface="+mn-lt"/>
                <a:cs typeface="Kartika" pitchFamily="18" charset="0"/>
              </a:rPr>
              <a:t> </a:t>
            </a:r>
            <a:r>
              <a:rPr lang="pt-BR" sz="2200" b="1" i="1" dirty="0" smtClean="0">
                <a:solidFill>
                  <a:srgbClr val="206648"/>
                </a:solidFill>
                <a:latin typeface="+mn-lt"/>
                <a:cs typeface="Kartika" pitchFamily="18" charset="0"/>
              </a:rPr>
              <a:t>podem captar recursos utilizando </a:t>
            </a:r>
            <a:r>
              <a:rPr lang="pt-BR" sz="2200" b="1" i="1" dirty="0" smtClean="0">
                <a:solidFill>
                  <a:srgbClr val="206648"/>
                </a:solidFill>
                <a:latin typeface="+mn-lt"/>
                <a:cs typeface="Kartika" pitchFamily="18" charset="0"/>
              </a:rPr>
              <a:t>a internet </a:t>
            </a:r>
            <a:r>
              <a:rPr lang="pt-BR" sz="2200" b="1" i="1" dirty="0" smtClean="0">
                <a:solidFill>
                  <a:srgbClr val="206648"/>
                </a:solidFill>
                <a:latin typeface="+mn-lt"/>
                <a:cs typeface="Kartika" pitchFamily="18" charset="0"/>
              </a:rPr>
              <a:t>(por meio de plataformas </a:t>
            </a:r>
            <a:r>
              <a:rPr lang="pt-BR" sz="2200" b="1" i="1" dirty="0" smtClean="0">
                <a:solidFill>
                  <a:srgbClr val="206648"/>
                </a:solidFill>
                <a:latin typeface="+mn-lt"/>
                <a:cs typeface="Kartika" pitchFamily="18" charset="0"/>
              </a:rPr>
              <a:t>de crowdfunding) sem exigência de análise prévia e aprovação por parte da </a:t>
            </a:r>
            <a:r>
              <a:rPr lang="pt-BR" sz="2200" b="1" i="1" dirty="0" smtClean="0">
                <a:solidFill>
                  <a:srgbClr val="206648"/>
                </a:solidFill>
                <a:latin typeface="+mn-lt"/>
                <a:cs typeface="Kartika" pitchFamily="18" charset="0"/>
              </a:rPr>
              <a:t>CVM</a:t>
            </a:r>
          </a:p>
          <a:p>
            <a:pPr marL="0" lvl="1" algn="ctr">
              <a:spcBef>
                <a:spcPts val="0"/>
              </a:spcBef>
              <a:buNone/>
            </a:pPr>
            <a:endParaRPr lang="pt-BR" sz="2200" b="1" i="1" dirty="0" smtClean="0">
              <a:solidFill>
                <a:srgbClr val="206648"/>
              </a:solidFill>
              <a:latin typeface="+mn-lt"/>
              <a:cs typeface="Kartika" pitchFamily="18" charset="0"/>
            </a:endParaRP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</a:pPr>
            <a:endParaRPr lang="pt-BR" dirty="0" smtClean="0">
              <a:latin typeface="+mn-lt"/>
            </a:endParaRP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</a:pPr>
            <a:r>
              <a:rPr lang="pt-BR" dirty="0" smtClean="0">
                <a:latin typeface="+mn-lt"/>
              </a:rPr>
              <a:t>As plataformas são as </a:t>
            </a:r>
            <a:r>
              <a:rPr lang="pt-BR" dirty="0" err="1" smtClean="0">
                <a:latin typeface="+mn-lt"/>
              </a:rPr>
              <a:t>gatekeepers</a:t>
            </a:r>
            <a:r>
              <a:rPr lang="pt-BR" dirty="0" smtClean="0">
                <a:latin typeface="+mn-lt"/>
              </a:rPr>
              <a:t> e tem a obrigação de assegurar que as condições da oferta e todas as regras estipuladas estão sendo observadas.</a:t>
            </a:r>
            <a:endParaRPr lang="pt-BR" dirty="0" smtClean="0">
              <a:latin typeface="+mn-lt"/>
            </a:endParaRPr>
          </a:p>
          <a:p>
            <a:pPr marL="0" lvl="1" algn="ctr">
              <a:spcBef>
                <a:spcPts val="0"/>
              </a:spcBef>
              <a:buNone/>
            </a:pPr>
            <a:endParaRPr lang="pt-BR" sz="2200" b="1" i="1" dirty="0" smtClean="0">
              <a:solidFill>
                <a:srgbClr val="206648"/>
              </a:solidFill>
              <a:latin typeface="+mn-lt"/>
              <a:cs typeface="Kartika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608" y="0"/>
            <a:ext cx="7643192" cy="1143001"/>
          </a:xfrm>
        </p:spPr>
        <p:txBody>
          <a:bodyPr>
            <a:noAutofit/>
          </a:bodyPr>
          <a:lstStyle/>
          <a:p>
            <a:pPr marL="457200" indent="-457200"/>
            <a:r>
              <a:rPr lang="pt-BR" sz="2400" dirty="0" smtClean="0"/>
              <a:t>Crowdfunding – empresas elegíveis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4294967295"/>
          </p:nvPr>
        </p:nvSpPr>
        <p:spPr>
          <a:xfrm>
            <a:off x="611560" y="980728"/>
            <a:ext cx="8075240" cy="5448605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lang="pt-BR" sz="2000" dirty="0" smtClean="0">
                <a:latin typeface="+mn-lt"/>
              </a:rPr>
              <a:t>Somente as </a:t>
            </a:r>
            <a:r>
              <a:rPr lang="pt-BR" sz="2000" b="1" dirty="0" smtClean="0">
                <a:solidFill>
                  <a:srgbClr val="206648"/>
                </a:solidFill>
                <a:latin typeface="+mn-lt"/>
                <a:cs typeface="Kartika" pitchFamily="18" charset="0"/>
              </a:rPr>
              <a:t>sociedades empresárias </a:t>
            </a:r>
            <a:r>
              <a:rPr lang="pt-BR" sz="2000" dirty="0" smtClean="0">
                <a:latin typeface="+mn-lt"/>
              </a:rPr>
              <a:t>de pequeno porte podem receber investimentos por este tipo de oferta pública.  A empresa deve ser constituída no Brasil.</a:t>
            </a:r>
          </a:p>
          <a:p>
            <a:pPr marL="347472" indent="-347472">
              <a:spcBef>
                <a:spcPts val="0"/>
              </a:spcBef>
              <a:spcAft>
                <a:spcPts val="0"/>
              </a:spcAft>
              <a:buSzPts val="2000"/>
              <a:buFont typeface="Arial"/>
              <a:buChar char="•"/>
            </a:pPr>
            <a:endParaRPr lang="pt-BR" sz="2000" u="sng" dirty="0" smtClean="0">
              <a:latin typeface="+mn-lt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lang="pt-BR" sz="2000" b="1" i="1" dirty="0" smtClean="0">
              <a:solidFill>
                <a:srgbClr val="206648"/>
              </a:solidFill>
              <a:latin typeface="+mn-lt"/>
              <a:cs typeface="Kartika" pitchFamily="18" charset="0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pt-BR" sz="2000" b="1" i="1" dirty="0" smtClean="0">
                <a:solidFill>
                  <a:srgbClr val="206648"/>
                </a:solidFill>
                <a:latin typeface="+mn-lt"/>
                <a:cs typeface="Kartika" pitchFamily="18" charset="0"/>
              </a:rPr>
              <a:t>A sociedade empresária de pequeno porte é aquela que possui receita bruta anual de até R$ 10 milhões </a:t>
            </a:r>
          </a:p>
          <a:p>
            <a:pPr marL="347472" indent="-347472">
              <a:spcBef>
                <a:spcPts val="0"/>
              </a:spcBef>
              <a:spcAft>
                <a:spcPts val="0"/>
              </a:spcAft>
            </a:pPr>
            <a:endParaRPr lang="pt-BR" sz="2000" dirty="0" smtClean="0">
              <a:latin typeface="+mn-lt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pt-BR" sz="2000" dirty="0" smtClean="0">
              <a:latin typeface="+mn-lt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pt-BR" sz="2000" dirty="0" smtClean="0">
                <a:latin typeface="+mn-lt"/>
              </a:rPr>
              <a:t>Sociedades em Conta de Participação (SCP), Empresa Individual de Responsabilidade Limitada (EIRELI), e outras pessoas jurídicas que não sejam sociedades empresárias </a:t>
            </a:r>
            <a:r>
              <a:rPr lang="pt-BR" sz="2000" b="1" dirty="0" smtClean="0">
                <a:solidFill>
                  <a:srgbClr val="206648"/>
                </a:solidFill>
                <a:latin typeface="+mn-lt"/>
                <a:cs typeface="Kartika" pitchFamily="18" charset="0"/>
              </a:rPr>
              <a:t>não são elegíveis </a:t>
            </a:r>
            <a:r>
              <a:rPr lang="pt-BR" sz="2000" dirty="0" smtClean="0">
                <a:latin typeface="+mn-lt"/>
              </a:rPr>
              <a:t>como emissores</a:t>
            </a:r>
          </a:p>
          <a:p>
            <a:pPr marL="347472" indent="-347472">
              <a:spcBef>
                <a:spcPts val="0"/>
              </a:spcBef>
              <a:spcAft>
                <a:spcPts val="0"/>
              </a:spcAft>
            </a:pPr>
            <a:endParaRPr lang="pt-BR" sz="2000" dirty="0" smtClean="0">
              <a:latin typeface="+mn-lt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t-BR" sz="2000" b="1" dirty="0" smtClean="0">
                <a:solidFill>
                  <a:srgbClr val="206648"/>
                </a:solidFill>
                <a:latin typeface="+mn-lt"/>
                <a:cs typeface="Kartika" pitchFamily="18" charset="0"/>
              </a:rPr>
              <a:t>Atenção: </a:t>
            </a:r>
            <a:r>
              <a:rPr lang="pt-BR" sz="2000" dirty="0" smtClean="0">
                <a:latin typeface="+mn-lt"/>
              </a:rPr>
              <a:t>a definição não deve ser confundida com o conceito de empresa de pequeno porte – EPP utilizado para fins contábeis e fiscais (LC 123)</a:t>
            </a:r>
            <a:endParaRPr lang="pt-BR" sz="2000" dirty="0">
              <a:latin typeface="+mn-l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608" y="0"/>
            <a:ext cx="7643192" cy="1143001"/>
          </a:xfrm>
        </p:spPr>
        <p:txBody>
          <a:bodyPr>
            <a:noAutofit/>
          </a:bodyPr>
          <a:lstStyle/>
          <a:p>
            <a:pPr marL="457200" indent="-457200"/>
            <a:r>
              <a:rPr lang="pt-BR" sz="2400" dirty="0" smtClean="0"/>
              <a:t>Crowdfunding – Condições da oferta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4294967295"/>
          </p:nvPr>
        </p:nvSpPr>
        <p:spPr>
          <a:xfrm>
            <a:off x="467544" y="1052736"/>
            <a:ext cx="8280920" cy="5592621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spcAft>
                <a:spcPts val="0"/>
              </a:spcAft>
              <a:buFont typeface="Arial" pitchFamily="34" charset="0"/>
              <a:buChar char="•"/>
            </a:pPr>
            <a:r>
              <a:rPr lang="pt-BR" sz="2000" dirty="0" smtClean="0">
                <a:latin typeface="+mn-lt"/>
              </a:rPr>
              <a:t> </a:t>
            </a:r>
            <a:r>
              <a:rPr lang="pt-BR" sz="2500" dirty="0" smtClean="0">
                <a:latin typeface="+mn-lt"/>
              </a:rPr>
              <a:t>Oferta deve ser intermediada por uma plataforma autorizada pela CVM.</a:t>
            </a:r>
          </a:p>
          <a:p>
            <a:pPr>
              <a:spcAft>
                <a:spcPts val="0"/>
              </a:spcAft>
              <a:buFont typeface="Arial" pitchFamily="34" charset="0"/>
              <a:buChar char="•"/>
            </a:pPr>
            <a:r>
              <a:rPr lang="pt-BR" sz="2500" dirty="0" smtClean="0">
                <a:latin typeface="+mn-lt"/>
              </a:rPr>
              <a:t> Captação máxima de R$ 5 milhões por ano-calendário. </a:t>
            </a:r>
          </a:p>
          <a:p>
            <a:pPr>
              <a:spcAft>
                <a:spcPts val="0"/>
              </a:spcAft>
              <a:buFont typeface="Arial" pitchFamily="34" charset="0"/>
              <a:buChar char="•"/>
            </a:pPr>
            <a:r>
              <a:rPr lang="pt-BR" sz="2500" dirty="0" smtClean="0">
                <a:latin typeface="+mn-lt"/>
              </a:rPr>
              <a:t> Prazo máximo de captação de 180 dias. </a:t>
            </a:r>
          </a:p>
          <a:p>
            <a:pPr>
              <a:spcAft>
                <a:spcPts val="0"/>
              </a:spcAft>
              <a:buFont typeface="Arial" pitchFamily="34" charset="0"/>
              <a:buChar char="•"/>
            </a:pPr>
            <a:r>
              <a:rPr lang="pt-BR" sz="2500" dirty="0" smtClean="0">
                <a:latin typeface="+mn-lt"/>
              </a:rPr>
              <a:t>Direito de desistência do investidor sem multas ou penalidades durante pelo menos sete dias a partir da confirmação do investimento (transferência de recursos ou assinatura do contrato).</a:t>
            </a:r>
          </a:p>
          <a:p>
            <a:pPr>
              <a:spcAft>
                <a:spcPts val="0"/>
              </a:spcAft>
              <a:buFont typeface="Arial" pitchFamily="34" charset="0"/>
              <a:buChar char="•"/>
            </a:pPr>
            <a:r>
              <a:rPr lang="pt-BR" sz="2500" dirty="0" smtClean="0">
                <a:latin typeface="+mn-lt"/>
              </a:rPr>
              <a:t> Os valores captados devem ser utilizados no desenvolvimento das atividades da empresa. Não podem ser usados para reorganizações societárias, aquisição de outras empresas, ou concessão de crédito a terceiros.</a:t>
            </a:r>
          </a:p>
          <a:p>
            <a:pPr>
              <a:spcAft>
                <a:spcPts val="0"/>
              </a:spcAft>
              <a:buFont typeface="Arial" pitchFamily="34" charset="0"/>
              <a:buChar char="•"/>
            </a:pPr>
            <a:endParaRPr lang="pt-BR" sz="2000" dirty="0" smtClean="0">
              <a:latin typeface="+mn-lt"/>
            </a:endParaRPr>
          </a:p>
          <a:p>
            <a:pPr>
              <a:spcAft>
                <a:spcPts val="0"/>
              </a:spcAft>
              <a:buFont typeface="Arial" pitchFamily="34" charset="0"/>
              <a:buChar char="•"/>
            </a:pPr>
            <a:endParaRPr lang="pt-BR" sz="2000" dirty="0" smtClean="0">
              <a:latin typeface="+mn-lt"/>
            </a:endParaRPr>
          </a:p>
          <a:p>
            <a:pPr>
              <a:spcAft>
                <a:spcPts val="0"/>
              </a:spcAft>
              <a:buFont typeface="Arial" pitchFamily="34" charset="0"/>
              <a:buChar char="•"/>
            </a:pPr>
            <a:endParaRPr lang="pt-BR" sz="2000" dirty="0" smtClean="0">
              <a:latin typeface="+mn-l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87624" y="0"/>
            <a:ext cx="7643192" cy="1143001"/>
          </a:xfrm>
        </p:spPr>
        <p:txBody>
          <a:bodyPr>
            <a:noAutofit/>
          </a:bodyPr>
          <a:lstStyle/>
          <a:p>
            <a:pPr marL="457200" indent="-457200"/>
            <a:r>
              <a:rPr lang="pt-BR" sz="2400" dirty="0" smtClean="0"/>
              <a:t>Crowdfunding – Condições da oferta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4294967295"/>
          </p:nvPr>
        </p:nvSpPr>
        <p:spPr>
          <a:xfrm>
            <a:off x="611560" y="1052736"/>
            <a:ext cx="8075240" cy="5448605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spcAft>
                <a:spcPts val="0"/>
              </a:spcAft>
              <a:buFont typeface="Arial" pitchFamily="34" charset="0"/>
              <a:buChar char="•"/>
            </a:pPr>
            <a:r>
              <a:rPr lang="pt-BR" sz="2000" dirty="0" smtClean="0">
                <a:latin typeface="+mn-lt"/>
              </a:rPr>
              <a:t> </a:t>
            </a:r>
            <a:r>
              <a:rPr lang="pt-BR" sz="2600" dirty="0" smtClean="0">
                <a:latin typeface="+mn-lt"/>
              </a:rPr>
              <a:t>Limite máximo de investimento individual de R$ 10 mil por ano, considerando o conjunto de ofertas de crowdfunding em que aplicou recursos.</a:t>
            </a:r>
          </a:p>
          <a:p>
            <a:pPr>
              <a:spcAft>
                <a:spcPts val="0"/>
              </a:spcAft>
            </a:pPr>
            <a:endParaRPr lang="pt-BR" sz="2400" b="1" dirty="0" smtClean="0">
              <a:solidFill>
                <a:srgbClr val="206648"/>
              </a:solidFill>
              <a:latin typeface="+mn-lt"/>
              <a:cs typeface="Kartika" pitchFamily="18" charset="0"/>
            </a:endParaRPr>
          </a:p>
          <a:p>
            <a:pPr>
              <a:spcAft>
                <a:spcPts val="0"/>
              </a:spcAft>
              <a:buNone/>
            </a:pPr>
            <a:r>
              <a:rPr lang="pt-BR" sz="2400" b="1" dirty="0" smtClean="0">
                <a:solidFill>
                  <a:srgbClr val="206648"/>
                </a:solidFill>
                <a:latin typeface="+mn-lt"/>
                <a:cs typeface="Kartika" pitchFamily="18" charset="0"/>
              </a:rPr>
              <a:t>Exceções:</a:t>
            </a:r>
          </a:p>
          <a:p>
            <a:pPr marL="400050" indent="-400050">
              <a:spcAft>
                <a:spcPts val="0"/>
              </a:spcAft>
              <a:buFont typeface="+mj-lt"/>
              <a:buAutoNum type="romanUcPeriod"/>
            </a:pPr>
            <a:r>
              <a:rPr lang="pt-BR" sz="2400" dirty="0" smtClean="0">
                <a:latin typeface="+mn-lt"/>
              </a:rPr>
              <a:t>investidor líder;</a:t>
            </a:r>
          </a:p>
          <a:p>
            <a:pPr marL="400050" indent="-400050">
              <a:spcAft>
                <a:spcPts val="0"/>
              </a:spcAft>
              <a:buFont typeface="+mj-lt"/>
              <a:buAutoNum type="romanUcPeriod"/>
            </a:pPr>
            <a:r>
              <a:rPr lang="pt-BR" sz="2400" dirty="0" smtClean="0">
                <a:latin typeface="+mn-lt"/>
              </a:rPr>
              <a:t>qualificado, nos termos de regulamentação específica; ou</a:t>
            </a:r>
          </a:p>
          <a:p>
            <a:pPr marL="400050" indent="-400050">
              <a:spcAft>
                <a:spcPts val="0"/>
              </a:spcAft>
              <a:buFont typeface="+mj-lt"/>
              <a:buAutoNum type="romanUcPeriod"/>
            </a:pPr>
            <a:r>
              <a:rPr lang="pt-BR" sz="2400" dirty="0" smtClean="0">
                <a:latin typeface="+mn-lt"/>
              </a:rPr>
              <a:t>até 10 % (dez por cento) da renda bruta anual ou do seu montante de investimentos financeiros, quando o maior destes for superior a R$ 100 mil.</a:t>
            </a:r>
          </a:p>
          <a:p>
            <a:pPr marL="400050" indent="-400050">
              <a:spcAft>
                <a:spcPts val="0"/>
              </a:spcAft>
              <a:buNone/>
            </a:pPr>
            <a:endParaRPr lang="pt-BR" sz="2400" dirty="0" smtClean="0">
              <a:latin typeface="+mn-lt"/>
            </a:endParaRPr>
          </a:p>
          <a:p>
            <a:pPr marL="92075" lvl="2" indent="-92075">
              <a:spcAft>
                <a:spcPts val="0"/>
              </a:spcAft>
              <a:buFont typeface="Arial" pitchFamily="34" charset="0"/>
              <a:buChar char="•"/>
              <a:tabLst>
                <a:tab pos="0" algn="l"/>
              </a:tabLst>
            </a:pPr>
            <a:r>
              <a:rPr lang="pt-BR" sz="2600" dirty="0" smtClean="0">
                <a:latin typeface="+mn-lt"/>
              </a:rPr>
              <a:t> Investidor deve atestar que se enquadra nas situações II e III.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87624" y="0"/>
            <a:ext cx="7643192" cy="1143001"/>
          </a:xfrm>
        </p:spPr>
        <p:txBody>
          <a:bodyPr>
            <a:noAutofit/>
          </a:bodyPr>
          <a:lstStyle/>
          <a:p>
            <a:pPr marL="457200" indent="-457200"/>
            <a:r>
              <a:rPr lang="pt-BR" sz="2000" dirty="0" smtClean="0"/>
              <a:t>Crowdfunding – Regime informacional da oferta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4294967295"/>
          </p:nvPr>
        </p:nvSpPr>
        <p:spPr>
          <a:xfrm>
            <a:off x="539552" y="980728"/>
            <a:ext cx="8075240" cy="5520613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spcAft>
                <a:spcPts val="0"/>
              </a:spcAft>
              <a:buFont typeface="Arial" pitchFamily="34" charset="0"/>
              <a:buChar char="•"/>
            </a:pPr>
            <a:r>
              <a:rPr lang="pt-BR" sz="2000" dirty="0" smtClean="0">
                <a:latin typeface="+mn-lt"/>
              </a:rPr>
              <a:t> </a:t>
            </a:r>
            <a:r>
              <a:rPr lang="pt-BR" sz="2600" dirty="0" smtClean="0">
                <a:latin typeface="+mn-lt"/>
              </a:rPr>
              <a:t>Anexo com informações essenciais e padronizadas.</a:t>
            </a:r>
          </a:p>
          <a:p>
            <a:pPr>
              <a:spcAft>
                <a:spcPts val="0"/>
              </a:spcAft>
              <a:buFont typeface="Arial" pitchFamily="34" charset="0"/>
              <a:buChar char="•"/>
            </a:pPr>
            <a:r>
              <a:rPr lang="pt-BR" sz="2600" dirty="0" smtClean="0">
                <a:latin typeface="+mn-lt"/>
              </a:rPr>
              <a:t> Informações sobre o emissor incluem: setor de atuação, principais executivos, atividades desenvolvidas, número de funcionários, demonstrações contábeis, detalhes do plano de negócios, forma de uso dos recursos captados, tributação aplicável, entre outras.</a:t>
            </a:r>
          </a:p>
          <a:p>
            <a:pPr>
              <a:spcAft>
                <a:spcPts val="0"/>
              </a:spcAft>
              <a:buFont typeface="Arial" pitchFamily="34" charset="0"/>
              <a:buChar char="•"/>
            </a:pPr>
            <a:r>
              <a:rPr lang="pt-BR" sz="2600" dirty="0" smtClean="0">
                <a:latin typeface="+mn-lt"/>
              </a:rPr>
              <a:t> Detalhes relevantes sobre o valor mobiliário ofertado, incluindo cópia do contrato de investimento.</a:t>
            </a:r>
          </a:p>
          <a:p>
            <a:pPr>
              <a:spcAft>
                <a:spcPts val="0"/>
              </a:spcAft>
              <a:buFont typeface="Arial" pitchFamily="34" charset="0"/>
              <a:buChar char="•"/>
            </a:pPr>
            <a:r>
              <a:rPr lang="pt-BR" sz="2600" dirty="0" smtClean="0">
                <a:latin typeface="+mn-lt"/>
              </a:rPr>
              <a:t> Alertas sobre </a:t>
            </a:r>
            <a:r>
              <a:rPr lang="pt-BR" sz="2600" b="1" dirty="0" smtClean="0">
                <a:solidFill>
                  <a:srgbClr val="206648"/>
                </a:solidFill>
                <a:latin typeface="+mn-lt"/>
                <a:cs typeface="Kartika" pitchFamily="18" charset="0"/>
              </a:rPr>
              <a:t>riscos</a:t>
            </a:r>
            <a:r>
              <a:rPr lang="pt-BR" sz="2600" dirty="0" smtClean="0">
                <a:latin typeface="+mn-lt"/>
              </a:rPr>
              <a:t>.</a:t>
            </a:r>
          </a:p>
          <a:p>
            <a:pPr>
              <a:spcAft>
                <a:spcPts val="0"/>
              </a:spcAft>
              <a:buFont typeface="Arial" pitchFamily="34" charset="0"/>
              <a:buChar char="•"/>
            </a:pPr>
            <a:r>
              <a:rPr lang="pt-BR" sz="2600" dirty="0" smtClean="0">
                <a:latin typeface="+mn-lt"/>
              </a:rPr>
              <a:t>Periodicidade e definição das informações contínuas sobre a empresa aos investidores após a oferta </a:t>
            </a:r>
          </a:p>
          <a:p>
            <a:pPr>
              <a:spcAft>
                <a:spcPts val="0"/>
              </a:spcAft>
              <a:buFont typeface="Arial" pitchFamily="34" charset="0"/>
              <a:buChar char="•"/>
            </a:pPr>
            <a:endParaRPr lang="pt-BR" sz="2000" dirty="0" smtClean="0">
              <a:latin typeface="+mn-lt"/>
            </a:endParaRPr>
          </a:p>
          <a:p>
            <a:pPr>
              <a:spcAft>
                <a:spcPts val="0"/>
              </a:spcAft>
              <a:buFont typeface="Arial" pitchFamily="34" charset="0"/>
              <a:buChar char="•"/>
            </a:pPr>
            <a:endParaRPr lang="pt-BR" sz="2000" dirty="0" smtClean="0">
              <a:latin typeface="+mn-lt"/>
            </a:endParaRPr>
          </a:p>
          <a:p>
            <a:pPr>
              <a:spcAft>
                <a:spcPts val="0"/>
              </a:spcAft>
              <a:buFont typeface="Arial" pitchFamily="34" charset="0"/>
              <a:buChar char="•"/>
            </a:pPr>
            <a:endParaRPr lang="pt-BR" sz="2000" dirty="0" smtClean="0">
              <a:latin typeface="+mn-lt"/>
            </a:endParaRPr>
          </a:p>
          <a:p>
            <a:pPr>
              <a:spcAft>
                <a:spcPts val="0"/>
              </a:spcAft>
            </a:pPr>
            <a:endParaRPr lang="pt-BR" sz="2000" dirty="0" smtClean="0">
              <a:latin typeface="+mn-lt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608" y="2"/>
            <a:ext cx="7643192" cy="1143001"/>
          </a:xfrm>
        </p:spPr>
        <p:txBody>
          <a:bodyPr>
            <a:noAutofit/>
          </a:bodyPr>
          <a:lstStyle/>
          <a:p>
            <a:pPr marL="457200" indent="-457200" algn="ctr"/>
            <a:r>
              <a:rPr lang="pt-BR" sz="2400" dirty="0" smtClean="0"/>
              <a:t>Crowdfunding – em resumo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4294967295"/>
          </p:nvPr>
        </p:nvSpPr>
        <p:spPr>
          <a:xfrm>
            <a:off x="683568" y="1268760"/>
            <a:ext cx="8075240" cy="5088565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spcAft>
                <a:spcPts val="0"/>
              </a:spcAft>
              <a:buSzPts val="2000"/>
              <a:buFont typeface="Arial" pitchFamily="34" charset="0"/>
              <a:buChar char="•"/>
            </a:pPr>
            <a:r>
              <a:rPr lang="pt-BR" sz="2000" dirty="0" smtClean="0">
                <a:latin typeface="+mn-lt"/>
              </a:rPr>
              <a:t> </a:t>
            </a:r>
            <a:r>
              <a:rPr lang="pt-BR" sz="2400" dirty="0" smtClean="0">
                <a:latin typeface="+mn-lt"/>
              </a:rPr>
              <a:t>Alternativa inovadora de captação de recursos por parte de empresas nascentes.</a:t>
            </a:r>
          </a:p>
          <a:p>
            <a:pPr algn="just">
              <a:spcAft>
                <a:spcPts val="0"/>
              </a:spcAft>
              <a:buSzPts val="2000"/>
              <a:buFont typeface="Arial" pitchFamily="34" charset="0"/>
              <a:buChar char="•"/>
            </a:pPr>
            <a:r>
              <a:rPr lang="pt-BR" sz="2400" dirty="0" smtClean="0">
                <a:latin typeface="+mn-lt"/>
              </a:rPr>
              <a:t> Regulamentação desburocratizada para o empreendedor com dispensas de registro na CVM: </a:t>
            </a:r>
            <a:r>
              <a:rPr lang="pt-BR" sz="2400" b="1" dirty="0" smtClean="0">
                <a:solidFill>
                  <a:srgbClr val="206648"/>
                </a:solidFill>
                <a:latin typeface="+mn-lt"/>
                <a:cs typeface="Kartika" pitchFamily="18" charset="0"/>
              </a:rPr>
              <a:t>oferta não precisa ser aprovada pela CVM.</a:t>
            </a:r>
          </a:p>
          <a:p>
            <a:pPr algn="just">
              <a:spcAft>
                <a:spcPts val="0"/>
              </a:spcAft>
              <a:buSzPts val="2000"/>
              <a:buFont typeface="Arial" pitchFamily="34" charset="0"/>
              <a:buChar char="•"/>
            </a:pPr>
            <a:r>
              <a:rPr lang="pt-BR" sz="2400" dirty="0" smtClean="0">
                <a:latin typeface="+mn-lt"/>
              </a:rPr>
              <a:t> Carga regulatória e de supervisão em cima das plataformas, que devem ser registradas na CVM e assegurar que as regras estão sendo cumpridas.</a:t>
            </a:r>
          </a:p>
          <a:p>
            <a:pPr algn="just">
              <a:spcAft>
                <a:spcPts val="0"/>
              </a:spcAft>
              <a:buSzPts val="2000"/>
              <a:buFont typeface="Arial" pitchFamily="34" charset="0"/>
              <a:buChar char="•"/>
            </a:pPr>
            <a:r>
              <a:rPr lang="pt-BR" sz="2400" dirty="0" smtClean="0">
                <a:latin typeface="+mn-lt"/>
              </a:rPr>
              <a:t> Regime informacional que assegura que os investidores possuem ciência dos riscos envolvidos.</a:t>
            </a:r>
          </a:p>
          <a:p>
            <a:pPr algn="just">
              <a:spcAft>
                <a:spcPts val="0"/>
              </a:spcAft>
              <a:buSzPts val="2000"/>
              <a:buFont typeface="Arial" pitchFamily="34" charset="0"/>
              <a:buChar char="•"/>
            </a:pPr>
            <a:r>
              <a:rPr lang="pt-BR" sz="2400" dirty="0" smtClean="0">
                <a:latin typeface="+mn-lt"/>
              </a:rPr>
              <a:t> Limites de investimento para conter as perdas que podem afetar o cotidiano de investidores não qualificados.</a:t>
            </a:r>
          </a:p>
          <a:p>
            <a:pPr algn="just">
              <a:spcAft>
                <a:spcPts val="0"/>
              </a:spcAft>
              <a:buSzPts val="2000"/>
              <a:buFont typeface="Arial" pitchFamily="34" charset="0"/>
              <a:buChar char="•"/>
            </a:pPr>
            <a:endParaRPr lang="pt-BR" sz="2000" dirty="0" smtClean="0">
              <a:latin typeface="+mn-lt"/>
            </a:endParaRPr>
          </a:p>
          <a:p>
            <a:pPr>
              <a:spcAft>
                <a:spcPts val="0"/>
              </a:spcAft>
              <a:buFont typeface="Arial" pitchFamily="34" charset="0"/>
              <a:buChar char="•"/>
            </a:pPr>
            <a:endParaRPr lang="pt-BR" sz="2000" dirty="0" smtClean="0">
              <a:latin typeface="+mn-lt"/>
            </a:endParaRPr>
          </a:p>
          <a:p>
            <a:pPr>
              <a:spcAft>
                <a:spcPts val="0"/>
              </a:spcAft>
            </a:pPr>
            <a:endParaRPr lang="pt-BR" sz="2000" dirty="0" smtClean="0">
              <a:latin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aixaDeTexto 15"/>
          <p:cNvSpPr txBox="1"/>
          <p:nvPr/>
        </p:nvSpPr>
        <p:spPr>
          <a:xfrm>
            <a:off x="2051720" y="332657"/>
            <a:ext cx="684076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 algn="r">
              <a:spcBef>
                <a:spcPct val="20000"/>
              </a:spcBef>
            </a:pPr>
            <a:r>
              <a:rPr lang="pt-BR" altLang="pt-BR" sz="2800" b="1" spc="-150" dirty="0" err="1" smtClean="0">
                <a:solidFill>
                  <a:srgbClr val="206648"/>
                </a:solidFill>
                <a:latin typeface="Cambria" pitchFamily="18" charset="0"/>
                <a:cs typeface="Kartika" pitchFamily="18" charset="0"/>
              </a:rPr>
              <a:t>Initial</a:t>
            </a:r>
            <a:r>
              <a:rPr lang="pt-BR" altLang="pt-BR" sz="2800" b="1" spc="-150" dirty="0" smtClean="0">
                <a:solidFill>
                  <a:srgbClr val="206648"/>
                </a:solidFill>
                <a:latin typeface="Cambria" pitchFamily="18" charset="0"/>
                <a:cs typeface="Kartika" pitchFamily="18" charset="0"/>
              </a:rPr>
              <a:t> Coin </a:t>
            </a:r>
            <a:r>
              <a:rPr lang="pt-BR" altLang="pt-BR" sz="2800" b="1" spc="-150" dirty="0" err="1" smtClean="0">
                <a:solidFill>
                  <a:srgbClr val="206648"/>
                </a:solidFill>
                <a:latin typeface="Cambria" pitchFamily="18" charset="0"/>
                <a:cs typeface="Kartika" pitchFamily="18" charset="0"/>
              </a:rPr>
              <a:t>Offerings</a:t>
            </a:r>
            <a:r>
              <a:rPr lang="pt-BR" altLang="pt-BR" sz="2800" b="1" spc="-150" dirty="0" smtClean="0">
                <a:solidFill>
                  <a:srgbClr val="206648"/>
                </a:solidFill>
                <a:latin typeface="Cambria" pitchFamily="18" charset="0"/>
                <a:cs typeface="Kartika" pitchFamily="18" charset="0"/>
              </a:rPr>
              <a:t> </a:t>
            </a:r>
            <a:r>
              <a:rPr lang="pt-BR" altLang="pt-BR" sz="2800" spc="-150" dirty="0" smtClean="0">
                <a:solidFill>
                  <a:srgbClr val="206648"/>
                </a:solidFill>
                <a:latin typeface="Cambria" pitchFamily="18" charset="0"/>
                <a:cs typeface="Kartika" pitchFamily="18" charset="0"/>
              </a:rPr>
              <a:t>(foco: </a:t>
            </a:r>
            <a:r>
              <a:rPr lang="pt-BR" altLang="pt-BR" sz="2800" spc="-150" dirty="0" err="1" smtClean="0">
                <a:solidFill>
                  <a:srgbClr val="206648"/>
                </a:solidFill>
                <a:latin typeface="Cambria" pitchFamily="18" charset="0"/>
                <a:cs typeface="Kartika" pitchFamily="18" charset="0"/>
              </a:rPr>
              <a:t>pre-seed</a:t>
            </a:r>
            <a:r>
              <a:rPr lang="pt-BR" altLang="pt-BR" sz="2800" spc="-150" dirty="0" smtClean="0">
                <a:solidFill>
                  <a:srgbClr val="206648"/>
                </a:solidFill>
                <a:latin typeface="Cambria" pitchFamily="18" charset="0"/>
                <a:cs typeface="Kartika" pitchFamily="18" charset="0"/>
              </a:rPr>
              <a:t>)</a:t>
            </a:r>
          </a:p>
          <a:p>
            <a:pPr algn="r"/>
            <a:endParaRPr lang="pt-BR" dirty="0">
              <a:latin typeface="Cambria" pitchFamily="18" charset="0"/>
            </a:endParaRPr>
          </a:p>
        </p:txBody>
      </p:sp>
      <p:pic>
        <p:nvPicPr>
          <p:cNvPr id="5" name="Picture 2" descr="C:\Users\lbarreto\Desktop\TREE+ICON-word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276872"/>
            <a:ext cx="2160240" cy="15121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11" descr="Resultado de imagem para bitcoin 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4365104"/>
            <a:ext cx="816091" cy="86409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Picture 9" descr="Resultado de imagem para ethereum ico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4293096"/>
            <a:ext cx="1008112" cy="96010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8" name="Retângulo 17"/>
          <p:cNvSpPr/>
          <p:nvPr/>
        </p:nvSpPr>
        <p:spPr>
          <a:xfrm>
            <a:off x="3851920" y="2348880"/>
            <a:ext cx="4752528" cy="28069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ct val="20000"/>
              </a:spcBef>
              <a:buSzPct val="150000"/>
              <a:buFont typeface="Arial" pitchFamily="34" charset="0"/>
              <a:buChar char="•"/>
            </a:pP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ICO: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Initial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Coin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Offering</a:t>
            </a:r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ct val="20000"/>
              </a:spcBef>
              <a:buSzPct val="150000"/>
              <a:buFont typeface="Arial" pitchFamily="34" charset="0"/>
              <a:buChar char="•"/>
            </a:pPr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ct val="20000"/>
              </a:spcBef>
              <a:buSzPct val="150000"/>
              <a:buFont typeface="Arial" pitchFamily="34" charset="0"/>
              <a:buChar char="•"/>
            </a:pP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Oferta pública de (</a:t>
            </a:r>
            <a:r>
              <a:rPr lang="pt-BR" b="1" dirty="0" err="1" smtClean="0">
                <a:latin typeface="Times New Roman" pitchFamily="18" charset="0"/>
                <a:cs typeface="Times New Roman" pitchFamily="18" charset="0"/>
              </a:rPr>
              <a:t>cripto</a:t>
            </a: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)moedas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: Derivação do termo IPO (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Initial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Public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Offering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42900" lvl="1" indent="-342900" algn="just">
              <a:spcBef>
                <a:spcPct val="20000"/>
              </a:spcBef>
              <a:buSzPct val="150000"/>
              <a:buFont typeface="Arial" pitchFamily="34" charset="0"/>
              <a:buChar char="•"/>
            </a:pPr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ct val="20000"/>
              </a:spcBef>
              <a:buSzPct val="150000"/>
              <a:buFont typeface="Arial" pitchFamily="34" charset="0"/>
              <a:buChar char="•"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Investidor compra do emissor um ativo virtual (</a:t>
            </a:r>
            <a:r>
              <a:rPr lang="pt-BR" dirty="0" err="1" smtClean="0">
                <a:latin typeface="Times New Roman" pitchFamily="18" charset="0"/>
                <a:cs typeface="Times New Roman" pitchFamily="18" charset="0"/>
              </a:rPr>
              <a:t>token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) numa oferta pública pela Internet.</a:t>
            </a:r>
          </a:p>
        </p:txBody>
      </p:sp>
      <p:cxnSp>
        <p:nvCxnSpPr>
          <p:cNvPr id="24" name="Conector de seta reta 23"/>
          <p:cNvCxnSpPr/>
          <p:nvPr/>
        </p:nvCxnSpPr>
        <p:spPr bwMode="auto">
          <a:xfrm flipH="1" flipV="1">
            <a:off x="2411760" y="3933056"/>
            <a:ext cx="216024" cy="360040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Conector de seta reta 25"/>
          <p:cNvCxnSpPr/>
          <p:nvPr/>
        </p:nvCxnSpPr>
        <p:spPr bwMode="auto">
          <a:xfrm flipV="1">
            <a:off x="1691680" y="3933056"/>
            <a:ext cx="288032" cy="360040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CaixaDeTexto 8"/>
          <p:cNvSpPr txBox="1"/>
          <p:nvPr/>
        </p:nvSpPr>
        <p:spPr>
          <a:xfrm>
            <a:off x="8604448" y="6453336"/>
            <a:ext cx="360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 smtClean="0">
                <a:latin typeface="Cambria" pitchFamily="18" charset="0"/>
              </a:rPr>
              <a:t>2</a:t>
            </a:r>
            <a:endParaRPr lang="pt-BR" sz="1100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608" y="2"/>
            <a:ext cx="7643192" cy="1143001"/>
          </a:xfrm>
        </p:spPr>
        <p:txBody>
          <a:bodyPr>
            <a:noAutofit/>
          </a:bodyPr>
          <a:lstStyle/>
          <a:p>
            <a:pPr marL="457200" indent="-457200" algn="ctr"/>
            <a:r>
              <a:rPr lang="pt-BR" sz="2400" dirty="0" smtClean="0"/>
              <a:t>Crowdfunding DE INVESTIMENTO E ICO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4294967295"/>
          </p:nvPr>
        </p:nvSpPr>
        <p:spPr>
          <a:xfrm>
            <a:off x="467544" y="980728"/>
            <a:ext cx="8291264" cy="5376597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spcAft>
                <a:spcPts val="0"/>
              </a:spcAft>
              <a:buSzPts val="2000"/>
              <a:buFont typeface="Arial" pitchFamily="34" charset="0"/>
              <a:buChar char="•"/>
            </a:pPr>
            <a:r>
              <a:rPr lang="pt-BR" sz="3200" dirty="0" smtClean="0">
                <a:latin typeface="+mn-lt"/>
              </a:rPr>
              <a:t>Crowdfunding é uma modalidade de oferta dispensada de registro </a:t>
            </a:r>
            <a:r>
              <a:rPr lang="pt-BR" sz="3200" dirty="0" smtClean="0">
                <a:latin typeface="+mn-lt"/>
              </a:rPr>
              <a:t>dentro </a:t>
            </a:r>
            <a:r>
              <a:rPr lang="pt-BR" sz="3200" dirty="0" smtClean="0">
                <a:latin typeface="+mn-lt"/>
              </a:rPr>
              <a:t>de limites específicos (tipo de emissor, valor da captação, plataforma registrada e limites de investimento);</a:t>
            </a:r>
          </a:p>
          <a:p>
            <a:pPr algn="just">
              <a:spcAft>
                <a:spcPts val="0"/>
              </a:spcAft>
              <a:buSzPts val="2000"/>
              <a:buFont typeface="Arial" pitchFamily="34" charset="0"/>
              <a:buChar char="•"/>
            </a:pPr>
            <a:r>
              <a:rPr lang="pt-BR" sz="3200" dirty="0" smtClean="0">
                <a:latin typeface="+mn-lt"/>
              </a:rPr>
              <a:t>Não há restrição quanto ao valor mobiliário ofertado;</a:t>
            </a:r>
          </a:p>
          <a:p>
            <a:pPr algn="just">
              <a:spcAft>
                <a:spcPts val="0"/>
              </a:spcAft>
              <a:buSzPts val="2000"/>
              <a:buFont typeface="Arial" pitchFamily="34" charset="0"/>
              <a:buChar char="•"/>
            </a:pPr>
            <a:r>
              <a:rPr lang="pt-BR" sz="3200" dirty="0" smtClean="0">
                <a:latin typeface="+mn-lt"/>
              </a:rPr>
              <a:t>Não há restrição quanto à forma de liquidação das operações (ainda que o valor de captação deva estar expresso em reais);</a:t>
            </a:r>
          </a:p>
          <a:p>
            <a:pPr algn="just">
              <a:spcAft>
                <a:spcPts val="0"/>
              </a:spcAft>
              <a:buSzPts val="2000"/>
              <a:buFont typeface="Arial" pitchFamily="34" charset="0"/>
              <a:buChar char="•"/>
            </a:pPr>
            <a:endParaRPr lang="pt-BR" sz="2400" dirty="0" smtClean="0">
              <a:latin typeface="+mn-lt"/>
            </a:endParaRPr>
          </a:p>
          <a:p>
            <a:pPr algn="just">
              <a:spcAft>
                <a:spcPts val="0"/>
              </a:spcAft>
              <a:buSzPts val="2000"/>
              <a:buFont typeface="Arial" pitchFamily="34" charset="0"/>
              <a:buChar char="•"/>
            </a:pPr>
            <a:endParaRPr lang="pt-BR" sz="2000" dirty="0" smtClean="0">
              <a:latin typeface="+mn-lt"/>
            </a:endParaRPr>
          </a:p>
          <a:p>
            <a:pPr>
              <a:spcAft>
                <a:spcPts val="0"/>
              </a:spcAft>
              <a:buFont typeface="Arial" pitchFamily="34" charset="0"/>
              <a:buChar char="•"/>
            </a:pPr>
            <a:endParaRPr lang="pt-BR" sz="2000" dirty="0" smtClean="0">
              <a:latin typeface="+mn-lt"/>
            </a:endParaRPr>
          </a:p>
          <a:p>
            <a:pPr>
              <a:spcAft>
                <a:spcPts val="0"/>
              </a:spcAft>
            </a:pPr>
            <a:endParaRPr lang="pt-BR" sz="2000" dirty="0" smtClean="0">
              <a:latin typeface="+mn-lt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608" y="2"/>
            <a:ext cx="7643192" cy="1143001"/>
          </a:xfrm>
        </p:spPr>
        <p:txBody>
          <a:bodyPr>
            <a:noAutofit/>
          </a:bodyPr>
          <a:lstStyle/>
          <a:p>
            <a:pPr marL="457200" indent="-457200" algn="ctr"/>
            <a:r>
              <a:rPr lang="pt-BR" sz="2400" dirty="0" smtClean="0"/>
              <a:t>Crowdfunding DE INVESTIMENTO E ICO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4294967295"/>
          </p:nvPr>
        </p:nvSpPr>
        <p:spPr>
          <a:xfrm>
            <a:off x="467544" y="980728"/>
            <a:ext cx="8291264" cy="5376597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spcAft>
                <a:spcPts val="0"/>
              </a:spcAft>
              <a:buSzPts val="2000"/>
              <a:buFont typeface="Arial" pitchFamily="34" charset="0"/>
              <a:buChar char="•"/>
            </a:pPr>
            <a:r>
              <a:rPr lang="pt-BR" sz="2600" dirty="0" err="1" smtClean="0">
                <a:latin typeface="+mn-lt"/>
              </a:rPr>
              <a:t>ICOs</a:t>
            </a:r>
            <a:r>
              <a:rPr lang="pt-BR" sz="2600" dirty="0" smtClean="0">
                <a:latin typeface="+mn-lt"/>
              </a:rPr>
              <a:t> </a:t>
            </a:r>
            <a:r>
              <a:rPr lang="pt-BR" sz="2600" dirty="0" smtClean="0">
                <a:latin typeface="+mn-lt"/>
              </a:rPr>
              <a:t>extrapolam </a:t>
            </a:r>
            <a:r>
              <a:rPr lang="pt-BR" sz="2600" dirty="0" smtClean="0">
                <a:latin typeface="+mn-lt"/>
              </a:rPr>
              <a:t>o regime da oferta, pois pressupõe a habilitação de negociação secundária do valor mobiliário </a:t>
            </a:r>
            <a:r>
              <a:rPr lang="pt-BR" sz="2600" dirty="0" smtClean="0">
                <a:latin typeface="+mn-lt"/>
              </a:rPr>
              <a:t>ofertado (</a:t>
            </a:r>
            <a:r>
              <a:rPr lang="pt-BR" sz="2600" dirty="0" err="1" smtClean="0">
                <a:latin typeface="+mn-lt"/>
              </a:rPr>
              <a:t>token</a:t>
            </a:r>
            <a:r>
              <a:rPr lang="pt-BR" sz="2600" dirty="0" smtClean="0">
                <a:latin typeface="+mn-lt"/>
              </a:rPr>
              <a:t>);</a:t>
            </a:r>
            <a:endParaRPr lang="pt-BR" sz="2600" dirty="0" smtClean="0">
              <a:latin typeface="+mn-lt"/>
            </a:endParaRPr>
          </a:p>
          <a:p>
            <a:pPr algn="just">
              <a:spcAft>
                <a:spcPts val="0"/>
              </a:spcAft>
              <a:buSzPts val="2000"/>
              <a:buFont typeface="Arial" pitchFamily="34" charset="0"/>
              <a:buChar char="•"/>
            </a:pPr>
            <a:r>
              <a:rPr lang="pt-BR" sz="2600" dirty="0" smtClean="0">
                <a:latin typeface="+mn-lt"/>
              </a:rPr>
              <a:t>Tais ambientes de negociação secundária não são aprovados pela </a:t>
            </a:r>
            <a:r>
              <a:rPr lang="pt-BR" sz="2600" dirty="0" smtClean="0">
                <a:latin typeface="+mn-lt"/>
              </a:rPr>
              <a:t>CVM e</a:t>
            </a:r>
            <a:r>
              <a:rPr lang="pt-BR" sz="2600" dirty="0" smtClean="0">
                <a:latin typeface="+mn-lt"/>
              </a:rPr>
              <a:t>, portanto, não estão autorizados a negociar valores mobiliários no território brasileiro; e</a:t>
            </a:r>
          </a:p>
          <a:p>
            <a:pPr algn="just">
              <a:spcAft>
                <a:spcPts val="0"/>
              </a:spcAft>
              <a:buSzPts val="2000"/>
              <a:buFont typeface="Arial" pitchFamily="34" charset="0"/>
              <a:buChar char="•"/>
            </a:pPr>
            <a:r>
              <a:rPr lang="pt-BR" sz="2600" dirty="0" smtClean="0">
                <a:latin typeface="+mn-lt"/>
              </a:rPr>
              <a:t>Emissores admitidos à negociação em mercados regulamentados de valores mobiliários (mercados públicos com formação pública de preços) devem ser registrados na CVM e cumprir com obrigações relacionadas à prestação de informações periódicas e eventuais (fatos relevantes).</a:t>
            </a:r>
          </a:p>
          <a:p>
            <a:pPr algn="just">
              <a:spcAft>
                <a:spcPts val="0"/>
              </a:spcAft>
              <a:buSzPts val="2000"/>
              <a:buFont typeface="Arial" pitchFamily="34" charset="0"/>
              <a:buChar char="•"/>
            </a:pPr>
            <a:endParaRPr lang="pt-BR" sz="2400" dirty="0" smtClean="0">
              <a:latin typeface="+mn-lt"/>
            </a:endParaRPr>
          </a:p>
          <a:p>
            <a:pPr algn="just">
              <a:spcAft>
                <a:spcPts val="0"/>
              </a:spcAft>
              <a:buSzPts val="2000"/>
              <a:buFont typeface="Arial" pitchFamily="34" charset="0"/>
              <a:buChar char="•"/>
            </a:pPr>
            <a:endParaRPr lang="pt-BR" sz="2000" dirty="0" smtClean="0">
              <a:latin typeface="+mn-lt"/>
            </a:endParaRPr>
          </a:p>
          <a:p>
            <a:pPr>
              <a:spcAft>
                <a:spcPts val="0"/>
              </a:spcAft>
              <a:buFont typeface="Arial" pitchFamily="34" charset="0"/>
              <a:buChar char="•"/>
            </a:pPr>
            <a:endParaRPr lang="pt-BR" sz="2000" dirty="0" smtClean="0">
              <a:latin typeface="+mn-lt"/>
            </a:endParaRPr>
          </a:p>
          <a:p>
            <a:pPr>
              <a:spcAft>
                <a:spcPts val="0"/>
              </a:spcAft>
            </a:pPr>
            <a:endParaRPr lang="pt-BR" sz="2000" dirty="0" smtClean="0">
              <a:latin typeface="+mn-lt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FIM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pPr algn="ctr"/>
            <a:r>
              <a:rPr lang="pt-BR" dirty="0" smtClean="0"/>
              <a:t>Contato: </a:t>
            </a:r>
            <a:r>
              <a:rPr lang="pt-BR" dirty="0" smtClean="0">
                <a:hlinkClick r:id="rId2"/>
              </a:rPr>
              <a:t>sdm@cvm.gov.br</a:t>
            </a:r>
            <a:endParaRPr lang="pt-BR" dirty="0" smtClean="0"/>
          </a:p>
          <a:p>
            <a:pPr algn="ctr"/>
            <a:r>
              <a:rPr lang="pt-BR" dirty="0" smtClean="0"/>
              <a:t>	  </a:t>
            </a:r>
            <a:r>
              <a:rPr lang="pt-BR" dirty="0" smtClean="0">
                <a:hlinkClick r:id="rId3"/>
              </a:rPr>
              <a:t>jcasara@cvm.gov.br</a:t>
            </a: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475656" y="332656"/>
            <a:ext cx="7488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 algn="r">
              <a:spcBef>
                <a:spcPct val="20000"/>
              </a:spcBef>
              <a:buSzPct val="150000"/>
            </a:pPr>
            <a:r>
              <a:rPr lang="pt-BR" altLang="pt-BR" sz="2800" b="1" spc="-150" dirty="0" err="1" smtClean="0">
                <a:solidFill>
                  <a:srgbClr val="206648"/>
                </a:solidFill>
                <a:latin typeface="Cambria" pitchFamily="18" charset="0"/>
                <a:cs typeface="Kartika" pitchFamily="18" charset="0"/>
              </a:rPr>
              <a:t>Token</a:t>
            </a:r>
            <a:r>
              <a:rPr lang="pt-BR" altLang="pt-BR" sz="2800" b="1" spc="-150" dirty="0" smtClean="0">
                <a:solidFill>
                  <a:srgbClr val="206648"/>
                </a:solidFill>
                <a:latin typeface="Cambria" pitchFamily="18" charset="0"/>
                <a:cs typeface="Kartika" pitchFamily="18" charset="0"/>
              </a:rPr>
              <a:t> possui diversos significados e funções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827584" y="1772816"/>
          <a:ext cx="7632848" cy="323596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3816424"/>
                <a:gridCol w="381642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NÃO </a:t>
                      </a:r>
                      <a:r>
                        <a:rPr lang="pt-BR" sz="16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VALOR MOBILIÁRIO</a:t>
                      </a:r>
                      <a:endParaRPr lang="pt-BR" sz="1600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VALOR MOBILIÁRIO</a:t>
                      </a:r>
                      <a:endParaRPr lang="pt-BR" sz="1600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3" indent="-7200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pt-B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Acesso prévio a um serviço (ex: jogo online) ou a um produto (ex: pontos de fidelidade) </a:t>
                      </a:r>
                    </a:p>
                    <a:p>
                      <a:pPr marL="0" marR="0" lvl="3" indent="-7200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altLang="pt-BR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3" indent="-7200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pt-BR" sz="1600" u="sng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Tokens</a:t>
                      </a:r>
                      <a:r>
                        <a:rPr lang="pt-BR" altLang="pt-BR" sz="1600" u="sng" dirty="0" smtClean="0">
                          <a:latin typeface="Times New Roman" pitchFamily="18" charset="0"/>
                          <a:cs typeface="Times New Roman" pitchFamily="18" charset="0"/>
                        </a:rPr>
                        <a:t> são bens de consumo*</a:t>
                      </a:r>
                    </a:p>
                    <a:p>
                      <a:pPr indent="-720000" algn="just"/>
                      <a:endParaRPr lang="pt-BR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3" indent="-7200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pt-B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Direito a voto ou ao recebimento de dividendos ou fração do projeto </a:t>
                      </a:r>
                    </a:p>
                    <a:p>
                      <a:pPr marL="0" marR="0" lvl="3" indent="-7200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altLang="pt-BR" sz="1600" u="sng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3" indent="-7200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pt-BR" sz="1600" u="sng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Tokens</a:t>
                      </a:r>
                      <a:r>
                        <a:rPr lang="pt-BR" altLang="pt-BR" sz="1600" u="sng" dirty="0" smtClean="0">
                          <a:latin typeface="Times New Roman" pitchFamily="18" charset="0"/>
                          <a:cs typeface="Times New Roman" pitchFamily="18" charset="0"/>
                        </a:rPr>
                        <a:t> são </a:t>
                      </a:r>
                      <a:r>
                        <a:rPr lang="pt-BR" altLang="pt-BR" sz="1600" i="1" u="sng" dirty="0" smtClean="0">
                          <a:latin typeface="Times New Roman" pitchFamily="18" charset="0"/>
                          <a:cs typeface="Times New Roman" pitchFamily="18" charset="0"/>
                        </a:rPr>
                        <a:t>valores mobiliários</a:t>
                      </a:r>
                      <a:r>
                        <a:rPr lang="pt-BR" altLang="pt-BR" sz="1600" u="sng" dirty="0" smtClean="0">
                          <a:latin typeface="Times New Roman" pitchFamily="18" charset="0"/>
                          <a:cs typeface="Times New Roman" pitchFamily="18" charset="0"/>
                        </a:rPr>
                        <a:t>, mais próximo às ações</a:t>
                      </a:r>
                      <a:endParaRPr lang="pt-BR" altLang="pt-BR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indent="-720000" algn="just"/>
                      <a:endParaRPr lang="pt-BR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3" indent="-7200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pt-B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O </a:t>
                      </a:r>
                      <a:r>
                        <a:rPr lang="pt-BR" altLang="pt-BR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token</a:t>
                      </a:r>
                      <a:r>
                        <a:rPr lang="pt-BR" altLang="pt-B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pode ser um </a:t>
                      </a:r>
                      <a:r>
                        <a:rPr lang="pt-BR" altLang="pt-BR" sz="1600" u="sng" dirty="0" smtClean="0">
                          <a:latin typeface="Times New Roman" pitchFamily="18" charset="0"/>
                          <a:cs typeface="Times New Roman" pitchFamily="18" charset="0"/>
                        </a:rPr>
                        <a:t>ativo per se</a:t>
                      </a:r>
                      <a:r>
                        <a:rPr lang="pt-BR" altLang="pt-B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, sem um projeto ou bem de consumo relacionado (ex: uma sofisticação/variante de uma </a:t>
                      </a:r>
                      <a:r>
                        <a:rPr lang="pt-BR" altLang="pt-BR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criptomoeda</a:t>
                      </a:r>
                      <a:r>
                        <a:rPr lang="pt-BR" altLang="pt-B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já existente)</a:t>
                      </a:r>
                    </a:p>
                    <a:p>
                      <a:pPr indent="-720000" algn="just"/>
                      <a:endParaRPr lang="pt-BR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3" indent="-7200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pt-B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Direito de participação nos lucros e remuneração </a:t>
                      </a:r>
                    </a:p>
                    <a:p>
                      <a:pPr marL="0" marR="0" lvl="3" indent="-7200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altLang="pt-BR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3" indent="-7200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pt-BR" sz="1600" u="sng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Tokens</a:t>
                      </a:r>
                      <a:r>
                        <a:rPr lang="pt-BR" altLang="pt-BR" sz="1600" u="sng" dirty="0" smtClean="0">
                          <a:latin typeface="Times New Roman" pitchFamily="18" charset="0"/>
                          <a:cs typeface="Times New Roman" pitchFamily="18" charset="0"/>
                        </a:rPr>
                        <a:t> são contratos</a:t>
                      </a:r>
                      <a:r>
                        <a:rPr lang="pt-BR" altLang="pt-BR" sz="1600" u="sng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de investimento coletivos e, portanto, valores mobiliários</a:t>
                      </a:r>
                      <a:endParaRPr lang="pt-BR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8604448" y="6453336"/>
            <a:ext cx="360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 smtClean="0">
                <a:latin typeface="Cambria" pitchFamily="18" charset="0"/>
              </a:rPr>
              <a:t>3</a:t>
            </a:r>
            <a:endParaRPr lang="pt-BR" sz="1100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611560" y="1124744"/>
            <a:ext cx="8280920" cy="38348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3" indent="-342900" algn="just">
              <a:spcBef>
                <a:spcPct val="20000"/>
              </a:spcBef>
              <a:buSzPct val="150000"/>
              <a:buFont typeface="Arial" pitchFamily="34" charset="0"/>
              <a:buChar char="•"/>
            </a:pPr>
            <a:r>
              <a:rPr lang="pt-BR" altLang="pt-BR" sz="1600" dirty="0" smtClean="0">
                <a:latin typeface="Times New Roman" pitchFamily="18" charset="0"/>
                <a:cs typeface="Times New Roman" pitchFamily="18" charset="0"/>
              </a:rPr>
              <a:t>Política monetária pré-definida.</a:t>
            </a:r>
          </a:p>
          <a:p>
            <a:pPr marL="342900" lvl="3" indent="-342900" algn="just">
              <a:spcBef>
                <a:spcPct val="20000"/>
              </a:spcBef>
              <a:buSzPct val="150000"/>
              <a:buFont typeface="Arial" pitchFamily="34" charset="0"/>
              <a:buChar char="•"/>
            </a:pPr>
            <a:r>
              <a:rPr lang="pt-BR" altLang="pt-BR" sz="1600" dirty="0" smtClean="0">
                <a:latin typeface="Times New Roman" pitchFamily="18" charset="0"/>
                <a:cs typeface="Times New Roman" pitchFamily="18" charset="0"/>
              </a:rPr>
              <a:t>“White </a:t>
            </a:r>
            <a:r>
              <a:rPr lang="pt-BR" altLang="pt-BR" sz="1600" dirty="0" err="1" smtClean="0">
                <a:latin typeface="Times New Roman" pitchFamily="18" charset="0"/>
                <a:cs typeface="Times New Roman" pitchFamily="18" charset="0"/>
              </a:rPr>
              <a:t>paper</a:t>
            </a:r>
            <a:r>
              <a:rPr lang="pt-BR" altLang="pt-BR" sz="1600" dirty="0" smtClean="0">
                <a:latin typeface="Times New Roman" pitchFamily="18" charset="0"/>
                <a:cs typeface="Times New Roman" pitchFamily="18" charset="0"/>
              </a:rPr>
              <a:t>” e “</a:t>
            </a:r>
            <a:r>
              <a:rPr lang="pt-BR" altLang="pt-BR" sz="1600" dirty="0" err="1" smtClean="0">
                <a:latin typeface="Times New Roman" pitchFamily="18" charset="0"/>
                <a:cs typeface="Times New Roman" pitchFamily="18" charset="0"/>
              </a:rPr>
              <a:t>technical</a:t>
            </a:r>
            <a:r>
              <a:rPr lang="pt-BR" altLang="pt-BR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altLang="pt-BR" sz="1600" dirty="0" err="1" smtClean="0">
                <a:latin typeface="Times New Roman" pitchFamily="18" charset="0"/>
                <a:cs typeface="Times New Roman" pitchFamily="18" charset="0"/>
              </a:rPr>
              <a:t>papers</a:t>
            </a:r>
            <a:r>
              <a:rPr lang="pt-BR" altLang="pt-BR" sz="1600" dirty="0" smtClean="0"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pPr marL="342900" lvl="3" indent="-342900" algn="just">
              <a:spcBef>
                <a:spcPct val="20000"/>
              </a:spcBef>
              <a:buSzPct val="150000"/>
              <a:buFont typeface="Arial" pitchFamily="34" charset="0"/>
              <a:buChar char="•"/>
            </a:pPr>
            <a:r>
              <a:rPr lang="pt-BR" altLang="pt-BR" sz="1600" dirty="0" smtClean="0">
                <a:latin typeface="Times New Roman" pitchFamily="18" charset="0"/>
                <a:cs typeface="Times New Roman" pitchFamily="18" charset="0"/>
              </a:rPr>
              <a:t>Aporte via </a:t>
            </a:r>
            <a:r>
              <a:rPr lang="pt-BR" altLang="pt-BR" sz="1600" dirty="0" err="1" smtClean="0">
                <a:latin typeface="Times New Roman" pitchFamily="18" charset="0"/>
                <a:cs typeface="Times New Roman" pitchFamily="18" charset="0"/>
              </a:rPr>
              <a:t>criptomoedas</a:t>
            </a:r>
            <a:r>
              <a:rPr lang="pt-BR" altLang="pt-BR" sz="1600" dirty="0" smtClean="0">
                <a:latin typeface="Times New Roman" pitchFamily="18" charset="0"/>
                <a:cs typeface="Times New Roman" pitchFamily="18" charset="0"/>
              </a:rPr>
              <a:t> já existentes, mas também pode usar moeda estatal.</a:t>
            </a:r>
          </a:p>
          <a:p>
            <a:pPr marL="800100" lvl="4" indent="-342900" algn="just">
              <a:spcBef>
                <a:spcPct val="20000"/>
              </a:spcBef>
              <a:buSzPct val="150000"/>
              <a:buFont typeface="Courier New" pitchFamily="49" charset="0"/>
              <a:buChar char="o"/>
            </a:pPr>
            <a:r>
              <a:rPr lang="pt-BR" altLang="pt-BR" sz="1600" dirty="0" smtClean="0">
                <a:latin typeface="Times New Roman" pitchFamily="18" charset="0"/>
                <a:cs typeface="Times New Roman" pitchFamily="18" charset="0"/>
              </a:rPr>
              <a:t>Se houver limite mínimo de captação e este não for atingindo, o aporte é devolvido.</a:t>
            </a:r>
          </a:p>
          <a:p>
            <a:pPr marL="342900" lvl="3" indent="-342900" algn="just">
              <a:spcBef>
                <a:spcPct val="20000"/>
              </a:spcBef>
              <a:buSzPct val="150000"/>
              <a:buFont typeface="Arial" pitchFamily="34" charset="0"/>
              <a:buChar char="•"/>
            </a:pPr>
            <a:r>
              <a:rPr lang="pt-BR" altLang="pt-BR" sz="1600" dirty="0" smtClean="0">
                <a:latin typeface="Times New Roman" pitchFamily="18" charset="0"/>
                <a:cs typeface="Times New Roman" pitchFamily="18" charset="0"/>
              </a:rPr>
              <a:t>Há fase de “</a:t>
            </a:r>
            <a:r>
              <a:rPr lang="pt-BR" altLang="pt-BR" sz="1600" dirty="0" err="1" smtClean="0">
                <a:latin typeface="Times New Roman" pitchFamily="18" charset="0"/>
                <a:cs typeface="Times New Roman" pitchFamily="18" charset="0"/>
              </a:rPr>
              <a:t>pré-ICO</a:t>
            </a:r>
            <a:r>
              <a:rPr lang="pt-BR" altLang="pt-BR" sz="1600" dirty="0" smtClean="0"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pPr marL="342900" lvl="3" indent="-342900" algn="just">
              <a:spcBef>
                <a:spcPct val="20000"/>
              </a:spcBef>
              <a:buSzPct val="150000"/>
              <a:buFont typeface="Arial" pitchFamily="34" charset="0"/>
              <a:buChar char="•"/>
            </a:pPr>
            <a:r>
              <a:rPr lang="pt-BR" altLang="pt-BR" sz="1600" dirty="0" smtClean="0">
                <a:latin typeface="Times New Roman" pitchFamily="18" charset="0"/>
                <a:cs typeface="Times New Roman" pitchFamily="18" charset="0"/>
              </a:rPr>
              <a:t>Registros em </a:t>
            </a:r>
            <a:r>
              <a:rPr lang="pt-BR" altLang="pt-BR" sz="1600" b="1" dirty="0" smtClean="0">
                <a:latin typeface="Times New Roman" pitchFamily="18" charset="0"/>
                <a:cs typeface="Times New Roman" pitchFamily="18" charset="0"/>
              </a:rPr>
              <a:t>blockchain</a:t>
            </a:r>
            <a:r>
              <a:rPr lang="pt-BR" altLang="pt-BR" sz="1600" dirty="0" smtClean="0">
                <a:latin typeface="Times New Roman" pitchFamily="18" charset="0"/>
                <a:cs typeface="Times New Roman" pitchFamily="18" charset="0"/>
              </a:rPr>
              <a:t> público (ex: </a:t>
            </a:r>
            <a:r>
              <a:rPr lang="pt-BR" altLang="pt-BR" sz="1600" dirty="0" err="1" smtClean="0">
                <a:latin typeface="Times New Roman" pitchFamily="18" charset="0"/>
                <a:cs typeface="Times New Roman" pitchFamily="18" charset="0"/>
              </a:rPr>
              <a:t>Ethereum</a:t>
            </a:r>
            <a:r>
              <a:rPr lang="pt-BR" altLang="pt-BR" sz="16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pt-BR" altLang="pt-BR" sz="16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pt-BR" altLang="pt-BR" sz="1600" dirty="0" smtClean="0">
                <a:latin typeface="Times New Roman" pitchFamily="18" charset="0"/>
                <a:cs typeface="Times New Roman" pitchFamily="18" charset="0"/>
              </a:rPr>
              <a:t> integridade e transparência das operações.</a:t>
            </a:r>
          </a:p>
          <a:p>
            <a:pPr marL="342900" lvl="3" indent="-342900" algn="just">
              <a:spcBef>
                <a:spcPct val="20000"/>
              </a:spcBef>
              <a:buSzPct val="150000"/>
              <a:buFont typeface="Arial" pitchFamily="34" charset="0"/>
              <a:buChar char="•"/>
            </a:pPr>
            <a:r>
              <a:rPr lang="pt-BR" altLang="pt-BR" sz="1600" dirty="0" smtClean="0">
                <a:latin typeface="Times New Roman" pitchFamily="18" charset="0"/>
                <a:cs typeface="Times New Roman" pitchFamily="18" charset="0"/>
              </a:rPr>
              <a:t>Fluxos regidos por códigos (</a:t>
            </a:r>
            <a:r>
              <a:rPr lang="pt-BR" altLang="pt-BR" sz="1600" b="1" dirty="0" err="1" smtClean="0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pt-BR" altLang="pt-BR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altLang="pt-BR" sz="1600" b="1" dirty="0" err="1" smtClean="0">
                <a:latin typeface="Times New Roman" pitchFamily="18" charset="0"/>
                <a:cs typeface="Times New Roman" pitchFamily="18" charset="0"/>
              </a:rPr>
              <a:t>contracts</a:t>
            </a:r>
            <a:r>
              <a:rPr lang="pt-BR" altLang="pt-BR" sz="1600" dirty="0" smtClean="0">
                <a:latin typeface="Times New Roman" pitchFamily="18" charset="0"/>
                <a:cs typeface="Times New Roman" pitchFamily="18" charset="0"/>
              </a:rPr>
              <a:t>) públicos e auditáveis.</a:t>
            </a:r>
          </a:p>
          <a:p>
            <a:pPr marL="342900" lvl="2" indent="-342900" algn="just">
              <a:spcBef>
                <a:spcPct val="20000"/>
              </a:spcBef>
              <a:buSzPct val="150000"/>
              <a:buFont typeface="Arial" pitchFamily="34" charset="0"/>
              <a:buChar char="•"/>
            </a:pPr>
            <a:r>
              <a:rPr lang="pt-BR" altLang="pt-BR" sz="1600" dirty="0" smtClean="0">
                <a:latin typeface="Times New Roman" pitchFamily="18" charset="0"/>
                <a:cs typeface="Times New Roman" pitchFamily="18" charset="0"/>
              </a:rPr>
              <a:t>Listagem dos </a:t>
            </a:r>
            <a:r>
              <a:rPr lang="pt-BR" altLang="pt-BR" sz="1600" dirty="0" err="1" smtClean="0">
                <a:latin typeface="Times New Roman" pitchFamily="18" charset="0"/>
                <a:cs typeface="Times New Roman" pitchFamily="18" charset="0"/>
              </a:rPr>
              <a:t>tokens</a:t>
            </a:r>
            <a:r>
              <a:rPr lang="pt-BR" altLang="pt-BR" sz="1600" dirty="0" smtClean="0">
                <a:latin typeface="Times New Roman" pitchFamily="18" charset="0"/>
                <a:cs typeface="Times New Roman" pitchFamily="18" charset="0"/>
              </a:rPr>
              <a:t> em </a:t>
            </a:r>
            <a:r>
              <a:rPr lang="pt-BR" altLang="pt-BR" sz="1600" b="1" dirty="0" err="1" smtClean="0">
                <a:latin typeface="Times New Roman" pitchFamily="18" charset="0"/>
                <a:cs typeface="Times New Roman" pitchFamily="18" charset="0"/>
              </a:rPr>
              <a:t>exchanges</a:t>
            </a:r>
            <a:r>
              <a:rPr lang="pt-BR" altLang="pt-BR" sz="1600" b="1" dirty="0" smtClean="0">
                <a:latin typeface="Times New Roman" pitchFamily="18" charset="0"/>
                <a:cs typeface="Times New Roman" pitchFamily="18" charset="0"/>
              </a:rPr>
              <a:t> especializadas</a:t>
            </a:r>
            <a:r>
              <a:rPr lang="pt-BR" altLang="pt-BR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altLang="pt-BR" sz="16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pt-BR" altLang="pt-BR" sz="1600" dirty="0" smtClean="0">
                <a:latin typeface="Times New Roman" pitchFamily="18" charset="0"/>
                <a:cs typeface="Times New Roman" pitchFamily="18" charset="0"/>
              </a:rPr>
              <a:t> mercado secundário (sem regulamentação).</a:t>
            </a:r>
          </a:p>
          <a:p>
            <a:pPr marL="342900" lvl="3" indent="-342900" algn="just">
              <a:spcBef>
                <a:spcPct val="20000"/>
              </a:spcBef>
              <a:buSzPct val="150000"/>
              <a:buFont typeface="Arial" pitchFamily="34" charset="0"/>
              <a:buChar char="•"/>
            </a:pPr>
            <a:r>
              <a:rPr lang="pt-BR" altLang="pt-BR" sz="1600" dirty="0" smtClean="0">
                <a:latin typeface="Times New Roman" pitchFamily="18" charset="0"/>
                <a:cs typeface="Times New Roman" pitchFamily="18" charset="0"/>
              </a:rPr>
              <a:t>Transações no mercado primário e secundário:</a:t>
            </a:r>
          </a:p>
          <a:p>
            <a:pPr marL="800100" lvl="4" indent="-342900" algn="just">
              <a:spcBef>
                <a:spcPct val="20000"/>
              </a:spcBef>
              <a:buSzPct val="150000"/>
              <a:buFont typeface="Courier New" pitchFamily="49" charset="0"/>
              <a:buChar char="o"/>
            </a:pPr>
            <a:r>
              <a:rPr lang="pt-BR" altLang="pt-BR" sz="1600" dirty="0" smtClean="0">
                <a:latin typeface="Times New Roman" pitchFamily="18" charset="0"/>
                <a:cs typeface="Times New Roman" pitchFamily="18" charset="0"/>
              </a:rPr>
              <a:t>Online e </a:t>
            </a:r>
            <a:r>
              <a:rPr lang="pt-BR" altLang="pt-BR" sz="1600" dirty="0" err="1" smtClean="0">
                <a:latin typeface="Times New Roman" pitchFamily="18" charset="0"/>
                <a:cs typeface="Times New Roman" pitchFamily="18" charset="0"/>
              </a:rPr>
              <a:t>transfronteiriças</a:t>
            </a:r>
            <a:r>
              <a:rPr lang="pt-BR" altLang="pt-BR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800100" lvl="4" indent="-342900" algn="just">
              <a:spcBef>
                <a:spcPct val="20000"/>
              </a:spcBef>
              <a:buSzPct val="150000"/>
              <a:buFont typeface="Courier New" pitchFamily="49" charset="0"/>
              <a:buChar char="o"/>
            </a:pPr>
            <a:r>
              <a:rPr lang="pt-BR" altLang="pt-BR" sz="1600" dirty="0" smtClean="0">
                <a:latin typeface="Times New Roman" pitchFamily="18" charset="0"/>
                <a:cs typeface="Times New Roman" pitchFamily="18" charset="0"/>
              </a:rPr>
              <a:t>Grau de </a:t>
            </a:r>
            <a:r>
              <a:rPr lang="pt-BR" altLang="pt-BR" sz="1600" dirty="0" err="1" smtClean="0">
                <a:latin typeface="Times New Roman" pitchFamily="18" charset="0"/>
                <a:cs typeface="Times New Roman" pitchFamily="18" charset="0"/>
              </a:rPr>
              <a:t>pseudo-anonimato</a:t>
            </a:r>
            <a:r>
              <a:rPr lang="pt-BR" altLang="pt-BR" sz="1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800100" lvl="4" indent="-342900" algn="just">
              <a:spcBef>
                <a:spcPct val="20000"/>
              </a:spcBef>
              <a:buSzPct val="150000"/>
              <a:buFont typeface="Courier New" pitchFamily="49" charset="0"/>
              <a:buChar char="o"/>
            </a:pPr>
            <a:r>
              <a:rPr lang="pt-BR" altLang="pt-BR" sz="1600" dirty="0" smtClean="0">
                <a:latin typeface="Times New Roman" pitchFamily="18" charset="0"/>
                <a:cs typeface="Times New Roman" pitchFamily="18" charset="0"/>
              </a:rPr>
              <a:t>Relativamente rápidas/baratas.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1475656" y="260648"/>
            <a:ext cx="74168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 algn="r">
              <a:spcBef>
                <a:spcPct val="20000"/>
              </a:spcBef>
              <a:buSzPct val="150000"/>
            </a:pPr>
            <a:r>
              <a:rPr lang="pt-BR" altLang="pt-BR" sz="2800" b="1" spc="-150" dirty="0" smtClean="0">
                <a:solidFill>
                  <a:srgbClr val="206648"/>
                </a:solidFill>
                <a:latin typeface="Cambria" pitchFamily="18" charset="0"/>
                <a:cs typeface="Kartika" pitchFamily="18" charset="0"/>
              </a:rPr>
              <a:t>Características da emissões via ICO</a:t>
            </a:r>
          </a:p>
        </p:txBody>
      </p:sp>
      <p:pic>
        <p:nvPicPr>
          <p:cNvPr id="4" name="Picture 15" descr="C:\Users\lbarreto\Downloads\what-is-the-blockchain-and-why-is-it-so-importan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5229200"/>
            <a:ext cx="1584176" cy="9932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Picture 16" descr="C:\Users\lbarreto\Downloads\how-smart-contracts-work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904" y="5229200"/>
            <a:ext cx="1668016" cy="10801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14" descr="C:\Users\lbarreto\Downloads\índic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04248" y="5229200"/>
            <a:ext cx="1656184" cy="10801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CaixaDeTexto 6"/>
          <p:cNvSpPr txBox="1"/>
          <p:nvPr/>
        </p:nvSpPr>
        <p:spPr>
          <a:xfrm>
            <a:off x="8604448" y="6453336"/>
            <a:ext cx="360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 smtClean="0">
                <a:latin typeface="Cambria" pitchFamily="18" charset="0"/>
              </a:rPr>
              <a:t>4</a:t>
            </a:r>
            <a:endParaRPr lang="pt-BR" sz="1100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980728"/>
            <a:ext cx="8496944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tângulo 7"/>
          <p:cNvSpPr/>
          <p:nvPr/>
        </p:nvSpPr>
        <p:spPr>
          <a:xfrm>
            <a:off x="467544" y="260648"/>
            <a:ext cx="86764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1" indent="-342900" algn="ctr">
              <a:spcBef>
                <a:spcPct val="20000"/>
              </a:spcBef>
              <a:buSzPct val="150000"/>
            </a:pPr>
            <a:r>
              <a:rPr lang="pt-BR" altLang="pt-BR" sz="2800" b="1" spc="-150" dirty="0" err="1" smtClean="0">
                <a:solidFill>
                  <a:srgbClr val="206648"/>
                </a:solidFill>
                <a:latin typeface="Univers" pitchFamily="34" charset="0"/>
                <a:cs typeface="Kartika" pitchFamily="18" charset="0"/>
              </a:rPr>
              <a:t>ICOs</a:t>
            </a:r>
            <a:r>
              <a:rPr lang="pt-BR" altLang="pt-BR" sz="2800" b="1" spc="-150" dirty="0" smtClean="0">
                <a:solidFill>
                  <a:srgbClr val="206648"/>
                </a:solidFill>
                <a:latin typeface="Univers" pitchFamily="34" charset="0"/>
                <a:cs typeface="Kartika" pitchFamily="18" charset="0"/>
              </a:rPr>
              <a:t>: Captação em 2017</a:t>
            </a:r>
            <a:endParaRPr lang="pt-BR" altLang="pt-BR" sz="2800" b="1" spc="-150" dirty="0">
              <a:solidFill>
                <a:srgbClr val="206648"/>
              </a:solidFill>
              <a:latin typeface="Univers" pitchFamily="34" charset="0"/>
              <a:cs typeface="Kartika" pitchFamily="18" charset="0"/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395536" y="6309320"/>
            <a:ext cx="874846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altLang="pt-BR" sz="1000" dirty="0" smtClean="0">
                <a:latin typeface="Arial" pitchFamily="34" charset="0"/>
                <a:cs typeface="Arial" pitchFamily="34" charset="0"/>
              </a:rPr>
              <a:t>Fonte: </a:t>
            </a:r>
            <a:r>
              <a:rPr lang="pt-BR" altLang="pt-BR" sz="1000" dirty="0" smtClean="0">
                <a:latin typeface="Arial" pitchFamily="34" charset="0"/>
                <a:cs typeface="Arial" pitchFamily="34" charset="0"/>
                <a:hlinkClick r:id="rId4"/>
              </a:rPr>
              <a:t>https://www.coinschedule.com/stats.php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8604448" y="6453336"/>
            <a:ext cx="360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 smtClean="0">
                <a:latin typeface="Cambria" pitchFamily="18" charset="0"/>
              </a:rPr>
              <a:t>5</a:t>
            </a:r>
            <a:endParaRPr lang="pt-BR" sz="1100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611560" y="188640"/>
            <a:ext cx="82809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1" indent="-342900" algn="r">
              <a:spcBef>
                <a:spcPct val="20000"/>
              </a:spcBef>
              <a:buSzPct val="150000"/>
            </a:pPr>
            <a:r>
              <a:rPr lang="pt-BR" altLang="pt-BR" sz="2800" b="1" spc="-150" dirty="0" smtClean="0">
                <a:solidFill>
                  <a:srgbClr val="206648"/>
                </a:solidFill>
                <a:latin typeface="Cambria" pitchFamily="18" charset="0"/>
                <a:cs typeface="Kartika" pitchFamily="18" charset="0"/>
              </a:rPr>
              <a:t>Houve um aumento significativo de </a:t>
            </a:r>
            <a:r>
              <a:rPr lang="pt-BR" altLang="pt-BR" sz="2800" b="1" spc="-150" dirty="0" err="1" smtClean="0">
                <a:solidFill>
                  <a:srgbClr val="206648"/>
                </a:solidFill>
                <a:latin typeface="Cambria" pitchFamily="18" charset="0"/>
                <a:cs typeface="Kartika" pitchFamily="18" charset="0"/>
              </a:rPr>
              <a:t>ICOs</a:t>
            </a:r>
            <a:r>
              <a:rPr lang="pt-BR" altLang="pt-BR" sz="2800" b="1" spc="-150" dirty="0" smtClean="0">
                <a:solidFill>
                  <a:srgbClr val="206648"/>
                </a:solidFill>
                <a:latin typeface="Cambria" pitchFamily="18" charset="0"/>
                <a:cs typeface="Kartika" pitchFamily="18" charset="0"/>
              </a:rPr>
              <a:t>  em 2017</a:t>
            </a:r>
            <a:endParaRPr lang="pt-BR" altLang="pt-BR" sz="2800" b="1" spc="-150" dirty="0">
              <a:solidFill>
                <a:srgbClr val="206648"/>
              </a:solidFill>
              <a:latin typeface="Cambria" pitchFamily="18" charset="0"/>
              <a:cs typeface="Kartika" pitchFamily="18" charset="0"/>
            </a:endParaRPr>
          </a:p>
        </p:txBody>
      </p:sp>
      <p:pic>
        <p:nvPicPr>
          <p:cNvPr id="6" name="Picture 2" descr="https://assets.bwbx.io/images/users/iqjWHBFdfxIU/iKQkbzDtyi7Y/v1/800x-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7" y="908720"/>
            <a:ext cx="8748463" cy="5688632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8604448" y="6453336"/>
            <a:ext cx="360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 smtClean="0">
                <a:latin typeface="Cambria" pitchFamily="18" charset="0"/>
              </a:rPr>
              <a:t>6</a:t>
            </a:r>
            <a:endParaRPr lang="pt-BR" sz="1100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908720"/>
            <a:ext cx="8496944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tângulo 3"/>
          <p:cNvSpPr/>
          <p:nvPr/>
        </p:nvSpPr>
        <p:spPr>
          <a:xfrm>
            <a:off x="611560" y="188640"/>
            <a:ext cx="8280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1" indent="-342900" algn="r">
              <a:spcBef>
                <a:spcPct val="20000"/>
              </a:spcBef>
              <a:buSzPct val="150000"/>
            </a:pPr>
            <a:r>
              <a:rPr lang="pt-BR" altLang="pt-BR" sz="2000" b="1" spc="-150" dirty="0" smtClean="0">
                <a:solidFill>
                  <a:srgbClr val="206648"/>
                </a:solidFill>
                <a:latin typeface="Cambria" pitchFamily="18" charset="0"/>
                <a:cs typeface="Kartika" pitchFamily="18" charset="0"/>
              </a:rPr>
              <a:t>44% das captações são direcionadas  à própria infraestrutura virtual  </a:t>
            </a:r>
            <a:endParaRPr lang="pt-BR" altLang="pt-BR" sz="2000" b="1" spc="-150" dirty="0">
              <a:solidFill>
                <a:srgbClr val="206648"/>
              </a:solidFill>
              <a:latin typeface="Cambria" pitchFamily="18" charset="0"/>
              <a:cs typeface="Kartika" pitchFamily="18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395536" y="6381328"/>
            <a:ext cx="874846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pt-BR" altLang="pt-BR" sz="1000" dirty="0" smtClean="0">
                <a:latin typeface="Arial" pitchFamily="34" charset="0"/>
                <a:cs typeface="Arial" pitchFamily="34" charset="0"/>
              </a:rPr>
              <a:t>Fonte: </a:t>
            </a:r>
            <a:r>
              <a:rPr lang="pt-BR" altLang="pt-BR" sz="1000" dirty="0" smtClean="0">
                <a:latin typeface="Arial" pitchFamily="34" charset="0"/>
                <a:cs typeface="Arial" pitchFamily="34" charset="0"/>
                <a:hlinkClick r:id="rId3"/>
              </a:rPr>
              <a:t>https://www.coinschedule.com/stats.php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8604448" y="6453336"/>
            <a:ext cx="360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 smtClean="0">
                <a:latin typeface="Cambria" pitchFamily="18" charset="0"/>
              </a:rPr>
              <a:t>7</a:t>
            </a:r>
            <a:endParaRPr lang="pt-BR" sz="1100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3568" y="188641"/>
            <a:ext cx="8208912" cy="648071"/>
          </a:xfrm>
        </p:spPr>
        <p:txBody>
          <a:bodyPr>
            <a:normAutofit/>
          </a:bodyPr>
          <a:lstStyle/>
          <a:p>
            <a:pPr marL="342900" lvl="1" indent="-342900" algn="r" rtl="0">
              <a:spcBef>
                <a:spcPct val="20000"/>
              </a:spcBef>
              <a:buSzPct val="150000"/>
            </a:pPr>
            <a:r>
              <a:rPr lang="pt-BR" altLang="pt-BR" sz="2800" b="1" kern="1200" spc="-150" dirty="0">
                <a:solidFill>
                  <a:srgbClr val="206648"/>
                </a:solidFill>
                <a:latin typeface="Cambria" pitchFamily="18" charset="0"/>
                <a:ea typeface="+mn-ea"/>
                <a:cs typeface="Kartika" pitchFamily="18" charset="0"/>
              </a:rPr>
              <a:t>T</a:t>
            </a:r>
            <a:r>
              <a:rPr lang="pt-BR" altLang="pt-BR" sz="2800" b="1" kern="1200" spc="-150" dirty="0" smtClean="0">
                <a:solidFill>
                  <a:srgbClr val="206648"/>
                </a:solidFill>
                <a:latin typeface="Cambria" pitchFamily="18" charset="0"/>
                <a:ea typeface="+mn-ea"/>
                <a:cs typeface="Kartika" pitchFamily="18" charset="0"/>
              </a:rPr>
              <a:t>ratamento recente dado  pelas jurisdições aos </a:t>
            </a:r>
            <a:r>
              <a:rPr lang="pt-BR" altLang="pt-BR" sz="2800" b="1" kern="1200" spc="-150" dirty="0" err="1" smtClean="0">
                <a:solidFill>
                  <a:srgbClr val="206648"/>
                </a:solidFill>
                <a:latin typeface="Cambria" pitchFamily="18" charset="0"/>
                <a:ea typeface="+mn-ea"/>
                <a:cs typeface="Kartika" pitchFamily="18" charset="0"/>
              </a:rPr>
              <a:t>ICOs</a:t>
            </a:r>
            <a:r>
              <a:rPr lang="pt-BR" altLang="pt-BR" sz="2800" b="1" kern="1200" spc="-150" dirty="0" smtClean="0">
                <a:solidFill>
                  <a:srgbClr val="206648"/>
                </a:solidFill>
                <a:latin typeface="Cambria" pitchFamily="18" charset="0"/>
                <a:ea typeface="+mn-ea"/>
                <a:cs typeface="Kartika" pitchFamily="18" charset="0"/>
              </a:rPr>
              <a:t> </a:t>
            </a:r>
            <a:endParaRPr lang="pt-BR" altLang="pt-BR" sz="2800" b="1" kern="1200" spc="-150" dirty="0">
              <a:solidFill>
                <a:srgbClr val="206648"/>
              </a:solidFill>
              <a:latin typeface="Cambria" pitchFamily="18" charset="0"/>
              <a:ea typeface="+mn-ea"/>
              <a:cs typeface="Kartika" pitchFamily="18" charset="0"/>
            </a:endParaRPr>
          </a:p>
        </p:txBody>
      </p:sp>
      <p:sp>
        <p:nvSpPr>
          <p:cNvPr id="1026" name="AutoShape 2" descr="Resultado de imagem para bandeira chin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28" name="AutoShape 4" descr="Resultado de imagem para bandeira chin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30" name="AutoShape 6" descr="Resultado de imagem para bandeira chin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32" name="AutoShape 8" descr="Resultado de imagem para bandeira chin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34" name="AutoShape 10" descr="Resultado de imagem para bandeira chin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036" name="Picture 12" descr="Resultado de imagem para bandeira chin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980728"/>
            <a:ext cx="1147410" cy="576064"/>
          </a:xfrm>
          <a:prstGeom prst="rect">
            <a:avLst/>
          </a:prstGeom>
          <a:noFill/>
        </p:spPr>
      </p:pic>
      <p:pic>
        <p:nvPicPr>
          <p:cNvPr id="1038" name="Picture 14" descr="Resultado de imagem para EU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2420888"/>
            <a:ext cx="1152128" cy="720000"/>
          </a:xfrm>
          <a:prstGeom prst="rect">
            <a:avLst/>
          </a:prstGeom>
          <a:noFill/>
        </p:spPr>
      </p:pic>
      <p:sp>
        <p:nvSpPr>
          <p:cNvPr id="1040" name="AutoShape 16" descr="Resultado de imagem para canadá bandeir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42" name="AutoShape 18" descr="Resultado de imagem para canadá bandeir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044" name="Picture 20" descr="Resultado de imagem para canadá bandeir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3140968"/>
            <a:ext cx="1152128" cy="720000"/>
          </a:xfrm>
          <a:prstGeom prst="rect">
            <a:avLst/>
          </a:prstGeom>
          <a:noFill/>
        </p:spPr>
      </p:pic>
      <p:pic>
        <p:nvPicPr>
          <p:cNvPr id="1048" name="Picture 24" descr="Resultado de imagem para Singapura bandeir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5576" y="3861048"/>
            <a:ext cx="1152128" cy="720000"/>
          </a:xfrm>
          <a:prstGeom prst="rect">
            <a:avLst/>
          </a:prstGeom>
          <a:noFill/>
        </p:spPr>
      </p:pic>
      <p:pic>
        <p:nvPicPr>
          <p:cNvPr id="1050" name="Picture 26" descr="Resultado de imagem para Rússia bandeira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5576" y="1412776"/>
            <a:ext cx="1152119" cy="504056"/>
          </a:xfrm>
          <a:prstGeom prst="rect">
            <a:avLst/>
          </a:prstGeom>
          <a:noFill/>
        </p:spPr>
      </p:pic>
      <p:pic>
        <p:nvPicPr>
          <p:cNvPr id="1052" name="Picture 28" descr="Resultado de imagem para Brasil bandeira"/>
          <p:cNvPicPr>
            <a:picLocks noChangeAspect="1" noChangeArrowheads="1"/>
          </p:cNvPicPr>
          <p:nvPr/>
        </p:nvPicPr>
        <p:blipFill>
          <a:blip r:embed="rId7" cstate="print"/>
          <a:srcRect t="14708" b="14696"/>
          <a:stretch>
            <a:fillRect/>
          </a:stretch>
        </p:blipFill>
        <p:spPr bwMode="auto">
          <a:xfrm>
            <a:off x="755576" y="6021288"/>
            <a:ext cx="1152128" cy="720000"/>
          </a:xfrm>
          <a:prstGeom prst="rect">
            <a:avLst/>
          </a:prstGeom>
          <a:noFill/>
        </p:spPr>
      </p:pic>
      <p:sp>
        <p:nvSpPr>
          <p:cNvPr id="31" name="Retângulo 30"/>
          <p:cNvSpPr/>
          <p:nvPr/>
        </p:nvSpPr>
        <p:spPr>
          <a:xfrm>
            <a:off x="1979712" y="980728"/>
            <a:ext cx="6768752" cy="144016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00050" lvl="0" indent="-400050" algn="just"/>
            <a:r>
              <a:rPr lang="pt-BR" sz="1400" dirty="0" smtClean="0">
                <a:solidFill>
                  <a:srgbClr val="050F0B"/>
                </a:solidFill>
                <a:latin typeface="Times New Roman" pitchFamily="18" charset="0"/>
                <a:cs typeface="Times New Roman" pitchFamily="18" charset="0"/>
              </a:rPr>
              <a:t>Ago/Set/2017:</a:t>
            </a:r>
          </a:p>
          <a:p>
            <a:pPr marL="400050" lvl="0" indent="-400050" algn="just"/>
            <a:endParaRPr lang="pt-BR" sz="800" dirty="0" smtClean="0">
              <a:solidFill>
                <a:srgbClr val="050F0B"/>
              </a:solidFill>
              <a:latin typeface="Times New Roman" pitchFamily="18" charset="0"/>
              <a:cs typeface="Times New Roman" pitchFamily="18" charset="0"/>
            </a:endParaRPr>
          </a:p>
          <a:p>
            <a:pPr marL="400050" lvl="0" indent="-400050" algn="just">
              <a:buFont typeface="+mj-lt"/>
              <a:buAutoNum type="romanUcPeriod"/>
            </a:pPr>
            <a:r>
              <a:rPr lang="pt-BR" sz="1400" dirty="0" smtClean="0">
                <a:solidFill>
                  <a:srgbClr val="050F0B"/>
                </a:solidFill>
                <a:latin typeface="Times New Roman" pitchFamily="18" charset="0"/>
                <a:cs typeface="Times New Roman" pitchFamily="18" charset="0"/>
              </a:rPr>
              <a:t>Não reconhecem </a:t>
            </a:r>
            <a:r>
              <a:rPr lang="pt-BR" sz="1400" dirty="0" err="1" smtClean="0">
                <a:solidFill>
                  <a:srgbClr val="050F0B"/>
                </a:solidFill>
                <a:latin typeface="Times New Roman" pitchFamily="18" charset="0"/>
                <a:cs typeface="Times New Roman" pitchFamily="18" charset="0"/>
              </a:rPr>
              <a:t>criptomoedas</a:t>
            </a:r>
            <a:r>
              <a:rPr lang="pt-BR" sz="1400" dirty="0" smtClean="0">
                <a:solidFill>
                  <a:srgbClr val="050F0B"/>
                </a:solidFill>
                <a:latin typeface="Times New Roman" pitchFamily="18" charset="0"/>
                <a:cs typeface="Times New Roman" pitchFamily="18" charset="0"/>
              </a:rPr>
              <a:t> como meio de pagamento; proibição (inicial) de </a:t>
            </a:r>
            <a:r>
              <a:rPr lang="pt-BR" sz="1400" dirty="0" err="1" smtClean="0">
                <a:solidFill>
                  <a:srgbClr val="050F0B"/>
                </a:solidFill>
                <a:latin typeface="Times New Roman" pitchFamily="18" charset="0"/>
                <a:cs typeface="Times New Roman" pitchFamily="18" charset="0"/>
              </a:rPr>
              <a:t>ICOs</a:t>
            </a:r>
            <a:r>
              <a:rPr lang="pt-BR" sz="1400" dirty="0" smtClean="0">
                <a:solidFill>
                  <a:srgbClr val="050F0B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400050" lvl="0" indent="-400050" algn="just">
              <a:buFont typeface="+mj-lt"/>
              <a:buAutoNum type="romanUcPeriod"/>
            </a:pPr>
            <a:r>
              <a:rPr lang="pt-BR" sz="1400" dirty="0" smtClean="0">
                <a:solidFill>
                  <a:srgbClr val="050F0B"/>
                </a:solidFill>
                <a:latin typeface="Times New Roman" pitchFamily="18" charset="0"/>
                <a:cs typeface="Times New Roman" pitchFamily="18" charset="0"/>
              </a:rPr>
              <a:t>Impactos recentes na cotação de </a:t>
            </a:r>
            <a:r>
              <a:rPr lang="pt-BR" sz="1400" dirty="0" err="1" smtClean="0">
                <a:solidFill>
                  <a:srgbClr val="050F0B"/>
                </a:solidFill>
                <a:latin typeface="Times New Roman" pitchFamily="18" charset="0"/>
                <a:cs typeface="Times New Roman" pitchFamily="18" charset="0"/>
              </a:rPr>
              <a:t>criptomoedas</a:t>
            </a:r>
            <a:r>
              <a:rPr lang="pt-BR" sz="1400" dirty="0" smtClean="0">
                <a:solidFill>
                  <a:srgbClr val="050F0B"/>
                </a:solidFill>
                <a:latin typeface="Times New Roman" pitchFamily="18" charset="0"/>
                <a:cs typeface="Times New Roman" pitchFamily="18" charset="0"/>
              </a:rPr>
              <a:t>, interrupção de </a:t>
            </a:r>
            <a:r>
              <a:rPr lang="pt-BR" sz="1400" dirty="0" err="1" smtClean="0">
                <a:solidFill>
                  <a:srgbClr val="050F0B"/>
                </a:solidFill>
                <a:latin typeface="Times New Roman" pitchFamily="18" charset="0"/>
                <a:cs typeface="Times New Roman" pitchFamily="18" charset="0"/>
              </a:rPr>
              <a:t>exchanges</a:t>
            </a:r>
            <a:r>
              <a:rPr lang="pt-BR" sz="1400" dirty="0" smtClean="0">
                <a:solidFill>
                  <a:srgbClr val="050F0B"/>
                </a:solidFill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pt-BR" sz="1400" dirty="0" err="1" smtClean="0">
                <a:solidFill>
                  <a:srgbClr val="050F0B"/>
                </a:solidFill>
                <a:latin typeface="Times New Roman" pitchFamily="18" charset="0"/>
                <a:cs typeface="Times New Roman" pitchFamily="18" charset="0"/>
              </a:rPr>
              <a:t>ICOs</a:t>
            </a:r>
            <a:r>
              <a:rPr lang="pt-BR" sz="1400" dirty="0" smtClean="0">
                <a:solidFill>
                  <a:srgbClr val="050F0B"/>
                </a:solidFill>
                <a:latin typeface="Times New Roman" pitchFamily="18" charset="0"/>
                <a:cs typeface="Times New Roman" pitchFamily="18" charset="0"/>
              </a:rPr>
              <a:t> em andamento;</a:t>
            </a:r>
          </a:p>
          <a:p>
            <a:pPr marL="400050" lvl="0" indent="-400050" algn="just">
              <a:buFont typeface="+mj-lt"/>
              <a:buAutoNum type="romanUcPeriod"/>
            </a:pPr>
            <a:r>
              <a:rPr lang="pt-BR" sz="1400" dirty="0" smtClean="0">
                <a:solidFill>
                  <a:srgbClr val="050F0B"/>
                </a:solidFill>
                <a:latin typeface="Times New Roman" pitchFamily="18" charset="0"/>
                <a:cs typeface="Times New Roman" pitchFamily="18" charset="0"/>
              </a:rPr>
              <a:t>Alguns consideram proibição apenas temporária.</a:t>
            </a:r>
            <a:r>
              <a:rPr lang="pt-BR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tângulo 32"/>
          <p:cNvSpPr/>
          <p:nvPr/>
        </p:nvSpPr>
        <p:spPr>
          <a:xfrm>
            <a:off x="1979712" y="2420888"/>
            <a:ext cx="6768752" cy="720080"/>
          </a:xfrm>
          <a:prstGeom prst="rect">
            <a:avLst/>
          </a:prstGeom>
          <a:noFill/>
          <a:ln w="9525">
            <a:solidFill>
              <a:srgbClr val="050F0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pt-BR" sz="1400" dirty="0" smtClean="0">
              <a:solidFill>
                <a:srgbClr val="050F0B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pt-BR" sz="1400" dirty="0" smtClean="0">
                <a:solidFill>
                  <a:srgbClr val="050F0B"/>
                </a:solidFill>
                <a:latin typeface="Times New Roman" pitchFamily="18" charset="0"/>
                <a:cs typeface="Times New Roman" pitchFamily="18" charset="0"/>
              </a:rPr>
              <a:t>Jul/17: se </a:t>
            </a:r>
            <a:r>
              <a:rPr lang="pt-BR" sz="1400" dirty="0" err="1" smtClean="0">
                <a:solidFill>
                  <a:srgbClr val="050F0B"/>
                </a:solidFill>
                <a:latin typeface="Times New Roman" pitchFamily="18" charset="0"/>
                <a:cs typeface="Times New Roman" pitchFamily="18" charset="0"/>
              </a:rPr>
              <a:t>tokens</a:t>
            </a:r>
            <a:r>
              <a:rPr lang="pt-BR" sz="1400" dirty="0" smtClean="0">
                <a:solidFill>
                  <a:srgbClr val="050F0B"/>
                </a:solidFill>
                <a:latin typeface="Times New Roman" pitchFamily="18" charset="0"/>
                <a:cs typeface="Times New Roman" pitchFamily="18" charset="0"/>
              </a:rPr>
              <a:t> possuem características de “</a:t>
            </a:r>
            <a:r>
              <a:rPr lang="pt-BR" sz="1400" dirty="0" err="1" smtClean="0">
                <a:solidFill>
                  <a:srgbClr val="050F0B"/>
                </a:solidFill>
                <a:latin typeface="Times New Roman" pitchFamily="18" charset="0"/>
                <a:cs typeface="Times New Roman" pitchFamily="18" charset="0"/>
              </a:rPr>
              <a:t>securities</a:t>
            </a:r>
            <a:r>
              <a:rPr lang="pt-BR" sz="1400" dirty="0" smtClean="0">
                <a:solidFill>
                  <a:srgbClr val="050F0B"/>
                </a:solidFill>
                <a:latin typeface="Times New Roman" pitchFamily="18" charset="0"/>
                <a:cs typeface="Times New Roman" pitchFamily="18" charset="0"/>
              </a:rPr>
              <a:t>”, ofertas devem seguir regulamentação; posteriormente consideraram o “DAO” como </a:t>
            </a:r>
            <a:r>
              <a:rPr lang="pt-BR" sz="1400" dirty="0" err="1" smtClean="0">
                <a:solidFill>
                  <a:srgbClr val="050F0B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pt-BR" sz="1400" dirty="0" smtClean="0">
                <a:solidFill>
                  <a:srgbClr val="050F0B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pt-BR" dirty="0">
              <a:solidFill>
                <a:srgbClr val="050F0B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tângulo 34"/>
          <p:cNvSpPr/>
          <p:nvPr/>
        </p:nvSpPr>
        <p:spPr>
          <a:xfrm>
            <a:off x="1979712" y="3140968"/>
            <a:ext cx="6768752" cy="720080"/>
          </a:xfrm>
          <a:prstGeom prst="rect">
            <a:avLst/>
          </a:prstGeom>
          <a:noFill/>
          <a:ln w="9525">
            <a:solidFill>
              <a:srgbClr val="050F0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pt-BR" sz="1400" dirty="0" smtClean="0">
              <a:solidFill>
                <a:srgbClr val="050F0B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pt-BR" sz="1400" dirty="0" smtClean="0">
                <a:solidFill>
                  <a:srgbClr val="050F0B"/>
                </a:solidFill>
                <a:latin typeface="Times New Roman" pitchFamily="18" charset="0"/>
                <a:cs typeface="Times New Roman" pitchFamily="18" charset="0"/>
              </a:rPr>
              <a:t>Ago/17: alguns </a:t>
            </a:r>
            <a:r>
              <a:rPr lang="pt-BR" sz="1400" dirty="0" err="1" smtClean="0">
                <a:solidFill>
                  <a:srgbClr val="050F0B"/>
                </a:solidFill>
                <a:latin typeface="Times New Roman" pitchFamily="18" charset="0"/>
                <a:cs typeface="Times New Roman" pitchFamily="18" charset="0"/>
              </a:rPr>
              <a:t>tokens</a:t>
            </a:r>
            <a:r>
              <a:rPr lang="pt-BR" sz="1400" dirty="0" smtClean="0">
                <a:solidFill>
                  <a:srgbClr val="050F0B"/>
                </a:solidFill>
                <a:latin typeface="Times New Roman" pitchFamily="18" charset="0"/>
                <a:cs typeface="Times New Roman" pitchFamily="18" charset="0"/>
              </a:rPr>
              <a:t> podem ser considerados como “</a:t>
            </a:r>
            <a:r>
              <a:rPr lang="pt-BR" sz="1400" dirty="0" err="1" smtClean="0">
                <a:solidFill>
                  <a:srgbClr val="050F0B"/>
                </a:solidFill>
                <a:latin typeface="Times New Roman" pitchFamily="18" charset="0"/>
                <a:cs typeface="Times New Roman" pitchFamily="18" charset="0"/>
              </a:rPr>
              <a:t>securities</a:t>
            </a:r>
            <a:r>
              <a:rPr lang="pt-BR" sz="1400" dirty="0" smtClean="0">
                <a:solidFill>
                  <a:srgbClr val="050F0B"/>
                </a:solidFill>
                <a:latin typeface="Times New Roman" pitchFamily="18" charset="0"/>
                <a:cs typeface="Times New Roman" pitchFamily="18" charset="0"/>
              </a:rPr>
              <a:t>”:</a:t>
            </a:r>
          </a:p>
          <a:p>
            <a:pPr algn="just"/>
            <a:endParaRPr lang="pt-BR" dirty="0">
              <a:solidFill>
                <a:srgbClr val="050F0B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tângulo 35"/>
          <p:cNvSpPr/>
          <p:nvPr/>
        </p:nvSpPr>
        <p:spPr>
          <a:xfrm>
            <a:off x="1979712" y="3861048"/>
            <a:ext cx="6768752" cy="720080"/>
          </a:xfrm>
          <a:prstGeom prst="rect">
            <a:avLst/>
          </a:prstGeom>
          <a:noFill/>
          <a:ln w="9525">
            <a:solidFill>
              <a:srgbClr val="050F0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pt-BR" sz="1400" dirty="0" smtClean="0">
              <a:solidFill>
                <a:srgbClr val="050F0B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t-BR" sz="1400" dirty="0" smtClean="0">
                <a:solidFill>
                  <a:srgbClr val="050F0B"/>
                </a:solidFill>
                <a:latin typeface="Times New Roman" pitchFamily="18" charset="0"/>
                <a:cs typeface="Times New Roman" pitchFamily="18" charset="0"/>
              </a:rPr>
              <a:t>Ago/17: ofertantes devem analisar aspectos legais/enquadramento antes da emissão</a:t>
            </a:r>
          </a:p>
          <a:p>
            <a:pPr lvl="0" algn="just"/>
            <a:endParaRPr lang="pt-BR" sz="1400" dirty="0" smtClean="0">
              <a:solidFill>
                <a:srgbClr val="050F0B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BR" dirty="0">
              <a:solidFill>
                <a:srgbClr val="050F0B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Retângulo 37"/>
          <p:cNvSpPr/>
          <p:nvPr/>
        </p:nvSpPr>
        <p:spPr>
          <a:xfrm>
            <a:off x="1979712" y="4581128"/>
            <a:ext cx="6768752" cy="720080"/>
          </a:xfrm>
          <a:prstGeom prst="rect">
            <a:avLst/>
          </a:prstGeom>
          <a:noFill/>
          <a:ln w="9525">
            <a:solidFill>
              <a:srgbClr val="050F0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1200" dirty="0" smtClean="0">
                <a:solidFill>
                  <a:srgbClr val="050F0B"/>
                </a:solidFill>
                <a:latin typeface="Times New Roman" pitchFamily="18" charset="0"/>
                <a:cs typeface="Times New Roman" pitchFamily="18" charset="0"/>
              </a:rPr>
              <a:t>Set/17: Depende do caráter do </a:t>
            </a:r>
            <a:r>
              <a:rPr lang="pt-BR" sz="1200" dirty="0" err="1" smtClean="0">
                <a:solidFill>
                  <a:srgbClr val="050F0B"/>
                </a:solidFill>
                <a:latin typeface="Times New Roman" pitchFamily="18" charset="0"/>
                <a:cs typeface="Times New Roman" pitchFamily="18" charset="0"/>
              </a:rPr>
              <a:t>token</a:t>
            </a:r>
            <a:r>
              <a:rPr lang="pt-BR" sz="1200" dirty="0" smtClean="0">
                <a:solidFill>
                  <a:srgbClr val="050F0B"/>
                </a:solidFill>
                <a:latin typeface="Times New Roman" pitchFamily="18" charset="0"/>
                <a:cs typeface="Times New Roman" pitchFamily="18" charset="0"/>
              </a:rPr>
              <a:t> e da oferta – se a oferta e os </a:t>
            </a:r>
            <a:r>
              <a:rPr lang="pt-BR" sz="1200" dirty="0" err="1" smtClean="0">
                <a:solidFill>
                  <a:srgbClr val="050F0B"/>
                </a:solidFill>
                <a:latin typeface="Times New Roman" pitchFamily="18" charset="0"/>
                <a:cs typeface="Times New Roman" pitchFamily="18" charset="0"/>
              </a:rPr>
              <a:t>tokens</a:t>
            </a:r>
            <a:r>
              <a:rPr lang="pt-BR" sz="1200" dirty="0" smtClean="0">
                <a:solidFill>
                  <a:srgbClr val="050F0B"/>
                </a:solidFill>
                <a:latin typeface="Times New Roman" pitchFamily="18" charset="0"/>
                <a:cs typeface="Times New Roman" pitchFamily="18" charset="0"/>
              </a:rPr>
              <a:t> caracterizarem o agrupamento de capital num projeto para obter benefícios financeiros, direitos a dividendos ou direitos de voto em determinadas circunstâncias, trata-se de veículos e emissões a serem regulamentadas.</a:t>
            </a:r>
          </a:p>
        </p:txBody>
      </p:sp>
      <p:pic>
        <p:nvPicPr>
          <p:cNvPr id="1054" name="Picture 30" descr="Resultado de imagem para IOSCO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55576" y="5301208"/>
            <a:ext cx="1152128" cy="720000"/>
          </a:xfrm>
          <a:prstGeom prst="rect">
            <a:avLst/>
          </a:prstGeom>
          <a:noFill/>
        </p:spPr>
      </p:pic>
      <p:sp>
        <p:nvSpPr>
          <p:cNvPr id="40" name="Retângulo 39"/>
          <p:cNvSpPr/>
          <p:nvPr/>
        </p:nvSpPr>
        <p:spPr>
          <a:xfrm>
            <a:off x="1979712" y="5301208"/>
            <a:ext cx="6768752" cy="720080"/>
          </a:xfrm>
          <a:prstGeom prst="rect">
            <a:avLst/>
          </a:prstGeom>
          <a:noFill/>
          <a:ln w="9525">
            <a:solidFill>
              <a:srgbClr val="050F0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1400" dirty="0" smtClean="0">
                <a:solidFill>
                  <a:srgbClr val="050F0B"/>
                </a:solidFill>
                <a:latin typeface="Times New Roman" pitchFamily="18" charset="0"/>
                <a:cs typeface="Times New Roman" pitchFamily="18" charset="0"/>
              </a:rPr>
              <a:t>Out/17: Risk Outlook levantará a questão.</a:t>
            </a:r>
          </a:p>
        </p:txBody>
      </p:sp>
      <p:pic>
        <p:nvPicPr>
          <p:cNvPr id="1056" name="Picture 32" descr="Resultado de imagem para Australia Bandeira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55576" y="4581128"/>
            <a:ext cx="1152128" cy="720000"/>
          </a:xfrm>
          <a:prstGeom prst="rect">
            <a:avLst/>
          </a:prstGeom>
          <a:noFill/>
        </p:spPr>
      </p:pic>
      <p:sp>
        <p:nvSpPr>
          <p:cNvPr id="42" name="Retângulo 41"/>
          <p:cNvSpPr/>
          <p:nvPr/>
        </p:nvSpPr>
        <p:spPr>
          <a:xfrm>
            <a:off x="1979712" y="6021288"/>
            <a:ext cx="6768752" cy="720080"/>
          </a:xfrm>
          <a:prstGeom prst="rect">
            <a:avLst/>
          </a:prstGeom>
          <a:noFill/>
          <a:ln w="9525">
            <a:solidFill>
              <a:srgbClr val="050F0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pt-BR" sz="1400" dirty="0" smtClean="0">
              <a:solidFill>
                <a:srgbClr val="050F0B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t-BR" sz="1400" dirty="0" smtClean="0">
                <a:solidFill>
                  <a:srgbClr val="050F0B"/>
                </a:solidFill>
                <a:latin typeface="Times New Roman" pitchFamily="18" charset="0"/>
                <a:cs typeface="Times New Roman" pitchFamily="18" charset="0"/>
              </a:rPr>
              <a:t>A CVM ainda não se pronunciou sobre o tema. Contudo, já recebeu alguns questionamentos e está avaliando a edição de um comunicado ao mercado sobre o tema.</a:t>
            </a:r>
          </a:p>
          <a:p>
            <a:pPr lvl="0" algn="just"/>
            <a:endParaRPr lang="pt-BR" sz="1400" dirty="0" smtClean="0">
              <a:solidFill>
                <a:srgbClr val="050F0B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BR" dirty="0">
              <a:solidFill>
                <a:srgbClr val="050F0B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Image result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55576" y="1916832"/>
            <a:ext cx="1152128" cy="504056"/>
          </a:xfrm>
          <a:prstGeom prst="rect">
            <a:avLst/>
          </a:prstGeom>
          <a:noFill/>
        </p:spPr>
      </p:pic>
      <p:sp>
        <p:nvSpPr>
          <p:cNvPr id="26" name="CaixaDeTexto 25"/>
          <p:cNvSpPr txBox="1"/>
          <p:nvPr/>
        </p:nvSpPr>
        <p:spPr>
          <a:xfrm>
            <a:off x="8676456" y="6453336"/>
            <a:ext cx="360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 smtClean="0">
                <a:latin typeface="Cambria" pitchFamily="18" charset="0"/>
              </a:rPr>
              <a:t>10</a:t>
            </a:r>
            <a:endParaRPr lang="pt-BR" sz="1100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611560" y="188640"/>
            <a:ext cx="82809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1" indent="-342900" algn="r">
              <a:spcBef>
                <a:spcPct val="20000"/>
              </a:spcBef>
              <a:buSzPct val="150000"/>
            </a:pPr>
            <a:r>
              <a:rPr lang="pt-BR" altLang="pt-BR" sz="2800" b="1" spc="-150" dirty="0" smtClean="0">
                <a:solidFill>
                  <a:srgbClr val="206648"/>
                </a:solidFill>
                <a:latin typeface="Cambria" pitchFamily="18" charset="0"/>
                <a:cs typeface="Kartika" pitchFamily="18" charset="0"/>
              </a:rPr>
              <a:t>Existem vários riscos associados aos </a:t>
            </a:r>
            <a:r>
              <a:rPr lang="pt-BR" altLang="pt-BR" sz="2800" b="1" spc="-150" dirty="0" err="1" smtClean="0">
                <a:solidFill>
                  <a:srgbClr val="206648"/>
                </a:solidFill>
                <a:latin typeface="Cambria" pitchFamily="18" charset="0"/>
                <a:cs typeface="Kartika" pitchFamily="18" charset="0"/>
              </a:rPr>
              <a:t>ICOs</a:t>
            </a:r>
            <a:endParaRPr lang="pt-BR" altLang="pt-BR" sz="2800" b="1" spc="-150" dirty="0" smtClean="0">
              <a:solidFill>
                <a:srgbClr val="206648"/>
              </a:solidFill>
              <a:latin typeface="Cambria" pitchFamily="18" charset="0"/>
              <a:cs typeface="Kartika" pitchFamily="18" charset="0"/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683568" y="836712"/>
          <a:ext cx="7920880" cy="57222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95593"/>
                <a:gridCol w="5925287"/>
              </a:tblGrid>
              <a:tr h="60477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Tradicionais</a:t>
                      </a:r>
                    </a:p>
                    <a:p>
                      <a:pPr algn="ctr"/>
                      <a:endParaRPr lang="pt-BR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  <a:buFont typeface="Arial" pitchFamily="34" charset="0"/>
                        <a:buNone/>
                      </a:pPr>
                      <a:r>
                        <a:rPr lang="pt-B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Lavagem de dinheiro (AML), evasão fiscal, fraudes diversas.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1292">
                <a:tc>
                  <a:txBody>
                    <a:bodyPr/>
                    <a:lstStyle/>
                    <a:p>
                      <a:pPr algn="ctr"/>
                      <a:r>
                        <a:rPr lang="pt-BR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Operacionais</a:t>
                      </a:r>
                      <a:endParaRPr lang="pt-BR" sz="16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pt-B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“</a:t>
                      </a:r>
                      <a:r>
                        <a:rPr lang="pt-BR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Exchanges</a:t>
                      </a:r>
                      <a:r>
                        <a:rPr lang="pt-B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” não regulamentadas podem exacerbar riscos anteriores e possuir risco operacional alto.</a:t>
                      </a:r>
                    </a:p>
                    <a:p>
                      <a:pPr algn="just">
                        <a:spcAft>
                          <a:spcPts val="600"/>
                        </a:spcAft>
                        <a:buFont typeface="Arial" pitchFamily="34" charset="0"/>
                        <a:buNone/>
                      </a:pPr>
                      <a:r>
                        <a:rPr lang="pt-B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Risco</a:t>
                      </a:r>
                      <a:r>
                        <a:rPr lang="pt-BR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de custódia (risco de perda de chave privada/</a:t>
                      </a:r>
                      <a:r>
                        <a:rPr lang="pt-BR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hackeamento</a:t>
                      </a:r>
                      <a:r>
                        <a:rPr lang="pt-BR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pt-BR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949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“</a:t>
                      </a:r>
                      <a:r>
                        <a:rPr lang="pt-BR" sz="16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Tokenização</a:t>
                      </a:r>
                      <a:r>
                        <a:rPr lang="pt-B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”</a:t>
                      </a:r>
                    </a:p>
                    <a:p>
                      <a:pPr algn="ctr"/>
                      <a:endParaRPr lang="pt-BR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600"/>
                        </a:spcAft>
                        <a:buFont typeface="Arial" pitchFamily="34" charset="0"/>
                        <a:buNone/>
                      </a:pPr>
                      <a:r>
                        <a:rPr lang="pt-BR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Produtos inúteis ou diversas empresas disputando mercados similares.</a:t>
                      </a:r>
                    </a:p>
                    <a:p>
                      <a:pPr marL="0" algn="just" defTabSz="914400" rtl="0" eaLnBrk="1" latinLnBrk="0" hangingPunct="1">
                        <a:spcAft>
                          <a:spcPts val="600"/>
                        </a:spcAft>
                        <a:buFont typeface="Arial" pitchFamily="34" charset="0"/>
                        <a:buNone/>
                      </a:pPr>
                      <a:r>
                        <a:rPr lang="pt-BR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Pessoas cegas pelo “dinheiro fácil e rápido”.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70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Ataques cibernéticos</a:t>
                      </a:r>
                    </a:p>
                    <a:p>
                      <a:pPr algn="ctr"/>
                      <a:endParaRPr lang="pt-BR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600"/>
                        </a:spcAft>
                        <a:buFont typeface="Arial" pitchFamily="34" charset="0"/>
                        <a:buNone/>
                      </a:pPr>
                      <a:r>
                        <a:rPr lang="pt-BR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Violação de contratos (</a:t>
                      </a:r>
                      <a:r>
                        <a:rPr lang="pt-BR" sz="14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smart</a:t>
                      </a:r>
                      <a:r>
                        <a:rPr lang="pt-BR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pt-BR" sz="14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contracts</a:t>
                      </a:r>
                      <a:r>
                        <a:rPr lang="pt-BR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 ou custódia de ativos digitais: </a:t>
                      </a:r>
                      <a:r>
                        <a:rPr lang="pt-BR" sz="14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MasterCoin</a:t>
                      </a:r>
                      <a:r>
                        <a:rPr lang="pt-BR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pt-BR" sz="14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CoinDash</a:t>
                      </a:r>
                      <a:r>
                        <a:rPr lang="pt-BR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“DAO”. </a:t>
                      </a:r>
                    </a:p>
                    <a:p>
                      <a:pPr marL="0" algn="just" defTabSz="914400" rtl="0" eaLnBrk="1" latinLnBrk="0" hangingPunct="1">
                        <a:spcAft>
                          <a:spcPts val="600"/>
                        </a:spcAft>
                        <a:buFont typeface="Arial" pitchFamily="34" charset="0"/>
                        <a:buNone/>
                      </a:pPr>
                      <a:r>
                        <a:rPr lang="pt-BR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Investidores não entendem os riscos (mas grande parte os aceita).</a:t>
                      </a:r>
                    </a:p>
                    <a:p>
                      <a:pPr marL="0" algn="just" defTabSz="914400" rtl="0" eaLnBrk="1" latinLnBrk="0" hangingPunct="1">
                        <a:spcAft>
                          <a:spcPts val="600"/>
                        </a:spcAft>
                        <a:buFont typeface="Arial" pitchFamily="34" charset="0"/>
                        <a:buNone/>
                      </a:pPr>
                      <a:r>
                        <a:rPr lang="pt-BR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Educação e orientação via reguladores de mercado seriam possíveis abordagens mitigadoras.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949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pt-B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Variação cambial</a:t>
                      </a:r>
                    </a:p>
                    <a:p>
                      <a:pPr algn="ctr"/>
                      <a:endParaRPr lang="pt-BR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lvl="1" algn="just" defTabSz="914400" rtl="0" eaLnBrk="1" latinLnBrk="0" hangingPunct="1">
                        <a:spcAft>
                          <a:spcPts val="600"/>
                        </a:spcAft>
                        <a:buFont typeface="Arial" pitchFamily="34" charset="0"/>
                        <a:buNone/>
                      </a:pPr>
                      <a:r>
                        <a:rPr lang="pt-BR" altLang="pt-BR" sz="14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Ethereum</a:t>
                      </a:r>
                      <a:r>
                        <a:rPr lang="pt-BR" altLang="pt-BR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captou c/ </a:t>
                      </a:r>
                      <a:r>
                        <a:rPr lang="pt-BR" altLang="pt-BR" sz="14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Bitcoin</a:t>
                      </a:r>
                      <a:r>
                        <a:rPr lang="pt-BR" altLang="pt-BR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a $600 e depois houve queda até $200.</a:t>
                      </a:r>
                    </a:p>
                    <a:p>
                      <a:pPr marL="0" lvl="1" algn="just" defTabSz="914400" rtl="0" eaLnBrk="1" latinLnBrk="0" hangingPunct="1">
                        <a:spcAft>
                          <a:spcPts val="600"/>
                        </a:spcAft>
                        <a:buFont typeface="Arial" pitchFamily="34" charset="0"/>
                        <a:buNone/>
                      </a:pPr>
                      <a:r>
                        <a:rPr lang="pt-BR" altLang="pt-BR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Esvaziamento das </a:t>
                      </a:r>
                      <a:r>
                        <a:rPr lang="pt-BR" altLang="pt-BR" sz="14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criptomoedas</a:t>
                      </a:r>
                      <a:r>
                        <a:rPr lang="pt-BR" altLang="pt-BR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originárias (risco de bolha).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9418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pt-BR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Desafios interfronteiriços</a:t>
                      </a:r>
                    </a:p>
                    <a:p>
                      <a:pPr algn="ctr"/>
                      <a:endParaRPr lang="pt-BR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pt-BR" altLang="pt-BR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Por se utilizar de tecnologia virtual, uma ICO pode ser conduzida em qualquer jurisdição mais amigável e subscrita por investidores de todo o mundo.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5456">
                <a:tc>
                  <a:txBody>
                    <a:bodyPr/>
                    <a:lstStyle/>
                    <a:p>
                      <a:pPr algn="ctr"/>
                      <a:r>
                        <a:rPr lang="pt-BR" altLang="pt-BR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Regulação Inapropriada</a:t>
                      </a:r>
                      <a:endParaRPr lang="pt-BR" altLang="pt-BR" sz="16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pt-BR" altLang="pt-B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Sufocar o ecossistema de inovação (e.g. Bit </a:t>
                      </a:r>
                      <a:r>
                        <a:rPr lang="pt-BR" altLang="pt-BR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License</a:t>
                      </a:r>
                      <a:r>
                        <a:rPr lang="pt-BR" altLang="pt-BR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– NY)</a:t>
                      </a:r>
                      <a:endParaRPr lang="pt-BR" altLang="pt-BR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8604448" y="6453336"/>
            <a:ext cx="360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 smtClean="0">
                <a:latin typeface="Cambria" pitchFamily="18" charset="0"/>
              </a:rPr>
              <a:t>13</a:t>
            </a:r>
            <a:endParaRPr lang="pt-BR" sz="1100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2208</TotalTime>
  <Words>1581</Words>
  <Application>Microsoft Office PowerPoint</Application>
  <PresentationFormat>Apresentação na tela (4:3)</PresentationFormat>
  <Paragraphs>190</Paragraphs>
  <Slides>22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3" baseType="lpstr">
      <vt:lpstr>Tema do Office</vt:lpstr>
      <vt:lpstr>ICOS e Tokens digitais Como funcionam e os principais riscos associados</vt:lpstr>
      <vt:lpstr>Slide 2</vt:lpstr>
      <vt:lpstr>Slide 3</vt:lpstr>
      <vt:lpstr>Slide 4</vt:lpstr>
      <vt:lpstr>Slide 5</vt:lpstr>
      <vt:lpstr>Slide 6</vt:lpstr>
      <vt:lpstr>Slide 7</vt:lpstr>
      <vt:lpstr>Tratamento recente dado  pelas jurisdições aos ICOs </vt:lpstr>
      <vt:lpstr>Slide 9</vt:lpstr>
      <vt:lpstr>Slide 10</vt:lpstr>
      <vt:lpstr>ICVM 588: Crowdfunding de Investimento</vt:lpstr>
      <vt:lpstr>Crowdfunding de Investimento - Objetivos</vt:lpstr>
      <vt:lpstr>Crowdfunding – Regime de dispensas</vt:lpstr>
      <vt:lpstr>Crowdfunding – Regime de dispensas</vt:lpstr>
      <vt:lpstr>Crowdfunding – empresas elegíveis</vt:lpstr>
      <vt:lpstr>Crowdfunding – Condições da oferta</vt:lpstr>
      <vt:lpstr>Crowdfunding – Condições da oferta</vt:lpstr>
      <vt:lpstr>Crowdfunding – Regime informacional da oferta</vt:lpstr>
      <vt:lpstr>Crowdfunding – em resumo</vt:lpstr>
      <vt:lpstr>Crowdfunding DE INVESTIMENTO E ICO</vt:lpstr>
      <vt:lpstr>Crowdfunding DE INVESTIMENTO E ICO</vt:lpstr>
      <vt:lpstr>FIM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apresentação</dc:title>
  <dc:creator>CVM</dc:creator>
  <cp:lastModifiedBy>Antonio Berwanger</cp:lastModifiedBy>
  <cp:revision>235</cp:revision>
  <dcterms:created xsi:type="dcterms:W3CDTF">2017-01-24T19:42:58Z</dcterms:created>
  <dcterms:modified xsi:type="dcterms:W3CDTF">2017-10-10T12:04:09Z</dcterms:modified>
</cp:coreProperties>
</file>