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</p:sldMasterIdLst>
  <p:notesMasterIdLst>
    <p:notesMasterId r:id="rId16"/>
  </p:notesMasterIdLst>
  <p:sldIdLst>
    <p:sldId id="256" r:id="rId2"/>
    <p:sldId id="259" r:id="rId3"/>
    <p:sldId id="332" r:id="rId4"/>
    <p:sldId id="260" r:id="rId5"/>
    <p:sldId id="335" r:id="rId6"/>
    <p:sldId id="336" r:id="rId7"/>
    <p:sldId id="354" r:id="rId8"/>
    <p:sldId id="337" r:id="rId9"/>
    <p:sldId id="338" r:id="rId10"/>
    <p:sldId id="339" r:id="rId11"/>
    <p:sldId id="344" r:id="rId12"/>
    <p:sldId id="356" r:id="rId13"/>
    <p:sldId id="357" r:id="rId14"/>
    <p:sldId id="278" r:id="rId15"/>
  </p:sldIdLst>
  <p:sldSz cx="12192000" cy="6858000"/>
  <p:notesSz cx="6858000" cy="9947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stavo Borge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4759BA"/>
    <a:srgbClr val="4472C4"/>
    <a:srgbClr val="1B2C87"/>
    <a:srgbClr val="C69B59"/>
    <a:srgbClr val="4E4E4E"/>
    <a:srgbClr val="4D4D4D"/>
    <a:srgbClr val="000010"/>
    <a:srgbClr val="FEA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21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7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337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5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222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5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170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5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3005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5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8206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25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5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264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5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154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5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27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6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3916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5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09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5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3316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5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4475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5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583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5:notes"/>
          <p:cNvSpPr txBox="1">
            <a:spLocks noGrp="1"/>
          </p:cNvSpPr>
          <p:nvPr>
            <p:ph type="sldNum" idx="12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5583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m branco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m branco">
  <p:cSld name="1_Em branc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0678" y="6210780"/>
            <a:ext cx="1775792" cy="53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Em branco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m branco">
  <p:cSld name="3_Em branco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6329" y="1093054"/>
            <a:ext cx="2739342" cy="821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30" y="2676940"/>
            <a:ext cx="5016540" cy="1504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6"/>
          <p:cNvGrpSpPr/>
          <p:nvPr/>
        </p:nvGrpSpPr>
        <p:grpSpPr>
          <a:xfrm>
            <a:off x="13083337" y="3230217"/>
            <a:ext cx="5406887" cy="397565"/>
            <a:chOff x="3392555" y="4105007"/>
            <a:chExt cx="5406887" cy="397565"/>
          </a:xfrm>
        </p:grpSpPr>
        <p:sp>
          <p:nvSpPr>
            <p:cNvPr id="67" name="Google Shape;67;p6"/>
            <p:cNvSpPr/>
            <p:nvPr/>
          </p:nvSpPr>
          <p:spPr>
            <a:xfrm>
              <a:off x="3392555" y="4105007"/>
              <a:ext cx="5406887" cy="397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i="0" u="none" strike="noStrike" cap="none">
                  <a:solidFill>
                    <a:srgbClr val="4D4D4D"/>
                  </a:solidFill>
                  <a:latin typeface="Arial"/>
                  <a:ea typeface="Arial"/>
                  <a:cs typeface="Arial"/>
                  <a:sym typeface="Arial"/>
                </a:rPr>
                <a:t>Gustavo Borges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 i="0" u="none" strike="noStrike" cap="none">
                  <a:solidFill>
                    <a:srgbClr val="4D4D4D"/>
                  </a:solidFill>
                  <a:latin typeface="Arial"/>
                  <a:ea typeface="Arial"/>
                  <a:cs typeface="Arial"/>
                  <a:sym typeface="Arial"/>
                </a:rPr>
                <a:t>presidente</a:t>
              </a:r>
              <a:endParaRPr/>
            </a:p>
          </p:txBody>
        </p:sp>
        <p:cxnSp>
          <p:nvCxnSpPr>
            <p:cNvPr id="68" name="Google Shape;68;p6"/>
            <p:cNvCxnSpPr/>
            <p:nvPr/>
          </p:nvCxnSpPr>
          <p:spPr>
            <a:xfrm>
              <a:off x="5598160" y="4380652"/>
              <a:ext cx="995680" cy="0"/>
            </a:xfrm>
            <a:prstGeom prst="straightConnector1">
              <a:avLst/>
            </a:prstGeom>
            <a:noFill/>
            <a:ln w="19050" cap="flat" cmpd="sng">
              <a:solidFill>
                <a:srgbClr val="4D4D4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E47A4C6-C375-4432-BCA2-E0C44D87C98B}"/>
              </a:ext>
            </a:extLst>
          </p:cNvPr>
          <p:cNvGrpSpPr/>
          <p:nvPr/>
        </p:nvGrpSpPr>
        <p:grpSpPr>
          <a:xfrm>
            <a:off x="9650629" y="-323520"/>
            <a:ext cx="2694218" cy="2481484"/>
            <a:chOff x="9650629" y="-323519"/>
            <a:chExt cx="2694218" cy="2481484"/>
          </a:xfrm>
        </p:grpSpPr>
        <p:sp>
          <p:nvSpPr>
            <p:cNvPr id="18" name="Triângulo Retângulo 17">
              <a:extLst>
                <a:ext uri="{FF2B5EF4-FFF2-40B4-BE49-F238E27FC236}">
                  <a16:creationId xmlns:a16="http://schemas.microsoft.com/office/drawing/2014/main" xmlns="" id="{23BE14C4-28F0-4EC7-A98A-D395C87581D6}"/>
                </a:ext>
              </a:extLst>
            </p:cNvPr>
            <p:cNvSpPr/>
            <p:nvPr/>
          </p:nvSpPr>
          <p:spPr>
            <a:xfrm rot="16200000" flipH="1">
              <a:off x="9842334" y="-191702"/>
              <a:ext cx="2157962" cy="254137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Triângulo isósceles 18">
              <a:extLst>
                <a:ext uri="{FF2B5EF4-FFF2-40B4-BE49-F238E27FC236}">
                  <a16:creationId xmlns:a16="http://schemas.microsoft.com/office/drawing/2014/main" xmlns="" id="{1CD6F573-70A9-4BBD-A32F-14C64920B1BA}"/>
                </a:ext>
              </a:extLst>
            </p:cNvPr>
            <p:cNvSpPr/>
            <p:nvPr/>
          </p:nvSpPr>
          <p:spPr>
            <a:xfrm rot="16200000">
              <a:off x="10339092" y="-332185"/>
              <a:ext cx="1997089" cy="201442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0" name="Google Shape;100;p9"/>
          <p:cNvSpPr/>
          <p:nvPr/>
        </p:nvSpPr>
        <p:spPr>
          <a:xfrm>
            <a:off x="305693" y="894164"/>
            <a:ext cx="4847791" cy="83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  <a:latin typeface="Museo 500" panose="02000000000000000000" pitchFamily="50" charset="0"/>
            </a:endParaRPr>
          </a:p>
        </p:txBody>
      </p:sp>
      <p:sp>
        <p:nvSpPr>
          <p:cNvPr id="23" name="Google Shape;101;p9">
            <a:extLst>
              <a:ext uri="{FF2B5EF4-FFF2-40B4-BE49-F238E27FC236}">
                <a16:creationId xmlns:a16="http://schemas.microsoft.com/office/drawing/2014/main" xmlns="" id="{02F3E321-9C53-4ECE-88F4-139ADF92E3B4}"/>
              </a:ext>
            </a:extLst>
          </p:cNvPr>
          <p:cNvSpPr/>
          <p:nvPr/>
        </p:nvSpPr>
        <p:spPr>
          <a:xfrm>
            <a:off x="6227450" y="2081278"/>
            <a:ext cx="1046921" cy="66261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7170" name="Picture 2" descr="Close up shot of a woman checking time on her smartwatch. Female sitting in cafe with a laptop and cup of coffee. Imagens - 44131225">
            <a:extLst>
              <a:ext uri="{FF2B5EF4-FFF2-40B4-BE49-F238E27FC236}">
                <a16:creationId xmlns:a16="http://schemas.microsoft.com/office/drawing/2014/main" xmlns="" id="{7904395E-A81F-4836-8D7F-FF5FA311B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6" t="17958" b="23496"/>
          <a:stretch/>
        </p:blipFill>
        <p:spPr bwMode="auto">
          <a:xfrm>
            <a:off x="0" y="-1"/>
            <a:ext cx="12192000" cy="599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ângulo Retângulo 4">
            <a:extLst>
              <a:ext uri="{FF2B5EF4-FFF2-40B4-BE49-F238E27FC236}">
                <a16:creationId xmlns:a16="http://schemas.microsoft.com/office/drawing/2014/main" xmlns="" id="{51C0D4F7-F116-4B0E-A40F-FC0C5A98F2AC}"/>
              </a:ext>
            </a:extLst>
          </p:cNvPr>
          <p:cNvSpPr/>
          <p:nvPr/>
        </p:nvSpPr>
        <p:spPr>
          <a:xfrm rot="16200000" flipH="1">
            <a:off x="9842334" y="-191703"/>
            <a:ext cx="2157962" cy="254137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xmlns="" id="{8539530A-5D83-4307-8E39-13B8D5EA4F37}"/>
              </a:ext>
            </a:extLst>
          </p:cNvPr>
          <p:cNvSpPr/>
          <p:nvPr/>
        </p:nvSpPr>
        <p:spPr>
          <a:xfrm rot="16200000">
            <a:off x="10339092" y="-332186"/>
            <a:ext cx="1997089" cy="201442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9C00F17-48C7-42F8-84D8-9473286C0DC9}"/>
              </a:ext>
            </a:extLst>
          </p:cNvPr>
          <p:cNvSpPr/>
          <p:nvPr/>
        </p:nvSpPr>
        <p:spPr>
          <a:xfrm>
            <a:off x="4536629" y="822272"/>
            <a:ext cx="6602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accent4"/>
                </a:solidFill>
                <a:latin typeface="+mj-lt"/>
              </a:rPr>
              <a:t>TODOS, EM TODOS OS LUGARES, TODOS OS DIAS?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453FCE86-2D17-4FD1-B4E3-E7BFD943F093}"/>
              </a:ext>
            </a:extLst>
          </p:cNvPr>
          <p:cNvSpPr/>
          <p:nvPr/>
        </p:nvSpPr>
        <p:spPr>
          <a:xfrm>
            <a:off x="5593669" y="2535980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200" b="1" dirty="0">
                <a:solidFill>
                  <a:schemeClr val="bg1"/>
                </a:solidFill>
                <a:latin typeface="+mj-lt"/>
              </a:rPr>
              <a:t>Segundo o IBGE, os principais motivos que afastam o brasileiro da prática de atividade física são: </a:t>
            </a:r>
          </a:p>
          <a:p>
            <a:endParaRPr lang="pt-BR" sz="2200" dirty="0">
              <a:solidFill>
                <a:schemeClr val="bg1"/>
              </a:solidFill>
              <a:latin typeface="+mj-lt"/>
            </a:endParaRPr>
          </a:p>
          <a:p>
            <a:r>
              <a:rPr lang="pt-BR" sz="2200" b="1" dirty="0">
                <a:solidFill>
                  <a:schemeClr val="bg1"/>
                </a:solidFill>
                <a:latin typeface="+mj-lt"/>
              </a:rPr>
              <a:t>. Falta de tempo (38,2%) </a:t>
            </a:r>
            <a:endParaRPr lang="pt-BR" sz="2200" dirty="0">
              <a:solidFill>
                <a:schemeClr val="bg1"/>
              </a:solidFill>
              <a:latin typeface="+mj-lt"/>
            </a:endParaRPr>
          </a:p>
          <a:p>
            <a:r>
              <a:rPr lang="pt-BR" sz="2200" b="1" dirty="0">
                <a:solidFill>
                  <a:schemeClr val="bg1"/>
                </a:solidFill>
                <a:latin typeface="+mj-lt"/>
              </a:rPr>
              <a:t>. Não gostar (35%) </a:t>
            </a:r>
            <a:endParaRPr lang="pt-BR" sz="2200" dirty="0">
              <a:solidFill>
                <a:schemeClr val="bg1"/>
              </a:solidFill>
              <a:latin typeface="+mj-lt"/>
            </a:endParaRPr>
          </a:p>
          <a:p>
            <a:r>
              <a:rPr lang="pt-BR" sz="2200" b="1" dirty="0">
                <a:solidFill>
                  <a:schemeClr val="bg1"/>
                </a:solidFill>
                <a:latin typeface="+mj-lt"/>
              </a:rPr>
              <a:t>. Problemas de saúde (19%) </a:t>
            </a:r>
            <a:endParaRPr lang="pt-BR" sz="2200" dirty="0">
              <a:solidFill>
                <a:schemeClr val="bg1"/>
              </a:solidFill>
              <a:latin typeface="+mj-lt"/>
            </a:endParaRPr>
          </a:p>
          <a:p>
            <a:r>
              <a:rPr lang="pt-BR" sz="2200" b="1" dirty="0">
                <a:solidFill>
                  <a:schemeClr val="bg1"/>
                </a:solidFill>
                <a:latin typeface="+mj-lt"/>
              </a:rPr>
              <a:t>. Questões financeiras (1,9%)</a:t>
            </a:r>
            <a:endParaRPr lang="pt-BR" sz="2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766776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tness group stretching body during fitness classes Imagens - 39761527">
            <a:extLst>
              <a:ext uri="{FF2B5EF4-FFF2-40B4-BE49-F238E27FC236}">
                <a16:creationId xmlns:a16="http://schemas.microsoft.com/office/drawing/2014/main" xmlns="" id="{02CCFF4D-8F65-41AE-8A01-40E912037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0"/>
          <a:stretch/>
        </p:blipFill>
        <p:spPr bwMode="auto">
          <a:xfrm flipH="1">
            <a:off x="0" y="0"/>
            <a:ext cx="7274371" cy="603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E47A4C6-C375-4432-BCA2-E0C44D87C98B}"/>
              </a:ext>
            </a:extLst>
          </p:cNvPr>
          <p:cNvGrpSpPr/>
          <p:nvPr/>
        </p:nvGrpSpPr>
        <p:grpSpPr>
          <a:xfrm>
            <a:off x="9650629" y="-323520"/>
            <a:ext cx="2694218" cy="2481484"/>
            <a:chOff x="9650629" y="-323519"/>
            <a:chExt cx="2694218" cy="2481484"/>
          </a:xfrm>
        </p:grpSpPr>
        <p:sp>
          <p:nvSpPr>
            <p:cNvPr id="18" name="Triângulo Retângulo 17">
              <a:extLst>
                <a:ext uri="{FF2B5EF4-FFF2-40B4-BE49-F238E27FC236}">
                  <a16:creationId xmlns:a16="http://schemas.microsoft.com/office/drawing/2014/main" xmlns="" id="{23BE14C4-28F0-4EC7-A98A-D395C87581D6}"/>
                </a:ext>
              </a:extLst>
            </p:cNvPr>
            <p:cNvSpPr/>
            <p:nvPr/>
          </p:nvSpPr>
          <p:spPr>
            <a:xfrm rot="16200000" flipH="1">
              <a:off x="9842334" y="-191702"/>
              <a:ext cx="2157962" cy="254137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+mj-lt"/>
              </a:endParaRPr>
            </a:p>
          </p:txBody>
        </p:sp>
        <p:sp>
          <p:nvSpPr>
            <p:cNvPr id="19" name="Triângulo isósceles 18">
              <a:extLst>
                <a:ext uri="{FF2B5EF4-FFF2-40B4-BE49-F238E27FC236}">
                  <a16:creationId xmlns:a16="http://schemas.microsoft.com/office/drawing/2014/main" xmlns="" id="{1CD6F573-70A9-4BBD-A32F-14C64920B1BA}"/>
                </a:ext>
              </a:extLst>
            </p:cNvPr>
            <p:cNvSpPr/>
            <p:nvPr/>
          </p:nvSpPr>
          <p:spPr>
            <a:xfrm rot="16200000">
              <a:off x="10339092" y="-332185"/>
              <a:ext cx="1997089" cy="201442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+mj-lt"/>
              </a:endParaRPr>
            </a:p>
          </p:txBody>
        </p:sp>
      </p:grpSp>
      <p:sp>
        <p:nvSpPr>
          <p:cNvPr id="23" name="Google Shape;101;p9">
            <a:extLst>
              <a:ext uri="{FF2B5EF4-FFF2-40B4-BE49-F238E27FC236}">
                <a16:creationId xmlns:a16="http://schemas.microsoft.com/office/drawing/2014/main" xmlns="" id="{02F3E321-9C53-4ECE-88F4-139ADF92E3B4}"/>
              </a:ext>
            </a:extLst>
          </p:cNvPr>
          <p:cNvSpPr/>
          <p:nvPr/>
        </p:nvSpPr>
        <p:spPr>
          <a:xfrm>
            <a:off x="6227450" y="2081278"/>
            <a:ext cx="1046921" cy="66261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52FB4FDA-F67D-4D1E-9718-36E8F7149502}"/>
              </a:ext>
            </a:extLst>
          </p:cNvPr>
          <p:cNvSpPr/>
          <p:nvPr/>
        </p:nvSpPr>
        <p:spPr>
          <a:xfrm>
            <a:off x="6227451" y="0"/>
            <a:ext cx="5964550" cy="60393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Triângulo Retângulo 4">
            <a:extLst>
              <a:ext uri="{FF2B5EF4-FFF2-40B4-BE49-F238E27FC236}">
                <a16:creationId xmlns:a16="http://schemas.microsoft.com/office/drawing/2014/main" xmlns="" id="{51C0D4F7-F116-4B0E-A40F-FC0C5A98F2AC}"/>
              </a:ext>
            </a:extLst>
          </p:cNvPr>
          <p:cNvSpPr/>
          <p:nvPr/>
        </p:nvSpPr>
        <p:spPr>
          <a:xfrm rot="16200000" flipH="1">
            <a:off x="9842334" y="-191703"/>
            <a:ext cx="2157962" cy="254137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D3285C21-C13D-4BA0-80DF-66F8A1E5EF5D}"/>
              </a:ext>
            </a:extLst>
          </p:cNvPr>
          <p:cNvSpPr/>
          <p:nvPr/>
        </p:nvSpPr>
        <p:spPr>
          <a:xfrm>
            <a:off x="6750910" y="1099219"/>
            <a:ext cx="3719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chemeClr val="accent4"/>
                </a:solidFill>
                <a:latin typeface="+mj-lt"/>
              </a:rPr>
              <a:t>NOSSAS METAS: </a:t>
            </a: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xmlns="" id="{8539530A-5D83-4307-8E39-13B8D5EA4F37}"/>
              </a:ext>
            </a:extLst>
          </p:cNvPr>
          <p:cNvSpPr/>
          <p:nvPr/>
        </p:nvSpPr>
        <p:spPr>
          <a:xfrm rot="16200000">
            <a:off x="10339092" y="-332186"/>
            <a:ext cx="1997089" cy="201442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2F2FE8D6-0726-4D89-9918-F966AD3ACC2A}"/>
              </a:ext>
            </a:extLst>
          </p:cNvPr>
          <p:cNvSpPr/>
          <p:nvPr/>
        </p:nvSpPr>
        <p:spPr>
          <a:xfrm>
            <a:off x="6691237" y="2157964"/>
            <a:ext cx="503697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+mj-lt"/>
              </a:rPr>
              <a:t>Reduzir as barreiras para a prática da atividade física;</a:t>
            </a:r>
          </a:p>
          <a:p>
            <a:pPr marL="342900" indent="-342900" fontAlgn="base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+mj-lt"/>
              </a:rPr>
              <a:t>Envolver o setor privado na criação de uma sociedade mais ativa;</a:t>
            </a:r>
          </a:p>
          <a:p>
            <a:pPr marL="342900" indent="-3429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bg1"/>
                </a:solidFill>
                <a:latin typeface="+mj-lt"/>
              </a:rPr>
              <a:t>Engajar a sociedade no Combate ao Sedentarismo.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65248D85-948B-41D5-AA5B-7E656F9F249D}"/>
              </a:ext>
            </a:extLst>
          </p:cNvPr>
          <p:cNvSpPr/>
          <p:nvPr/>
        </p:nvSpPr>
        <p:spPr>
          <a:xfrm>
            <a:off x="477446" y="675024"/>
            <a:ext cx="510079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200" b="1" dirty="0">
                <a:solidFill>
                  <a:schemeClr val="accent4"/>
                </a:solidFill>
                <a:latin typeface="+mj-lt"/>
              </a:rPr>
              <a:t>ONDE QUEREMOS CHEGAR...</a:t>
            </a:r>
          </a:p>
          <a:p>
            <a:endParaRPr lang="pt-BR" sz="2200" b="1" dirty="0">
              <a:solidFill>
                <a:schemeClr val="accent4"/>
              </a:solidFill>
              <a:latin typeface="+mj-lt"/>
            </a:endParaRPr>
          </a:p>
          <a:p>
            <a:endParaRPr lang="pt-BR" sz="2200" b="1" dirty="0">
              <a:solidFill>
                <a:schemeClr val="accent4"/>
              </a:solidFill>
              <a:latin typeface="+mj-lt"/>
            </a:endParaRPr>
          </a:p>
          <a:p>
            <a:endParaRPr lang="pt-BR" sz="2200" b="1" dirty="0">
              <a:solidFill>
                <a:schemeClr val="accent4"/>
              </a:solidFill>
              <a:latin typeface="+mj-lt"/>
            </a:endParaRPr>
          </a:p>
          <a:p>
            <a:r>
              <a:rPr lang="pt-BR" sz="3600" dirty="0">
                <a:solidFill>
                  <a:schemeClr val="bg1"/>
                </a:solidFill>
                <a:latin typeface="+mj-lt"/>
              </a:rPr>
              <a:t>REDUÇÃO DO COMPORTAMENTO SEDENTÁRIO</a:t>
            </a:r>
          </a:p>
        </p:txBody>
      </p:sp>
    </p:spTree>
    <p:extLst>
      <p:ext uri="{BB962C8B-B14F-4D97-AF65-F5344CB8AC3E}">
        <p14:creationId xmlns:p14="http://schemas.microsoft.com/office/powerpoint/2010/main" val="34096246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BEE06039-7462-4B16-BF07-CBF8C4E615A0}"/>
              </a:ext>
            </a:extLst>
          </p:cNvPr>
          <p:cNvGrpSpPr/>
          <p:nvPr/>
        </p:nvGrpSpPr>
        <p:grpSpPr>
          <a:xfrm>
            <a:off x="0" y="-385266"/>
            <a:ext cx="12344847" cy="6390687"/>
            <a:chOff x="0" y="-323519"/>
            <a:chExt cx="12344847" cy="6390687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0C57AA59-4479-4ADE-9E4D-6374C9877440}"/>
                </a:ext>
              </a:extLst>
            </p:cNvPr>
            <p:cNvSpPr/>
            <p:nvPr/>
          </p:nvSpPr>
          <p:spPr>
            <a:xfrm>
              <a:off x="0" y="0"/>
              <a:ext cx="12192000" cy="60671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Triângulo Retângulo 16">
              <a:extLst>
                <a:ext uri="{FF2B5EF4-FFF2-40B4-BE49-F238E27FC236}">
                  <a16:creationId xmlns:a16="http://schemas.microsoft.com/office/drawing/2014/main" xmlns="" id="{11538268-9072-45DC-A7A5-130DAD30D5EF}"/>
                </a:ext>
              </a:extLst>
            </p:cNvPr>
            <p:cNvSpPr/>
            <p:nvPr/>
          </p:nvSpPr>
          <p:spPr>
            <a:xfrm rot="16200000" flipH="1">
              <a:off x="9842334" y="-191702"/>
              <a:ext cx="2157962" cy="254137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Triângulo isósceles 19">
              <a:extLst>
                <a:ext uri="{FF2B5EF4-FFF2-40B4-BE49-F238E27FC236}">
                  <a16:creationId xmlns:a16="http://schemas.microsoft.com/office/drawing/2014/main" xmlns="" id="{60646B88-B03C-4D1A-A75B-7B493891FF32}"/>
                </a:ext>
              </a:extLst>
            </p:cNvPr>
            <p:cNvSpPr/>
            <p:nvPr/>
          </p:nvSpPr>
          <p:spPr>
            <a:xfrm rot="16200000">
              <a:off x="10339092" y="-332185"/>
              <a:ext cx="1997089" cy="201442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0" name="Google Shape;100;p9"/>
          <p:cNvSpPr/>
          <p:nvPr/>
        </p:nvSpPr>
        <p:spPr>
          <a:xfrm>
            <a:off x="305693" y="1437866"/>
            <a:ext cx="4847791" cy="83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9C00F17-48C7-42F8-84D8-9473286C0DC9}"/>
              </a:ext>
            </a:extLst>
          </p:cNvPr>
          <p:cNvSpPr/>
          <p:nvPr/>
        </p:nvSpPr>
        <p:spPr>
          <a:xfrm>
            <a:off x="497323" y="852579"/>
            <a:ext cx="10126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4"/>
                </a:solidFill>
                <a:latin typeface="+mj-lt"/>
              </a:rPr>
              <a:t>EIXOS DE ATUAÇÃO - </a:t>
            </a:r>
            <a:r>
              <a:rPr lang="pt-BR" sz="2400" b="1" dirty="0">
                <a:solidFill>
                  <a:schemeClr val="bg1"/>
                </a:solidFill>
                <a:latin typeface="+mj-lt"/>
              </a:rPr>
              <a:t>IMPACTO NAS POLÍTICAS PÚBLICAS</a:t>
            </a:r>
            <a:endParaRPr lang="pt-BR" sz="2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EBE0351-729C-4448-95A1-3FB7688B5481}"/>
              </a:ext>
            </a:extLst>
          </p:cNvPr>
          <p:cNvSpPr/>
          <p:nvPr/>
        </p:nvSpPr>
        <p:spPr>
          <a:xfrm>
            <a:off x="497322" y="1472242"/>
            <a:ext cx="92521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200" dirty="0">
                <a:solidFill>
                  <a:schemeClr val="bg1"/>
                </a:solidFill>
                <a:latin typeface="+mj-lt"/>
              </a:rPr>
              <a:t>Articular e mobilizar parcerias com Categorias Profissionais, Organizações Nacionais e Internacionais, Públicas, Privadas e do Terceiro Setor, com foco na realização de ações colaborativas para o combate ao Sedentarismo, com base no </a:t>
            </a:r>
            <a:r>
              <a:rPr lang="pt-BR" sz="22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Projeto </a:t>
            </a:r>
            <a:r>
              <a:rPr lang="pt-BR" sz="2200" b="1" dirty="0" err="1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Brail+Ativo</a:t>
            </a:r>
            <a:r>
              <a:rPr lang="pt-BR" sz="22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6C524A6F-8C28-44D9-AD47-3D35936A0DFE}"/>
              </a:ext>
            </a:extLst>
          </p:cNvPr>
          <p:cNvSpPr/>
          <p:nvPr/>
        </p:nvSpPr>
        <p:spPr>
          <a:xfrm>
            <a:off x="501439" y="3550474"/>
            <a:ext cx="10126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4"/>
                </a:solidFill>
                <a:latin typeface="+mj-lt"/>
              </a:rPr>
              <a:t>EIXOS DE ATUAÇÃO - </a:t>
            </a:r>
            <a:r>
              <a:rPr lang="pt-BR" sz="2400" b="1" dirty="0">
                <a:solidFill>
                  <a:schemeClr val="bg1"/>
                </a:solidFill>
                <a:latin typeface="+mj-lt"/>
              </a:rPr>
              <a:t>MOBILIZAÇÃO E COMUNICAÇÃO SOCIAL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078EE195-458E-4EB9-83CA-078A434C2833}"/>
              </a:ext>
            </a:extLst>
          </p:cNvPr>
          <p:cNvSpPr/>
          <p:nvPr/>
        </p:nvSpPr>
        <p:spPr>
          <a:xfrm>
            <a:off x="501438" y="4036330"/>
            <a:ext cx="935376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accent4"/>
                </a:solidFill>
                <a:latin typeface="+mj-lt"/>
              </a:rPr>
              <a:t>Disseminação e fortalecimento da cultura da atividade física </a:t>
            </a:r>
            <a:r>
              <a:rPr lang="pt-BR" sz="2200" dirty="0">
                <a:solidFill>
                  <a:schemeClr val="bg1"/>
                </a:solidFill>
                <a:latin typeface="+mj-lt"/>
              </a:rPr>
              <a:t>para Combate ao Sedentarismo e consequentemente melhor qualidade de vida.</a:t>
            </a:r>
          </a:p>
        </p:txBody>
      </p:sp>
    </p:spTree>
    <p:extLst>
      <p:ext uri="{BB962C8B-B14F-4D97-AF65-F5344CB8AC3E}">
        <p14:creationId xmlns:p14="http://schemas.microsoft.com/office/powerpoint/2010/main" val="12165392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BEE06039-7462-4B16-BF07-CBF8C4E615A0}"/>
              </a:ext>
            </a:extLst>
          </p:cNvPr>
          <p:cNvGrpSpPr/>
          <p:nvPr/>
        </p:nvGrpSpPr>
        <p:grpSpPr>
          <a:xfrm>
            <a:off x="0" y="-339121"/>
            <a:ext cx="12344847" cy="6390687"/>
            <a:chOff x="0" y="-323519"/>
            <a:chExt cx="12344847" cy="6390687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xmlns="" id="{0C57AA59-4479-4ADE-9E4D-6374C9877440}"/>
                </a:ext>
              </a:extLst>
            </p:cNvPr>
            <p:cNvSpPr/>
            <p:nvPr/>
          </p:nvSpPr>
          <p:spPr>
            <a:xfrm>
              <a:off x="0" y="0"/>
              <a:ext cx="12192000" cy="60671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Triângulo Retângulo 16">
              <a:extLst>
                <a:ext uri="{FF2B5EF4-FFF2-40B4-BE49-F238E27FC236}">
                  <a16:creationId xmlns:a16="http://schemas.microsoft.com/office/drawing/2014/main" xmlns="" id="{11538268-9072-45DC-A7A5-130DAD30D5EF}"/>
                </a:ext>
              </a:extLst>
            </p:cNvPr>
            <p:cNvSpPr/>
            <p:nvPr/>
          </p:nvSpPr>
          <p:spPr>
            <a:xfrm rot="16200000" flipH="1">
              <a:off x="9842334" y="-191702"/>
              <a:ext cx="2157962" cy="254137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Triângulo isósceles 19">
              <a:extLst>
                <a:ext uri="{FF2B5EF4-FFF2-40B4-BE49-F238E27FC236}">
                  <a16:creationId xmlns:a16="http://schemas.microsoft.com/office/drawing/2014/main" xmlns="" id="{60646B88-B03C-4D1A-A75B-7B493891FF32}"/>
                </a:ext>
              </a:extLst>
            </p:cNvPr>
            <p:cNvSpPr/>
            <p:nvPr/>
          </p:nvSpPr>
          <p:spPr>
            <a:xfrm rot="16200000">
              <a:off x="10339092" y="-332185"/>
              <a:ext cx="1997089" cy="201442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0" name="Google Shape;100;p9"/>
          <p:cNvSpPr/>
          <p:nvPr/>
        </p:nvSpPr>
        <p:spPr>
          <a:xfrm>
            <a:off x="305693" y="1437866"/>
            <a:ext cx="4847791" cy="83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79C00F17-48C7-42F8-84D8-9473286C0DC9}"/>
              </a:ext>
            </a:extLst>
          </p:cNvPr>
          <p:cNvSpPr/>
          <p:nvPr/>
        </p:nvSpPr>
        <p:spPr>
          <a:xfrm>
            <a:off x="497323" y="439305"/>
            <a:ext cx="1012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4"/>
                </a:solidFill>
                <a:latin typeface="+mj-lt"/>
              </a:rPr>
              <a:t>EIXOS DE ATUAÇÃO </a:t>
            </a:r>
          </a:p>
          <a:p>
            <a:r>
              <a:rPr lang="pt-BR" sz="2400" b="1" dirty="0">
                <a:solidFill>
                  <a:schemeClr val="bg1"/>
                </a:solidFill>
                <a:latin typeface="+mj-lt"/>
              </a:rPr>
              <a:t>CAPACITAÇÃO DE AGENTES TRANSFORMADORES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0EBE0351-729C-4448-95A1-3FB7688B5481}"/>
              </a:ext>
            </a:extLst>
          </p:cNvPr>
          <p:cNvSpPr/>
          <p:nvPr/>
        </p:nvSpPr>
        <p:spPr>
          <a:xfrm>
            <a:off x="497323" y="1365735"/>
            <a:ext cx="8533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pt-BR" sz="2400" dirty="0">
                <a:solidFill>
                  <a:schemeClr val="bg1"/>
                </a:solidFill>
                <a:latin typeface="+mj-lt"/>
              </a:rPr>
              <a:t>Reconhecimento e fortalecimento da atuação de Profissionais de Educação Física no Combate ao Sedentarismo.</a:t>
            </a:r>
            <a:endParaRPr lang="pt-BR" sz="2400" b="1" dirty="0">
              <a:solidFill>
                <a:schemeClr val="bg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xmlns="" id="{6C524A6F-8C28-44D9-AD47-3D35936A0DFE}"/>
              </a:ext>
            </a:extLst>
          </p:cNvPr>
          <p:cNvSpPr/>
          <p:nvPr/>
        </p:nvSpPr>
        <p:spPr>
          <a:xfrm>
            <a:off x="497323" y="2955962"/>
            <a:ext cx="10126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4"/>
                </a:solidFill>
                <a:latin typeface="+mj-lt"/>
              </a:rPr>
              <a:t>EIXOS DE ATUAÇÃO</a:t>
            </a:r>
            <a:br>
              <a:rPr lang="pt-BR" sz="2400" b="1" dirty="0">
                <a:solidFill>
                  <a:schemeClr val="accent4"/>
                </a:solidFill>
                <a:latin typeface="+mj-lt"/>
              </a:rPr>
            </a:br>
            <a:r>
              <a:rPr lang="pt-BR" sz="2400" b="1" dirty="0">
                <a:solidFill>
                  <a:schemeClr val="bg1"/>
                </a:solidFill>
                <a:latin typeface="+mj-lt"/>
              </a:rPr>
              <a:t>PRODUÇÃO E PROMOÇÃO DO CONHECIMENTO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078EE195-458E-4EB9-83CA-078A434C2833}"/>
              </a:ext>
            </a:extLst>
          </p:cNvPr>
          <p:cNvSpPr/>
          <p:nvPr/>
        </p:nvSpPr>
        <p:spPr>
          <a:xfrm>
            <a:off x="501439" y="3731527"/>
            <a:ext cx="969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+mj-lt"/>
              </a:rPr>
              <a:t>Promover a reflexão sobre a prática da atividade física e de sua importância na promoção da saúde e qualidade de vida, com foco na busca de soluções para o Combate ao Sedentarismo.</a:t>
            </a:r>
          </a:p>
        </p:txBody>
      </p:sp>
    </p:spTree>
    <p:extLst>
      <p:ext uri="{BB962C8B-B14F-4D97-AF65-F5344CB8AC3E}">
        <p14:creationId xmlns:p14="http://schemas.microsoft.com/office/powerpoint/2010/main" val="43158958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30" y="2676940"/>
            <a:ext cx="5016540" cy="1504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5" name="Google Shape;475;p28"/>
          <p:cNvGrpSpPr/>
          <p:nvPr/>
        </p:nvGrpSpPr>
        <p:grpSpPr>
          <a:xfrm>
            <a:off x="3392556" y="4868517"/>
            <a:ext cx="5406887" cy="397565"/>
            <a:chOff x="3392555" y="4105007"/>
            <a:chExt cx="5406887" cy="397565"/>
          </a:xfrm>
        </p:grpSpPr>
        <p:sp>
          <p:nvSpPr>
            <p:cNvPr id="476" name="Google Shape;476;p28"/>
            <p:cNvSpPr/>
            <p:nvPr/>
          </p:nvSpPr>
          <p:spPr>
            <a:xfrm>
              <a:off x="3392555" y="4105007"/>
              <a:ext cx="5406887" cy="397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dirty="0">
                  <a:solidFill>
                    <a:srgbClr val="4D4D4D"/>
                  </a:solidFill>
                  <a:latin typeface="+mj-lt"/>
                  <a:sym typeface="Arial"/>
                </a:rPr>
                <a:t>Gustavo Borges</a:t>
              </a:r>
              <a:endParaRPr dirty="0">
                <a:latin typeface="+mj-l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200" b="1" dirty="0">
                  <a:solidFill>
                    <a:srgbClr val="4D4D4D"/>
                  </a:solidFill>
                  <a:latin typeface="+mj-lt"/>
                  <a:sym typeface="Arial"/>
                </a:rPr>
                <a:t>presidente</a:t>
              </a:r>
              <a:endParaRPr dirty="0">
                <a:latin typeface="+mj-lt"/>
              </a:endParaRPr>
            </a:p>
          </p:txBody>
        </p:sp>
        <p:cxnSp>
          <p:nvCxnSpPr>
            <p:cNvPr id="477" name="Google Shape;477;p28"/>
            <p:cNvCxnSpPr/>
            <p:nvPr/>
          </p:nvCxnSpPr>
          <p:spPr>
            <a:xfrm>
              <a:off x="5598160" y="4380652"/>
              <a:ext cx="995680" cy="0"/>
            </a:xfrm>
            <a:prstGeom prst="straightConnector1">
              <a:avLst/>
            </a:prstGeom>
            <a:noFill/>
            <a:ln w="19050" cap="flat" cmpd="sng">
              <a:solidFill>
                <a:srgbClr val="4D4D4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/>
          <p:nvPr/>
        </p:nvSpPr>
        <p:spPr>
          <a:xfrm>
            <a:off x="929964" y="1210961"/>
            <a:ext cx="4617824" cy="446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+mj-lt"/>
              </a:rPr>
              <a:t>O QUE É A ACAD?</a:t>
            </a:r>
          </a:p>
          <a:p>
            <a:endParaRPr lang="pt-BR" sz="2800" b="1" dirty="0">
              <a:solidFill>
                <a:srgbClr val="0070C0"/>
              </a:solidFill>
              <a:latin typeface="+mj-lt"/>
            </a:endParaRPr>
          </a:p>
          <a:p>
            <a:endParaRPr lang="pt-BR" sz="2800" dirty="0">
              <a:solidFill>
                <a:srgbClr val="0070C0"/>
              </a:solidFill>
              <a:latin typeface="+mj-lt"/>
            </a:endParaRPr>
          </a:p>
          <a:p>
            <a:pPr lvl="0"/>
            <a:endParaRPr lang="pt-BR" sz="2200" dirty="0">
              <a:solidFill>
                <a:srgbClr val="4E4E4E"/>
              </a:solidFill>
              <a:latin typeface="+mj-lt"/>
            </a:endParaRPr>
          </a:p>
          <a:p>
            <a:pPr lvl="0"/>
            <a:r>
              <a:rPr lang="pt-BR" sz="2200" dirty="0">
                <a:solidFill>
                  <a:srgbClr val="4E4E4E"/>
                </a:solidFill>
                <a:latin typeface="+mj-lt"/>
              </a:rPr>
              <a:t>A ACAD une os estabelecimentos do setor fitness para desenvolver o mercado e promover a atividade física. A Associação atua em nível nacional, com sede no Rio de Janeiro e com representações regionais.</a:t>
            </a:r>
            <a:endParaRPr sz="2200" dirty="0">
              <a:solidFill>
                <a:srgbClr val="4E4E4E"/>
              </a:solidFill>
              <a:latin typeface="+mj-lt"/>
            </a:endParaRPr>
          </a:p>
        </p:txBody>
      </p:sp>
      <p:pic>
        <p:nvPicPr>
          <p:cNvPr id="1030" name="Picture 6" descr="sport, fitness, lifestyle, technology and people concept - woman with smartphone or player and earphones exercising on treadmill in gym Imagens - 35053112">
            <a:extLst>
              <a:ext uri="{FF2B5EF4-FFF2-40B4-BE49-F238E27FC236}">
                <a16:creationId xmlns:a16="http://schemas.microsoft.com/office/drawing/2014/main" xmlns="" id="{224D2329-90DC-4D3E-B245-7B5E3A8F0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93" r="21429"/>
          <a:stretch/>
        </p:blipFill>
        <p:spPr bwMode="auto">
          <a:xfrm>
            <a:off x="5768788" y="0"/>
            <a:ext cx="64232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7DD7561-9F52-4642-85EF-CC5E7A485C6C}"/>
              </a:ext>
            </a:extLst>
          </p:cNvPr>
          <p:cNvSpPr/>
          <p:nvPr/>
        </p:nvSpPr>
        <p:spPr>
          <a:xfrm>
            <a:off x="6724739" y="1047317"/>
            <a:ext cx="47161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70C0"/>
                </a:solidFill>
                <a:latin typeface="+mj-lt"/>
              </a:rPr>
              <a:t>POR QUE A ACAD É IMPORTANTE?</a:t>
            </a:r>
          </a:p>
          <a:p>
            <a:endParaRPr lang="pt-BR" sz="2800" dirty="0">
              <a:solidFill>
                <a:srgbClr val="4E4E4E"/>
              </a:solidFill>
              <a:latin typeface="+mj-lt"/>
            </a:endParaRPr>
          </a:p>
          <a:p>
            <a:endParaRPr lang="pt-BR" sz="2800" dirty="0">
              <a:solidFill>
                <a:srgbClr val="4E4E4E"/>
              </a:solidFill>
              <a:latin typeface="+mj-lt"/>
            </a:endParaRPr>
          </a:p>
          <a:p>
            <a:r>
              <a:rPr lang="pt-BR" sz="2200" dirty="0">
                <a:solidFill>
                  <a:srgbClr val="4E4E4E"/>
                </a:solidFill>
                <a:latin typeface="+mj-lt"/>
              </a:rPr>
              <a:t>Porque, apesar de sermos o segundo país em número de academias no mundo (IHRSA), perdendo apenas para os Estados Unidos, ainda temos um longo caminho para levar a atividade física para toda a população brasileira.</a:t>
            </a:r>
          </a:p>
        </p:txBody>
      </p:sp>
      <p:sp>
        <p:nvSpPr>
          <p:cNvPr id="26" name="Google Shape;101;p9">
            <a:extLst>
              <a:ext uri="{FF2B5EF4-FFF2-40B4-BE49-F238E27FC236}">
                <a16:creationId xmlns:a16="http://schemas.microsoft.com/office/drawing/2014/main" xmlns="" id="{DA06190B-503D-453F-8104-CE4129411B5B}"/>
              </a:ext>
            </a:extLst>
          </p:cNvPr>
          <p:cNvSpPr/>
          <p:nvPr/>
        </p:nvSpPr>
        <p:spPr>
          <a:xfrm>
            <a:off x="8456933" y="2019145"/>
            <a:ext cx="1046921" cy="66261"/>
          </a:xfrm>
          <a:prstGeom prst="parallelogram">
            <a:avLst>
              <a:gd name="adj" fmla="val 25000"/>
            </a:avLst>
          </a:prstGeom>
          <a:solidFill>
            <a:srgbClr val="4D4D4D"/>
          </a:solidFill>
          <a:ln w="12700" cap="flat" cmpd="sng">
            <a:solidFill>
              <a:srgbClr val="4D4D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01;p9">
            <a:extLst>
              <a:ext uri="{FF2B5EF4-FFF2-40B4-BE49-F238E27FC236}">
                <a16:creationId xmlns:a16="http://schemas.microsoft.com/office/drawing/2014/main" xmlns="" id="{228F7FA0-56F9-494B-9F67-D0777C5CD048}"/>
              </a:ext>
            </a:extLst>
          </p:cNvPr>
          <p:cNvSpPr/>
          <p:nvPr/>
        </p:nvSpPr>
        <p:spPr>
          <a:xfrm>
            <a:off x="2715415" y="1747296"/>
            <a:ext cx="1046921" cy="66261"/>
          </a:xfrm>
          <a:prstGeom prst="parallelogram">
            <a:avLst>
              <a:gd name="adj" fmla="val 25000"/>
            </a:avLst>
          </a:prstGeom>
          <a:solidFill>
            <a:srgbClr val="4D4D4D"/>
          </a:solidFill>
          <a:ln w="12700" cap="flat" cmpd="sng">
            <a:solidFill>
              <a:srgbClr val="4D4D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tness, sport, aerobics and people concept - group of smiling people working out with dumbbells flexing muscles on step platforms in gym Imagens - 57374799">
            <a:extLst>
              <a:ext uri="{FF2B5EF4-FFF2-40B4-BE49-F238E27FC236}">
                <a16:creationId xmlns:a16="http://schemas.microsoft.com/office/drawing/2014/main" xmlns="" id="{DB55E452-E27F-45AA-AD04-95600D5B1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44054"/>
          <a:stretch/>
        </p:blipFill>
        <p:spPr bwMode="auto">
          <a:xfrm>
            <a:off x="6663188" y="31670"/>
            <a:ext cx="5528812" cy="682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Google Shape;100;p9"/>
          <p:cNvSpPr/>
          <p:nvPr/>
        </p:nvSpPr>
        <p:spPr>
          <a:xfrm>
            <a:off x="305693" y="894164"/>
            <a:ext cx="4847791" cy="83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0070C0"/>
                </a:solidFill>
                <a:latin typeface="+mj-lt"/>
                <a:sym typeface="Arial"/>
              </a:rPr>
              <a:t>QUEM SÃO NOSSOS ASSOCIADOS?</a:t>
            </a:r>
            <a:endParaRPr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593302" y="2645420"/>
            <a:ext cx="4847791" cy="293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200" dirty="0">
                <a:solidFill>
                  <a:srgbClr val="4E4E4E"/>
                </a:solidFill>
                <a:latin typeface="+mj-lt"/>
              </a:rPr>
              <a:t>Os associados da ACAD são as academias de ginástica, além de fornecedores de produtos e serviços do mercado fitness. Também fazem parte da ACAD os membros honorários, personalidades que tenham desenvolvido serviços relevantes para o desenvolvimento da atividade física no País. </a:t>
            </a:r>
            <a:endParaRPr sz="2200" dirty="0">
              <a:solidFill>
                <a:srgbClr val="4E4E4E"/>
              </a:solidFill>
              <a:latin typeface="+mj-lt"/>
            </a:endParaRPr>
          </a:p>
        </p:txBody>
      </p:sp>
      <p:sp>
        <p:nvSpPr>
          <p:cNvPr id="23" name="Google Shape;101;p9">
            <a:extLst>
              <a:ext uri="{FF2B5EF4-FFF2-40B4-BE49-F238E27FC236}">
                <a16:creationId xmlns:a16="http://schemas.microsoft.com/office/drawing/2014/main" xmlns="" id="{02F3E321-9C53-4ECE-88F4-139ADF92E3B4}"/>
              </a:ext>
            </a:extLst>
          </p:cNvPr>
          <p:cNvSpPr/>
          <p:nvPr/>
        </p:nvSpPr>
        <p:spPr>
          <a:xfrm>
            <a:off x="2206127" y="1849038"/>
            <a:ext cx="1046921" cy="66261"/>
          </a:xfrm>
          <a:prstGeom prst="parallelogram">
            <a:avLst>
              <a:gd name="adj" fmla="val 25000"/>
            </a:avLst>
          </a:prstGeom>
          <a:solidFill>
            <a:srgbClr val="4D4D4D"/>
          </a:solidFill>
          <a:ln w="12700" cap="flat" cmpd="sng">
            <a:solidFill>
              <a:srgbClr val="4D4D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6F259E7B-C043-45A3-9C22-695706B45F59}"/>
              </a:ext>
            </a:extLst>
          </p:cNvPr>
          <p:cNvSpPr/>
          <p:nvPr/>
        </p:nvSpPr>
        <p:spPr>
          <a:xfrm>
            <a:off x="7006281" y="1760944"/>
            <a:ext cx="475645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4D4D4D"/>
                </a:solidFill>
                <a:latin typeface="+mj-lt"/>
              </a:rPr>
              <a:t>Através dos nossos associados, representamos </a:t>
            </a:r>
          </a:p>
          <a:p>
            <a:pPr algn="ctr"/>
            <a:r>
              <a:rPr lang="pt-BR" sz="6600" b="1" dirty="0">
                <a:solidFill>
                  <a:srgbClr val="0070C0"/>
                </a:solidFill>
                <a:latin typeface="+mj-lt"/>
              </a:rPr>
              <a:t>25% </a:t>
            </a:r>
            <a:endParaRPr lang="pt-BR" sz="66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pt-BR" sz="2200" dirty="0">
                <a:solidFill>
                  <a:srgbClr val="4E4E4E"/>
                </a:solidFill>
                <a:latin typeface="+mj-lt"/>
              </a:rPr>
              <a:t>dos frequentadores de academias do país, e </a:t>
            </a:r>
          </a:p>
          <a:p>
            <a:pPr algn="ctr"/>
            <a:r>
              <a:rPr lang="pt-BR" sz="6600" b="1" dirty="0">
                <a:solidFill>
                  <a:srgbClr val="0070C0"/>
                </a:solidFill>
                <a:latin typeface="+mj-lt"/>
              </a:rPr>
              <a:t>30% </a:t>
            </a:r>
            <a:endParaRPr lang="pt-BR" sz="6600" dirty="0">
              <a:solidFill>
                <a:srgbClr val="0070C0"/>
              </a:solidFill>
              <a:latin typeface="+mj-lt"/>
            </a:endParaRPr>
          </a:p>
          <a:p>
            <a:pPr algn="ctr"/>
            <a:r>
              <a:rPr lang="pt-BR" sz="2200" dirty="0">
                <a:solidFill>
                  <a:srgbClr val="4D4D4D"/>
                </a:solidFill>
                <a:latin typeface="+mj-lt"/>
              </a:rPr>
              <a:t>do faturamento do setor no País</a:t>
            </a:r>
            <a:r>
              <a:rPr lang="pt-BR" dirty="0">
                <a:solidFill>
                  <a:srgbClr val="4D4D4D"/>
                </a:solidFill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32219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/>
          <p:nvPr/>
        </p:nvSpPr>
        <p:spPr>
          <a:xfrm>
            <a:off x="490328" y="371056"/>
            <a:ext cx="11211344" cy="37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rgbClr val="0070C0"/>
                </a:solidFill>
                <a:latin typeface="+mj-lt"/>
                <a:sym typeface="Arial"/>
              </a:rPr>
              <a:t>Associados ACAD</a:t>
            </a:r>
            <a:endParaRPr sz="3200" b="1" dirty="0">
              <a:solidFill>
                <a:srgbClr val="0070C0"/>
              </a:solidFill>
              <a:latin typeface="+mj-lt"/>
              <a:sym typeface="Arial"/>
            </a:endParaRPr>
          </a:p>
        </p:txBody>
      </p:sp>
      <p:sp>
        <p:nvSpPr>
          <p:cNvPr id="129" name="Google Shape;129;p10"/>
          <p:cNvSpPr/>
          <p:nvPr/>
        </p:nvSpPr>
        <p:spPr>
          <a:xfrm>
            <a:off x="5572538" y="890614"/>
            <a:ext cx="1046921" cy="66261"/>
          </a:xfrm>
          <a:prstGeom prst="parallelogram">
            <a:avLst>
              <a:gd name="adj" fmla="val 25000"/>
            </a:avLst>
          </a:prstGeom>
          <a:solidFill>
            <a:srgbClr val="4D4D4D"/>
          </a:solidFill>
          <a:ln w="12700" cap="flat" cmpd="sng">
            <a:solidFill>
              <a:srgbClr val="4D4D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819F3F7-4465-43F7-A7AE-DB3F067EE71A}"/>
              </a:ext>
            </a:extLst>
          </p:cNvPr>
          <p:cNvSpPr txBox="1"/>
          <p:nvPr/>
        </p:nvSpPr>
        <p:spPr>
          <a:xfrm rot="16200000">
            <a:off x="-365289" y="5968992"/>
            <a:ext cx="998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>
                <a:latin typeface="+mj-lt"/>
              </a:rPr>
              <a:t>Dados 31/07/19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225C139-BF72-480B-A307-F75C407A04ED}"/>
              </a:ext>
            </a:extLst>
          </p:cNvPr>
          <p:cNvSpPr/>
          <p:nvPr/>
        </p:nvSpPr>
        <p:spPr>
          <a:xfrm>
            <a:off x="929157" y="1505590"/>
            <a:ext cx="43718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rgbClr val="4E4E4E"/>
              </a:solidFill>
              <a:latin typeface="+mj-lt"/>
            </a:endParaRPr>
          </a:p>
          <a:p>
            <a:r>
              <a:rPr lang="pt-BR" sz="2400" b="1" dirty="0">
                <a:solidFill>
                  <a:srgbClr val="4E4E4E"/>
                </a:solidFill>
                <a:latin typeface="+mj-lt"/>
              </a:rPr>
              <a:t>PRESENTE EM TODO O</a:t>
            </a:r>
          </a:p>
          <a:p>
            <a:r>
              <a:rPr lang="pt-BR" sz="6000" b="1" dirty="0">
                <a:solidFill>
                  <a:srgbClr val="0070C0"/>
                </a:solidFill>
                <a:latin typeface="+mj-lt"/>
              </a:rPr>
              <a:t>BRASIL</a:t>
            </a:r>
          </a:p>
          <a:p>
            <a:endParaRPr lang="pt-BR" sz="2400" dirty="0">
              <a:solidFill>
                <a:srgbClr val="4E4E4E"/>
              </a:solidFill>
              <a:latin typeface="+mj-lt"/>
            </a:endParaRPr>
          </a:p>
          <a:p>
            <a:r>
              <a:rPr lang="pt-BR" sz="3600" b="1" dirty="0">
                <a:solidFill>
                  <a:srgbClr val="4E4E4E"/>
                </a:solidFill>
                <a:latin typeface="+mj-lt"/>
              </a:rPr>
              <a:t>34.771 </a:t>
            </a:r>
          </a:p>
          <a:p>
            <a:r>
              <a:rPr lang="pt-BR" sz="2800" dirty="0">
                <a:solidFill>
                  <a:srgbClr val="0070C0"/>
                </a:solidFill>
                <a:latin typeface="+mj-lt"/>
              </a:rPr>
              <a:t>Academias</a:t>
            </a:r>
          </a:p>
          <a:p>
            <a:r>
              <a:rPr lang="pt-BR" sz="3600" b="1" dirty="0">
                <a:solidFill>
                  <a:srgbClr val="4E4E4E"/>
                </a:solidFill>
                <a:latin typeface="+mj-lt"/>
              </a:rPr>
              <a:t>1.137</a:t>
            </a:r>
            <a:r>
              <a:rPr lang="pt-BR" sz="2800" b="1" dirty="0">
                <a:solidFill>
                  <a:srgbClr val="4E4E4E"/>
                </a:solidFill>
                <a:latin typeface="+mj-lt"/>
              </a:rPr>
              <a:t> </a:t>
            </a:r>
          </a:p>
          <a:p>
            <a:r>
              <a:rPr lang="pt-BR" sz="2800" dirty="0">
                <a:solidFill>
                  <a:srgbClr val="0070C0"/>
                </a:solidFill>
                <a:latin typeface="+mj-lt"/>
              </a:rPr>
              <a:t>Associados</a:t>
            </a:r>
          </a:p>
          <a:p>
            <a:r>
              <a:rPr lang="pt-BR" sz="3600" b="1" dirty="0">
                <a:solidFill>
                  <a:srgbClr val="4E4E4E"/>
                </a:solidFill>
                <a:latin typeface="+mj-lt"/>
              </a:rPr>
              <a:t>3,3% </a:t>
            </a:r>
          </a:p>
          <a:p>
            <a:r>
              <a:rPr lang="pt-BR" sz="2800" dirty="0">
                <a:solidFill>
                  <a:srgbClr val="0070C0"/>
                </a:solidFill>
                <a:latin typeface="+mj-lt"/>
              </a:rPr>
              <a:t>%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xmlns="" id="{F823D0E6-379B-4C7D-ACB0-E0FCB032F987}"/>
              </a:ext>
            </a:extLst>
          </p:cNvPr>
          <p:cNvGrpSpPr/>
          <p:nvPr/>
        </p:nvGrpSpPr>
        <p:grpSpPr>
          <a:xfrm>
            <a:off x="6095999" y="1105370"/>
            <a:ext cx="5341478" cy="5162309"/>
            <a:chOff x="6095999" y="1105370"/>
            <a:chExt cx="5341478" cy="5162309"/>
          </a:xfrm>
        </p:grpSpPr>
        <p:pic>
          <p:nvPicPr>
            <p:cNvPr id="130" name="Google Shape;130;p10"/>
            <p:cNvPicPr preferRelativeResize="0"/>
            <p:nvPr/>
          </p:nvPicPr>
          <p:blipFill rotWithShape="1">
            <a:blip r:embed="rId3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6095999" y="1105370"/>
              <a:ext cx="5341478" cy="51623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agem 14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D3E0C9D7-BC5E-4BEE-8466-3A5D349E22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6270789" y="2734995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m 15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1055F914-8376-46EE-A2FF-13688CF0FE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7384885" y="2878995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Imagem 16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A4D4E063-6BE6-40D0-AC49-C016AB5EEF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10785102" y="3013238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Imagem 17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78D97C23-44D1-4BAE-AD1C-24ECB1E69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10954684" y="2846881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m 18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DDAA0E16-DC2F-4EFE-A90D-3C02BE116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10714921" y="2670184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m 19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CC040CCC-12AA-4F83-9793-1420844237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10969800" y="2523037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Imagem 20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339BE11B-5885-4CC5-81A5-B3897C4CA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10836432" y="2277445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Imagem 21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4C810140-EE23-4A2F-8315-E6BD1E6B7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10393591" y="4080746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Imagem 22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26EB864D-4C2D-4F7B-BFA9-EF3FD26DD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10193243" y="4517241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Imagem 23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496E8094-C71F-4546-81AF-4B0DDF3D8B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10416985" y="3166995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Imagem 24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C53E54A1-C10D-4042-9A06-C8DE16ADB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10502716" y="2129102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Imagem 25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1D28027E-0FC5-4CAF-A4B1-215D598CC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10202614" y="2446995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Imagem 26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94046E85-18E0-4C3A-84C2-DF1DDE0F71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9772800" y="2127553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Imagem 27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A8BAC911-D9B7-4EA9-BD73-BFE4CC72F3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9346022" y="2846881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Imagem 28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3B7E72E5-0F06-475B-A7E8-29FEE8D96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9396493" y="3413025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Imagem 29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96369934-0039-42AA-AAEA-06332C9F0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9109784" y="3714183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Imagem 30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71B5555A-988E-4F0E-90C0-65AD9AB136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9446196" y="4552352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Imagem 31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D20FB32E-1FF4-445A-BDE3-182115AAC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8766738" y="4849503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Imagem 32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01E46447-1632-4A72-AB10-ADDE199FC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9196145" y="5077690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Imagem 33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0C58EBFD-D0D5-4DA7-92D5-7CE7EF19F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8461938" y="4142683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Imagem 34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4EE3F5E4-BA8D-4829-96C0-3F45DA144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8361764" y="3134881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Imagem 35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E09854DF-2B4A-45C0-A16A-0AB8FC8A5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8744543" y="2098979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Imagem 36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313EFF34-C69C-4591-86ED-3CC15CCAF5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7101450" y="1983553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Imagem 37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56BCC408-BFF6-46D7-A799-04FCE6AD10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7618276" y="1105370"/>
              <a:ext cx="200348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Imagem 38" descr="LocalizaÃ§Ã£o, PosiÃ§Ã£o, Ãcone, Marca, InformaÃ§Ãµes, Seta">
              <a:extLst>
                <a:ext uri="{FF2B5EF4-FFF2-40B4-BE49-F238E27FC236}">
                  <a16:creationId xmlns:a16="http://schemas.microsoft.com/office/drawing/2014/main" xmlns="" id="{0E6A7441-D27F-4C1C-9FF7-B281E24F1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76" t="14675" r="24788" b="13924"/>
            <a:stretch/>
          </p:blipFill>
          <p:spPr bwMode="auto">
            <a:xfrm>
              <a:off x="8692317" y="5356753"/>
              <a:ext cx="152400" cy="2880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47B0E4E9-19A6-4501-9E08-BB5BFF7F05E5}"/>
              </a:ext>
            </a:extLst>
          </p:cNvPr>
          <p:cNvSpPr/>
          <p:nvPr/>
        </p:nvSpPr>
        <p:spPr>
          <a:xfrm>
            <a:off x="9446196" y="3824315"/>
            <a:ext cx="100174" cy="1209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2E85579-CC6B-4DC1-8D12-FC12A8CF90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66" b="1852"/>
          <a:stretch/>
        </p:blipFill>
        <p:spPr>
          <a:xfrm>
            <a:off x="0" y="0"/>
            <a:ext cx="12215004" cy="6858000"/>
          </a:xfrm>
          <a:prstGeom prst="rect">
            <a:avLst/>
          </a:prstGeom>
        </p:spPr>
      </p:pic>
      <p:sp>
        <p:nvSpPr>
          <p:cNvPr id="9" name="Google Shape;117;p9">
            <a:extLst>
              <a:ext uri="{FF2B5EF4-FFF2-40B4-BE49-F238E27FC236}">
                <a16:creationId xmlns:a16="http://schemas.microsoft.com/office/drawing/2014/main" xmlns="" id="{5371037B-E9C9-47ED-8860-7936294EA628}"/>
              </a:ext>
            </a:extLst>
          </p:cNvPr>
          <p:cNvSpPr/>
          <p:nvPr/>
        </p:nvSpPr>
        <p:spPr>
          <a:xfrm>
            <a:off x="6904171" y="2447861"/>
            <a:ext cx="4847791" cy="196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Museo 500" panose="02000000000000000000" pitchFamily="50" charset="0"/>
              </a:rPr>
              <a:t>O principal objetivo da ACAD é promover uma melhor qualidade de vida para a população brasileira através da prática da atividade física, o que traz impactos positivos na saúde e na autoestima das pessoas. </a:t>
            </a:r>
            <a:endParaRPr sz="1800" dirty="0">
              <a:solidFill>
                <a:schemeClr val="bg1"/>
              </a:solidFill>
              <a:latin typeface="Museo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37033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E47A4C6-C375-4432-BCA2-E0C44D87C98B}"/>
              </a:ext>
            </a:extLst>
          </p:cNvPr>
          <p:cNvGrpSpPr/>
          <p:nvPr/>
        </p:nvGrpSpPr>
        <p:grpSpPr>
          <a:xfrm>
            <a:off x="0" y="-343757"/>
            <a:ext cx="12344847" cy="6390687"/>
            <a:chOff x="0" y="-323519"/>
            <a:chExt cx="12344847" cy="6390687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xmlns="" id="{92E47234-7660-4E94-BED8-3F0E1A57A272}"/>
                </a:ext>
              </a:extLst>
            </p:cNvPr>
            <p:cNvSpPr/>
            <p:nvPr/>
          </p:nvSpPr>
          <p:spPr>
            <a:xfrm>
              <a:off x="0" y="0"/>
              <a:ext cx="12192000" cy="60671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riângulo Retângulo 17">
              <a:extLst>
                <a:ext uri="{FF2B5EF4-FFF2-40B4-BE49-F238E27FC236}">
                  <a16:creationId xmlns:a16="http://schemas.microsoft.com/office/drawing/2014/main" xmlns="" id="{23BE14C4-28F0-4EC7-A98A-D395C87581D6}"/>
                </a:ext>
              </a:extLst>
            </p:cNvPr>
            <p:cNvSpPr/>
            <p:nvPr/>
          </p:nvSpPr>
          <p:spPr>
            <a:xfrm rot="16200000" flipH="1">
              <a:off x="9842334" y="-191702"/>
              <a:ext cx="2157962" cy="254137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Triângulo isósceles 18">
              <a:extLst>
                <a:ext uri="{FF2B5EF4-FFF2-40B4-BE49-F238E27FC236}">
                  <a16:creationId xmlns:a16="http://schemas.microsoft.com/office/drawing/2014/main" xmlns="" id="{1CD6F573-70A9-4BBD-A32F-14C64920B1BA}"/>
                </a:ext>
              </a:extLst>
            </p:cNvPr>
            <p:cNvSpPr/>
            <p:nvPr/>
          </p:nvSpPr>
          <p:spPr>
            <a:xfrm rot="16200000">
              <a:off x="10339092" y="-332185"/>
              <a:ext cx="1997089" cy="201442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0" name="Google Shape;100;p9"/>
          <p:cNvSpPr/>
          <p:nvPr/>
        </p:nvSpPr>
        <p:spPr>
          <a:xfrm>
            <a:off x="305693" y="894164"/>
            <a:ext cx="4847791" cy="83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593302" y="2645420"/>
            <a:ext cx="4847791" cy="293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endParaRPr sz="2200" dirty="0">
              <a:solidFill>
                <a:srgbClr val="4E4E4E"/>
              </a:solidFill>
              <a:latin typeface="+mj-lt"/>
            </a:endParaRPr>
          </a:p>
        </p:txBody>
      </p:sp>
      <p:sp>
        <p:nvSpPr>
          <p:cNvPr id="23" name="Google Shape;101;p9">
            <a:extLst>
              <a:ext uri="{FF2B5EF4-FFF2-40B4-BE49-F238E27FC236}">
                <a16:creationId xmlns:a16="http://schemas.microsoft.com/office/drawing/2014/main" xmlns="" id="{02F3E321-9C53-4ECE-88F4-139ADF92E3B4}"/>
              </a:ext>
            </a:extLst>
          </p:cNvPr>
          <p:cNvSpPr/>
          <p:nvPr/>
        </p:nvSpPr>
        <p:spPr>
          <a:xfrm>
            <a:off x="695033" y="1959388"/>
            <a:ext cx="1046921" cy="66261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94E74B3-A01E-42A1-82D0-78B283747A2C}"/>
              </a:ext>
            </a:extLst>
          </p:cNvPr>
          <p:cNvSpPr/>
          <p:nvPr/>
        </p:nvSpPr>
        <p:spPr>
          <a:xfrm>
            <a:off x="593301" y="257800"/>
            <a:ext cx="11904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  <a:latin typeface="+mj-lt"/>
              </a:rPr>
              <a:t>Cenário</a:t>
            </a:r>
            <a:r>
              <a:rPr lang="pt-BR" sz="3000" dirty="0">
                <a:solidFill>
                  <a:srgbClr val="0070C0"/>
                </a:solidFill>
                <a:latin typeface="+mj-lt"/>
              </a:rPr>
              <a:t/>
            </a:r>
            <a:br>
              <a:rPr lang="pt-BR" sz="3000" dirty="0">
                <a:solidFill>
                  <a:srgbClr val="0070C0"/>
                </a:solidFill>
                <a:latin typeface="+mj-lt"/>
              </a:rPr>
            </a:br>
            <a:r>
              <a:rPr lang="pt-BR" sz="3000" dirty="0">
                <a:solidFill>
                  <a:schemeClr val="accent4"/>
                </a:solidFill>
                <a:latin typeface="+mj-lt"/>
              </a:rPr>
              <a:t>O </a:t>
            </a:r>
            <a:r>
              <a:rPr lang="pt-BR" sz="3000" b="1" dirty="0">
                <a:solidFill>
                  <a:schemeClr val="accent4"/>
                </a:solidFill>
                <a:latin typeface="+mj-lt"/>
              </a:rPr>
              <a:t>sedentarismo é o quarto </a:t>
            </a:r>
            <a:r>
              <a:rPr lang="pt-BR" sz="3000" dirty="0">
                <a:solidFill>
                  <a:schemeClr val="accent4"/>
                </a:solidFill>
                <a:latin typeface="+mj-lt"/>
              </a:rPr>
              <a:t>maior fator </a:t>
            </a:r>
          </a:p>
          <a:p>
            <a:r>
              <a:rPr lang="pt-BR" sz="3000" dirty="0">
                <a:solidFill>
                  <a:schemeClr val="accent4"/>
                </a:solidFill>
                <a:latin typeface="+mj-lt"/>
              </a:rPr>
              <a:t>de risco de </a:t>
            </a:r>
            <a:r>
              <a:rPr lang="pt-BR" sz="3000" b="1" dirty="0">
                <a:solidFill>
                  <a:schemeClr val="accent4"/>
                </a:solidFill>
                <a:latin typeface="+mj-lt"/>
              </a:rPr>
              <a:t>mortes no mundo</a:t>
            </a:r>
          </a:p>
          <a:p>
            <a:r>
              <a:rPr lang="pt-BR" sz="1200" i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Fonte:OMS</a:t>
            </a:r>
            <a:endParaRPr lang="pt-BR" sz="1200" i="1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91930360-04B7-462F-A78A-4BE009E9F327}"/>
              </a:ext>
            </a:extLst>
          </p:cNvPr>
          <p:cNvSpPr/>
          <p:nvPr/>
        </p:nvSpPr>
        <p:spPr>
          <a:xfrm>
            <a:off x="593302" y="2579159"/>
            <a:ext cx="50884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pt-BR" sz="2000" dirty="0">
                <a:solidFill>
                  <a:schemeClr val="bg1"/>
                </a:solidFill>
                <a:latin typeface="+mj-lt"/>
              </a:rPr>
              <a:t>O Brasil é o </a:t>
            </a:r>
            <a:r>
              <a:rPr lang="pt-BR" sz="2000" b="1" dirty="0">
                <a:solidFill>
                  <a:schemeClr val="accent4"/>
                </a:solidFill>
                <a:latin typeface="+mj-lt"/>
              </a:rPr>
              <a:t>5º país mais sedentário do mundo</a:t>
            </a:r>
            <a:r>
              <a:rPr lang="pt-BR" sz="2000" dirty="0">
                <a:solidFill>
                  <a:schemeClr val="bg1"/>
                </a:solidFill>
                <a:latin typeface="+mj-lt"/>
              </a:rPr>
              <a:t>, com o percentual de 46% da população inativa, sendo a média global de 28% ;</a:t>
            </a:r>
          </a:p>
          <a:p>
            <a:pPr lvl="1"/>
            <a:endParaRPr lang="pt-BR" sz="2000" dirty="0">
              <a:solidFill>
                <a:schemeClr val="bg1"/>
              </a:solidFill>
              <a:latin typeface="+mj-lt"/>
            </a:endParaRPr>
          </a:p>
          <a:p>
            <a:pPr lvl="2"/>
            <a:r>
              <a:rPr lang="pt-BR" sz="2000" dirty="0">
                <a:solidFill>
                  <a:schemeClr val="bg1"/>
                </a:solidFill>
                <a:latin typeface="+mj-lt"/>
              </a:rPr>
              <a:t>O Rio de Janeiro é um dos Estados mais sedentários, </a:t>
            </a:r>
            <a:r>
              <a:rPr lang="pt-BR" sz="2000" b="1" dirty="0">
                <a:solidFill>
                  <a:schemeClr val="accent4"/>
                </a:solidFill>
                <a:latin typeface="+mj-lt"/>
              </a:rPr>
              <a:t>apenas 15,1% realizam alguma atividade física </a:t>
            </a:r>
            <a:r>
              <a:rPr lang="pt-BR" sz="1200" i="1" dirty="0">
                <a:solidFill>
                  <a:schemeClr val="bg1"/>
                </a:solidFill>
                <a:latin typeface="+mj-lt"/>
              </a:rPr>
              <a:t>(PNAD 2015).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E1C4C859-6784-40E6-B3D8-807CC6B548A0}"/>
              </a:ext>
            </a:extLst>
          </p:cNvPr>
          <p:cNvSpPr/>
          <p:nvPr/>
        </p:nvSpPr>
        <p:spPr>
          <a:xfrm>
            <a:off x="6510294" y="2181708"/>
            <a:ext cx="543017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800" dirty="0">
              <a:solidFill>
                <a:srgbClr val="000000"/>
              </a:solidFill>
              <a:latin typeface="+mj-lt"/>
            </a:endParaRPr>
          </a:p>
          <a:p>
            <a:r>
              <a:rPr lang="pt-BR" sz="2400" b="1" dirty="0">
                <a:solidFill>
                  <a:schemeClr val="accent4"/>
                </a:solidFill>
                <a:latin typeface="+mj-lt"/>
              </a:rPr>
              <a:t>O SEDENTARISMO NÃO É UM PROBLEMA DE CADA PESSOA; </a:t>
            </a:r>
          </a:p>
          <a:p>
            <a:endParaRPr lang="pt-BR" sz="2800" b="1" dirty="0">
              <a:latin typeface="+mj-lt"/>
            </a:endParaRPr>
          </a:p>
          <a:p>
            <a:r>
              <a:rPr lang="pt-BR" sz="2000" i="1" dirty="0">
                <a:solidFill>
                  <a:schemeClr val="bg1"/>
                </a:solidFill>
                <a:latin typeface="+mj-lt"/>
              </a:rPr>
              <a:t>MAS UMA QUESTÃO DE SAÚDE PÚBLICA!</a:t>
            </a:r>
          </a:p>
          <a:p>
            <a:endParaRPr lang="pt-BR" sz="2800" dirty="0">
              <a:solidFill>
                <a:schemeClr val="bg1"/>
              </a:solidFill>
              <a:latin typeface="+mj-lt"/>
            </a:endParaRPr>
          </a:p>
          <a:p>
            <a:r>
              <a:rPr lang="pt-BR" dirty="0">
                <a:solidFill>
                  <a:schemeClr val="bg1"/>
                </a:solidFill>
                <a:latin typeface="+mj-lt"/>
              </a:rPr>
              <a:t>Não tomar nenhuma atitude que estimule a prática de atividade física levará ao 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aumento dos custos do sistema de saúde do país </a:t>
            </a:r>
            <a:r>
              <a:rPr lang="pt-BR" dirty="0">
                <a:solidFill>
                  <a:schemeClr val="bg1"/>
                </a:solidFill>
                <a:latin typeface="+mj-lt"/>
              </a:rPr>
              <a:t>com um impacto negativo no desenvolvimento econômico e na qualidade de vida da população. </a:t>
            </a:r>
          </a:p>
        </p:txBody>
      </p:sp>
      <p:sp>
        <p:nvSpPr>
          <p:cNvPr id="5" name="Triângulo Retângulo 4">
            <a:extLst>
              <a:ext uri="{FF2B5EF4-FFF2-40B4-BE49-F238E27FC236}">
                <a16:creationId xmlns:a16="http://schemas.microsoft.com/office/drawing/2014/main" xmlns="" id="{51C0D4F7-F116-4B0E-A40F-FC0C5A98F2AC}"/>
              </a:ext>
            </a:extLst>
          </p:cNvPr>
          <p:cNvSpPr/>
          <p:nvPr/>
        </p:nvSpPr>
        <p:spPr>
          <a:xfrm rot="16200000" flipH="1">
            <a:off x="9842334" y="-191703"/>
            <a:ext cx="2157962" cy="254137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xmlns="" id="{8539530A-5D83-4307-8E39-13B8D5EA4F37}"/>
              </a:ext>
            </a:extLst>
          </p:cNvPr>
          <p:cNvSpPr/>
          <p:nvPr/>
        </p:nvSpPr>
        <p:spPr>
          <a:xfrm rot="16200000">
            <a:off x="10339092" y="-332186"/>
            <a:ext cx="1997089" cy="201442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9300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E47A4C6-C375-4432-BCA2-E0C44D87C98B}"/>
              </a:ext>
            </a:extLst>
          </p:cNvPr>
          <p:cNvGrpSpPr/>
          <p:nvPr/>
        </p:nvGrpSpPr>
        <p:grpSpPr>
          <a:xfrm>
            <a:off x="0" y="-343757"/>
            <a:ext cx="12344847" cy="6390687"/>
            <a:chOff x="0" y="-323519"/>
            <a:chExt cx="12344847" cy="6390687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xmlns="" id="{92E47234-7660-4E94-BED8-3F0E1A57A272}"/>
                </a:ext>
              </a:extLst>
            </p:cNvPr>
            <p:cNvSpPr/>
            <p:nvPr/>
          </p:nvSpPr>
          <p:spPr>
            <a:xfrm>
              <a:off x="0" y="0"/>
              <a:ext cx="12192000" cy="60671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riângulo Retângulo 17">
              <a:extLst>
                <a:ext uri="{FF2B5EF4-FFF2-40B4-BE49-F238E27FC236}">
                  <a16:creationId xmlns:a16="http://schemas.microsoft.com/office/drawing/2014/main" xmlns="" id="{23BE14C4-28F0-4EC7-A98A-D395C87581D6}"/>
                </a:ext>
              </a:extLst>
            </p:cNvPr>
            <p:cNvSpPr/>
            <p:nvPr/>
          </p:nvSpPr>
          <p:spPr>
            <a:xfrm rot="16200000" flipH="1">
              <a:off x="9842334" y="-191702"/>
              <a:ext cx="2157962" cy="254137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Triângulo isósceles 18">
              <a:extLst>
                <a:ext uri="{FF2B5EF4-FFF2-40B4-BE49-F238E27FC236}">
                  <a16:creationId xmlns:a16="http://schemas.microsoft.com/office/drawing/2014/main" xmlns="" id="{1CD6F573-70A9-4BBD-A32F-14C64920B1BA}"/>
                </a:ext>
              </a:extLst>
            </p:cNvPr>
            <p:cNvSpPr/>
            <p:nvPr/>
          </p:nvSpPr>
          <p:spPr>
            <a:xfrm rot="16200000">
              <a:off x="10339092" y="-332185"/>
              <a:ext cx="1997089" cy="201442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0" name="Google Shape;100;p9"/>
          <p:cNvSpPr/>
          <p:nvPr/>
        </p:nvSpPr>
        <p:spPr>
          <a:xfrm>
            <a:off x="305693" y="894164"/>
            <a:ext cx="4847791" cy="83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  <a:latin typeface="Museo 500" panose="02000000000000000000" pitchFamily="50" charset="0"/>
            </a:endParaRPr>
          </a:p>
        </p:txBody>
      </p:sp>
      <p:sp>
        <p:nvSpPr>
          <p:cNvPr id="23" name="Google Shape;101;p9">
            <a:extLst>
              <a:ext uri="{FF2B5EF4-FFF2-40B4-BE49-F238E27FC236}">
                <a16:creationId xmlns:a16="http://schemas.microsoft.com/office/drawing/2014/main" xmlns="" id="{02F3E321-9C53-4ECE-88F4-139ADF92E3B4}"/>
              </a:ext>
            </a:extLst>
          </p:cNvPr>
          <p:cNvSpPr/>
          <p:nvPr/>
        </p:nvSpPr>
        <p:spPr>
          <a:xfrm>
            <a:off x="695033" y="1238939"/>
            <a:ext cx="1046921" cy="66261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94E74B3-A01E-42A1-82D0-78B283747A2C}"/>
              </a:ext>
            </a:extLst>
          </p:cNvPr>
          <p:cNvSpPr/>
          <p:nvPr/>
        </p:nvSpPr>
        <p:spPr>
          <a:xfrm>
            <a:off x="593301" y="257800"/>
            <a:ext cx="94259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+mj-lt"/>
              </a:rPr>
              <a:t>Projeto</a:t>
            </a:r>
            <a:r>
              <a:rPr lang="pt-BR" sz="3000" b="1" dirty="0">
                <a:solidFill>
                  <a:srgbClr val="0070C0"/>
                </a:solidFill>
                <a:latin typeface="+mj-lt"/>
              </a:rPr>
              <a:t/>
            </a:r>
            <a:br>
              <a:rPr lang="pt-BR" sz="3000" b="1" dirty="0">
                <a:solidFill>
                  <a:srgbClr val="0070C0"/>
                </a:solidFill>
                <a:latin typeface="+mj-lt"/>
              </a:rPr>
            </a:br>
            <a:r>
              <a:rPr lang="pt-BR" sz="3000" b="1" dirty="0">
                <a:solidFill>
                  <a:schemeClr val="accent4"/>
                </a:solidFill>
                <a:latin typeface="+mj-lt"/>
              </a:rPr>
              <a:t>Brasil + Ativo</a:t>
            </a:r>
          </a:p>
        </p:txBody>
      </p:sp>
      <p:sp>
        <p:nvSpPr>
          <p:cNvPr id="5" name="Triângulo Retângulo 4">
            <a:extLst>
              <a:ext uri="{FF2B5EF4-FFF2-40B4-BE49-F238E27FC236}">
                <a16:creationId xmlns:a16="http://schemas.microsoft.com/office/drawing/2014/main" xmlns="" id="{51C0D4F7-F116-4B0E-A40F-FC0C5A98F2AC}"/>
              </a:ext>
            </a:extLst>
          </p:cNvPr>
          <p:cNvSpPr/>
          <p:nvPr/>
        </p:nvSpPr>
        <p:spPr>
          <a:xfrm rot="16200000" flipH="1">
            <a:off x="9842334" y="-191703"/>
            <a:ext cx="2157962" cy="254137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xmlns="" id="{8539530A-5D83-4307-8E39-13B8D5EA4F37}"/>
              </a:ext>
            </a:extLst>
          </p:cNvPr>
          <p:cNvSpPr/>
          <p:nvPr/>
        </p:nvSpPr>
        <p:spPr>
          <a:xfrm rot="16200000">
            <a:off x="10339092" y="-332186"/>
            <a:ext cx="1997089" cy="201442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D3EEED21-B55A-4541-9102-05D6B60AD63C}"/>
              </a:ext>
            </a:extLst>
          </p:cNvPr>
          <p:cNvPicPr/>
          <p:nvPr/>
        </p:nvPicPr>
        <p:blipFill rotWithShape="1">
          <a:blip r:embed="rId3"/>
          <a:srcRect b="5561"/>
          <a:stretch/>
        </p:blipFill>
        <p:spPr bwMode="auto">
          <a:xfrm>
            <a:off x="2393121" y="1305200"/>
            <a:ext cx="7755828" cy="4313861"/>
          </a:xfrm>
          <a:prstGeom prst="rect">
            <a:avLst/>
          </a:prstGeom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xmlns="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  <ask:seed>0</ask:seed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18145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E47A4C6-C375-4432-BCA2-E0C44D87C98B}"/>
              </a:ext>
            </a:extLst>
          </p:cNvPr>
          <p:cNvGrpSpPr/>
          <p:nvPr/>
        </p:nvGrpSpPr>
        <p:grpSpPr>
          <a:xfrm>
            <a:off x="0" y="-323520"/>
            <a:ext cx="12344847" cy="6390687"/>
            <a:chOff x="0" y="-323519"/>
            <a:chExt cx="12344847" cy="6390687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xmlns="" id="{92E47234-7660-4E94-BED8-3F0E1A57A272}"/>
                </a:ext>
              </a:extLst>
            </p:cNvPr>
            <p:cNvSpPr/>
            <p:nvPr/>
          </p:nvSpPr>
          <p:spPr>
            <a:xfrm>
              <a:off x="0" y="0"/>
              <a:ext cx="12192000" cy="60671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riângulo Retângulo 17">
              <a:extLst>
                <a:ext uri="{FF2B5EF4-FFF2-40B4-BE49-F238E27FC236}">
                  <a16:creationId xmlns:a16="http://schemas.microsoft.com/office/drawing/2014/main" xmlns="" id="{23BE14C4-28F0-4EC7-A98A-D395C87581D6}"/>
                </a:ext>
              </a:extLst>
            </p:cNvPr>
            <p:cNvSpPr/>
            <p:nvPr/>
          </p:nvSpPr>
          <p:spPr>
            <a:xfrm rot="16200000" flipH="1">
              <a:off x="9842334" y="-191702"/>
              <a:ext cx="2157962" cy="254137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Triângulo isósceles 18">
              <a:extLst>
                <a:ext uri="{FF2B5EF4-FFF2-40B4-BE49-F238E27FC236}">
                  <a16:creationId xmlns:a16="http://schemas.microsoft.com/office/drawing/2014/main" xmlns="" id="{1CD6F573-70A9-4BBD-A32F-14C64920B1BA}"/>
                </a:ext>
              </a:extLst>
            </p:cNvPr>
            <p:cNvSpPr/>
            <p:nvPr/>
          </p:nvSpPr>
          <p:spPr>
            <a:xfrm rot="16200000">
              <a:off x="10339092" y="-332185"/>
              <a:ext cx="1997089" cy="201442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0" name="Google Shape;100;p9"/>
          <p:cNvSpPr/>
          <p:nvPr/>
        </p:nvSpPr>
        <p:spPr>
          <a:xfrm>
            <a:off x="305693" y="894164"/>
            <a:ext cx="4847791" cy="83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Google Shape;101;p9">
            <a:extLst>
              <a:ext uri="{FF2B5EF4-FFF2-40B4-BE49-F238E27FC236}">
                <a16:creationId xmlns:a16="http://schemas.microsoft.com/office/drawing/2014/main" xmlns="" id="{02F3E321-9C53-4ECE-88F4-139ADF92E3B4}"/>
              </a:ext>
            </a:extLst>
          </p:cNvPr>
          <p:cNvSpPr/>
          <p:nvPr/>
        </p:nvSpPr>
        <p:spPr>
          <a:xfrm>
            <a:off x="4843560" y="1516066"/>
            <a:ext cx="1046921" cy="66261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94E74B3-A01E-42A1-82D0-78B283747A2C}"/>
              </a:ext>
            </a:extLst>
          </p:cNvPr>
          <p:cNvSpPr/>
          <p:nvPr/>
        </p:nvSpPr>
        <p:spPr>
          <a:xfrm>
            <a:off x="2948876" y="171958"/>
            <a:ext cx="56715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8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Todos, em todos os </a:t>
            </a:r>
          </a:p>
          <a:p>
            <a:r>
              <a:rPr lang="pt-BR" sz="38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lugares, todos os dias.</a:t>
            </a:r>
          </a:p>
        </p:txBody>
      </p:sp>
      <p:sp>
        <p:nvSpPr>
          <p:cNvPr id="5" name="Triângulo Retângulo 4">
            <a:extLst>
              <a:ext uri="{FF2B5EF4-FFF2-40B4-BE49-F238E27FC236}">
                <a16:creationId xmlns:a16="http://schemas.microsoft.com/office/drawing/2014/main" xmlns="" id="{51C0D4F7-F116-4B0E-A40F-FC0C5A98F2AC}"/>
              </a:ext>
            </a:extLst>
          </p:cNvPr>
          <p:cNvSpPr/>
          <p:nvPr/>
        </p:nvSpPr>
        <p:spPr>
          <a:xfrm rot="16200000" flipH="1">
            <a:off x="9842334" y="-191703"/>
            <a:ext cx="2157962" cy="254137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xmlns="" id="{8539530A-5D83-4307-8E39-13B8D5EA4F37}"/>
              </a:ext>
            </a:extLst>
          </p:cNvPr>
          <p:cNvSpPr/>
          <p:nvPr/>
        </p:nvSpPr>
        <p:spPr>
          <a:xfrm rot="16200000">
            <a:off x="10339092" y="-332186"/>
            <a:ext cx="1997089" cy="201442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DDDFF20-9F1C-4F8B-889B-FB8C396A163E}"/>
              </a:ext>
            </a:extLst>
          </p:cNvPr>
          <p:cNvSpPr/>
          <p:nvPr/>
        </p:nvSpPr>
        <p:spPr>
          <a:xfrm>
            <a:off x="593300" y="1808276"/>
            <a:ext cx="93909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pt-BR" sz="2200" dirty="0">
                <a:solidFill>
                  <a:schemeClr val="bg1"/>
                </a:solidFill>
                <a:latin typeface="+mj-lt"/>
              </a:rPr>
              <a:t>Todos nós podemos ser mais ativos e podemos ajudar a combater o sedentarismo.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E01096A8-E1BB-4211-8BA9-CA2BE8BE172F}"/>
              </a:ext>
            </a:extLst>
          </p:cNvPr>
          <p:cNvSpPr/>
          <p:nvPr/>
        </p:nvSpPr>
        <p:spPr>
          <a:xfrm>
            <a:off x="829472" y="3242117"/>
            <a:ext cx="9075096" cy="1756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800"/>
              </a:spcAft>
            </a:pPr>
            <a:r>
              <a:rPr lang="pt-BR" sz="3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movimento </a:t>
            </a:r>
            <a:r>
              <a:rPr lang="pt-BR" sz="3200" dirty="0" err="1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Brasil+Ativo</a:t>
            </a:r>
            <a:r>
              <a:rPr lang="pt-BR" sz="3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irá combater o sedentarismo criando pessoas mais ativas e sociedades mais ativas.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AEB877A-1288-4B7B-829F-CB8DC994E445}"/>
              </a:ext>
            </a:extLst>
          </p:cNvPr>
          <p:cNvSpPr/>
          <p:nvPr/>
        </p:nvSpPr>
        <p:spPr>
          <a:xfrm>
            <a:off x="615936" y="2968662"/>
            <a:ext cx="9502170" cy="260086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72517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xmlns="" id="{7E47A4C6-C375-4432-BCA2-E0C44D87C98B}"/>
              </a:ext>
            </a:extLst>
          </p:cNvPr>
          <p:cNvGrpSpPr/>
          <p:nvPr/>
        </p:nvGrpSpPr>
        <p:grpSpPr>
          <a:xfrm>
            <a:off x="0" y="-323520"/>
            <a:ext cx="12344847" cy="6390687"/>
            <a:chOff x="0" y="-323519"/>
            <a:chExt cx="12344847" cy="6390687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xmlns="" id="{92E47234-7660-4E94-BED8-3F0E1A57A272}"/>
                </a:ext>
              </a:extLst>
            </p:cNvPr>
            <p:cNvSpPr/>
            <p:nvPr/>
          </p:nvSpPr>
          <p:spPr>
            <a:xfrm>
              <a:off x="0" y="0"/>
              <a:ext cx="12192000" cy="60671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Triângulo Retângulo 17">
              <a:extLst>
                <a:ext uri="{FF2B5EF4-FFF2-40B4-BE49-F238E27FC236}">
                  <a16:creationId xmlns:a16="http://schemas.microsoft.com/office/drawing/2014/main" xmlns="" id="{23BE14C4-28F0-4EC7-A98A-D395C87581D6}"/>
                </a:ext>
              </a:extLst>
            </p:cNvPr>
            <p:cNvSpPr/>
            <p:nvPr/>
          </p:nvSpPr>
          <p:spPr>
            <a:xfrm rot="16200000" flipH="1">
              <a:off x="9842334" y="-191702"/>
              <a:ext cx="2157962" cy="2541371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Triângulo isósceles 18">
              <a:extLst>
                <a:ext uri="{FF2B5EF4-FFF2-40B4-BE49-F238E27FC236}">
                  <a16:creationId xmlns:a16="http://schemas.microsoft.com/office/drawing/2014/main" xmlns="" id="{1CD6F573-70A9-4BBD-A32F-14C64920B1BA}"/>
                </a:ext>
              </a:extLst>
            </p:cNvPr>
            <p:cNvSpPr/>
            <p:nvPr/>
          </p:nvSpPr>
          <p:spPr>
            <a:xfrm rot="16200000">
              <a:off x="10339092" y="-332185"/>
              <a:ext cx="1997089" cy="201442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0" name="Google Shape;100;p9"/>
          <p:cNvSpPr/>
          <p:nvPr/>
        </p:nvSpPr>
        <p:spPr>
          <a:xfrm>
            <a:off x="305693" y="894164"/>
            <a:ext cx="4847791" cy="838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Google Shape;101;p9">
            <a:extLst>
              <a:ext uri="{FF2B5EF4-FFF2-40B4-BE49-F238E27FC236}">
                <a16:creationId xmlns:a16="http://schemas.microsoft.com/office/drawing/2014/main" xmlns="" id="{02F3E321-9C53-4ECE-88F4-139ADF92E3B4}"/>
              </a:ext>
            </a:extLst>
          </p:cNvPr>
          <p:cNvSpPr/>
          <p:nvPr/>
        </p:nvSpPr>
        <p:spPr>
          <a:xfrm>
            <a:off x="5309820" y="861033"/>
            <a:ext cx="1046921" cy="66261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94E74B3-A01E-42A1-82D0-78B283747A2C}"/>
              </a:ext>
            </a:extLst>
          </p:cNvPr>
          <p:cNvSpPr/>
          <p:nvPr/>
        </p:nvSpPr>
        <p:spPr>
          <a:xfrm>
            <a:off x="3095206" y="138637"/>
            <a:ext cx="57580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800" b="1" dirty="0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Metas do </a:t>
            </a:r>
            <a:r>
              <a:rPr lang="pt-BR" sz="3800" b="1" dirty="0" err="1">
                <a:solidFill>
                  <a:schemeClr val="accent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Brasil+Ativo</a:t>
            </a:r>
            <a:endParaRPr lang="pt-BR" sz="3800" b="1" dirty="0">
              <a:solidFill>
                <a:schemeClr val="accent4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riângulo Retângulo 4">
            <a:extLst>
              <a:ext uri="{FF2B5EF4-FFF2-40B4-BE49-F238E27FC236}">
                <a16:creationId xmlns:a16="http://schemas.microsoft.com/office/drawing/2014/main" xmlns="" id="{51C0D4F7-F116-4B0E-A40F-FC0C5A98F2AC}"/>
              </a:ext>
            </a:extLst>
          </p:cNvPr>
          <p:cNvSpPr/>
          <p:nvPr/>
        </p:nvSpPr>
        <p:spPr>
          <a:xfrm rot="16200000" flipH="1">
            <a:off x="9842334" y="-191703"/>
            <a:ext cx="2157962" cy="254137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isósceles 3">
            <a:extLst>
              <a:ext uri="{FF2B5EF4-FFF2-40B4-BE49-F238E27FC236}">
                <a16:creationId xmlns:a16="http://schemas.microsoft.com/office/drawing/2014/main" xmlns="" id="{8539530A-5D83-4307-8E39-13B8D5EA4F37}"/>
              </a:ext>
            </a:extLst>
          </p:cNvPr>
          <p:cNvSpPr/>
          <p:nvPr/>
        </p:nvSpPr>
        <p:spPr>
          <a:xfrm rot="16200000">
            <a:off x="10339092" y="-332186"/>
            <a:ext cx="1997089" cy="2014421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0FFEB19-4D31-44B0-A822-889AC906F877}"/>
              </a:ext>
            </a:extLst>
          </p:cNvPr>
          <p:cNvSpPr/>
          <p:nvPr/>
        </p:nvSpPr>
        <p:spPr>
          <a:xfrm>
            <a:off x="3314802" y="1178967"/>
            <a:ext cx="5036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chemeClr val="accent4"/>
                </a:solidFill>
                <a:latin typeface="+mj-lt"/>
              </a:rPr>
              <a:t>REDUZIR A INATIVIDADE FÍSICA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FA8613F3-0728-46BC-A6F6-2FE8F229D71D}"/>
              </a:ext>
            </a:extLst>
          </p:cNvPr>
          <p:cNvGrpSpPr/>
          <p:nvPr/>
        </p:nvGrpSpPr>
        <p:grpSpPr>
          <a:xfrm>
            <a:off x="937286" y="2017436"/>
            <a:ext cx="10317427" cy="846711"/>
            <a:chOff x="978866" y="2062248"/>
            <a:chExt cx="10317427" cy="84671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xmlns="" id="{DAEB877A-1288-4B7B-829F-CB8DC994E445}"/>
                </a:ext>
              </a:extLst>
            </p:cNvPr>
            <p:cNvSpPr/>
            <p:nvPr/>
          </p:nvSpPr>
          <p:spPr>
            <a:xfrm>
              <a:off x="978866" y="2070489"/>
              <a:ext cx="5036956" cy="83847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+mj-lt"/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xmlns="" id="{F141EFF7-46D6-4CD1-AF9F-4CCC5C5AE7CF}"/>
                </a:ext>
              </a:extLst>
            </p:cNvPr>
            <p:cNvSpPr/>
            <p:nvPr/>
          </p:nvSpPr>
          <p:spPr>
            <a:xfrm>
              <a:off x="1327519" y="2180471"/>
              <a:ext cx="433965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chemeClr val="bg1"/>
                  </a:solidFill>
                  <a:latin typeface="+mj-lt"/>
                </a:rPr>
                <a:t>ATÉ 2025 EM </a:t>
              </a:r>
              <a:r>
                <a:rPr lang="pt-BR" sz="3600" b="1" dirty="0">
                  <a:solidFill>
                    <a:schemeClr val="accent4"/>
                  </a:solidFill>
                  <a:latin typeface="+mj-lt"/>
                </a:rPr>
                <a:t>10</a:t>
              </a:r>
              <a:r>
                <a:rPr lang="pt-BR" sz="3600" b="1" dirty="0">
                  <a:solidFill>
                    <a:schemeClr val="bg1"/>
                  </a:solidFill>
                  <a:latin typeface="+mj-lt"/>
                </a:rPr>
                <a:t>%</a:t>
              </a:r>
              <a:r>
                <a:rPr lang="pt-BR" sz="3600" dirty="0">
                  <a:solidFill>
                    <a:schemeClr val="bg1"/>
                  </a:solidFill>
                  <a:latin typeface="+mj-lt"/>
                </a:rPr>
                <a:t> 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xmlns="" id="{86E9FFAA-FC31-4640-BCE9-236FE695D5CF}"/>
                </a:ext>
              </a:extLst>
            </p:cNvPr>
            <p:cNvSpPr/>
            <p:nvPr/>
          </p:nvSpPr>
          <p:spPr>
            <a:xfrm>
              <a:off x="6259337" y="2062248"/>
              <a:ext cx="5036956" cy="83847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+mj-lt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xmlns="" id="{9B85DF78-EFE2-450E-9013-01B3E4E84FA3}"/>
                </a:ext>
              </a:extLst>
            </p:cNvPr>
            <p:cNvSpPr/>
            <p:nvPr/>
          </p:nvSpPr>
          <p:spPr>
            <a:xfrm>
              <a:off x="6607990" y="2172230"/>
              <a:ext cx="43380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3600" b="1" dirty="0">
                  <a:solidFill>
                    <a:schemeClr val="bg1"/>
                  </a:solidFill>
                  <a:latin typeface="+mj-lt"/>
                </a:rPr>
                <a:t>ATÉ 2030 EM </a:t>
              </a:r>
              <a:r>
                <a:rPr lang="pt-BR" sz="3600" b="1" dirty="0">
                  <a:solidFill>
                    <a:schemeClr val="accent4"/>
                  </a:solidFill>
                  <a:latin typeface="+mj-lt"/>
                </a:rPr>
                <a:t>15</a:t>
              </a:r>
              <a:r>
                <a:rPr lang="pt-BR" sz="3600" b="1" dirty="0">
                  <a:solidFill>
                    <a:schemeClr val="bg1"/>
                  </a:solidFill>
                  <a:latin typeface="+mj-lt"/>
                </a:rPr>
                <a:t>%</a:t>
              </a:r>
              <a:r>
                <a:rPr lang="pt-BR" sz="3600" dirty="0">
                  <a:solidFill>
                    <a:schemeClr val="bg1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707C7F05-EB07-4916-A8AD-D0EA2E41B60F}"/>
              </a:ext>
            </a:extLst>
          </p:cNvPr>
          <p:cNvSpPr/>
          <p:nvPr/>
        </p:nvSpPr>
        <p:spPr>
          <a:xfrm>
            <a:off x="937287" y="3624080"/>
            <a:ext cx="103174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+mj-lt"/>
              </a:rPr>
              <a:t>SÓ QUE NÃO SERÁ FÁCIL AQUI NO BRASIL...</a:t>
            </a:r>
          </a:p>
          <a:p>
            <a:pPr algn="ctr"/>
            <a:r>
              <a:rPr lang="pt-BR" sz="2800" b="1" dirty="0">
                <a:solidFill>
                  <a:schemeClr val="accent4"/>
                </a:solidFill>
                <a:latin typeface="+mj-lt"/>
              </a:rPr>
              <a:t>DESDE 2002, A TAXA DE SEDENTARISMO NO BRASIL</a:t>
            </a:r>
            <a:r>
              <a:rPr lang="pt-BR" sz="2800" b="1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pt-BR" sz="4800" b="1" dirty="0">
                <a:solidFill>
                  <a:schemeClr val="bg1"/>
                </a:solidFill>
                <a:latin typeface="+mj-lt"/>
              </a:rPr>
              <a:t>PIOROU 15%</a:t>
            </a:r>
          </a:p>
        </p:txBody>
      </p:sp>
    </p:spTree>
    <p:extLst>
      <p:ext uri="{BB962C8B-B14F-4D97-AF65-F5344CB8AC3E}">
        <p14:creationId xmlns:p14="http://schemas.microsoft.com/office/powerpoint/2010/main" val="8489201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6951</TotalTime>
  <Words>652</Words>
  <Application>Microsoft Office PowerPoint</Application>
  <PresentationFormat>Widescreen</PresentationFormat>
  <Paragraphs>96</Paragraphs>
  <Slides>14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Museo 500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Andrea-ACAD</dc:creator>
  <cp:lastModifiedBy>Victor Souza da Silva</cp:lastModifiedBy>
  <cp:revision>203</cp:revision>
  <cp:lastPrinted>2019-08-14T15:03:41Z</cp:lastPrinted>
  <dcterms:modified xsi:type="dcterms:W3CDTF">2019-08-20T14:56:58Z</dcterms:modified>
</cp:coreProperties>
</file>