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1" r:id="rId3"/>
    <p:sldId id="265" r:id="rId4"/>
    <p:sldId id="317" r:id="rId5"/>
    <p:sldId id="333" r:id="rId6"/>
    <p:sldId id="409" r:id="rId7"/>
    <p:sldId id="415" r:id="rId8"/>
    <p:sldId id="319" r:id="rId9"/>
    <p:sldId id="293" r:id="rId10"/>
    <p:sldId id="296" r:id="rId11"/>
    <p:sldId id="328" r:id="rId12"/>
    <p:sldId id="329" r:id="rId13"/>
    <p:sldId id="330" r:id="rId14"/>
    <p:sldId id="331" r:id="rId15"/>
    <p:sldId id="318" r:id="rId16"/>
    <p:sldId id="257" r:id="rId17"/>
    <p:sldId id="313" r:id="rId18"/>
    <p:sldId id="410" r:id="rId19"/>
    <p:sldId id="411" r:id="rId20"/>
    <p:sldId id="412" r:id="rId21"/>
    <p:sldId id="414" r:id="rId22"/>
    <p:sldId id="332" r:id="rId23"/>
    <p:sldId id="316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34E2E-4AB3-4E7E-B875-B9BCB28F71F4}" v="9" dt="2021-05-06T18:13:15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55" d="100"/>
          <a:sy n="55" d="100"/>
        </p:scale>
        <p:origin x="13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thel maciel" userId="727618ba168c7897" providerId="LiveId" clId="{0F434E2E-4AB3-4E7E-B875-B9BCB28F71F4}"/>
    <pc:docChg chg="custSel addSld delSld modSld">
      <pc:chgData name="ethel maciel" userId="727618ba168c7897" providerId="LiveId" clId="{0F434E2E-4AB3-4E7E-B875-B9BCB28F71F4}" dt="2021-05-06T18:13:15.152" v="476" actId="20577"/>
      <pc:docMkLst>
        <pc:docMk/>
      </pc:docMkLst>
      <pc:sldChg chg="del">
        <pc:chgData name="ethel maciel" userId="727618ba168c7897" providerId="LiveId" clId="{0F434E2E-4AB3-4E7E-B875-B9BCB28F71F4}" dt="2021-05-06T15:05:20.900" v="307" actId="47"/>
        <pc:sldMkLst>
          <pc:docMk/>
          <pc:sldMk cId="927404297" sldId="258"/>
        </pc:sldMkLst>
      </pc:sldChg>
      <pc:sldChg chg="del">
        <pc:chgData name="ethel maciel" userId="727618ba168c7897" providerId="LiveId" clId="{0F434E2E-4AB3-4E7E-B875-B9BCB28F71F4}" dt="2021-05-05T17:39:59.228" v="223" actId="47"/>
        <pc:sldMkLst>
          <pc:docMk/>
          <pc:sldMk cId="1932345722" sldId="259"/>
        </pc:sldMkLst>
      </pc:sldChg>
      <pc:sldChg chg="del">
        <pc:chgData name="ethel maciel" userId="727618ba168c7897" providerId="LiveId" clId="{0F434E2E-4AB3-4E7E-B875-B9BCB28F71F4}" dt="2021-05-06T15:05:22.004" v="308" actId="47"/>
        <pc:sldMkLst>
          <pc:docMk/>
          <pc:sldMk cId="1952027567" sldId="260"/>
        </pc:sldMkLst>
      </pc:sldChg>
      <pc:sldChg chg="modSp del mod">
        <pc:chgData name="ethel maciel" userId="727618ba168c7897" providerId="LiveId" clId="{0F434E2E-4AB3-4E7E-B875-B9BCB28F71F4}" dt="2021-05-06T15:05:23.071" v="309" actId="47"/>
        <pc:sldMkLst>
          <pc:docMk/>
          <pc:sldMk cId="938740898" sldId="261"/>
        </pc:sldMkLst>
        <pc:spChg chg="mod">
          <ac:chgData name="ethel maciel" userId="727618ba168c7897" providerId="LiveId" clId="{0F434E2E-4AB3-4E7E-B875-B9BCB28F71F4}" dt="2021-05-05T17:40:35.659" v="225" actId="20577"/>
          <ac:spMkLst>
            <pc:docMk/>
            <pc:sldMk cId="938740898" sldId="261"/>
            <ac:spMk id="3" creationId="{B953F349-841E-4FC7-B7A7-B3529C96CA69}"/>
          </ac:spMkLst>
        </pc:spChg>
      </pc:sldChg>
      <pc:sldChg chg="del">
        <pc:chgData name="ethel maciel" userId="727618ba168c7897" providerId="LiveId" clId="{0F434E2E-4AB3-4E7E-B875-B9BCB28F71F4}" dt="2021-05-06T15:06:34.361" v="317" actId="47"/>
        <pc:sldMkLst>
          <pc:docMk/>
          <pc:sldMk cId="754002301" sldId="262"/>
        </pc:sldMkLst>
      </pc:sldChg>
      <pc:sldChg chg="del">
        <pc:chgData name="ethel maciel" userId="727618ba168c7897" providerId="LiveId" clId="{0F434E2E-4AB3-4E7E-B875-B9BCB28F71F4}" dt="2021-05-06T15:06:35.579" v="318" actId="47"/>
        <pc:sldMkLst>
          <pc:docMk/>
          <pc:sldMk cId="941032409" sldId="263"/>
        </pc:sldMkLst>
      </pc:sldChg>
      <pc:sldChg chg="del">
        <pc:chgData name="ethel maciel" userId="727618ba168c7897" providerId="LiveId" clId="{0F434E2E-4AB3-4E7E-B875-B9BCB28F71F4}" dt="2021-05-06T15:06:36.657" v="319" actId="47"/>
        <pc:sldMkLst>
          <pc:docMk/>
          <pc:sldMk cId="83511321" sldId="264"/>
        </pc:sldMkLst>
      </pc:sldChg>
      <pc:sldChg chg="modSp mod">
        <pc:chgData name="ethel maciel" userId="727618ba168c7897" providerId="LiveId" clId="{0F434E2E-4AB3-4E7E-B875-B9BCB28F71F4}" dt="2021-05-06T17:17:15.038" v="466" actId="6549"/>
        <pc:sldMkLst>
          <pc:docMk/>
          <pc:sldMk cId="3880522354" sldId="291"/>
        </pc:sldMkLst>
        <pc:spChg chg="mod">
          <ac:chgData name="ethel maciel" userId="727618ba168c7897" providerId="LiveId" clId="{0F434E2E-4AB3-4E7E-B875-B9BCB28F71F4}" dt="2021-05-06T17:17:15.038" v="466" actId="6549"/>
          <ac:spMkLst>
            <pc:docMk/>
            <pc:sldMk cId="3880522354" sldId="291"/>
            <ac:spMk id="3" creationId="{00000000-0000-0000-0000-000000000000}"/>
          </ac:spMkLst>
        </pc:spChg>
      </pc:sldChg>
      <pc:sldChg chg="addSp modSp mod">
        <pc:chgData name="ethel maciel" userId="727618ba168c7897" providerId="LiveId" clId="{0F434E2E-4AB3-4E7E-B875-B9BCB28F71F4}" dt="2021-05-06T18:13:15.152" v="476" actId="20577"/>
        <pc:sldMkLst>
          <pc:docMk/>
          <pc:sldMk cId="0" sldId="313"/>
        </pc:sldMkLst>
        <pc:spChg chg="add mod">
          <ac:chgData name="ethel maciel" userId="727618ba168c7897" providerId="LiveId" clId="{0F434E2E-4AB3-4E7E-B875-B9BCB28F71F4}" dt="2021-05-06T18:13:15.152" v="476" actId="20577"/>
          <ac:spMkLst>
            <pc:docMk/>
            <pc:sldMk cId="0" sldId="313"/>
            <ac:spMk id="2" creationId="{AF80A437-C548-49C5-82D0-F8D93AAB3E72}"/>
          </ac:spMkLst>
        </pc:spChg>
      </pc:sldChg>
      <pc:sldChg chg="addSp modSp mod">
        <pc:chgData name="ethel maciel" userId="727618ba168c7897" providerId="LiveId" clId="{0F434E2E-4AB3-4E7E-B875-B9BCB28F71F4}" dt="2021-05-06T15:06:21.126" v="316" actId="1076"/>
        <pc:sldMkLst>
          <pc:docMk/>
          <pc:sldMk cId="206850077" sldId="317"/>
        </pc:sldMkLst>
        <pc:spChg chg="mod">
          <ac:chgData name="ethel maciel" userId="727618ba168c7897" providerId="LiveId" clId="{0F434E2E-4AB3-4E7E-B875-B9BCB28F71F4}" dt="2021-05-06T15:04:03.786" v="238" actId="1076"/>
          <ac:spMkLst>
            <pc:docMk/>
            <pc:sldMk cId="206850077" sldId="317"/>
            <ac:spMk id="2" creationId="{A1C469D8-82DF-4579-9CE8-D92765A24F6A}"/>
          </ac:spMkLst>
        </pc:spChg>
        <pc:spChg chg="add mod">
          <ac:chgData name="ethel maciel" userId="727618ba168c7897" providerId="LiveId" clId="{0F434E2E-4AB3-4E7E-B875-B9BCB28F71F4}" dt="2021-05-06T15:05:12.480" v="306" actId="12"/>
          <ac:spMkLst>
            <pc:docMk/>
            <pc:sldMk cId="206850077" sldId="317"/>
            <ac:spMk id="3" creationId="{7E99851B-01F6-40E8-A1BE-CD5748E3D832}"/>
          </ac:spMkLst>
        </pc:spChg>
        <pc:spChg chg="add mod">
          <ac:chgData name="ethel maciel" userId="727618ba168c7897" providerId="LiveId" clId="{0F434E2E-4AB3-4E7E-B875-B9BCB28F71F4}" dt="2021-05-06T15:06:21.126" v="316" actId="1076"/>
          <ac:spMkLst>
            <pc:docMk/>
            <pc:sldMk cId="206850077" sldId="317"/>
            <ac:spMk id="7" creationId="{FEF74035-4790-4E03-89BB-79B5FF056E53}"/>
          </ac:spMkLst>
        </pc:spChg>
        <pc:picChg chg="mod">
          <ac:chgData name="ethel maciel" userId="727618ba168c7897" providerId="LiveId" clId="{0F434E2E-4AB3-4E7E-B875-B9BCB28F71F4}" dt="2021-05-06T15:04:54.156" v="302" actId="1076"/>
          <ac:picMkLst>
            <pc:docMk/>
            <pc:sldMk cId="206850077" sldId="317"/>
            <ac:picMk id="4" creationId="{4E5832C9-CB03-4993-B599-7227EC750A75}"/>
          </ac:picMkLst>
        </pc:picChg>
        <pc:picChg chg="mod">
          <ac:chgData name="ethel maciel" userId="727618ba168c7897" providerId="LiveId" clId="{0F434E2E-4AB3-4E7E-B875-B9BCB28F71F4}" dt="2021-05-06T15:04:56.329" v="303" actId="1076"/>
          <ac:picMkLst>
            <pc:docMk/>
            <pc:sldMk cId="206850077" sldId="317"/>
            <ac:picMk id="5" creationId="{11B00A79-5DC9-45C5-9269-53977730647A}"/>
          </ac:picMkLst>
        </pc:picChg>
      </pc:sldChg>
      <pc:sldChg chg="addSp modSp mod">
        <pc:chgData name="ethel maciel" userId="727618ba168c7897" providerId="LiveId" clId="{0F434E2E-4AB3-4E7E-B875-B9BCB28F71F4}" dt="2021-05-06T16:39:08.809" v="403" actId="113"/>
        <pc:sldMkLst>
          <pc:docMk/>
          <pc:sldMk cId="811232360" sldId="319"/>
        </pc:sldMkLst>
        <pc:spChg chg="add mod">
          <ac:chgData name="ethel maciel" userId="727618ba168c7897" providerId="LiveId" clId="{0F434E2E-4AB3-4E7E-B875-B9BCB28F71F4}" dt="2021-05-06T16:39:08.809" v="403" actId="113"/>
          <ac:spMkLst>
            <pc:docMk/>
            <pc:sldMk cId="811232360" sldId="319"/>
            <ac:spMk id="5" creationId="{A87FA983-9DFF-4872-9360-54CA82FD608F}"/>
          </ac:spMkLst>
        </pc:spChg>
      </pc:sldChg>
      <pc:sldChg chg="del">
        <pc:chgData name="ethel maciel" userId="727618ba168c7897" providerId="LiveId" clId="{0F434E2E-4AB3-4E7E-B875-B9BCB28F71F4}" dt="2021-05-06T16:37:41.687" v="369" actId="47"/>
        <pc:sldMkLst>
          <pc:docMk/>
          <pc:sldMk cId="552992961" sldId="323"/>
        </pc:sldMkLst>
      </pc:sldChg>
      <pc:sldChg chg="del">
        <pc:chgData name="ethel maciel" userId="727618ba168c7897" providerId="LiveId" clId="{0F434E2E-4AB3-4E7E-B875-B9BCB28F71F4}" dt="2021-05-06T15:06:59.441" v="320" actId="47"/>
        <pc:sldMkLst>
          <pc:docMk/>
          <pc:sldMk cId="3066443988" sldId="325"/>
        </pc:sldMkLst>
      </pc:sldChg>
      <pc:sldChg chg="del">
        <pc:chgData name="ethel maciel" userId="727618ba168c7897" providerId="LiveId" clId="{0F434E2E-4AB3-4E7E-B875-B9BCB28F71F4}" dt="2021-05-06T16:38:15.233" v="370" actId="47"/>
        <pc:sldMkLst>
          <pc:docMk/>
          <pc:sldMk cId="2040929814" sldId="326"/>
        </pc:sldMkLst>
      </pc:sldChg>
      <pc:sldChg chg="modSp mod">
        <pc:chgData name="ethel maciel" userId="727618ba168c7897" providerId="LiveId" clId="{0F434E2E-4AB3-4E7E-B875-B9BCB28F71F4}" dt="2021-05-04T12:13:59.881" v="216" actId="20577"/>
        <pc:sldMkLst>
          <pc:docMk/>
          <pc:sldMk cId="3585842705" sldId="332"/>
        </pc:sldMkLst>
        <pc:spChg chg="mod">
          <ac:chgData name="ethel maciel" userId="727618ba168c7897" providerId="LiveId" clId="{0F434E2E-4AB3-4E7E-B875-B9BCB28F71F4}" dt="2021-05-04T12:13:59.881" v="216" actId="20577"/>
          <ac:spMkLst>
            <pc:docMk/>
            <pc:sldMk cId="3585842705" sldId="332"/>
            <ac:spMk id="5" creationId="{D86320D4-0F60-4BEE-96D0-7779237F7653}"/>
          </ac:spMkLst>
        </pc:spChg>
      </pc:sldChg>
      <pc:sldChg chg="del">
        <pc:chgData name="ethel maciel" userId="727618ba168c7897" providerId="LiveId" clId="{0F434E2E-4AB3-4E7E-B875-B9BCB28F71F4}" dt="2021-05-06T15:07:33.625" v="321" actId="47"/>
        <pc:sldMkLst>
          <pc:docMk/>
          <pc:sldMk cId="4086669583" sldId="401"/>
        </pc:sldMkLst>
      </pc:sldChg>
      <pc:sldChg chg="del">
        <pc:chgData name="ethel maciel" userId="727618ba168c7897" providerId="LiveId" clId="{0F434E2E-4AB3-4E7E-B875-B9BCB28F71F4}" dt="2021-05-06T15:07:35.157" v="322" actId="47"/>
        <pc:sldMkLst>
          <pc:docMk/>
          <pc:sldMk cId="3194398325" sldId="402"/>
        </pc:sldMkLst>
      </pc:sldChg>
      <pc:sldChg chg="modSp mod">
        <pc:chgData name="ethel maciel" userId="727618ba168c7897" providerId="LiveId" clId="{0F434E2E-4AB3-4E7E-B875-B9BCB28F71F4}" dt="2021-05-05T22:34:04.538" v="233" actId="20577"/>
        <pc:sldMkLst>
          <pc:docMk/>
          <pc:sldMk cId="204637900" sldId="410"/>
        </pc:sldMkLst>
        <pc:spChg chg="mod">
          <ac:chgData name="ethel maciel" userId="727618ba168c7897" providerId="LiveId" clId="{0F434E2E-4AB3-4E7E-B875-B9BCB28F71F4}" dt="2021-05-05T22:34:04.538" v="233" actId="20577"/>
          <ac:spMkLst>
            <pc:docMk/>
            <pc:sldMk cId="204637900" sldId="410"/>
            <ac:spMk id="3" creationId="{4215AF2E-DA67-45A8-82BB-948D3AF6CEEF}"/>
          </ac:spMkLst>
        </pc:spChg>
      </pc:sldChg>
      <pc:sldChg chg="modSp mod">
        <pc:chgData name="ethel maciel" userId="727618ba168c7897" providerId="LiveId" clId="{0F434E2E-4AB3-4E7E-B875-B9BCB28F71F4}" dt="2021-05-06T17:17:43.288" v="467" actId="20577"/>
        <pc:sldMkLst>
          <pc:docMk/>
          <pc:sldMk cId="2713295869" sldId="411"/>
        </pc:sldMkLst>
        <pc:spChg chg="mod">
          <ac:chgData name="ethel maciel" userId="727618ba168c7897" providerId="LiveId" clId="{0F434E2E-4AB3-4E7E-B875-B9BCB28F71F4}" dt="2021-05-06T17:17:43.288" v="467" actId="20577"/>
          <ac:spMkLst>
            <pc:docMk/>
            <pc:sldMk cId="2713295869" sldId="411"/>
            <ac:spMk id="3" creationId="{FABCCB46-C05E-4E5A-B80D-9F717AFBB835}"/>
          </ac:spMkLst>
        </pc:spChg>
      </pc:sldChg>
      <pc:sldChg chg="del">
        <pc:chgData name="ethel maciel" userId="727618ba168c7897" providerId="LiveId" clId="{0F434E2E-4AB3-4E7E-B875-B9BCB28F71F4}" dt="2021-05-06T15:07:50.273" v="323" actId="47"/>
        <pc:sldMkLst>
          <pc:docMk/>
          <pc:sldMk cId="1739814457" sldId="413"/>
        </pc:sldMkLst>
      </pc:sldChg>
      <pc:sldChg chg="addSp delSp modSp new mod">
        <pc:chgData name="ethel maciel" userId="727618ba168c7897" providerId="LiveId" clId="{0F434E2E-4AB3-4E7E-B875-B9BCB28F71F4}" dt="2021-05-06T16:23:33.777" v="365" actId="255"/>
        <pc:sldMkLst>
          <pc:docMk/>
          <pc:sldMk cId="1070224208" sldId="414"/>
        </pc:sldMkLst>
        <pc:spChg chg="add mod">
          <ac:chgData name="ethel maciel" userId="727618ba168c7897" providerId="LiveId" clId="{0F434E2E-4AB3-4E7E-B875-B9BCB28F71F4}" dt="2021-05-06T16:23:33.777" v="365" actId="255"/>
          <ac:spMkLst>
            <pc:docMk/>
            <pc:sldMk cId="1070224208" sldId="414"/>
            <ac:spMk id="2" creationId="{A349148A-0CA8-4965-8F9E-FDF374C4ACC6}"/>
          </ac:spMkLst>
        </pc:spChg>
        <pc:picChg chg="add del">
          <ac:chgData name="ethel maciel" userId="727618ba168c7897" providerId="LiveId" clId="{0F434E2E-4AB3-4E7E-B875-B9BCB28F71F4}" dt="2021-05-05T22:33:42.694" v="228" actId="478"/>
          <ac:picMkLst>
            <pc:docMk/>
            <pc:sldMk cId="1070224208" sldId="414"/>
            <ac:picMk id="2" creationId="{67301582-63C3-499A-A4AF-304B4AB4D7E7}"/>
          </ac:picMkLst>
        </pc:picChg>
        <pc:picChg chg="add mod">
          <ac:chgData name="ethel maciel" userId="727618ba168c7897" providerId="LiveId" clId="{0F434E2E-4AB3-4E7E-B875-B9BCB28F71F4}" dt="2021-05-05T22:33:53.333" v="232" actId="14100"/>
          <ac:picMkLst>
            <pc:docMk/>
            <pc:sldMk cId="1070224208" sldId="414"/>
            <ac:picMk id="3" creationId="{ADED58AC-2DB5-49B3-9F29-D77C8286DC5F}"/>
          </ac:picMkLst>
        </pc:picChg>
      </pc:sldChg>
      <pc:sldChg chg="addSp modSp new del mod">
        <pc:chgData name="ethel maciel" userId="727618ba168c7897" providerId="LiveId" clId="{0F434E2E-4AB3-4E7E-B875-B9BCB28F71F4}" dt="2021-05-05T17:18:25.788" v="222" actId="47"/>
        <pc:sldMkLst>
          <pc:docMk/>
          <pc:sldMk cId="3825466411" sldId="414"/>
        </pc:sldMkLst>
        <pc:picChg chg="add mod">
          <ac:chgData name="ethel maciel" userId="727618ba168c7897" providerId="LiveId" clId="{0F434E2E-4AB3-4E7E-B875-B9BCB28F71F4}" dt="2021-05-05T17:18:12.597" v="221" actId="1076"/>
          <ac:picMkLst>
            <pc:docMk/>
            <pc:sldMk cId="3825466411" sldId="414"/>
            <ac:picMk id="2" creationId="{013CB06B-5249-4B7A-AE38-901DE3979FE4}"/>
          </ac:picMkLst>
        </pc:picChg>
      </pc:sldChg>
      <pc:sldChg chg="addSp modSp new mod">
        <pc:chgData name="ethel maciel" userId="727618ba168c7897" providerId="LiveId" clId="{0F434E2E-4AB3-4E7E-B875-B9BCB28F71F4}" dt="2021-05-06T16:36:36.642" v="368" actId="14100"/>
        <pc:sldMkLst>
          <pc:docMk/>
          <pc:sldMk cId="3783147467" sldId="415"/>
        </pc:sldMkLst>
        <pc:picChg chg="add mod">
          <ac:chgData name="ethel maciel" userId="727618ba168c7897" providerId="LiveId" clId="{0F434E2E-4AB3-4E7E-B875-B9BCB28F71F4}" dt="2021-05-06T16:36:36.642" v="368" actId="14100"/>
          <ac:picMkLst>
            <pc:docMk/>
            <pc:sldMk cId="3783147467" sldId="415"/>
            <ac:picMk id="3" creationId="{DB109E48-0687-4B8F-A6D0-570DBC39766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992008-C0E3-4D9A-BDDB-02A936928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B9B6D4B-FC28-420E-87AD-57BEC1A81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48876B2-0BD5-4A42-AEBC-B4E3F95E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E67D-0FA3-4513-8947-9903EFD4C68D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6FC8CDE-4DF3-4FBD-A4C6-3F4435EC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65EBAAF-2E40-4AC2-949B-6F7673D1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672B-1465-49F4-90ED-FCE29A75A2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35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0561C1-62A0-4BEA-8B99-BF1DCD7D3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EB528C9D-C906-4278-8D4D-CEC975E1B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6181252-7E84-44AD-8796-CF1C9E71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E67D-0FA3-4513-8947-9903EFD4C68D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9295739-096D-4DB4-BCFC-880325F6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6BC9A73-C096-4DDF-828E-19FEBD04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672B-1465-49F4-90ED-FCE29A75A2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64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EAAF41A-7820-4FBB-A3DF-2D70BF2084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2215A377-19BF-4480-8754-6E24009AA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3208201-D7C9-4DC8-813D-6B8181AE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E67D-0FA3-4513-8947-9903EFD4C68D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1498BDC-E873-4192-8F9E-BFBCCF4CA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CBD899A-3A13-4793-AF04-D1319B205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672B-1465-49F4-90ED-FCE29A75A2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12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296A27-A223-4C83-81E7-065073A7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A1D2A2D-4D20-4115-8EBD-9AA698DEA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484A43E-BF85-46F7-A85F-3C666939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E67D-0FA3-4513-8947-9903EFD4C68D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FB433A7-68D9-4CAF-BE9E-C29476B6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B5B8000-750B-486D-8B6B-D6FD45D9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672B-1465-49F4-90ED-FCE29A75A2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01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C31920-3C3B-4F91-9A6D-E11F5FA2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D1775F7C-9C73-47F8-89E8-33A2A749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47FC303-1C99-460D-BD82-C0733427A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E67D-0FA3-4513-8947-9903EFD4C68D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925BDD8-C7D5-49A2-9ED0-EC275D5E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DFAB3AB-BEF1-41C4-8D1B-981BEEFF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672B-1465-49F4-90ED-FCE29A75A2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0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9AB31C-D6C5-41E1-B36B-DE98A82D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E0B8325-09F2-456A-8BC3-03F1471FA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2A58826-27B4-4CF2-AE37-E1F42C3F2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5A6CBE4-F9A1-433F-BE93-EDB9B3B1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E67D-0FA3-4513-8947-9903EFD4C68D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DA2975C-8F82-4036-B490-8DD7DDD8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BDF83EB-E0FF-4271-8FBB-439EE7AE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672B-1465-49F4-90ED-FCE29A75A2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50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D4B536-C6B0-4247-A7E6-FCEA2C9C9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E131BD50-92DB-43A0-934B-C42A18CDA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C57E1C6-2ECE-437C-801C-4DC661D37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133C1925-5107-4520-BBDC-1219B02C0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F861638D-AC2B-42A7-9913-905723E4D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3FF91F36-8037-450B-AE69-34C93DE14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E67D-0FA3-4513-8947-9903EFD4C68D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2893477F-4962-4AA5-872B-755ABB6E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710BC6C6-F12D-4830-9880-975C51FE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672B-1465-49F4-90ED-FCE29A75A2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47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DD2E5C-C80B-4B7C-8B34-3EA84263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E8B76A53-87DC-4BFF-8D92-DE6687D5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E67D-0FA3-4513-8947-9903EFD4C68D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65E3D77B-8225-4314-87F4-BB69DD1E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046644D2-6943-42EC-903D-A3A68212B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672B-1465-49F4-90ED-FCE29A75A2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35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17748ED4-541D-4CAB-82F5-73F39708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E67D-0FA3-4513-8947-9903EFD4C68D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5B95D541-BDFF-4E7E-A671-4D9D8A5E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D641FCFF-276F-4DBD-8E90-1524BD35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672B-1465-49F4-90ED-FCE29A75A2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88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50DF7A-CA98-4FE4-8B7A-F3E76F48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10B1C0E-0D4F-463A-B853-6FEDAE4A9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93B7351-57EB-45BC-B48F-8650C6939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3736CA8-AD42-4BAE-8220-2A722E3A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E67D-0FA3-4513-8947-9903EFD4C68D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7B9AB7C-51C0-4820-B5D3-997B809F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E3BF209-CF0E-4965-B179-547318FC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672B-1465-49F4-90ED-FCE29A75A2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91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37D3F9-6067-4AB3-8614-E05D0DBB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1380793C-BD0A-46ED-8EB9-2154E032B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5FF92460-4F68-43A4-BEB6-B9360DC94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C561C16-F286-46B9-8738-002C4203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E67D-0FA3-4513-8947-9903EFD4C68D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C7F5711-A880-471F-9975-796D08A0E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493316B-C43A-4DEC-82C1-CFAB197A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672B-1465-49F4-90ED-FCE29A75A2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62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C3825E7C-ACCD-42C9-81C4-72788DB8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76CD57B-B6A9-4ED0-B4E7-C2E8C0116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40C1CF8-2516-4A56-A0C8-5277E6FC0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8E67D-0FA3-4513-8947-9903EFD4C68D}" type="datetimeFigureOut">
              <a:rPr lang="pt-BR" smtClean="0"/>
              <a:t>07/05/2021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C0EB309-95C6-4607-AD9A-4625C8C0C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516DA9A-A291-4C66-A959-0E8476050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C672B-1465-49F4-90ED-FCE29A75A2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18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thel.maciel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fiocruz.br/noticia/fiocruz-publica-documento-sobre-retorno-aulas-presenciai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ethel.maciel@gmail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terforhealthsecurity.org/our-work/pubs_archive/pubs-pdfs/2020/200417-reopening-guidance-governors.pd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ommunity/schools-childcare/guidance-for-childcare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who.int/docs/default-source/coronaviruse/key-messages-and-actions-for-covid-19-prevention-and-control-in-schools-march-2020.pdf?sfvrsn=baf81d52_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ience.sciencemag.org/content/371/6531/eabd9338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s://www.thelancet.com/journals/lancet/article/PIIS0140-6736(21)00622-X/fulltext#sec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3886" y="2235200"/>
            <a:ext cx="9841423" cy="2387600"/>
          </a:xfrm>
        </p:spPr>
        <p:txBody>
          <a:bodyPr>
            <a:normAutofit fontScale="90000"/>
          </a:bodyPr>
          <a:lstStyle/>
          <a:p>
            <a:r>
              <a:rPr lang="pt-BR" sz="480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Retorno Seguro às aulas, vacinação de trabalhadores da Educação e riscos da pandemia da Covid-19</a:t>
            </a:r>
            <a:endParaRPr lang="pt-BR" sz="4800" dirty="0">
              <a:solidFill>
                <a:schemeClr val="accent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6203" y="5041632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Profa. Dra. Ethel Leonor Noia Maciel</a:t>
            </a:r>
          </a:p>
          <a:p>
            <a:pPr algn="ctr"/>
            <a:r>
              <a:rPr lang="pt-BR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ethel.maciel@gmail.com</a:t>
            </a:r>
            <a:r>
              <a:rPr lang="pt-BR" dirty="0"/>
              <a:t>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C0E5423C-D5EA-4A40-8528-B677DB635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214" y="194250"/>
            <a:ext cx="1477109" cy="195717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0D21A28-C000-4D68-AB0F-C8F723A2E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82" y="431409"/>
            <a:ext cx="3566049" cy="143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F1668F-6876-4FCB-A7E9-B79C1CEF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DDD8D1A-24B4-42B3-8C74-F288F7C2E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37360"/>
            <a:ext cx="10058400" cy="4023360"/>
          </a:xfrm>
        </p:spPr>
        <p:txBody>
          <a:bodyPr/>
          <a:lstStyle/>
          <a:p>
            <a:endParaRPr lang="pt-BR" dirty="0"/>
          </a:p>
          <a:p>
            <a:r>
              <a:rPr lang="pt-BR" sz="2800" dirty="0"/>
              <a:t>Foi realizado um estudo de corte transversal seriado, de prevalência de base populacional, com unidade de estudo domicílios do Espírito Santo. Foram realizados quatro inquéritos transversais repetidos. O processo amostral, de cada inquérito, foi independente e realizado em múltiplos estágios, de 15 em 15 dias, durando dois meses (10 de maio, 24 de maio, 7 de junho e 21 de junho de 2020).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991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44F0444-18E6-4910-9F45-8E4111037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85" y="989542"/>
            <a:ext cx="7774745" cy="571975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FEBF7E0-C90E-486C-8F46-A2BCF549AD5B}"/>
              </a:ext>
            </a:extLst>
          </p:cNvPr>
          <p:cNvSpPr txBox="1"/>
          <p:nvPr/>
        </p:nvSpPr>
        <p:spPr>
          <a:xfrm>
            <a:off x="1012873" y="343211"/>
            <a:ext cx="958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Tabela 2: Variáveis do perfil sociodemográfico para a amostra total, segundo a positividade do teste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007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F084701-E70F-4E16-BFDF-43CAB7C5F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779" y="398585"/>
            <a:ext cx="8628759" cy="444070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9D9B5FD-8AAD-49B8-8882-E12C5F2BFF39}"/>
              </a:ext>
            </a:extLst>
          </p:cNvPr>
          <p:cNvSpPr txBox="1"/>
          <p:nvPr/>
        </p:nvSpPr>
        <p:spPr>
          <a:xfrm>
            <a:off x="1580271" y="5434818"/>
            <a:ext cx="8473440" cy="46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2: Percentual de sintomas nos entrevistados com resultados positivos para o teste</a:t>
            </a:r>
            <a:endParaRPr lang="pt-BR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xmlns="" id="{9C1A8E5A-C5CA-4465-8EB3-A20CB7443F71}"/>
              </a:ext>
            </a:extLst>
          </p:cNvPr>
          <p:cNvCxnSpPr/>
          <p:nvPr/>
        </p:nvCxnSpPr>
        <p:spPr>
          <a:xfrm flipH="1">
            <a:off x="7725905" y="1371600"/>
            <a:ext cx="14568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415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5BC56A3-F9A5-49BD-8577-B17D40741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32" y="2302411"/>
            <a:ext cx="10936396" cy="410307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1B4C842-9D1F-4425-B92F-E7DDA495FFBC}"/>
              </a:ext>
            </a:extLst>
          </p:cNvPr>
          <p:cNvSpPr txBox="1"/>
          <p:nvPr/>
        </p:nvSpPr>
        <p:spPr>
          <a:xfrm>
            <a:off x="961292" y="923778"/>
            <a:ext cx="9481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Tabela 3: Frequências absolutas e percentuais para o total de indivíduos para cada comorbidade estudadas, e os percentuais de positivos e negativos, com os respectivos p-valores do teste de associação qui-quadrado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285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90A3DD-3796-40EB-94EA-1DBBDC3A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3101"/>
            <a:ext cx="10058400" cy="1450757"/>
          </a:xfrm>
        </p:spPr>
        <p:txBody>
          <a:bodyPr/>
          <a:lstStyle/>
          <a:p>
            <a:r>
              <a:rPr lang="pt-BR" dirty="0"/>
              <a:t>Considerações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FB35DF7-AA36-4AD3-9AB1-EDDEFAE5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Enquanto a prevalência em adultos no período estudo foi de 9%, na faixa etária estudada foi de 6%.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Comentar não ter diferenças sociodemográficas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Febre em 26% e 35,5% dos positivos sem sintomas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Alta comorbidade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0996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5467AA-43EC-4F92-ABC3-E4C24FB6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69061"/>
            <a:ext cx="10515600" cy="2852737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Níveis Hierárquicos de Biossegurança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1685299-3F7D-49B8-A018-CA7C1ED74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71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EB18B92-977A-4148-BF41-1D31DDBAB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904" y="430237"/>
            <a:ext cx="7881774" cy="599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58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5" descr="Uma imagem contendo desenho&#10;&#10;Descrição gerada automaticamente">
            <a:extLst>
              <a:ext uri="{FF2B5EF4-FFF2-40B4-BE49-F238E27FC236}">
                <a16:creationId xmlns:a16="http://schemas.microsoft.com/office/drawing/2014/main" xmlns="" id="{E80622E3-8778-4477-BBCF-4BDC2DEA6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4" y="286882"/>
            <a:ext cx="1846262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tângulo 4">
            <a:extLst>
              <a:ext uri="{FF2B5EF4-FFF2-40B4-BE49-F238E27FC236}">
                <a16:creationId xmlns:a16="http://schemas.microsoft.com/office/drawing/2014/main" xmlns="" id="{B8FFBAEC-C9E9-40DB-8381-999B6C6F6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63" y="1752601"/>
            <a:ext cx="10510981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</a:pPr>
            <a:r>
              <a:rPr lang="pt-BR" altLang="pt-BR" sz="1800" u="none" dirty="0">
                <a:latin typeface="@¯Œ˛"/>
                <a:ea typeface="Calibri" panose="020F0502020204030204" pitchFamily="34" charset="0"/>
                <a:cs typeface="@¯Œ˛"/>
              </a:rPr>
              <a:t>Redução da transmissão comunitária -  &lt; 1 caso novo por dia por 100.000 habitantes.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pt-BR" altLang="pt-BR" sz="1800" u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pt-BR" altLang="pt-BR" sz="1800" u="none" dirty="0">
                <a:latin typeface="@¯Œ˛"/>
                <a:ea typeface="Calibri" panose="020F0502020204030204" pitchFamily="34" charset="0"/>
                <a:cs typeface="@¯Œ˛"/>
              </a:rPr>
              <a:t>Taxa de contágio  - valor de R menor do que 1 (ideal 0,5) por um período de 7 dias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pt-BR" altLang="pt-BR" sz="1800" u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pt-BR" altLang="pt-BR" sz="1800" u="none" dirty="0">
                <a:latin typeface="@¯Œ˛"/>
                <a:ea typeface="Calibri" panose="020F0502020204030204" pitchFamily="34" charset="0"/>
                <a:cs typeface="@¯Œ˛"/>
              </a:rPr>
              <a:t>Disponibilidade de leitos, na faixa de 75% livres. (Faixa verde)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pt-BR" altLang="pt-BR" sz="1800" u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pt-BR" altLang="pt-BR" sz="1800" u="none" dirty="0">
                <a:latin typeface="@¯Œ˛"/>
                <a:ea typeface="Calibri" panose="020F0502020204030204" pitchFamily="34" charset="0"/>
                <a:cs typeface="@¯Œ˛"/>
              </a:rPr>
              <a:t>Previsão de esgotamento de leitos de UTI superior a 57 dias.(Faixa verde)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pt-BR" altLang="pt-BR" sz="1800" u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pt-BR" altLang="pt-BR" sz="1800" u="none" dirty="0">
                <a:latin typeface="@¯Œ˛"/>
                <a:ea typeface="Calibri" panose="020F0502020204030204" pitchFamily="34" charset="0"/>
                <a:cs typeface="@¯Œ˛"/>
              </a:rPr>
              <a:t>Redução de 20% ou mais em nº de óbitos e casos de SRAG (faixa verde)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pt-BR" altLang="pt-BR" sz="1800" u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pt-BR" altLang="pt-BR" sz="1800" u="none" dirty="0">
                <a:latin typeface="@¯Œ˛"/>
                <a:ea typeface="Calibri" panose="020F0502020204030204" pitchFamily="34" charset="0"/>
                <a:cs typeface="@¯Œ˛"/>
              </a:rPr>
              <a:t>Taxa de positividade para covid19 inferior a 5%  - nº de positivos/nº de amostras para Sars-Cov-2 que foram realizadas na Semana Epidemiológica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pt-BR" altLang="pt-BR" sz="1800" u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pt-BR" altLang="pt-BR" sz="1800" u="none" dirty="0">
                <a:latin typeface="@¯Œ˛"/>
                <a:ea typeface="Calibri" panose="020F0502020204030204" pitchFamily="34" charset="0"/>
                <a:cs typeface="@¯Œ˛"/>
              </a:rPr>
              <a:t>Capacidade para detectar, testar (RT-PCR), isolar e monitorar pacientes/contactantes.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pt-BR" altLang="pt-BR" sz="1800" u="none" dirty="0">
              <a:latin typeface="@¯Œ˛"/>
              <a:ea typeface="Calibri" panose="020F0502020204030204" pitchFamily="34" charset="0"/>
              <a:cs typeface="@¯Œ˛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pt-BR" altLang="pt-BR" sz="1800" u="none" dirty="0">
                <a:latin typeface="@¯Œ˛"/>
                <a:ea typeface="Calibri" panose="020F0502020204030204" pitchFamily="34" charset="0"/>
                <a:cs typeface="@¯Œ˛"/>
              </a:rPr>
              <a:t>Diagnosticar pelo menos 80% dos casos no município ou território.</a:t>
            </a:r>
            <a:endParaRPr lang="pt-BR" altLang="pt-BR" sz="1800" u="non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0" name="Título 3">
            <a:extLst>
              <a:ext uri="{FF2B5EF4-FFF2-40B4-BE49-F238E27FC236}">
                <a16:creationId xmlns:a16="http://schemas.microsoft.com/office/drawing/2014/main" xmlns="" id="{12118ABD-A9A4-49C5-9EF9-A95B06CB9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7296" y="272136"/>
            <a:ext cx="10203670" cy="1325563"/>
          </a:xfrm>
        </p:spPr>
        <p:txBody>
          <a:bodyPr/>
          <a:lstStyle/>
          <a:p>
            <a:r>
              <a:rPr lang="pt-BR" altLang="pt-BR" sz="2800" b="1" dirty="0">
                <a:latin typeface="@¯Œ˛"/>
                <a:ea typeface="Calibri" panose="020F0502020204030204" pitchFamily="34" charset="0"/>
                <a:cs typeface="@¯Œ˛"/>
              </a:rPr>
              <a:t>Resumo dos Indicadores utilizados para retorno das atividades de ensino</a:t>
            </a:r>
            <a:r>
              <a:rPr lang="pt-BR" alt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alt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altLang="pt-BR" sz="28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F80A437-C548-49C5-82D0-F8D93AAB3E72}"/>
              </a:ext>
            </a:extLst>
          </p:cNvPr>
          <p:cNvSpPr txBox="1"/>
          <p:nvPr/>
        </p:nvSpPr>
        <p:spPr>
          <a:xfrm>
            <a:off x="6788258" y="750729"/>
            <a:ext cx="533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  <a:hlinkClick r:id="rId3"/>
              </a:rPr>
              <a:t>https://portal.fiocruz.br/noticia/fiocruz-publica-documento-sobre-retorno-aulas-presenciais</a:t>
            </a:r>
            <a:r>
              <a:rPr lang="pt-BR" dirty="0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3C3112-7B11-4D9D-A95C-470A0C1D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Distanciamento físico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215AF2E-DA67-45A8-82BB-948D3AF6C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6" y="1626467"/>
            <a:ext cx="11129818" cy="5139169"/>
          </a:xfrm>
        </p:spPr>
        <p:txBody>
          <a:bodyPr/>
          <a:lstStyle/>
          <a:p>
            <a:pPr lvl="1"/>
            <a:r>
              <a:rPr lang="pt-BR" sz="2800" dirty="0"/>
              <a:t>Manter bolhas ou coortes tanto no transporte como na escola</a:t>
            </a:r>
          </a:p>
          <a:p>
            <a:pPr lvl="1"/>
            <a:r>
              <a:rPr lang="pt-BR" sz="2800" dirty="0"/>
              <a:t>Escolas devem considerar a modificação dos horários de início para permitir que os alunos que usam o transporte público evitem a “hora do rush”</a:t>
            </a:r>
          </a:p>
          <a:p>
            <a:pPr lvl="1"/>
            <a:r>
              <a:rPr lang="pt-BR" sz="2800" dirty="0"/>
              <a:t>A mistura nos portões da escola deve ser minimizada</a:t>
            </a:r>
          </a:p>
          <a:p>
            <a:pPr lvl="1"/>
            <a:r>
              <a:rPr lang="pt-BR" sz="2800" dirty="0"/>
              <a:t>Reduzir o tamanho das classes para permitir o distanciamento físico</a:t>
            </a:r>
          </a:p>
          <a:p>
            <a:pPr lvl="1"/>
            <a:r>
              <a:rPr lang="pt-BR" sz="2800" dirty="0"/>
              <a:t>Bolhas de alunos e trabalhadores precisam ser administráveis, e deve ser mantido estritamente separado</a:t>
            </a:r>
          </a:p>
          <a:p>
            <a:pPr lvl="1"/>
            <a:r>
              <a:rPr lang="pt-BR" sz="2800" dirty="0"/>
              <a:t>Todos os alunos que compartilham a bolha de um caso confirmado ou suspeito devem ser colocados em quarentena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637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0EC0B4-70E6-4E2E-91C5-FE0877F37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Proteger trabalhadores e estudantes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ABCCB46-C05E-4E5A-B80D-9F717AFBB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55036" cy="4486275"/>
          </a:xfrm>
        </p:spPr>
        <p:txBody>
          <a:bodyPr>
            <a:normAutofit/>
          </a:bodyPr>
          <a:lstStyle/>
          <a:p>
            <a:r>
              <a:rPr lang="pt-BR" dirty="0"/>
              <a:t>Testes rápidos podem ser usados para identificar casos assintomáticos adicionais para quebrar cadeias de transmissão. Estes devem ser confirmados por teste de PCR </a:t>
            </a:r>
          </a:p>
          <a:p>
            <a:r>
              <a:rPr lang="pt-BR" dirty="0"/>
              <a:t>A orientação de países europeus é testar duas vezes por semana para todos os trabalhadores e crianças do ensino médio.</a:t>
            </a:r>
          </a:p>
          <a:p>
            <a:r>
              <a:rPr lang="pt-BR" dirty="0"/>
              <a:t> Priorização para vacinação, incluindo todos os trabalhadores da escola</a:t>
            </a:r>
          </a:p>
          <a:p>
            <a:r>
              <a:rPr lang="pt-BR" dirty="0"/>
              <a:t>Higiene </a:t>
            </a:r>
            <a:r>
              <a:rPr lang="pt-BR"/>
              <a:t>das mãos</a:t>
            </a:r>
            <a:endParaRPr lang="pt-BR" dirty="0"/>
          </a:p>
          <a:p>
            <a:r>
              <a:rPr lang="pt-BR" dirty="0"/>
              <a:t>Teste em esgoto- pode potencialmente fornecer uma ferramenta não invasiva para a identificação precoce de surtos em escolas e permitir teste clínico mais direcionados</a:t>
            </a:r>
          </a:p>
        </p:txBody>
      </p:sp>
    </p:spTree>
    <p:extLst>
      <p:ext uri="{BB962C8B-B14F-4D97-AF65-F5344CB8AC3E}">
        <p14:creationId xmlns:p14="http://schemas.microsoft.com/office/powerpoint/2010/main" val="271329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Pontos de discussão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7762" y="2015732"/>
            <a:ext cx="10187092" cy="3450613"/>
          </a:xfrm>
        </p:spPr>
        <p:txBody>
          <a:bodyPr>
            <a:normAutofit/>
          </a:bodyPr>
          <a:lstStyle/>
          <a:p>
            <a:r>
              <a:rPr lang="pt-BR" sz="3600" dirty="0"/>
              <a:t>1. De que escola estamos falando?</a:t>
            </a:r>
          </a:p>
          <a:p>
            <a:r>
              <a:rPr lang="pt-BR" sz="3600" dirty="0"/>
              <a:t>2. O contexto escolar na pandemia</a:t>
            </a:r>
          </a:p>
          <a:p>
            <a:r>
              <a:rPr lang="pt-BR" sz="3600" dirty="0"/>
              <a:t>3. Quando e como as escolas serão reabertas?</a:t>
            </a:r>
          </a:p>
          <a:p>
            <a:r>
              <a:rPr lang="pt-BR" sz="3600" dirty="0"/>
              <a:t>4. Medidas práticas que as escolas podem adotar?</a:t>
            </a:r>
          </a:p>
          <a:p>
            <a:r>
              <a:rPr lang="pt-BR" sz="3600" dirty="0"/>
              <a:t>5. Quais garantias para o retorno?</a:t>
            </a:r>
          </a:p>
        </p:txBody>
      </p:sp>
    </p:spTree>
    <p:extLst>
      <p:ext uri="{BB962C8B-B14F-4D97-AF65-F5344CB8AC3E}">
        <p14:creationId xmlns:p14="http://schemas.microsoft.com/office/powerpoint/2010/main" val="3880522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F113BD-C532-47DA-A434-32FA4929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Ventilação e Máscaras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3F125D4-B8DB-467C-B44F-0B38E900B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Uso de monitores de CO2 deve ser usado para avaliar a eficácia da ventilação. </a:t>
            </a:r>
          </a:p>
          <a:p>
            <a:endParaRPr lang="pt-BR" dirty="0"/>
          </a:p>
          <a:p>
            <a:r>
              <a:rPr lang="pt-BR" dirty="0"/>
              <a:t>Onde a ventilação com ar externo não for possível, deve-se implementar a filtragem com filtro HEPA do inglês (High </a:t>
            </a:r>
            <a:r>
              <a:rPr lang="pt-BR" dirty="0" err="1"/>
              <a:t>Efficiency</a:t>
            </a:r>
            <a:r>
              <a:rPr lang="pt-BR" dirty="0"/>
              <a:t> </a:t>
            </a:r>
            <a:r>
              <a:rPr lang="pt-BR" dirty="0" err="1"/>
              <a:t>Particulate</a:t>
            </a:r>
            <a:r>
              <a:rPr lang="pt-BR" dirty="0"/>
              <a:t> Air)</a:t>
            </a:r>
          </a:p>
          <a:p>
            <a:endParaRPr lang="pt-BR" dirty="0"/>
          </a:p>
          <a:p>
            <a:r>
              <a:rPr lang="pt-BR" dirty="0"/>
              <a:t>Distribuição de máscaras filtrantes N95 ou PFF-2 (peça facial filtrante)</a:t>
            </a:r>
          </a:p>
        </p:txBody>
      </p:sp>
    </p:spTree>
    <p:extLst>
      <p:ext uri="{BB962C8B-B14F-4D97-AF65-F5344CB8AC3E}">
        <p14:creationId xmlns:p14="http://schemas.microsoft.com/office/powerpoint/2010/main" val="4216109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DED58AC-2DB5-49B3-9F29-D77C8286D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95203"/>
            <a:ext cx="10169203" cy="647345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349148A-0CA8-4965-8F9E-FDF374C4ACC6}"/>
              </a:ext>
            </a:extLst>
          </p:cNvPr>
          <p:cNvSpPr txBox="1"/>
          <p:nvPr/>
        </p:nvSpPr>
        <p:spPr>
          <a:xfrm>
            <a:off x="10430360" y="6137329"/>
            <a:ext cx="16660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@leobastos </a:t>
            </a:r>
          </a:p>
          <a:p>
            <a:r>
              <a:rPr lang="pt-BR" sz="1600" dirty="0"/>
              <a:t>SIVEP Gripe</a:t>
            </a:r>
          </a:p>
        </p:txBody>
      </p:sp>
    </p:spTree>
    <p:extLst>
      <p:ext uri="{BB962C8B-B14F-4D97-AF65-F5344CB8AC3E}">
        <p14:creationId xmlns:p14="http://schemas.microsoft.com/office/powerpoint/2010/main" val="1070224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8B9B25-EC35-4309-9607-EC9AB50A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Considerações Finais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D86320D4-0F60-4BEE-96D0-7779237F7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141537"/>
            <a:ext cx="10515600" cy="4351338"/>
          </a:xfrm>
        </p:spPr>
        <p:txBody>
          <a:bodyPr/>
          <a:lstStyle/>
          <a:p>
            <a:r>
              <a:rPr lang="pt-BR" b="1" dirty="0"/>
              <a:t>A escola não é uma ilha! </a:t>
            </a:r>
          </a:p>
          <a:p>
            <a:r>
              <a:rPr lang="pt-BR" b="1" dirty="0"/>
              <a:t>No retorno presencial- as aulas voltarão a acontecer dentro da escola, os professores </a:t>
            </a:r>
            <a:r>
              <a:rPr lang="pt-BR" b="1"/>
              <a:t>e professoras </a:t>
            </a:r>
            <a:r>
              <a:rPr lang="pt-BR" b="1" dirty="0"/>
              <a:t>sempre estiveram trabalhando durante </a:t>
            </a:r>
            <a:r>
              <a:rPr lang="pt-BR" b="1"/>
              <a:t>a pandemia.</a:t>
            </a:r>
            <a:endParaRPr lang="pt-BR" dirty="0"/>
          </a:p>
          <a:p>
            <a:endParaRPr lang="pt-BR" dirty="0"/>
          </a:p>
          <a:p>
            <a:r>
              <a:rPr lang="pt-BR" dirty="0"/>
              <a:t>Coordenação nacional com investimento para implantação de medidas de mitigação- é urgente.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842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691905-271A-46FE-86CD-11949E01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2060"/>
                </a:solidFill>
              </a:rPr>
              <a:t>Obrigada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A832246-0ED3-4306-B8D6-6287F1D1A5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2400" dirty="0" err="1">
                <a:solidFill>
                  <a:srgbClr val="0070C0"/>
                </a:solidFill>
              </a:rPr>
              <a:t>Email</a:t>
            </a:r>
            <a:r>
              <a:rPr lang="pt-BR" dirty="0">
                <a:solidFill>
                  <a:srgbClr val="0070C0"/>
                </a:solidFill>
              </a:rPr>
              <a:t>: </a:t>
            </a:r>
            <a:r>
              <a:rPr lang="pt-BR" sz="2400" dirty="0">
                <a:solidFill>
                  <a:srgbClr val="0070C0"/>
                </a:solidFill>
                <a:hlinkClick r:id="rId2"/>
              </a:rPr>
              <a:t>ethel.maciel@gmail.com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</a:p>
          <a:p>
            <a:r>
              <a:rPr lang="pt-BR" sz="2400" dirty="0">
                <a:solidFill>
                  <a:srgbClr val="0070C0"/>
                </a:solidFill>
              </a:rPr>
              <a:t>Instagram: @ethelmaciel</a:t>
            </a:r>
          </a:p>
          <a:p>
            <a:r>
              <a:rPr lang="pt-BR" sz="2400" dirty="0">
                <a:solidFill>
                  <a:srgbClr val="0070C0"/>
                </a:solidFill>
              </a:rPr>
              <a:t>Twitter: @ethelmaciel</a:t>
            </a:r>
          </a:p>
        </p:txBody>
      </p:sp>
    </p:spTree>
    <p:extLst>
      <p:ext uri="{BB962C8B-B14F-4D97-AF65-F5344CB8AC3E}">
        <p14:creationId xmlns:p14="http://schemas.microsoft.com/office/powerpoint/2010/main" val="357630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A19F979-E59A-4FFD-86F5-6AF873A9F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26" y="69326"/>
            <a:ext cx="9570720" cy="619599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15A59D9-48DE-44BC-918B-CDEB9EE4899B}"/>
              </a:ext>
            </a:extLst>
          </p:cNvPr>
          <p:cNvSpPr txBox="1"/>
          <p:nvPr/>
        </p:nvSpPr>
        <p:spPr>
          <a:xfrm>
            <a:off x="1036319" y="5803656"/>
            <a:ext cx="5931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https://www.centerforhealthsecurity.org/our-work/pubs_archive/pubs-pdfs/2020/200417-reopening-guidance-governors.pdf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535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C469D8-82DF-4579-9CE8-D92765A24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3" y="749109"/>
            <a:ext cx="10515600" cy="1067012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Análise do Risco Epidemiológico </a:t>
            </a:r>
            <a:br>
              <a:rPr lang="pt-BR" b="1" dirty="0">
                <a:solidFill>
                  <a:srgbClr val="0070C0"/>
                </a:solidFill>
              </a:rPr>
            </a:br>
            <a:endParaRPr lang="pt-BR" b="1" dirty="0">
              <a:solidFill>
                <a:srgbClr val="0070C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E5832C9-CB03-4993-B599-7227EC750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287" y="1163253"/>
            <a:ext cx="4126713" cy="275251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1B00A79-5DC9-45C5-9269-539777306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" y="3994646"/>
            <a:ext cx="3983036" cy="265668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E99851B-01F6-40E8-A1BE-CD5748E3D832}"/>
              </a:ext>
            </a:extLst>
          </p:cNvPr>
          <p:cNvSpPr txBox="1"/>
          <p:nvPr/>
        </p:nvSpPr>
        <p:spPr>
          <a:xfrm>
            <a:off x="1797803" y="1704814"/>
            <a:ext cx="7640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dirty="0"/>
              <a:t>Intensidade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dirty="0"/>
              <a:t>Número de contatos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dirty="0"/>
              <a:t>Potencial de modificação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EF74035-4790-4E03-89BB-79B5FF056E53}"/>
              </a:ext>
            </a:extLst>
          </p:cNvPr>
          <p:cNvSpPr txBox="1"/>
          <p:nvPr/>
        </p:nvSpPr>
        <p:spPr>
          <a:xfrm>
            <a:off x="5618135" y="4629528"/>
            <a:ext cx="60947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https://www.cdc.gov/coronavirus/2019-ncov/community/schools-childcare/guidance-for-childcare.html</a:t>
            </a:r>
            <a:endParaRPr lang="pt-BR" dirty="0"/>
          </a:p>
          <a:p>
            <a:endParaRPr lang="pt-BR" dirty="0"/>
          </a:p>
          <a:p>
            <a:r>
              <a:rPr lang="pt-BR" sz="1800" dirty="0">
                <a:hlinkClick r:id="rId4"/>
              </a:rPr>
              <a:t>https://www.who.int/docs/default-source/coronaviruse/key-messages-and-actions-for-covid-19-prevention-and-control-in-schools-march-2020.pdf?sfvrsn=baf81d52_4</a:t>
            </a:r>
            <a:endParaRPr lang="pt-BR" sz="1800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85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1516966-0381-43DF-905C-F1AE74858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4825" cy="2638425"/>
          </a:xfrm>
          <a:prstGeom prst="rect">
            <a:avLst/>
          </a:prstGeom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AD837AD5-DC54-403C-A42C-B2A617680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75020" y="1837331"/>
            <a:ext cx="9025922" cy="5020669"/>
          </a:xfrm>
          <a:prstGeom prst="rect">
            <a:avLst/>
          </a:prstGeom>
        </p:spPr>
      </p:pic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xmlns="" id="{8197C138-1F53-4FC2-B428-5FF7BC929512}"/>
              </a:ext>
            </a:extLst>
          </p:cNvPr>
          <p:cNvCxnSpPr>
            <a:cxnSpLocks/>
          </p:cNvCxnSpPr>
          <p:nvPr/>
        </p:nvCxnSpPr>
        <p:spPr>
          <a:xfrm flipH="1">
            <a:off x="11236272" y="5153185"/>
            <a:ext cx="4881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CDB486C-7C7D-4436-8700-E658ABC467CD}"/>
              </a:ext>
            </a:extLst>
          </p:cNvPr>
          <p:cNvSpPr txBox="1"/>
          <p:nvPr/>
        </p:nvSpPr>
        <p:spPr>
          <a:xfrm>
            <a:off x="236074" y="6457233"/>
            <a:ext cx="56222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hlinkClick r:id="rId4"/>
              </a:rPr>
              <a:t>https://science.sciencemag.org/content/371/6531/eabd9338/</a:t>
            </a:r>
            <a:r>
              <a:rPr lang="pt-B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549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4068990" y="6476768"/>
            <a:ext cx="2623723" cy="352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anchor="ctr">
            <a:spAutoFit/>
          </a:bodyPr>
          <a:lstStyle/>
          <a:p>
            <a:pPr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sz="844" dirty="0"/>
              <a:t>PROFESSOR</a:t>
            </a:r>
            <a:r>
              <a:rPr lang="pt-BR" sz="844" dirty="0"/>
              <a:t>ES</a:t>
            </a:r>
            <a:endParaRPr sz="844" dirty="0"/>
          </a:p>
          <a:p>
            <a:pPr>
              <a:def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sz="844" dirty="0"/>
              <a:t>ANTONIO FERNANDO BOING</a:t>
            </a:r>
          </a:p>
        </p:txBody>
      </p:sp>
      <p:pic>
        <p:nvPicPr>
          <p:cNvPr id="12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414" y="6537141"/>
            <a:ext cx="1204839" cy="2479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9" name="Group 129"/>
          <p:cNvGrpSpPr/>
          <p:nvPr/>
        </p:nvGrpSpPr>
        <p:grpSpPr>
          <a:xfrm>
            <a:off x="1497211" y="366763"/>
            <a:ext cx="9197579" cy="179761"/>
            <a:chOff x="0" y="0"/>
            <a:chExt cx="13081000" cy="255658"/>
          </a:xfrm>
        </p:grpSpPr>
        <p:sp>
          <p:nvSpPr>
            <p:cNvPr id="128" name="Shape 128"/>
            <p:cNvSpPr/>
            <p:nvPr/>
          </p:nvSpPr>
          <p:spPr>
            <a:xfrm>
              <a:off x="38100" y="38100"/>
              <a:ext cx="13004800" cy="179459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1266"/>
            </a:p>
          </p:txBody>
        </p:sp>
        <p:pic>
          <p:nvPicPr>
            <p:cNvPr id="127" name="Imagem 12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13081001" cy="255660"/>
            </a:xfrm>
            <a:prstGeom prst="rect">
              <a:avLst/>
            </a:prstGeom>
            <a:effectLst/>
          </p:spPr>
        </p:pic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8873871-AA69-DC44-9431-2A6BF89F51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3" t="9465" r="6395"/>
          <a:stretch/>
        </p:blipFill>
        <p:spPr>
          <a:xfrm>
            <a:off x="1497210" y="2958908"/>
            <a:ext cx="9096286" cy="330443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B7885CFB-7E24-5546-92B7-56431D9996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421" y="593405"/>
            <a:ext cx="7498860" cy="220711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90FB436-1C3E-4564-B779-476A13C45285}"/>
              </a:ext>
            </a:extLst>
          </p:cNvPr>
          <p:cNvSpPr txBox="1"/>
          <p:nvPr/>
        </p:nvSpPr>
        <p:spPr>
          <a:xfrm>
            <a:off x="1898542" y="6443380"/>
            <a:ext cx="98646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hlinkClick r:id="rId7"/>
              </a:rPr>
              <a:t>https://www.thelancet.com/journals/lancet/article/PIIS0140-6736(21)00622-X/fulltext#sec1</a:t>
            </a:r>
            <a:r>
              <a:rPr lang="pt-BR" sz="1600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767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B109E48-0687-4B8F-A6D0-570DBC397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843" y="0"/>
            <a:ext cx="7196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4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5814" y="909008"/>
            <a:ext cx="10058400" cy="356616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Covid-19 em crianças, adolescentes e jovens adultos no Inquérito Epidemiológico </a:t>
            </a:r>
            <a:r>
              <a:rPr lang="pt-B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Espírito Santo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3612" y="5008951"/>
            <a:ext cx="11451102" cy="1143000"/>
          </a:xfrm>
        </p:spPr>
        <p:txBody>
          <a:bodyPr>
            <a:normAutofit/>
          </a:bodyPr>
          <a:lstStyle/>
          <a:p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Ethel Leonor Noia Maciel, Cristiana Costa Gomes, Crispim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Cerutti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Junior, Filomena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Euridice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Carvalho de Alencar ,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Gilton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Luiza Almada,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Nesio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Fernandes, Orlei Amaral Cardoso, Pablo Medeiros Jabor, Raphael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Lubiana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Zanotti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Tania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Reuter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Vera Lucia Gomes de Andrade,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Whisllay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Maciel Bastos, Eliana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Zandonade</a:t>
            </a:r>
            <a:endParaRPr lang="pt-BR" sz="2000" cap="none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422B6B6-8728-4298-931D-505CBC2D6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185"/>
            <a:ext cx="12192000" cy="90828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87FA983-9DFF-4872-9360-54CA82FD608F}"/>
              </a:ext>
            </a:extLst>
          </p:cNvPr>
          <p:cNvSpPr txBox="1"/>
          <p:nvPr/>
        </p:nvSpPr>
        <p:spPr>
          <a:xfrm>
            <a:off x="5634182" y="6347149"/>
            <a:ext cx="563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Aceito para publicação RESS</a:t>
            </a:r>
          </a:p>
        </p:txBody>
      </p:sp>
    </p:spTree>
    <p:extLst>
      <p:ext uri="{BB962C8B-B14F-4D97-AF65-F5344CB8AC3E}">
        <p14:creationId xmlns:p14="http://schemas.microsoft.com/office/powerpoint/2010/main" val="81123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F1668F-6876-4FCB-A7E9-B79C1CEF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DDD8D1A-24B4-42B3-8C74-F288F7C2E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794" y="2211494"/>
            <a:ext cx="9922412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Analisar o perfil de crianças, adolescentes e jovens em idade escolar no Inquérito do Espírito Santo e possíveis associações com o resultado positivo do teste para detecção de COVID-19.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3808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</TotalTime>
  <Words>825</Words>
  <Application>Microsoft Office PowerPoint</Application>
  <PresentationFormat>Widescreen</PresentationFormat>
  <Paragraphs>88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2" baseType="lpstr">
      <vt:lpstr>@¯Œ˛</vt:lpstr>
      <vt:lpstr>Arial</vt:lpstr>
      <vt:lpstr>Calibri</vt:lpstr>
      <vt:lpstr>Calibri Light</vt:lpstr>
      <vt:lpstr>Cambria</vt:lpstr>
      <vt:lpstr>Courier New</vt:lpstr>
      <vt:lpstr>Times New Roman</vt:lpstr>
      <vt:lpstr>Wingdings</vt:lpstr>
      <vt:lpstr>Tema do Office</vt:lpstr>
      <vt:lpstr>Retorno Seguro às aulas, vacinação de trabalhadores da Educação e riscos da pandemia da Covid-19</vt:lpstr>
      <vt:lpstr>Pontos de discussão </vt:lpstr>
      <vt:lpstr>Apresentação do PowerPoint</vt:lpstr>
      <vt:lpstr>Análise do Risco Epidemiológico  </vt:lpstr>
      <vt:lpstr>Apresentação do PowerPoint</vt:lpstr>
      <vt:lpstr>Apresentação do PowerPoint</vt:lpstr>
      <vt:lpstr>Apresentação do PowerPoint</vt:lpstr>
      <vt:lpstr>Covid-19 em crianças, adolescentes e jovens adultos no Inquérito Epidemiológico  do Espírito Santo</vt:lpstr>
      <vt:lpstr>Objetivo</vt:lpstr>
      <vt:lpstr>Métodos </vt:lpstr>
      <vt:lpstr>Apresentação do PowerPoint</vt:lpstr>
      <vt:lpstr>Apresentação do PowerPoint</vt:lpstr>
      <vt:lpstr>Apresentação do PowerPoint</vt:lpstr>
      <vt:lpstr>Considerações </vt:lpstr>
      <vt:lpstr>Níveis Hierárquicos de Biossegurança </vt:lpstr>
      <vt:lpstr>Apresentação do PowerPoint</vt:lpstr>
      <vt:lpstr>Resumo dos Indicadores utilizados para retorno das atividades de ensino </vt:lpstr>
      <vt:lpstr>Distanciamento físico  </vt:lpstr>
      <vt:lpstr>Proteger trabalhadores e estudantes </vt:lpstr>
      <vt:lpstr>Ventilação e Máscaras </vt:lpstr>
      <vt:lpstr>Apresentação do PowerPoint</vt:lpstr>
      <vt:lpstr>Considerações Finais</vt:lpstr>
      <vt:lpstr>Obrigada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ethel maciel</dc:creator>
  <cp:lastModifiedBy>Angela Silva Da Veiga</cp:lastModifiedBy>
  <cp:revision>18</cp:revision>
  <dcterms:created xsi:type="dcterms:W3CDTF">2020-08-12T21:03:30Z</dcterms:created>
  <dcterms:modified xsi:type="dcterms:W3CDTF">2021-05-07T17:56:28Z</dcterms:modified>
</cp:coreProperties>
</file>