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0" r:id="rId1"/>
  </p:sldMasterIdLst>
  <p:notesMasterIdLst>
    <p:notesMasterId r:id="rId9"/>
  </p:notesMasterIdLst>
  <p:handoutMasterIdLst>
    <p:handoutMasterId r:id="rId10"/>
  </p:handoutMasterIdLst>
  <p:sldIdLst>
    <p:sldId id="305" r:id="rId2"/>
    <p:sldId id="418" r:id="rId3"/>
    <p:sldId id="424" r:id="rId4"/>
    <p:sldId id="425" r:id="rId5"/>
    <p:sldId id="423" r:id="rId6"/>
    <p:sldId id="426" r:id="rId7"/>
    <p:sldId id="371" r:id="rId8"/>
  </p:sldIdLst>
  <p:sldSz cx="9144000" cy="6858000" type="screen4x3"/>
  <p:notesSz cx="6796088" cy="9925050"/>
  <p:defaultTextStyle>
    <a:defPPr>
      <a:defRPr lang="en-GB"/>
    </a:defPPr>
    <a:lvl1pPr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defTabSz="449263" rtl="0" eaLnBrk="0" fontAlgn="base" hangingPunct="0">
      <a:lnSpc>
        <a:spcPct val="8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00"/>
    <a:srgbClr val="00FFCC"/>
    <a:srgbClr val="66FFFF"/>
    <a:srgbClr val="FFCC00"/>
    <a:srgbClr val="FF9900"/>
    <a:srgbClr val="1F1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9827" autoAdjust="0"/>
  </p:normalViewPr>
  <p:slideViewPr>
    <p:cSldViewPr showGuides="1">
      <p:cViewPr>
        <p:scale>
          <a:sx n="80" d="100"/>
          <a:sy n="80" d="100"/>
        </p:scale>
        <p:origin x="-2502" y="-8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22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2316494835719E-2"/>
          <c:y val="3.1491798634679588E-2"/>
          <c:w val="0.86465514661334553"/>
          <c:h val="0.80549119104701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Matrículas (INEP)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.00" sourceLinked="0"/>
            <c:txPr>
              <a:bodyPr rot="-5400000" vert="horz" anchor="ctr" anchorCtr="0"/>
              <a:lstStyle/>
              <a:p>
                <a:pPr>
                  <a:defRPr sz="1200" b="1">
                    <a:solidFill>
                      <a:schemeClr val="bg1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Plan1!$B$2:$B$19</c:f>
              <c:numCache>
                <c:formatCode>General</c:formatCode>
                <c:ptCount val="18"/>
                <c:pt idx="0">
                  <c:v>30535072</c:v>
                </c:pt>
                <c:pt idx="1">
                  <c:v>32380024</c:v>
                </c:pt>
                <c:pt idx="2">
                  <c:v>32844682</c:v>
                </c:pt>
                <c:pt idx="3">
                  <c:v>32591935</c:v>
                </c:pt>
                <c:pt idx="4">
                  <c:v>32152070</c:v>
                </c:pt>
                <c:pt idx="5">
                  <c:v>31980507</c:v>
                </c:pt>
                <c:pt idx="6">
                  <c:v>31233602</c:v>
                </c:pt>
                <c:pt idx="7">
                  <c:v>30752379.001177095</c:v>
                </c:pt>
                <c:pt idx="8">
                  <c:v>30226098</c:v>
                </c:pt>
                <c:pt idx="9">
                  <c:v>35587396.666666664</c:v>
                </c:pt>
                <c:pt idx="10">
                  <c:v>40180824.664162755</c:v>
                </c:pt>
                <c:pt idx="11">
                  <c:v>45279931</c:v>
                </c:pt>
                <c:pt idx="12">
                  <c:v>44630305</c:v>
                </c:pt>
                <c:pt idx="13">
                  <c:v>43529919</c:v>
                </c:pt>
                <c:pt idx="14">
                  <c:v>42729758</c:v>
                </c:pt>
                <c:pt idx="15">
                  <c:v>41874232</c:v>
                </c:pt>
                <c:pt idx="16">
                  <c:v>40874508</c:v>
                </c:pt>
                <c:pt idx="17">
                  <c:v>40539070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54112"/>
        <c:axId val="31755648"/>
      </c:barChart>
      <c:lineChart>
        <c:grouping val="standard"/>
        <c:varyColors val="0"/>
        <c:ser>
          <c:idx val="1"/>
          <c:order val="1"/>
          <c:tx>
            <c:strRef>
              <c:f>Plan1!$C$1</c:f>
              <c:strCache>
                <c:ptCount val="1"/>
                <c:pt idx="0">
                  <c:v>Total FUNDEF/FUNDEB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pPr>
              <a:solidFill>
                <a:srgbClr val="FFFFFF">
                  <a:alpha val="69804"/>
                </a:srgbClr>
              </a:solidFill>
              <a:ln>
                <a:solidFill>
                  <a:schemeClr val="bg1"/>
                </a:solidFill>
              </a:ln>
              <a:effectLst>
                <a:softEdge rad="31750"/>
              </a:effectLst>
            </c:spPr>
            <c:txPr>
              <a:bodyPr rot="-5400000" vert="horz"/>
              <a:lstStyle/>
              <a:p>
                <a:pPr>
                  <a:defRPr sz="1200" b="1">
                    <a:solidFill>
                      <a:srgbClr val="FF0000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Plan1!$C$2:$C$19</c:f>
              <c:numCache>
                <c:formatCode>General</c:formatCode>
                <c:ptCount val="18"/>
                <c:pt idx="0">
                  <c:v>37420744.774535269</c:v>
                </c:pt>
                <c:pt idx="1">
                  <c:v>42725553.654214777</c:v>
                </c:pt>
                <c:pt idx="2">
                  <c:v>45104056.668256685</c:v>
                </c:pt>
                <c:pt idx="3">
                  <c:v>48106606.443182267</c:v>
                </c:pt>
                <c:pt idx="4">
                  <c:v>51401800.515381321</c:v>
                </c:pt>
                <c:pt idx="5">
                  <c:v>50108150.006643519</c:v>
                </c:pt>
                <c:pt idx="6">
                  <c:v>52115332.442013137</c:v>
                </c:pt>
                <c:pt idx="7">
                  <c:v>55414160.081514679</c:v>
                </c:pt>
                <c:pt idx="8">
                  <c:v>57611916.110287629</c:v>
                </c:pt>
                <c:pt idx="9">
                  <c:v>72846485.013404742</c:v>
                </c:pt>
                <c:pt idx="10">
                  <c:v>94685230.320230931</c:v>
                </c:pt>
                <c:pt idx="11">
                  <c:v>101319932.63060325</c:v>
                </c:pt>
                <c:pt idx="12">
                  <c:v>112495304.68278636</c:v>
                </c:pt>
                <c:pt idx="13">
                  <c:v>124760866.85579868</c:v>
                </c:pt>
                <c:pt idx="14">
                  <c:v>127171769.78177577</c:v>
                </c:pt>
                <c:pt idx="15">
                  <c:v>131473088.09711377</c:v>
                </c:pt>
                <c:pt idx="16">
                  <c:v>134274761.86288211</c:v>
                </c:pt>
                <c:pt idx="17">
                  <c:v>132185028.74646001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772672"/>
        <c:axId val="31770112"/>
      </c:lineChart>
      <c:catAx>
        <c:axId val="3175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Agency FB" panose="020B0503020202020204" pitchFamily="34" charset="0"/>
              </a:defRPr>
            </a:pPr>
            <a:endParaRPr lang="pt-BR"/>
          </a:p>
        </c:txPr>
        <c:crossAx val="31755648"/>
        <c:crosses val="autoZero"/>
        <c:auto val="1"/>
        <c:lblAlgn val="ctr"/>
        <c:lblOffset val="100"/>
        <c:noMultiLvlLbl val="0"/>
      </c:catAx>
      <c:valAx>
        <c:axId val="31755648"/>
        <c:scaling>
          <c:orientation val="minMax"/>
          <c:min val="20000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70C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1754112"/>
        <c:crosses val="autoZero"/>
        <c:crossBetween val="between"/>
        <c:majorUnit val="5000000"/>
        <c:dispUnits>
          <c:builtInUnit val="millions"/>
          <c:dispUnitsLbl>
            <c:layout>
              <c:manualLayout>
                <c:xMode val="edge"/>
                <c:yMode val="edge"/>
                <c:x val="1.4675374363600079E-3"/>
                <c:y val="0.28314925182772971"/>
              </c:manualLayout>
            </c:layout>
            <c:tx>
              <c:rich>
                <a:bodyPr/>
                <a:lstStyle/>
                <a:p>
                  <a:pPr>
                    <a:defRPr sz="1400" b="1">
                      <a:solidFill>
                        <a:srgbClr val="0070C0"/>
                      </a:solidFill>
                      <a:latin typeface="Agency FB" panose="020B0503020202020204" pitchFamily="34" charset="0"/>
                    </a:defRPr>
                  </a:pPr>
                  <a:r>
                    <a:rPr lang="pt-BR" sz="1300" b="1" dirty="0" smtClean="0">
                      <a:solidFill>
                        <a:srgbClr val="0070C0"/>
                      </a:solidFill>
                      <a:latin typeface="Agency FB" panose="020B0503020202020204" pitchFamily="34" charset="0"/>
                    </a:rPr>
                    <a:t>Milhões de alunos</a:t>
                  </a:r>
                  <a:endParaRPr lang="pt-BR" sz="1300" b="1" dirty="0">
                    <a:solidFill>
                      <a:srgbClr val="0070C0"/>
                    </a:solidFill>
                    <a:latin typeface="Agency FB" panose="020B0503020202020204" pitchFamily="34" charset="0"/>
                  </a:endParaRPr>
                </a:p>
              </c:rich>
            </c:tx>
          </c:dispUnitsLbl>
        </c:dispUnits>
      </c:valAx>
      <c:valAx>
        <c:axId val="31770112"/>
        <c:scaling>
          <c:orientation val="minMax"/>
          <c:max val="150000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rgbClr val="FF0000"/>
                    </a:solidFill>
                    <a:latin typeface="Agency FB" pitchFamily="34" charset="0"/>
                  </a:defRPr>
                </a:pPr>
                <a:r>
                  <a:rPr lang="pt-BR" sz="1200" dirty="0" smtClean="0">
                    <a:solidFill>
                      <a:srgbClr val="FF0000"/>
                    </a:solidFill>
                    <a:latin typeface="Agency FB" pitchFamily="34" charset="0"/>
                  </a:rPr>
                  <a:t>Bilhões</a:t>
                </a:r>
                <a:r>
                  <a:rPr lang="pt-BR" sz="1200" baseline="0" dirty="0" smtClean="0">
                    <a:solidFill>
                      <a:srgbClr val="FF0000"/>
                    </a:solidFill>
                    <a:latin typeface="Agency FB" pitchFamily="34" charset="0"/>
                  </a:rPr>
                  <a:t> de reais, em valores de </a:t>
                </a:r>
                <a:r>
                  <a:rPr lang="pt-BR" sz="1200" baseline="0" dirty="0" err="1" smtClean="0">
                    <a:solidFill>
                      <a:srgbClr val="FF0000"/>
                    </a:solidFill>
                    <a:latin typeface="Agency FB" pitchFamily="34" charset="0"/>
                  </a:rPr>
                  <a:t>fev</a:t>
                </a:r>
                <a:r>
                  <a:rPr lang="pt-BR" sz="1200" baseline="0" dirty="0" smtClean="0">
                    <a:solidFill>
                      <a:srgbClr val="FF0000"/>
                    </a:solidFill>
                    <a:latin typeface="Agency FB" pitchFamily="34" charset="0"/>
                  </a:rPr>
                  <a:t>/2015</a:t>
                </a:r>
                <a:endParaRPr lang="pt-BR" sz="1200" dirty="0">
                  <a:solidFill>
                    <a:srgbClr val="FF0000"/>
                  </a:solidFill>
                  <a:latin typeface="Agency FB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FF000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1772672"/>
        <c:crosses val="max"/>
        <c:crossBetween val="between"/>
        <c:majorUnit val="30000000"/>
        <c:dispUnits>
          <c:builtInUnit val="millions"/>
        </c:dispUnits>
      </c:valAx>
      <c:catAx>
        <c:axId val="31772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77011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400" b="1">
              <a:latin typeface="Agency FB" panose="020B0503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effectLst>
      <a:softEdge rad="63500"/>
    </a:effectLst>
  </c:spPr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2316494835719E-2"/>
          <c:y val="3.1491798634679588E-2"/>
          <c:w val="0.86465514661334553"/>
          <c:h val="0.80549119104701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Valor Mínimo por Aluno/Ano</c:v>
                </c:pt>
              </c:strCache>
            </c:strRef>
          </c:tx>
          <c:invertIfNegative val="0"/>
          <c:dLbls>
            <c:numFmt formatCode="#,##0.00" sourceLinked="0"/>
            <c:txPr>
              <a:bodyPr rot="-5400000" vert="horz"/>
              <a:lstStyle/>
              <a:p>
                <a:pPr>
                  <a:defRPr sz="1100" b="1">
                    <a:solidFill>
                      <a:schemeClr val="bg1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Plan1!$B$2:$B$19</c:f>
              <c:numCache>
                <c:formatCode>General</c:formatCode>
                <c:ptCount val="18"/>
                <c:pt idx="0">
                  <c:v>891.49026206346741</c:v>
                </c:pt>
                <c:pt idx="1">
                  <c:v>876.97649246986805</c:v>
                </c:pt>
                <c:pt idx="2">
                  <c:v>851.0108613879197</c:v>
                </c:pt>
                <c:pt idx="3">
                  <c:v>875.37821783446122</c:v>
                </c:pt>
                <c:pt idx="4">
                  <c:v>936.17452429609853</c:v>
                </c:pt>
                <c:pt idx="5">
                  <c:v>919.50297479892788</c:v>
                </c:pt>
                <c:pt idx="6">
                  <c:v>995.36980928287835</c:v>
                </c:pt>
                <c:pt idx="7">
                  <c:v>1050.1770137235319</c:v>
                </c:pt>
                <c:pt idx="8">
                  <c:v>1092.9772336173125</c:v>
                </c:pt>
                <c:pt idx="9">
                  <c:v>1470.5430194666023</c:v>
                </c:pt>
                <c:pt idx="10">
                  <c:v>1682.8466106336789</c:v>
                </c:pt>
                <c:pt idx="11">
                  <c:v>1713.9900801168269</c:v>
                </c:pt>
                <c:pt idx="12">
                  <c:v>1903.514445374218</c:v>
                </c:pt>
                <c:pt idx="13">
                  <c:v>2196.7170883185127</c:v>
                </c:pt>
                <c:pt idx="14">
                  <c:v>2227.0932978342375</c:v>
                </c:pt>
                <c:pt idx="15">
                  <c:v>2279.2924314496736</c:v>
                </c:pt>
                <c:pt idx="16">
                  <c:v>2432.0188106804808</c:v>
                </c:pt>
                <c:pt idx="17">
                  <c:v>2576.36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Piso do Magistério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0" sourceLinked="0"/>
            <c:txPr>
              <a:bodyPr rot="-5400000" vert="horz"/>
              <a:lstStyle/>
              <a:p>
                <a:pPr>
                  <a:defRPr sz="1100" b="1"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Plan1!$C$2:$C$19</c:f>
              <c:numCache>
                <c:formatCode>General</c:formatCode>
                <c:ptCount val="18"/>
                <c:pt idx="11">
                  <c:v>1333.2000721428806</c:v>
                </c:pt>
                <c:pt idx="12">
                  <c:v>1378.5730973188679</c:v>
                </c:pt>
                <c:pt idx="13">
                  <c:v>1508.0326634359037</c:v>
                </c:pt>
                <c:pt idx="14">
                  <c:v>1730.7192111814682</c:v>
                </c:pt>
                <c:pt idx="15">
                  <c:v>1765.9498544292185</c:v>
                </c:pt>
                <c:pt idx="16">
                  <c:v>1805.7359528366119</c:v>
                </c:pt>
                <c:pt idx="17">
                  <c:v>1917.78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37724160"/>
        <c:axId val="37725696"/>
      </c:barChart>
      <c:lineChart>
        <c:grouping val="standard"/>
        <c:varyColors val="0"/>
        <c:ser>
          <c:idx val="2"/>
          <c:order val="2"/>
          <c:tx>
            <c:strRef>
              <c:f>Plan1!$D$1</c:f>
              <c:strCache>
                <c:ptCount val="1"/>
                <c:pt idx="0">
                  <c:v>Complementação da União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902189323191382E-2"/>
                  <c:y val="-0.236544254014318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635055332516827E-2"/>
                  <c:y val="-0.198559350983708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039435041997569E-2"/>
                  <c:y val="-0.233831046654989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669457876648974E-2"/>
                  <c:y val="-0.244683876092306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203994983564158E-2"/>
                  <c:y val="-0.252823498170294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332529192150687E-2"/>
                  <c:y val="-0.269102742326269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9675047923186088E-2"/>
                  <c:y val="-0.255536705529623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6332529192150631E-2"/>
                  <c:y val="-0.28538198648224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9520783161175015E-2"/>
                  <c:y val="-0.309800852716209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967114450471361E-2"/>
                  <c:y val="-0.2636763276076112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3118622206522265E-2"/>
                  <c:y val="-0.2175518024990135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649010226887064E-2"/>
                  <c:y val="-9.2744263969866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  <a:latin typeface="Agency FB" panose="020B0503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Plan1!$A$2:$A$19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Plan1!$D$2:$D$19</c:f>
              <c:numCache>
                <c:formatCode>General</c:formatCode>
                <c:ptCount val="18"/>
                <c:pt idx="0">
                  <c:v>1230593439.657589</c:v>
                </c:pt>
                <c:pt idx="1">
                  <c:v>1879404945.3650894</c:v>
                </c:pt>
                <c:pt idx="2">
                  <c:v>1292199006.4614115</c:v>
                </c:pt>
                <c:pt idx="3">
                  <c:v>1089861023.0767133</c:v>
                </c:pt>
                <c:pt idx="4">
                  <c:v>944694751.66570807</c:v>
                </c:pt>
                <c:pt idx="5">
                  <c:v>668223510.5546447</c:v>
                </c:pt>
                <c:pt idx="6">
                  <c:v>883139196.78478384</c:v>
                </c:pt>
                <c:pt idx="7">
                  <c:v>668905044.83222437</c:v>
                </c:pt>
                <c:pt idx="8">
                  <c:v>502295949.36331791</c:v>
                </c:pt>
                <c:pt idx="9">
                  <c:v>3124150977.9724154</c:v>
                </c:pt>
                <c:pt idx="10">
                  <c:v>4717540664.5835056</c:v>
                </c:pt>
                <c:pt idx="11">
                  <c:v>7115288785.0265532</c:v>
                </c:pt>
                <c:pt idx="12">
                  <c:v>10256464030.743803</c:v>
                </c:pt>
                <c:pt idx="13">
                  <c:v>11186044999.971447</c:v>
                </c:pt>
                <c:pt idx="14">
                  <c:v>11227653926.263107</c:v>
                </c:pt>
                <c:pt idx="15">
                  <c:v>11495261801.075264</c:v>
                </c:pt>
                <c:pt idx="16">
                  <c:v>11447402772.205961</c:v>
                </c:pt>
                <c:pt idx="17">
                  <c:v>12127066857.469999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5584"/>
        <c:axId val="37727616"/>
      </c:lineChart>
      <c:catAx>
        <c:axId val="3772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gency FB" panose="020B0503020202020204" pitchFamily="34" charset="0"/>
              </a:defRPr>
            </a:pPr>
            <a:endParaRPr lang="pt-BR"/>
          </a:p>
        </c:txPr>
        <c:crossAx val="37725696"/>
        <c:crosses val="autoZero"/>
        <c:auto val="1"/>
        <c:lblAlgn val="ctr"/>
        <c:lblOffset val="100"/>
        <c:noMultiLvlLbl val="0"/>
      </c:catAx>
      <c:valAx>
        <c:axId val="377256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300">
                    <a:solidFill>
                      <a:srgbClr val="0070C0"/>
                    </a:solidFill>
                    <a:latin typeface="Agency FB" pitchFamily="34" charset="0"/>
                  </a:defRPr>
                </a:pPr>
                <a:r>
                  <a:rPr lang="pt-BR" sz="1300" dirty="0" smtClean="0">
                    <a:solidFill>
                      <a:srgbClr val="0070C0"/>
                    </a:solidFill>
                    <a:latin typeface="Agency FB" panose="020B0503020202020204" pitchFamily="34" charset="0"/>
                  </a:rPr>
                  <a:t>R$</a:t>
                </a:r>
                <a:r>
                  <a:rPr lang="pt-BR" sz="1300" b="1" i="0" u="none" strike="noStrike" baseline="0" dirty="0" smtClean="0">
                    <a:solidFill>
                      <a:srgbClr val="0070C0"/>
                    </a:solidFill>
                    <a:effectLst/>
                    <a:latin typeface="Agency FB" pitchFamily="34" charset="0"/>
                  </a:rPr>
                  <a:t>, em valores de </a:t>
                </a:r>
                <a:r>
                  <a:rPr lang="pt-BR" sz="1300" b="1" i="0" u="none" strike="noStrike" baseline="0" dirty="0" err="1" smtClean="0">
                    <a:solidFill>
                      <a:srgbClr val="0070C0"/>
                    </a:solidFill>
                    <a:effectLst/>
                    <a:latin typeface="Agency FB" pitchFamily="34" charset="0"/>
                  </a:rPr>
                  <a:t>fev</a:t>
                </a:r>
                <a:r>
                  <a:rPr lang="pt-BR" sz="1300" b="1" i="0" u="none" strike="noStrike" baseline="0" dirty="0" smtClean="0">
                    <a:solidFill>
                      <a:srgbClr val="0070C0"/>
                    </a:solidFill>
                    <a:effectLst/>
                    <a:latin typeface="Agency FB" pitchFamily="34" charset="0"/>
                  </a:rPr>
                  <a:t>/2015</a:t>
                </a:r>
                <a:endParaRPr lang="pt-BR" sz="1300" dirty="0">
                  <a:solidFill>
                    <a:srgbClr val="0070C0"/>
                  </a:solidFill>
                  <a:latin typeface="Agency FB" panose="020B0503020202020204" pitchFamily="34" charset="0"/>
                </a:endParaRPr>
              </a:p>
            </c:rich>
          </c:tx>
          <c:layout/>
          <c:overlay val="0"/>
        </c:title>
        <c:numFmt formatCode="_(* #,##0_);_(* \(#,##0\);_(* &quot;-&quot;_);_(@_)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>
                <a:solidFill>
                  <a:srgbClr val="0070C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7724160"/>
        <c:crosses val="autoZero"/>
        <c:crossBetween val="between"/>
      </c:valAx>
      <c:valAx>
        <c:axId val="377276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  <a:latin typeface="Agency FB" panose="020B0503020202020204" pitchFamily="34" charset="0"/>
              </a:defRPr>
            </a:pPr>
            <a:endParaRPr lang="pt-BR"/>
          </a:p>
        </c:txPr>
        <c:crossAx val="37635584"/>
        <c:crosses val="max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0.96334819474984434"/>
                <c:y val="0.1834314040292625"/>
              </c:manualLayout>
            </c:layout>
            <c:tx>
              <c:rich>
                <a:bodyPr/>
                <a:lstStyle/>
                <a:p>
                  <a:pPr>
                    <a:defRPr sz="1300">
                      <a:solidFill>
                        <a:srgbClr val="FF0000"/>
                      </a:solidFill>
                      <a:latin typeface="Agency FB" panose="020B0503020202020204" pitchFamily="34" charset="0"/>
                    </a:defRPr>
                  </a:pPr>
                  <a:r>
                    <a:rPr lang="pt-BR" sz="1300" dirty="0" smtClean="0">
                      <a:solidFill>
                        <a:srgbClr val="FF0000"/>
                      </a:solidFill>
                      <a:latin typeface="Agency FB" panose="020B0503020202020204" pitchFamily="34" charset="0"/>
                    </a:rPr>
                    <a:t>Bilhões de reais, em valores de </a:t>
                  </a:r>
                  <a:r>
                    <a:rPr lang="pt-BR" sz="1300" dirty="0" err="1" smtClean="0">
                      <a:solidFill>
                        <a:srgbClr val="FF0000"/>
                      </a:solidFill>
                      <a:latin typeface="Agency FB" panose="020B0503020202020204" pitchFamily="34" charset="0"/>
                    </a:rPr>
                    <a:t>fev</a:t>
                  </a:r>
                  <a:r>
                    <a:rPr lang="pt-BR" sz="1300" dirty="0" smtClean="0">
                      <a:solidFill>
                        <a:srgbClr val="FF0000"/>
                      </a:solidFill>
                      <a:latin typeface="Agency FB" panose="020B0503020202020204" pitchFamily="34" charset="0"/>
                    </a:rPr>
                    <a:t>/2015</a:t>
                  </a:r>
                  <a:endParaRPr lang="pt-BR" sz="1300" dirty="0">
                    <a:solidFill>
                      <a:srgbClr val="FF0000"/>
                    </a:solidFill>
                    <a:latin typeface="Agency FB" panose="020B0503020202020204" pitchFamily="34" charset="0"/>
                  </a:endParaRPr>
                </a:p>
              </c:rich>
            </c:tx>
          </c:dispUnitsLbl>
        </c:dispUnits>
      </c:valAx>
      <c:catAx>
        <c:axId val="37635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7276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 b="1">
              <a:latin typeface="Agency FB" panose="020B0503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0.13158</cdr:x>
      <cdr:y>0.07463</cdr:y>
    </cdr:from>
    <cdr:to>
      <cdr:x>0.24297</cdr:x>
      <cdr:y>0.26416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80120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0.13158</cdr:x>
      <cdr:y>0.07463</cdr:y>
    </cdr:from>
    <cdr:to>
      <cdr:x>0.24297</cdr:x>
      <cdr:y>0.26416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1080120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6575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34D068A-8C28-4C8A-B09F-FE0D2669B7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782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275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60937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79987" cy="4462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4A83BE8-9AF9-4797-913C-6BB42F0D2AB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51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5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DD3155-C10B-4EDA-B1C2-8EE4EAA6FB00}" type="slidenum">
              <a:rPr lang="en-GB"/>
              <a:pPr/>
              <a:t>6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7188" cy="4465638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38D60BA-5C93-4896-9BB5-A4418A118A56}" type="slidenum">
              <a:rPr lang="en-GB"/>
              <a:pPr/>
              <a:t>7</a:t>
            </a:fld>
            <a:endParaRPr lang="en-GB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4875"/>
            <a:ext cx="4981575" cy="4465638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60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32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61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1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5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45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26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88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53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42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89CF7-0FDA-461F-9749-2745C8F1D241}" type="datetimeFigureOut">
              <a:rPr lang="pt-BR" smtClean="0"/>
              <a:t>14/5/2015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55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undeb@fnde.gov.b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784976" cy="644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latin typeface="Arial" charset="0"/>
              </a:rPr>
              <a:t>Fundo </a:t>
            </a:r>
            <a:r>
              <a:rPr lang="pt-BR" sz="2800" b="1" dirty="0">
                <a:latin typeface="Arial" charset="0"/>
              </a:rPr>
              <a:t>Nacional de Desenvolvimento da Educação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300" b="1" dirty="0">
              <a:latin typeface="Arial" charset="0"/>
            </a:endParaRPr>
          </a:p>
          <a:p>
            <a:r>
              <a:rPr lang="pt-BR" sz="4400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 </a:t>
            </a:r>
            <a:r>
              <a:rPr lang="pt-BR" sz="44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Mongolian Baiti" panose="03000500000000000000" pitchFamily="66" charset="0"/>
              </a:rPr>
              <a:t>FUNDEB: Reformulações necessárias, perspectivas de prorrogação e desafios a vencer </a:t>
            </a: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pt-BR" sz="2800" b="1" dirty="0" smtClean="0">
              <a:solidFill>
                <a:srgbClr val="00B0F0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                                                 </a:t>
            </a:r>
          </a:p>
          <a:p>
            <a:pPr algn="r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Vander Oliveira Borges</a:t>
            </a:r>
          </a:p>
          <a:p>
            <a:pPr algn="r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pt-B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                                                          Senado Federal, 08.04.2015</a:t>
            </a:r>
            <a:endParaRPr lang="pt-BR" sz="2000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5"/>
          <p:cNvSpPr txBox="1">
            <a:spLocks noChangeArrowheads="1"/>
          </p:cNvSpPr>
          <p:nvPr/>
        </p:nvSpPr>
        <p:spPr bwMode="auto">
          <a:xfrm>
            <a:off x="1463329" y="914209"/>
            <a:ext cx="6147837" cy="38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6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pt-BR" sz="2200" b="1" dirty="0">
                <a:solidFill>
                  <a:srgbClr val="002060"/>
                </a:solidFill>
                <a:latin typeface="Baskerville Old Face" panose="02020602080505020303" pitchFamily="18" charset="0"/>
                <a:cs typeface="Arial" charset="0"/>
              </a:rPr>
              <a:t>FINANCIAMENTO DA EDUCAÇÃO </a:t>
            </a:r>
            <a:r>
              <a:rPr lang="pt-BR" sz="2200" b="1" dirty="0" smtClean="0">
                <a:solidFill>
                  <a:srgbClr val="002060"/>
                </a:solidFill>
                <a:latin typeface="Baskerville Old Face" panose="02020602080505020303" pitchFamily="18" charset="0"/>
                <a:cs typeface="Arial" charset="0"/>
              </a:rPr>
              <a:t>: </a:t>
            </a:r>
            <a:r>
              <a:rPr lang="pt-BR" sz="2200" b="1" dirty="0" smtClean="0">
                <a:solidFill>
                  <a:srgbClr val="C00000"/>
                </a:solidFill>
                <a:latin typeface="Baskerville Old Face" panose="02020602080505020303" pitchFamily="18" charset="0"/>
                <a:cs typeface="Arial" charset="0"/>
              </a:rPr>
              <a:t>FUNDEB</a:t>
            </a:r>
            <a:endParaRPr lang="pt-BR" sz="2200" dirty="0">
              <a:solidFill>
                <a:srgbClr val="C00000"/>
              </a:solidFill>
              <a:latin typeface="Baskerville Old Face" panose="02020602080505020303" pitchFamily="18" charset="0"/>
              <a:cs typeface="Arial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1464793"/>
            <a:ext cx="2736304" cy="3063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Estados + Municípios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luxograma: Processo 5"/>
          <p:cNvSpPr/>
          <p:nvPr/>
        </p:nvSpPr>
        <p:spPr>
          <a:xfrm>
            <a:off x="539552" y="2154184"/>
            <a:ext cx="2736304" cy="338712"/>
          </a:xfrm>
          <a:prstGeom prst="flowChart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Impostos + Transferências (25%)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4418484" y="1464793"/>
            <a:ext cx="1809700" cy="38003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União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495496" y="2146740"/>
            <a:ext cx="948712" cy="32275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Impostos (18%)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6732240" y="1444916"/>
            <a:ext cx="1709192" cy="3999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 + </a:t>
            </a:r>
            <a:r>
              <a:rPr lang="pt-BR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</a:t>
            </a:r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União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6732240" y="2163171"/>
            <a:ext cx="1709192" cy="3063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Salário-Educação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7504" y="2763243"/>
            <a:ext cx="1959028" cy="59435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25% </a:t>
            </a:r>
          </a:p>
          <a:p>
            <a:pPr algn="ctr"/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FPE, FPM, </a:t>
            </a:r>
            <a:r>
              <a:rPr lang="pt-BR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IPIexp</a:t>
            </a:r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LC97,  ICMS, IPVA, ITR, ITCMD</a:t>
            </a:r>
            <a:endParaRPr lang="pt-B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195736" y="2754097"/>
            <a:ext cx="2088232" cy="61264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25%</a:t>
            </a:r>
          </a:p>
          <a:p>
            <a:pPr algn="ctr"/>
            <a:r>
              <a:rPr lang="pt-BR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IOFouro</a:t>
            </a:r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IRm</a:t>
            </a:r>
            <a:r>
              <a:rPr lang="pt-B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, Ire, ISS, IPTU, ITBI </a:t>
            </a:r>
            <a:endParaRPr lang="pt-B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6948264" y="2732152"/>
            <a:ext cx="796210" cy="61264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QE/QM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8028384" y="2744949"/>
            <a:ext cx="476568" cy="63041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79512" y="3643498"/>
            <a:ext cx="704698" cy="306324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20%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331640" y="3643498"/>
            <a:ext cx="714499" cy="306325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5%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57200" y="4196518"/>
            <a:ext cx="914400" cy="61264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FUNDEB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2145432" y="3946719"/>
            <a:ext cx="914400" cy="490393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70%  Compl. União  FUNDEB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148064" y="3429000"/>
            <a:ext cx="648072" cy="70392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Ens.  Sup. e Téc. 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7744474" y="3673525"/>
            <a:ext cx="914400" cy="61264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FNDE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Fluxograma: Processo 22"/>
          <p:cNvSpPr/>
          <p:nvPr/>
        </p:nvSpPr>
        <p:spPr>
          <a:xfrm>
            <a:off x="107504" y="5157192"/>
            <a:ext cx="931913" cy="432048"/>
          </a:xfrm>
          <a:prstGeom prst="flowChart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Redist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Est/</a:t>
            </a:r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, nº alunos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Fluxograma: Processo 24"/>
          <p:cNvSpPr/>
          <p:nvPr/>
        </p:nvSpPr>
        <p:spPr>
          <a:xfrm>
            <a:off x="107504" y="6021288"/>
            <a:ext cx="8333928" cy="504056"/>
          </a:xfrm>
          <a:prstGeom prst="flowChart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MDE: Manutenção e Desenvolvimento da Educação Básica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Seta para baixo 25"/>
          <p:cNvSpPr/>
          <p:nvPr/>
        </p:nvSpPr>
        <p:spPr>
          <a:xfrm>
            <a:off x="1043608" y="2492896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27" name="Seta para baixo 26"/>
          <p:cNvSpPr/>
          <p:nvPr/>
        </p:nvSpPr>
        <p:spPr>
          <a:xfrm>
            <a:off x="2843808" y="2492896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28" name="Seta para baixo 27"/>
          <p:cNvSpPr/>
          <p:nvPr/>
        </p:nvSpPr>
        <p:spPr>
          <a:xfrm>
            <a:off x="467544" y="3344800"/>
            <a:ext cx="108000" cy="269740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29" name="Seta para baixo 28"/>
          <p:cNvSpPr/>
          <p:nvPr/>
        </p:nvSpPr>
        <p:spPr>
          <a:xfrm>
            <a:off x="1619672" y="3366745"/>
            <a:ext cx="108000" cy="251381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baixo 29"/>
          <p:cNvSpPr/>
          <p:nvPr/>
        </p:nvSpPr>
        <p:spPr>
          <a:xfrm>
            <a:off x="7272312" y="2469495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1" name="Seta para baixo 30"/>
          <p:cNvSpPr/>
          <p:nvPr/>
        </p:nvSpPr>
        <p:spPr>
          <a:xfrm>
            <a:off x="8136408" y="2469495"/>
            <a:ext cx="108000" cy="23529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2" name="Seta para baixo 31"/>
          <p:cNvSpPr/>
          <p:nvPr/>
        </p:nvSpPr>
        <p:spPr>
          <a:xfrm>
            <a:off x="3995936" y="3375369"/>
            <a:ext cx="108000" cy="2645917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3" name="Seta para baixo 32"/>
          <p:cNvSpPr/>
          <p:nvPr/>
        </p:nvSpPr>
        <p:spPr>
          <a:xfrm flipH="1">
            <a:off x="7344320" y="3357598"/>
            <a:ext cx="108000" cy="1799593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4" name="Seta para baixo 33"/>
          <p:cNvSpPr/>
          <p:nvPr/>
        </p:nvSpPr>
        <p:spPr>
          <a:xfrm>
            <a:off x="7344320" y="5589240"/>
            <a:ext cx="108000" cy="432048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5" name="Seta para baixo 34"/>
          <p:cNvSpPr/>
          <p:nvPr/>
        </p:nvSpPr>
        <p:spPr>
          <a:xfrm>
            <a:off x="8201674" y="3375369"/>
            <a:ext cx="108000" cy="290787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6" name="Seta para baixo 35"/>
          <p:cNvSpPr/>
          <p:nvPr/>
        </p:nvSpPr>
        <p:spPr>
          <a:xfrm>
            <a:off x="467544" y="3979848"/>
            <a:ext cx="108000" cy="216669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7" name="Seta para baixo 36"/>
          <p:cNvSpPr/>
          <p:nvPr/>
        </p:nvSpPr>
        <p:spPr>
          <a:xfrm>
            <a:off x="467544" y="4809166"/>
            <a:ext cx="108000" cy="32345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7027654" y="5157192"/>
            <a:ext cx="784706" cy="4320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Redist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Est/</a:t>
            </a:r>
            <a:r>
              <a:rPr lang="pt-BR" sz="1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</a:t>
            </a:r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 , nº  alunos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Seta para baixo 39"/>
          <p:cNvSpPr/>
          <p:nvPr/>
        </p:nvSpPr>
        <p:spPr>
          <a:xfrm flipH="1">
            <a:off x="539552" y="5589238"/>
            <a:ext cx="108000" cy="432048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1" name="Seta para baixo 40"/>
          <p:cNvSpPr/>
          <p:nvPr/>
        </p:nvSpPr>
        <p:spPr>
          <a:xfrm>
            <a:off x="8196192" y="4304852"/>
            <a:ext cx="108000" cy="171643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2" name="Seta para baixo 41"/>
          <p:cNvSpPr/>
          <p:nvPr/>
        </p:nvSpPr>
        <p:spPr>
          <a:xfrm>
            <a:off x="5976168" y="2492896"/>
            <a:ext cx="108000" cy="3528392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3" name="Seta para a esquerda 42"/>
          <p:cNvSpPr/>
          <p:nvPr/>
        </p:nvSpPr>
        <p:spPr>
          <a:xfrm>
            <a:off x="971600" y="4294238"/>
            <a:ext cx="1152128" cy="70866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5" name="Seta para baixo 44"/>
          <p:cNvSpPr/>
          <p:nvPr/>
        </p:nvSpPr>
        <p:spPr>
          <a:xfrm>
            <a:off x="1619672" y="3979848"/>
            <a:ext cx="108000" cy="2041439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pic>
        <p:nvPicPr>
          <p:cNvPr id="46" name="Imagem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Seta para a esquerda 47"/>
          <p:cNvSpPr/>
          <p:nvPr/>
        </p:nvSpPr>
        <p:spPr>
          <a:xfrm>
            <a:off x="3059832" y="4724002"/>
            <a:ext cx="2952328" cy="148274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49" name="Seta para a esquerda 48"/>
          <p:cNvSpPr/>
          <p:nvPr/>
        </p:nvSpPr>
        <p:spPr>
          <a:xfrm>
            <a:off x="5825836" y="3717032"/>
            <a:ext cx="186324" cy="75124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0" name="Seta para baixo 49"/>
          <p:cNvSpPr/>
          <p:nvPr/>
        </p:nvSpPr>
        <p:spPr>
          <a:xfrm>
            <a:off x="1835696" y="1772816"/>
            <a:ext cx="108000" cy="373924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1" name="Seta para baixo 50"/>
          <p:cNvSpPr/>
          <p:nvPr/>
        </p:nvSpPr>
        <p:spPr>
          <a:xfrm>
            <a:off x="5580112" y="1844824"/>
            <a:ext cx="108000" cy="30191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2" name="Seta para baixo 51"/>
          <p:cNvSpPr/>
          <p:nvPr/>
        </p:nvSpPr>
        <p:spPr>
          <a:xfrm>
            <a:off x="7560344" y="1844824"/>
            <a:ext cx="125004" cy="30191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3" name="Retângulo de cantos arredondados 52"/>
          <p:cNvSpPr/>
          <p:nvPr/>
        </p:nvSpPr>
        <p:spPr>
          <a:xfrm>
            <a:off x="4283968" y="2132856"/>
            <a:ext cx="948712" cy="32275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Outros</a:t>
            </a:r>
            <a:endParaRPr lang="pt-B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eta para baixo 53"/>
          <p:cNvSpPr/>
          <p:nvPr/>
        </p:nvSpPr>
        <p:spPr>
          <a:xfrm>
            <a:off x="5004048" y="1844824"/>
            <a:ext cx="108000" cy="301916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5" name="Retângulo de cantos arredondados 54"/>
          <p:cNvSpPr/>
          <p:nvPr/>
        </p:nvSpPr>
        <p:spPr>
          <a:xfrm>
            <a:off x="2123728" y="4509120"/>
            <a:ext cx="914400" cy="612648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Até 30%  Compl. União  FUNDEB</a:t>
            </a:r>
            <a:endParaRPr lang="pt-B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Seta para baixo 55"/>
          <p:cNvSpPr/>
          <p:nvPr/>
        </p:nvSpPr>
        <p:spPr>
          <a:xfrm>
            <a:off x="4716016" y="2492896"/>
            <a:ext cx="108000" cy="3528392"/>
          </a:xfrm>
          <a:prstGeom prst="down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7" name="Seta para a esquerda 56"/>
          <p:cNvSpPr/>
          <p:nvPr/>
        </p:nvSpPr>
        <p:spPr>
          <a:xfrm>
            <a:off x="3059832" y="4149081"/>
            <a:ext cx="1698492" cy="108012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8" name="Seta para a esquerda 57"/>
          <p:cNvSpPr/>
          <p:nvPr/>
        </p:nvSpPr>
        <p:spPr>
          <a:xfrm>
            <a:off x="971600" y="4653136"/>
            <a:ext cx="1152128" cy="70866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  <p:sp>
        <p:nvSpPr>
          <p:cNvPr id="59" name="Seta para a esquerda 58"/>
          <p:cNvSpPr/>
          <p:nvPr/>
        </p:nvSpPr>
        <p:spPr>
          <a:xfrm flipH="1">
            <a:off x="4824016" y="3743322"/>
            <a:ext cx="288056" cy="109646"/>
          </a:xfrm>
          <a:prstGeom prst="leftArrow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 w="3175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221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644328" y="830142"/>
            <a:ext cx="5698996" cy="369332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Matrículas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e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Receita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– FUNDEF e FUNDEB – 1998 a 2015</a:t>
            </a:r>
            <a:endParaRPr lang="pt-BR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Chave esquerda 5"/>
          <p:cNvSpPr/>
          <p:nvPr/>
        </p:nvSpPr>
        <p:spPr>
          <a:xfrm rot="5400000">
            <a:off x="5005551" y="1474266"/>
            <a:ext cx="141005" cy="7200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" name="Chave esquerda 6"/>
          <p:cNvSpPr/>
          <p:nvPr/>
        </p:nvSpPr>
        <p:spPr>
          <a:xfrm rot="5400000">
            <a:off x="6881444" y="469839"/>
            <a:ext cx="141005" cy="27289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" name="CaixaDeTexto 3"/>
          <p:cNvSpPr txBox="1"/>
          <p:nvPr/>
        </p:nvSpPr>
        <p:spPr>
          <a:xfrm>
            <a:off x="4103945" y="1436612"/>
            <a:ext cx="1944216" cy="11607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Implantação do FUNDEB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9" name="CaixaDeTexto 4"/>
          <p:cNvSpPr txBox="1"/>
          <p:nvPr/>
        </p:nvSpPr>
        <p:spPr>
          <a:xfrm>
            <a:off x="6300192" y="1427675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FUNDEB consolidado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52422772"/>
              </p:ext>
            </p:extLst>
          </p:nvPr>
        </p:nvGraphicFramePr>
        <p:xfrm>
          <a:off x="238527" y="2060848"/>
          <a:ext cx="8653953" cy="468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have esquerda 12"/>
          <p:cNvSpPr/>
          <p:nvPr/>
        </p:nvSpPr>
        <p:spPr>
          <a:xfrm rot="5400000">
            <a:off x="2690361" y="45043"/>
            <a:ext cx="162876" cy="36004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CaixaDeTexto 4"/>
          <p:cNvSpPr txBox="1"/>
          <p:nvPr/>
        </p:nvSpPr>
        <p:spPr>
          <a:xfrm>
            <a:off x="2411760" y="1413463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FUNDEF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081393" y="2132856"/>
            <a:ext cx="3419782" cy="462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FF0000"/>
                </a:solidFill>
              </a:rPr>
              <a:t>Total Fundo: 1998/2015 =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de 253,5%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       2007/2015 =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de 81,6%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099040" y="2894045"/>
            <a:ext cx="3308919" cy="6482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0070C0"/>
                </a:solidFill>
              </a:rPr>
              <a:t>Matrículas: 1998/2015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32,8%</a:t>
            </a:r>
          </a:p>
          <a:p>
            <a:r>
              <a:rPr lang="pt-BR" sz="1400" dirty="0" smtClean="0">
                <a:solidFill>
                  <a:srgbClr val="0070C0"/>
                </a:solidFill>
              </a:rPr>
              <a:t>                   2007/2015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13,9%</a:t>
            </a:r>
          </a:p>
          <a:p>
            <a:r>
              <a:rPr lang="pt-BR" sz="1400" dirty="0" smtClean="0">
                <a:solidFill>
                  <a:srgbClr val="0070C0"/>
                </a:solidFill>
              </a:rPr>
              <a:t>                    2009/2015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– 9,46%</a:t>
            </a:r>
          </a:p>
        </p:txBody>
      </p:sp>
    </p:spTree>
    <p:extLst>
      <p:ext uri="{BB962C8B-B14F-4D97-AF65-F5344CB8AC3E}">
        <p14:creationId xmlns:p14="http://schemas.microsoft.com/office/powerpoint/2010/main" val="280647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835695" y="116632"/>
            <a:ext cx="5256585" cy="727635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VMNAA,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Piso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e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Compl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. </a:t>
            </a:r>
            <a:r>
              <a:rPr lang="en-GB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União</a:t>
            </a:r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</a:p>
          <a:p>
            <a:r>
              <a:rPr lang="en-GB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FUNDEF e FUNDEB – 1998 a 2015</a:t>
            </a:r>
            <a:endParaRPr lang="pt-BR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Chave esquerda 5"/>
          <p:cNvSpPr/>
          <p:nvPr/>
        </p:nvSpPr>
        <p:spPr>
          <a:xfrm rot="5400000">
            <a:off x="4926439" y="1409364"/>
            <a:ext cx="155215" cy="8640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" name="Chave esquerda 6"/>
          <p:cNvSpPr/>
          <p:nvPr/>
        </p:nvSpPr>
        <p:spPr>
          <a:xfrm rot="5400000">
            <a:off x="6784685" y="516781"/>
            <a:ext cx="162880" cy="26569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8" name="CaixaDeTexto 3"/>
          <p:cNvSpPr txBox="1"/>
          <p:nvPr/>
        </p:nvSpPr>
        <p:spPr>
          <a:xfrm>
            <a:off x="4103945" y="1436612"/>
            <a:ext cx="1944216" cy="11607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Implantação do FUNDEB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9" name="CaixaDeTexto 4"/>
          <p:cNvSpPr txBox="1"/>
          <p:nvPr/>
        </p:nvSpPr>
        <p:spPr>
          <a:xfrm>
            <a:off x="6300192" y="1427675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FUNDEB consolidado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1426582275"/>
              </p:ext>
            </p:extLst>
          </p:nvPr>
        </p:nvGraphicFramePr>
        <p:xfrm>
          <a:off x="245023" y="2017005"/>
          <a:ext cx="8653953" cy="4680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have esquerda 12"/>
          <p:cNvSpPr/>
          <p:nvPr/>
        </p:nvSpPr>
        <p:spPr>
          <a:xfrm rot="5400000">
            <a:off x="2651273" y="84131"/>
            <a:ext cx="162878" cy="35222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CaixaDeTexto 4"/>
          <p:cNvSpPr txBox="1"/>
          <p:nvPr/>
        </p:nvSpPr>
        <p:spPr>
          <a:xfrm>
            <a:off x="2411760" y="1413463"/>
            <a:ext cx="914391" cy="98268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="1" dirty="0" smtClean="0">
                <a:solidFill>
                  <a:schemeClr val="tx2"/>
                </a:solidFill>
                <a:latin typeface="Agency FB" panose="020B0503020202020204" pitchFamily="34" charset="0"/>
              </a:rPr>
              <a:t>FUNDEF</a:t>
            </a:r>
            <a:endParaRPr lang="pt-BR" sz="1600" b="1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226593" y="2132856"/>
            <a:ext cx="3129382" cy="462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0070C0"/>
                </a:solidFill>
              </a:rPr>
              <a:t>VMNAA: 1998/2015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189%</a:t>
            </a:r>
          </a:p>
          <a:p>
            <a:r>
              <a:rPr lang="pt-BR" sz="1400" dirty="0" smtClean="0">
                <a:solidFill>
                  <a:srgbClr val="0070C0"/>
                </a:solidFill>
              </a:rPr>
              <a:t>                   2007/2015 = </a:t>
            </a:r>
            <a:r>
              <a:rPr lang="pt-BR" sz="1400" dirty="0" err="1" smtClean="0">
                <a:solidFill>
                  <a:srgbClr val="0070C0"/>
                </a:solidFill>
              </a:rPr>
              <a:t>Cresc</a:t>
            </a:r>
            <a:r>
              <a:rPr lang="pt-BR" sz="1400" dirty="0" smtClean="0">
                <a:solidFill>
                  <a:srgbClr val="0070C0"/>
                </a:solidFill>
              </a:rPr>
              <a:t> de 75,2%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985647" y="3398101"/>
            <a:ext cx="3533340" cy="462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FF0000"/>
                </a:solidFill>
              </a:rPr>
              <a:t>Compl. União: 1998/2015 =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de 908,3%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             2007/2015 =  </a:t>
            </a:r>
            <a:r>
              <a:rPr lang="pt-BR" sz="1400" dirty="0" err="1" smtClean="0">
                <a:solidFill>
                  <a:srgbClr val="FF0000"/>
                </a:solidFill>
              </a:rPr>
              <a:t>Cresc</a:t>
            </a:r>
            <a:r>
              <a:rPr lang="pt-BR" sz="1400" dirty="0" smtClean="0">
                <a:solidFill>
                  <a:srgbClr val="FF0000"/>
                </a:solidFill>
              </a:rPr>
              <a:t> de 290,3%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1387197" y="2750029"/>
            <a:ext cx="2730235" cy="277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3"/>
                </a:solidFill>
              </a:rPr>
              <a:t>Piso: 2009//2015 = </a:t>
            </a:r>
            <a:r>
              <a:rPr lang="pt-BR" sz="1400" dirty="0" err="1" smtClean="0">
                <a:solidFill>
                  <a:schemeClr val="accent3"/>
                </a:solidFill>
              </a:rPr>
              <a:t>Cresc</a:t>
            </a:r>
            <a:r>
              <a:rPr lang="pt-BR" sz="1400" dirty="0" smtClean="0">
                <a:solidFill>
                  <a:schemeClr val="accent3"/>
                </a:solidFill>
              </a:rPr>
              <a:t> de 43,8%</a:t>
            </a:r>
          </a:p>
        </p:txBody>
      </p:sp>
    </p:spTree>
    <p:extLst>
      <p:ext uri="{BB962C8B-B14F-4D97-AF65-F5344CB8AC3E}">
        <p14:creationId xmlns:p14="http://schemas.microsoft.com/office/powerpoint/2010/main" val="6483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540895"/>
              </p:ext>
            </p:extLst>
          </p:nvPr>
        </p:nvGraphicFramePr>
        <p:xfrm>
          <a:off x="395536" y="1268760"/>
          <a:ext cx="8448599" cy="504056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62654"/>
                <a:gridCol w="2109512"/>
                <a:gridCol w="1613779"/>
                <a:gridCol w="2362654"/>
              </a:tblGrid>
              <a:tr h="108598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Cenários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 err="1">
                          <a:effectLst/>
                        </a:rPr>
                        <a:t>Cintrib</a:t>
                      </a:r>
                      <a:r>
                        <a:rPr lang="pt-BR" sz="2400" u="none" strike="noStrike" dirty="0">
                          <a:effectLst/>
                        </a:rPr>
                        <a:t>. Est/</a:t>
                      </a:r>
                      <a:r>
                        <a:rPr lang="pt-BR" sz="2400" u="none" strike="noStrike" dirty="0" err="1">
                          <a:effectLst/>
                        </a:rPr>
                        <a:t>Mun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Compl. União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% </a:t>
                      </a:r>
                      <a:r>
                        <a:rPr lang="pt-BR" sz="2400" u="none" strike="noStrike" dirty="0" err="1">
                          <a:effectLst/>
                        </a:rPr>
                        <a:t>Compl</a:t>
                      </a:r>
                      <a:r>
                        <a:rPr lang="pt-BR" sz="2400" u="none" strike="noStrike" dirty="0">
                          <a:effectLst/>
                        </a:rPr>
                        <a:t> União dos 18% Impostos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3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Situação Atual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30%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5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>
                          <a:effectLst/>
                        </a:rPr>
                        <a:t>1º Cenário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30%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3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2º Cenário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25%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5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3º Cenário 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25%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15%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5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>
                          <a:effectLst/>
                        </a:rPr>
                        <a:t>4º Cenário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</a:rPr>
                        <a:t>25%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970168" y="836712"/>
            <a:ext cx="6986208" cy="409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FUNDEB: Cenários, na perspectiva de um novo Fundo</a:t>
            </a:r>
            <a:endParaRPr lang="pt-B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230928" y="836712"/>
            <a:ext cx="4464684" cy="409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FUNDEB: Simulações de cenários</a:t>
            </a:r>
            <a:endParaRPr lang="pt-BR" dirty="0">
              <a:solidFill>
                <a:srgbClr val="7030A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38378"/>
              </p:ext>
            </p:extLst>
          </p:nvPr>
        </p:nvGraphicFramePr>
        <p:xfrm>
          <a:off x="107503" y="1484784"/>
          <a:ext cx="8856986" cy="485383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5773"/>
                <a:gridCol w="400332"/>
                <a:gridCol w="432048"/>
                <a:gridCol w="432048"/>
                <a:gridCol w="720080"/>
                <a:gridCol w="576064"/>
                <a:gridCol w="576064"/>
                <a:gridCol w="357844"/>
                <a:gridCol w="578260"/>
                <a:gridCol w="447832"/>
                <a:gridCol w="1384882"/>
                <a:gridCol w="746254"/>
                <a:gridCol w="703202"/>
                <a:gridCol w="507069"/>
                <a:gridCol w="459234"/>
              </a:tblGrid>
              <a:tr h="4683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Cenários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err="1">
                          <a:effectLst/>
                        </a:rPr>
                        <a:t>Cintrib</a:t>
                      </a:r>
                      <a:r>
                        <a:rPr lang="pt-BR" sz="1100" b="1" u="none" strike="noStrike" dirty="0">
                          <a:effectLst/>
                        </a:rPr>
                        <a:t>. Est/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Compl.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% </a:t>
                      </a:r>
                      <a:r>
                        <a:rPr lang="pt-BR" sz="1100" b="1" u="none" strike="noStrike" dirty="0" err="1">
                          <a:effectLst/>
                        </a:rPr>
                        <a:t>Compl</a:t>
                      </a:r>
                      <a:r>
                        <a:rPr lang="pt-BR" sz="1100" b="1" u="none" strike="noStrike" dirty="0">
                          <a:effectLst/>
                        </a:rPr>
                        <a:t> União dos 18% Impostos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R$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 FUNDEB </a:t>
                      </a:r>
                      <a:r>
                        <a:rPr lang="pt-BR" sz="1100" b="1" u="none" strike="noStrike" dirty="0" err="1">
                          <a:effectLst/>
                        </a:rPr>
                        <a:t>Cresc</a:t>
                      </a:r>
                      <a:r>
                        <a:rPr lang="pt-BR" sz="1100" b="1" u="none" strike="noStrike" dirty="0">
                          <a:effectLst/>
                        </a:rPr>
                        <a:t> 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VMNAA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Estados com Compl.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Adicional recursos à educação - R$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>
                          <a:effectLst/>
                        </a:rPr>
                        <a:t>Total Cresc %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9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Receitas Est/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Compl. </a:t>
                      </a:r>
                      <a:r>
                        <a:rPr lang="pt-BR" sz="1100" b="1" u="none" strike="noStrike" dirty="0" smtClean="0">
                          <a:effectLst/>
                        </a:rPr>
                        <a:t>União </a:t>
                      </a:r>
                      <a:r>
                        <a:rPr lang="pt-BR" sz="1100" b="1" u="none" strike="noStrike" dirty="0">
                          <a:effectLst/>
                        </a:rPr>
                        <a:t>(90%)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 FUNDEB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R$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err="1">
                          <a:effectLst/>
                        </a:rPr>
                        <a:t>Cresc</a:t>
                      </a:r>
                      <a:r>
                        <a:rPr lang="pt-BR" sz="1100" b="1" u="none" strike="noStrike" dirty="0">
                          <a:effectLst/>
                        </a:rPr>
                        <a:t> %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Com alteração alíquotas </a:t>
                      </a:r>
                      <a:r>
                        <a:rPr lang="pt-BR" sz="1100" b="1" u="none" strike="noStrike" dirty="0" err="1">
                          <a:effectLst/>
                        </a:rPr>
                        <a:t>Contrib</a:t>
                      </a:r>
                      <a:r>
                        <a:rPr lang="pt-BR" sz="1100" b="1" u="none" strike="noStrike" dirty="0">
                          <a:effectLst/>
                        </a:rPr>
                        <a:t>. Est/ </a:t>
                      </a:r>
                      <a:r>
                        <a:rPr lang="pt-BR" sz="1100" b="1" u="none" strike="noStrike" dirty="0" err="1">
                          <a:effectLst/>
                        </a:rPr>
                        <a:t>Mun</a:t>
                      </a:r>
                      <a:r>
                        <a:rPr lang="pt-BR" sz="1100" b="1" u="none" strike="noStrike" dirty="0">
                          <a:effectLst/>
                        </a:rPr>
                        <a:t> e União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Alteração do % de Compl. União dos 18% Imp.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Total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74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Situação Atual (*)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30%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121.270,7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10.914,4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132.185,0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                -  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2.576,36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              -  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10 = AL, AM, BA, CE, MA, PA, PB, PE, PI, RN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                        - 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                      - 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             - 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-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1º Cenário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121.270,7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21.828,7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143.099,4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8,3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3.065,46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18,98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16 = AC, AL, AM, BA, CE, ES, MA, MG, MT, PA, PB, PE, PI, PR, RJ,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10.914,4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                      -  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10.914,4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           8,3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2º Cenário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25%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13.643,0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165.231,3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25,0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3.220,46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25,00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10 = AL, AM, BA, CE, MA, PA, PB, PE, PI, RN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33.046,3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           4.547,7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37.593,9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         28,4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3º Cenário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25%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0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20.464,4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172.052,8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30,2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3.573,81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38,72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13 = AL, AM, BA, CE, MA, MG, MT, PA, PB, PE, PI, PR,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39.867,7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           6.821,5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   46.689,2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</a:rPr>
                        <a:t>          35,3 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4º Cenário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25%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20%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0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151.588,3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27.285,9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178.874,2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35,3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3.831,83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48,73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</a:rPr>
                        <a:t>16 = AC, AL, AM, BA, CE, ES, MA, MG, MT, PA, PB, PE, PI, PR, RJ, RN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46.689,2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               9.095,3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    55.784,5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</a:rPr>
                        <a:t>          42,2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18301" y="6491560"/>
            <a:ext cx="2202741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"/>
            <a:r>
              <a:rPr lang="pt-BR" sz="1000" dirty="0">
                <a:solidFill>
                  <a:schemeClr val="tx1"/>
                </a:solidFill>
              </a:rPr>
              <a:t>(*) Port. MEC/MF nº 17/2014</a:t>
            </a:r>
            <a:endParaRPr lang="pt-BR" sz="1000" dirty="0">
              <a:solidFill>
                <a:schemeClr val="tx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057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152400" y="381000"/>
            <a:ext cx="8839200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solidFill>
                  <a:schemeClr val="tx1"/>
                </a:solidFill>
                <a:latin typeface="+mn-lt"/>
              </a:rPr>
              <a:t>FNDE/MEC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www.fnde.gov.br</a:t>
            </a: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CC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(61) 2022-4232</a:t>
            </a: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fax: (61) 2022-4664</a:t>
            </a: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  <a:hlinkClick r:id="rId3"/>
              </a:rPr>
              <a:t>fundeb@fnde.gov.br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 smtClean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Central de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Atendimento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Fala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+mn-lt"/>
              </a:rPr>
              <a:t>Brasil</a:t>
            </a:r>
            <a:endParaRPr lang="en-GB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+mn-lt"/>
              </a:rPr>
              <a:t>0800-616161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51006"/>
            <a:ext cx="1391815" cy="58570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27" y="251006"/>
            <a:ext cx="13811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11284</TotalTime>
  <Words>687</Words>
  <Application>Microsoft Office PowerPoint</Application>
  <PresentationFormat>Apresentação na tela (4:3)</PresentationFormat>
  <Paragraphs>204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GUIDO NEVES SILVA</dc:creator>
  <cp:lastModifiedBy>Paulo de Sena Martins</cp:lastModifiedBy>
  <cp:revision>355</cp:revision>
  <dcterms:modified xsi:type="dcterms:W3CDTF">2015-05-14T16:55:48Z</dcterms:modified>
</cp:coreProperties>
</file>