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366" r:id="rId3"/>
    <p:sldId id="390" r:id="rId4"/>
    <p:sldId id="391" r:id="rId5"/>
    <p:sldId id="388" r:id="rId6"/>
    <p:sldId id="394" r:id="rId7"/>
    <p:sldId id="395" r:id="rId8"/>
    <p:sldId id="392" r:id="rId9"/>
    <p:sldId id="396" r:id="rId10"/>
    <p:sldId id="397" r:id="rId11"/>
    <p:sldId id="398" r:id="rId12"/>
    <p:sldId id="389" r:id="rId13"/>
  </p:sldIdLst>
  <p:sldSz cx="9144000" cy="6858000" type="screen4x3"/>
  <p:notesSz cx="7302500" cy="9588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714" autoAdjust="0"/>
  </p:normalViewPr>
  <p:slideViewPr>
    <p:cSldViewPr>
      <p:cViewPr>
        <p:scale>
          <a:sx n="77" d="100"/>
          <a:sy n="77" d="100"/>
        </p:scale>
        <p:origin x="-260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020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3603-E4E9-445A-BB03-91AE2C399470}" type="datetimeFigureOut">
              <a:rPr lang="pt-BR" smtClean="0"/>
              <a:pPr/>
              <a:t>13/4/2015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537E-938F-4118-AE16-196F6AC40D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6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98EC6CD6-5B0C-48F2-8C60-932A421D585A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 smtClean="0"/>
              <a:t>Lorem</a:t>
            </a:r>
            <a:r>
              <a:rPr kumimoji="0" lang="pt-BR" dirty="0" smtClean="0"/>
              <a:t> </a:t>
            </a:r>
            <a:r>
              <a:rPr kumimoji="0" lang="pt-BR" dirty="0" err="1" smtClean="0"/>
              <a:t>ipsum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dolor</a:t>
            </a:r>
            <a:r>
              <a:rPr kumimoji="0" lang="pt-BR" dirty="0" smtClean="0"/>
              <a:t> </a:t>
            </a:r>
            <a:r>
              <a:rPr kumimoji="0" lang="pt-BR" dirty="0" err="1" smtClean="0"/>
              <a:t>sit</a:t>
            </a:r>
            <a:r>
              <a:rPr kumimoji="0" lang="pt-BR" dirty="0" smtClean="0"/>
              <a:t> </a:t>
            </a:r>
            <a:r>
              <a:rPr kumimoji="0" lang="pt-BR" dirty="0" err="1" smtClean="0"/>
              <a:t>amet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13/4/2015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68081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t-BR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Alessio Costa Lima</a:t>
            </a:r>
          </a:p>
          <a:p>
            <a:pPr>
              <a:spcBef>
                <a:spcPts val="0"/>
              </a:spcBef>
            </a:pPr>
            <a:r>
              <a:rPr lang="pt-B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Dirigente Municipal de Educação de  Tabuleiro do Norte/ CE</a:t>
            </a:r>
          </a:p>
          <a:p>
            <a:pPr>
              <a:spcBef>
                <a:spcPts val="0"/>
              </a:spcBef>
            </a:pPr>
            <a:r>
              <a:rPr lang="pt-B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Vice-presidente  da Undime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r"/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Fundeb: </a:t>
            </a:r>
            <a:r>
              <a:rPr lang="pt-B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perspectivas, reformulações </a:t>
            </a:r>
            <a:r>
              <a:rPr lang="pt-BR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pt-B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  <a:endParaRPr lang="pt-BR" sz="2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58204" cy="5256584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 forma de reajuste anual do Piso, com crescimento acima da inflação e do próprio Fundeb, tem ocasionado:</a:t>
            </a: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- Estrangulamento dos Planos de Cargos, Carreira e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Remuneração existentes nos Estados e Municípios;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Comprometimento de quase a totalidade do Fundeb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com despesas de pessoal;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Ultrapassagem dos limites prudenciais estabelecidos 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pela LRF;</a:t>
            </a: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- Equívocos na compreensão sobre o percentual utilizado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para  reajuste do Piso Nacional e do percentual de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aumento a ser definido por cada rede;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Comprometimento dos 40% dos recursos destinados a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manutenção e desenvolvimento da Educação Básica.</a:t>
            </a:r>
          </a:p>
          <a:p>
            <a:pPr marL="0" indent="0" algn="just"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58204" cy="518457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situação atual de Financiamento da Educação poderá provocar efeitos indesejáveis, como o não cumprimento das metas do PNE e o achatamento das carreiras dos profissionais da educação.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Equidade </a:t>
            </a:r>
            <a:r>
              <a:rPr lang="pt-BR" dirty="0">
                <a:latin typeface="Arial" pitchFamily="34" charset="0"/>
                <a:cs typeface="Arial" pitchFamily="34" charset="0"/>
              </a:rPr>
              <a:t>na educação somente será possível com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restauração do equilíbrio das políticas de financiamento.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CAQi</a:t>
            </a:r>
            <a:r>
              <a:rPr lang="pt-BR" dirty="0">
                <a:latin typeface="Arial" pitchFamily="34" charset="0"/>
                <a:cs typeface="Arial" pitchFamily="34" charset="0"/>
              </a:rPr>
              <a:t> e CAQ são mecanismos eficientes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1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800" dirty="0" smtClean="0">
                <a:latin typeface="Arial" charset="0"/>
                <a:cs typeface="Arial" charset="0"/>
              </a:rPr>
              <a:t>Obrigado!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undimenacional@undime.org.br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www.undime.org.br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https://www.facebook.com/undime</a:t>
            </a: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twitter.com/undime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www.youtube.com/user/undimenac</a:t>
            </a:r>
          </a:p>
          <a:p>
            <a:pPr algn="ctr">
              <a:buNone/>
            </a:pP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4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Fundeb: constatações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Inaugurou uma nova fase na sistemática de financiamento da educação brasileira ao atender etapas e modalidades que não eram cobertas pelo Fundef.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Possibilitou uma negociação mais direta entre os entes federados ao estabelecer uma “mesa de negociação”, pela Comissão Intergovernamental.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Ainda assim, não foi possível definir os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per capitas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das etapas e modalidades a partir de critérios técnicos.</a:t>
            </a:r>
          </a:p>
        </p:txBody>
      </p:sp>
    </p:spTree>
    <p:extLst>
      <p:ext uri="{BB962C8B-B14F-4D97-AF65-F5344CB8AC3E}">
        <p14:creationId xmlns:p14="http://schemas.microsoft.com/office/powerpoint/2010/main" val="15093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Fundeb: constatações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196752"/>
            <a:ext cx="8103844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274320" lvl="1" algn="just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Educação </a:t>
            </a: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municipal precisa de um mecanismo mais eficiente para vinculação de recursos: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municípios de pequeno porte perdem recursos </a:t>
            </a: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atualmente com o Fundeb;</a:t>
            </a:r>
          </a:p>
          <a:p>
            <a:pPr algn="just">
              <a:buFont typeface="Wingdings" pitchFamily="2" charset="2"/>
              <a:buChar char="v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projeções com estimativas estão distantes da </a:t>
            </a: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realidade de arrecadação do Fundeb dos </a:t>
            </a: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municípios.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Exemplos – perdas com 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434663"/>
              </p:ext>
            </p:extLst>
          </p:nvPr>
        </p:nvGraphicFramePr>
        <p:xfrm>
          <a:off x="611560" y="1772816"/>
          <a:ext cx="8424937" cy="3999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293"/>
                <a:gridCol w="1953283"/>
                <a:gridCol w="1901136"/>
                <a:gridCol w="20162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destinada ao Fundo</a:t>
                      </a:r>
                      <a:r>
                        <a:rPr lang="pt-BR" baseline="0" dirty="0" smtClean="0"/>
                        <a:t> Contábil Estadual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com</a:t>
                      </a:r>
                      <a:r>
                        <a:rPr lang="pt-BR" baseline="0" dirty="0" smtClean="0"/>
                        <a:t> o Fundeb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Perda com o Fundeb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Alto Paraguai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MT</a:t>
                      </a:r>
                      <a:endParaRPr lang="pt-B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1.874.399,73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1.643.200,42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- 231.199,31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Balsa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Nova/ 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4.857.480,55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4.375.458,01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- 482.022,54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24976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Adelândia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1.575.434,43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396.073,93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- 1.179.360,50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Arambaré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1.982.316,73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1.008.497,87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- 973.818,86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Cabixi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2.136.161,36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1.704.108,27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- 432.053,09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11560" y="6104329"/>
            <a:ext cx="10550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Siope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01285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Perdas com 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43000"/>
            <a:ext cx="8258204" cy="51612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Situação da perda com o Fundeb acontece com os municípios de pequeno porte que não têm capacidade técnica e estrutural para ampliar as matrículas de Educação </a:t>
            </a:r>
            <a:r>
              <a:rPr lang="pt-BR" dirty="0">
                <a:latin typeface="Arial" pitchFamily="34" charset="0"/>
                <a:cs typeface="Arial" pitchFamily="34" charset="0"/>
              </a:rPr>
              <a:t>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nfantil.</a:t>
            </a:r>
          </a:p>
          <a:p>
            <a:pPr>
              <a:buFont typeface="Wingdings" pitchFamily="2" charset="2"/>
              <a:buChar char="v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Nesses locais dificilmente o PME será suportado pelo orçamento local no tocante às demandas da Rede Municipal de Ensino.  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META 1 do PNE será uma das mais afetadas.</a:t>
            </a:r>
          </a:p>
        </p:txBody>
      </p:sp>
    </p:spTree>
    <p:extLst>
      <p:ext uri="{BB962C8B-B14F-4D97-AF65-F5344CB8AC3E}">
        <p14:creationId xmlns:p14="http://schemas.microsoft.com/office/powerpoint/2010/main" val="23990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realidade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446233"/>
              </p:ext>
            </p:extLst>
          </p:nvPr>
        </p:nvGraphicFramePr>
        <p:xfrm>
          <a:off x="954471" y="1556792"/>
          <a:ext cx="7560839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0329"/>
                <a:gridCol w="2263782"/>
                <a:gridCol w="2336728"/>
              </a:tblGrid>
              <a:tr h="947131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do Fundeb em janeiro de 2014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do Fundeb em janeiro de 2015</a:t>
                      </a:r>
                      <a:endParaRPr lang="pt-BR" dirty="0"/>
                    </a:p>
                  </a:txBody>
                  <a:tcPr anchor="ctr"/>
                </a:tc>
              </a:tr>
              <a:tr h="852418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Bom Sucesso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Sul/ 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78.831,57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71.235,52</a:t>
                      </a:r>
                    </a:p>
                  </a:txBody>
                  <a:tcPr anchor="ctr"/>
                </a:tc>
              </a:tr>
              <a:tr h="64872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Iracema/ RO </a:t>
                      </a:r>
                      <a:endParaRPr lang="pt-BR" sz="2400" b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437.150,24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438.761,64</a:t>
                      </a:r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Cabo Frio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RJ </a:t>
                      </a:r>
                      <a:endParaRPr lang="pt-BR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9.761.054,77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8.989.678,19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Brejo Grande/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497.511,90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491.135,04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48073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Sinop/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 </a:t>
                      </a:r>
                      <a:endParaRPr lang="pt-BR" sz="2400" b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3.864.152,54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3.197.488,26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899592" y="6093296"/>
            <a:ext cx="10550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Siope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71721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realidade do Fundeb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175852" cy="518457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As receitas de janeiro de 2015 em boa parte dos municípios foi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menor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ou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praticamente igual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do mesmo período no ano passado.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Entretanto, despesas de manutenção e desenvolvimento do ensino não seguem a mesma tendência. 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Municípios estão sendo pressionados pelos sindicatos para conceder 13,01% de reajuste salarial. Argumentam que queda no Fundeb será compensada pelas receitas do petróleo. Mas que receitas são essas? </a:t>
            </a:r>
          </a:p>
        </p:txBody>
      </p:sp>
    </p:spTree>
    <p:extLst>
      <p:ext uri="{BB962C8B-B14F-4D97-AF65-F5344CB8AC3E}">
        <p14:creationId xmlns:p14="http://schemas.microsoft.com/office/powerpoint/2010/main" val="19584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340768"/>
            <a:ext cx="8175852" cy="489654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O Fundef e Fundeb foram estruturados a partir da lógica onde os Sistemas de Ensino teriam uma relação média de 1/25 (Professor/Aluno);</a:t>
            </a:r>
          </a:p>
          <a:p>
            <a:pPr marL="0" indent="0" algn="just">
              <a:buNone/>
            </a:pPr>
            <a:endParaRPr lang="pt-BR" sz="3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100" dirty="0">
                <a:latin typeface="Arial" pitchFamily="34" charset="0"/>
                <a:cs typeface="Arial" pitchFamily="34" charset="0"/>
              </a:rPr>
              <a:t>A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inclusão da Educação Infantil no FUNDEB reduz drasticamente essa proporção:</a:t>
            </a:r>
          </a:p>
          <a:p>
            <a:pPr marL="0" indent="0" algn="just">
              <a:buNone/>
            </a:pPr>
            <a:r>
              <a:rPr lang="pt-BR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- Creche 0 a 1 ano até 8 alunos;</a:t>
            </a:r>
          </a:p>
          <a:p>
            <a:pPr marL="0" indent="0" algn="just">
              <a:buNone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 - </a:t>
            </a:r>
            <a:r>
              <a:rPr lang="pt-BR" sz="3100" dirty="0">
                <a:latin typeface="Arial" pitchFamily="34" charset="0"/>
                <a:cs typeface="Arial" pitchFamily="34" charset="0"/>
              </a:rPr>
              <a:t>Creche 2 e 3 anos até 15 alunos;</a:t>
            </a:r>
          </a:p>
          <a:p>
            <a:pPr marL="0" indent="0" algn="just">
              <a:buNone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 - </a:t>
            </a:r>
            <a:r>
              <a:rPr lang="pt-BR" sz="3100" dirty="0" err="1" smtClean="0">
                <a:latin typeface="Arial" pitchFamily="34" charset="0"/>
                <a:cs typeface="Arial" pitchFamily="34" charset="0"/>
              </a:rPr>
              <a:t>Pré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Escola 4 e 5 anos até 20 alunos.</a:t>
            </a:r>
          </a:p>
          <a:p>
            <a:pPr marL="0" indent="0" algn="just">
              <a:buNone/>
            </a:pPr>
            <a:endParaRPr lang="pt-BR" sz="3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A baixa relação Professor/Aluno aumenta consideravelmente os custos com a manutenção da Educação Infantil;</a:t>
            </a:r>
          </a:p>
        </p:txBody>
      </p:sp>
    </p:spTree>
    <p:extLst>
      <p:ext uri="{BB962C8B-B14F-4D97-AF65-F5344CB8AC3E}">
        <p14:creationId xmlns:p14="http://schemas.microsoft.com/office/powerpoint/2010/main" val="10361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175852" cy="511256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A implantação do Piso Nacional e 1/3 Hora Atividade Extra Classe comprometeu o </a:t>
            </a:r>
            <a:r>
              <a:rPr lang="pt-BR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equilíbrio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 e a </a:t>
            </a:r>
            <a:r>
              <a:rPr lang="pt-BR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concepção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 do Fundeb:</a:t>
            </a:r>
          </a:p>
          <a:p>
            <a:pPr marL="0" indent="0" algn="just">
              <a:buNone/>
            </a:pP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Antes: - 60% Pagamento dos Profissionais do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 Magistério;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- 40% Manutenção e Desenvolvimento da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 Educação Básica</a:t>
            </a:r>
          </a:p>
          <a:p>
            <a:pPr marL="0" indent="0" algn="just">
              <a:buNone/>
            </a:pP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Hoje: - Quase 100% do Fundeb é comprometido   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com Folhas de Pagamento e Encargos Sociais.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- O Fundeb representa quase 90% dos Recursos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destinados à Educação nos municípios com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baixa arrecadação. 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2336</TotalTime>
  <Words>755</Words>
  <Application>Microsoft Office PowerPoint</Application>
  <PresentationFormat>Apresentação na tela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Origem</vt:lpstr>
      <vt:lpstr>Fundeb: perspectivas, reformulações e desafios</vt:lpstr>
      <vt:lpstr>Fundeb: constatações</vt:lpstr>
      <vt:lpstr>Fundeb: constatações</vt:lpstr>
      <vt:lpstr>Exemplos – perdas com o Fundeb</vt:lpstr>
      <vt:lpstr>Perdas com o Fundeb</vt:lpstr>
      <vt:lpstr>A realidade do Fundeb</vt:lpstr>
      <vt:lpstr>A realidade do Fundeb</vt:lpstr>
      <vt:lpstr>Perspectivas, reformulações e desafios</vt:lpstr>
      <vt:lpstr>Perspectivas, reformulações e desafios</vt:lpstr>
      <vt:lpstr>Perspectivas, reformulações e desafios</vt:lpstr>
      <vt:lpstr>Perspectivas, reformulações e desafios</vt:lpstr>
      <vt:lpstr>Apresentação do PowerPoint</vt:lpstr>
    </vt:vector>
  </TitlesOfParts>
  <Company>Undime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Paulo de Sena Martins</cp:lastModifiedBy>
  <cp:revision>372</cp:revision>
  <dcterms:created xsi:type="dcterms:W3CDTF">2010-02-03T17:06:54Z</dcterms:created>
  <dcterms:modified xsi:type="dcterms:W3CDTF">2015-04-13T14:47:16Z</dcterms:modified>
</cp:coreProperties>
</file>