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8" r:id="rId4"/>
    <p:sldId id="274" r:id="rId5"/>
    <p:sldId id="259" r:id="rId6"/>
    <p:sldId id="260" r:id="rId7"/>
    <p:sldId id="262" r:id="rId8"/>
    <p:sldId id="272" r:id="rId9"/>
    <p:sldId id="263" r:id="rId10"/>
    <p:sldId id="264" r:id="rId11"/>
    <p:sldId id="273" r:id="rId12"/>
    <p:sldId id="265" r:id="rId13"/>
    <p:sldId id="266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259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Distorção idade-série ou exclusão escolar?"/>
          <p:cNvSpPr txBox="1">
            <a:spLocks noGrp="1"/>
          </p:cNvSpPr>
          <p:nvPr>
            <p:ph type="ctrTitle"/>
          </p:nvPr>
        </p:nvSpPr>
        <p:spPr>
          <a:xfrm>
            <a:off x="1778000" y="1689100"/>
            <a:ext cx="20828000" cy="464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pt-BR" sz="5400" dirty="0"/>
              <a:t>4 anos do Plano Nacional de Educação</a:t>
            </a:r>
            <a:endParaRPr sz="5400" dirty="0"/>
          </a:p>
        </p:txBody>
      </p:sp>
      <p:sp>
        <p:nvSpPr>
          <p:cNvPr id="121" name="Efeitos da não garantia do direito à educação de qualidade"/>
          <p:cNvSpPr txBox="1">
            <a:spLocks noGrp="1"/>
          </p:cNvSpPr>
          <p:nvPr>
            <p:ph type="subTitle" sz="quarter" idx="1"/>
          </p:nvPr>
        </p:nvSpPr>
        <p:spPr>
          <a:xfrm>
            <a:off x="1778000" y="6489700"/>
            <a:ext cx="20828000" cy="158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pt-BR" dirty="0"/>
              <a:t>Desafios para a garantia universal do direito à educação de qualidade</a:t>
            </a:r>
            <a:endParaRPr dirty="0"/>
          </a:p>
        </p:txBody>
      </p:sp>
      <p:sp>
        <p:nvSpPr>
          <p:cNvPr id="122" name="Andressa Pellanda | Campanha Nacional pelo Direito à Educação"/>
          <p:cNvSpPr txBox="1"/>
          <p:nvPr/>
        </p:nvSpPr>
        <p:spPr>
          <a:xfrm>
            <a:off x="1778000" y="7380107"/>
            <a:ext cx="208280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000" b="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rPr lang="pt-BR" dirty="0"/>
              <a:t>Daniel Cara </a:t>
            </a:r>
            <a:r>
              <a:rPr dirty="0"/>
              <a:t>| </a:t>
            </a:r>
            <a:r>
              <a:rPr dirty="0" err="1"/>
              <a:t>Campanha</a:t>
            </a:r>
            <a:r>
              <a:rPr dirty="0"/>
              <a:t> Nacional </a:t>
            </a:r>
            <a:r>
              <a:rPr dirty="0" err="1"/>
              <a:t>pelo</a:t>
            </a:r>
            <a:r>
              <a:rPr dirty="0"/>
              <a:t> </a:t>
            </a:r>
            <a:r>
              <a:rPr dirty="0" err="1"/>
              <a:t>Direito</a:t>
            </a:r>
            <a:r>
              <a:rPr dirty="0"/>
              <a:t> à </a:t>
            </a:r>
            <a:r>
              <a:rPr dirty="0" err="1"/>
              <a:t>Educação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65" y="-6037"/>
            <a:ext cx="24431930" cy="1376783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ei 13.005/2014 - Plano Nacional de Educação | Qualidade e financiamento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Lei 13.005/2014 - Plano Nacional de Educação | Qualidade e financiamento</a:t>
            </a:r>
          </a:p>
        </p:txBody>
      </p:sp>
      <p:grpSp>
        <p:nvGrpSpPr>
          <p:cNvPr id="164" name="Group"/>
          <p:cNvGrpSpPr/>
          <p:nvPr/>
        </p:nvGrpSpPr>
        <p:grpSpPr>
          <a:xfrm>
            <a:off x="13605647" y="5472865"/>
            <a:ext cx="7865892" cy="3143801"/>
            <a:chOff x="0" y="0"/>
            <a:chExt cx="7865891" cy="3143799"/>
          </a:xfrm>
        </p:grpSpPr>
        <p:pic>
          <p:nvPicPr>
            <p:cNvPr id="16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7576" y="231576"/>
              <a:ext cx="7588316" cy="1412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Square"/>
            <p:cNvSpPr/>
            <p:nvPr/>
          </p:nvSpPr>
          <p:spPr>
            <a:xfrm>
              <a:off x="0" y="0"/>
              <a:ext cx="3143800" cy="3143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65" name="Screen Shot 2018-06-07 at 9.27.51 PM.png" descr="Screen Shot 2018-06-07 at 9.27.5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63453" y="2929881"/>
            <a:ext cx="6388549" cy="254481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CAQi/CAQ:…"/>
          <p:cNvSpPr txBox="1"/>
          <p:nvPr/>
        </p:nvSpPr>
        <p:spPr>
          <a:xfrm>
            <a:off x="15911092" y="7812525"/>
            <a:ext cx="6388549" cy="501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162306" indent="-162306" algn="l" defTabSz="586104">
              <a:lnSpc>
                <a:spcPct val="110000"/>
              </a:lnSpc>
              <a:spcBef>
                <a:spcPts val="28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CAQi/CAQ:</a:t>
            </a:r>
          </a:p>
          <a:p>
            <a:pPr marL="649223" lvl="3" indent="-162305" algn="l" defTabSz="586104">
              <a:lnSpc>
                <a:spcPct val="110000"/>
              </a:lnSpc>
              <a:spcBef>
                <a:spcPts val="4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Qualidade</a:t>
            </a:r>
          </a:p>
          <a:p>
            <a:pPr marL="649223" lvl="3" indent="-162305" algn="l" defTabSz="586104">
              <a:lnSpc>
                <a:spcPct val="110000"/>
              </a:lnSpc>
              <a:spcBef>
                <a:spcPts val="4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Financiamento</a:t>
            </a:r>
          </a:p>
          <a:p>
            <a:pPr marL="649223" lvl="3" indent="-162305" algn="l" defTabSz="586104">
              <a:lnSpc>
                <a:spcPct val="110000"/>
              </a:lnSpc>
              <a:spcBef>
                <a:spcPts val="4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Gestão/fiscalização</a:t>
            </a:r>
          </a:p>
          <a:p>
            <a:pPr marL="649223" lvl="3" indent="-162305" algn="l" defTabSz="586104">
              <a:lnSpc>
                <a:spcPct val="110000"/>
              </a:lnSpc>
              <a:spcBef>
                <a:spcPts val="4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Justiça federativa</a:t>
            </a:r>
          </a:p>
          <a:p>
            <a:pPr marL="162306" indent="-162306" algn="l" defTabSz="586104">
              <a:lnSpc>
                <a:spcPct val="110000"/>
              </a:lnSpc>
              <a:spcBef>
                <a:spcPts val="14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Sistema Nacional de Educação</a:t>
            </a:r>
          </a:p>
          <a:p>
            <a:pPr marL="649223" lvl="3" indent="-162305" algn="l" defTabSz="586104">
              <a:lnSpc>
                <a:spcPct val="110000"/>
              </a:lnSpc>
              <a:spcBef>
                <a:spcPts val="14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Regime de colaboração solidária subsidiária</a:t>
            </a:r>
          </a:p>
          <a:p>
            <a:pPr algn="l" defTabSz="586104">
              <a:lnSpc>
                <a:spcPct val="110000"/>
              </a:lnSpc>
              <a:spcBef>
                <a:spcPts val="400"/>
              </a:spcBef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pic>
        <p:nvPicPr>
          <p:cNvPr id="167" name="Screen Shot 2018-06-07 at 9.41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77" y="2918035"/>
            <a:ext cx="12860211" cy="9476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65" y="-6037"/>
            <a:ext cx="24431930" cy="1376783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ei 13.005/2014 - Plano Nacional de Educação | Qualidade e financiamento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Lei 13.005/2014 - Plano Nacional de Educação | Qualidade e financiamento</a:t>
            </a:r>
          </a:p>
        </p:txBody>
      </p:sp>
      <p:grpSp>
        <p:nvGrpSpPr>
          <p:cNvPr id="164" name="Group"/>
          <p:cNvGrpSpPr/>
          <p:nvPr/>
        </p:nvGrpSpPr>
        <p:grpSpPr>
          <a:xfrm>
            <a:off x="13605647" y="5472865"/>
            <a:ext cx="7865892" cy="3143801"/>
            <a:chOff x="0" y="0"/>
            <a:chExt cx="7865891" cy="3143799"/>
          </a:xfrm>
        </p:grpSpPr>
        <p:pic>
          <p:nvPicPr>
            <p:cNvPr id="16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7576" y="231576"/>
              <a:ext cx="7588316" cy="1412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Square"/>
            <p:cNvSpPr/>
            <p:nvPr/>
          </p:nvSpPr>
          <p:spPr>
            <a:xfrm>
              <a:off x="0" y="0"/>
              <a:ext cx="3143800" cy="3143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65" name="Screen Shot 2018-06-07 at 9.27.51 PM.png" descr="Screen Shot 2018-06-07 at 9.27.5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63453" y="2928048"/>
            <a:ext cx="6388549" cy="254481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CAQi/CAQ:…"/>
          <p:cNvSpPr txBox="1"/>
          <p:nvPr/>
        </p:nvSpPr>
        <p:spPr>
          <a:xfrm>
            <a:off x="2087216" y="8947633"/>
            <a:ext cx="19384323" cy="3981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162306" indent="-162306" algn="l" defTabSz="586104">
              <a:lnSpc>
                <a:spcPct val="110000"/>
              </a:lnSpc>
              <a:spcBef>
                <a:spcPts val="28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pt-BR" sz="2600" b="0" dirty="0">
                <a:sym typeface="Helvetica Neue Thin"/>
              </a:rPr>
              <a:t>No primeiro ano de vigência da EC 95/2016, o valor destinado à Manutenção e Desenvolvimento do Ensino (MDE), aprovado pela Lei Orçamentária Anual de 2018, não atinge nem o teto de investimentos previsto, apresentando quase R$ 5 bilhões a menos que em 2017 (já considerando o reajuste inflacionário).</a:t>
            </a:r>
          </a:p>
          <a:p>
            <a:pPr marL="162306" indent="-162306" algn="l" defTabSz="586104">
              <a:lnSpc>
                <a:spcPct val="110000"/>
              </a:lnSpc>
              <a:spcBef>
                <a:spcPts val="2800"/>
              </a:spcBef>
              <a:buSzPct val="100000"/>
              <a:buChar char="‣"/>
              <a:defRPr sz="2414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pt-BR" sz="2600" b="0" dirty="0">
                <a:sym typeface="Helvetica Neue Thin"/>
              </a:rPr>
              <a:t>Em que pese a não limitação de gastos pela EC 95/2016 para complementação da União ao </a:t>
            </a:r>
            <a:r>
              <a:rPr lang="pt-BR" sz="2600" b="0" dirty="0" err="1">
                <a:sym typeface="Helvetica Neue Thin"/>
              </a:rPr>
              <a:t>Fundeb</a:t>
            </a:r>
            <a:r>
              <a:rPr lang="pt-BR" sz="2600" b="0" dirty="0">
                <a:sym typeface="Helvetica Neue Thin"/>
              </a:rPr>
              <a:t> (</a:t>
            </a:r>
            <a:r>
              <a:rPr lang="pt-BR" sz="2600" b="0" dirty="0" err="1">
                <a:sym typeface="Helvetica Neue Thin"/>
              </a:rPr>
              <a:t>Arti</a:t>
            </a:r>
            <a:r>
              <a:rPr lang="pt-BR" sz="2600" b="0" dirty="0">
                <a:sym typeface="Helvetica Neue Thin"/>
              </a:rPr>
              <a:t> go 1º § 6º), a previsão de complemento de R$ 1,5 bilhão ao Fundo aprovada pelo Congresso Nacional para a Lei Orçamentária Anual (LOA) de 2018 foi a única vetada por Michel Temer, sob a alegação de que poderia comprometer as contas públicas. </a:t>
            </a:r>
            <a:endParaRPr sz="2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744EEF-8FEE-4DA9-AE68-00C99DB35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20" y="2828762"/>
            <a:ext cx="13826733" cy="57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64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6038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DESAFIOS…"/>
          <p:cNvSpPr txBox="1"/>
          <p:nvPr/>
        </p:nvSpPr>
        <p:spPr>
          <a:xfrm>
            <a:off x="2528411" y="2706450"/>
            <a:ext cx="19327178" cy="103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110000"/>
              </a:lnSpc>
              <a:spcBef>
                <a:spcPts val="1500"/>
              </a:spcBef>
              <a:defRPr sz="5400"/>
            </a:pPr>
            <a:r>
              <a:rPr dirty="0"/>
              <a:t>DESAFIOS</a:t>
            </a:r>
          </a:p>
          <a:p>
            <a:pPr marL="555625" indent="-555625" algn="l">
              <a:lnSpc>
                <a:spcPct val="110000"/>
              </a:lnSpc>
              <a:spcBef>
                <a:spcPts val="1500"/>
              </a:spcBef>
              <a:buSzPct val="100000"/>
              <a:buAutoNum type="arabicPeriod"/>
              <a:defRPr sz="50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 err="1"/>
              <a:t>Precisamos</a:t>
            </a:r>
            <a:r>
              <a:rPr dirty="0"/>
              <a:t> </a:t>
            </a:r>
            <a:r>
              <a:rPr dirty="0" err="1"/>
              <a:t>olhar</a:t>
            </a:r>
            <a:r>
              <a:rPr dirty="0"/>
              <a:t> para a </a:t>
            </a:r>
            <a:r>
              <a:rPr dirty="0" err="1"/>
              <a:t>necessidade</a:t>
            </a:r>
            <a:r>
              <a:rPr dirty="0"/>
              <a:t> de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garantir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escolas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todas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todos</a:t>
            </a:r>
            <a:r>
              <a:rPr dirty="0"/>
              <a:t>. </a:t>
            </a:r>
            <a:r>
              <a:rPr dirty="0" err="1"/>
              <a:t>Ainda</a:t>
            </a:r>
            <a:r>
              <a:rPr dirty="0"/>
              <a:t> </a:t>
            </a:r>
            <a:r>
              <a:rPr dirty="0" err="1"/>
              <a:t>temos</a:t>
            </a:r>
            <a:r>
              <a:rPr dirty="0"/>
              <a:t> 2,8 </a:t>
            </a:r>
            <a:r>
              <a:rPr dirty="0" err="1"/>
              <a:t>milhões</a:t>
            </a:r>
            <a:r>
              <a:rPr dirty="0"/>
              <a:t> de </a:t>
            </a:r>
            <a:r>
              <a:rPr dirty="0" err="1"/>
              <a:t>crianças</a:t>
            </a:r>
            <a:r>
              <a:rPr dirty="0"/>
              <a:t> e </a:t>
            </a:r>
            <a:r>
              <a:rPr dirty="0" err="1"/>
              <a:t>adolescentes</a:t>
            </a:r>
            <a:r>
              <a:rPr dirty="0"/>
              <a:t> fora da </a:t>
            </a:r>
            <a:r>
              <a:rPr dirty="0" err="1"/>
              <a:t>escola</a:t>
            </a:r>
            <a:r>
              <a:rPr dirty="0"/>
              <a:t>.</a:t>
            </a:r>
          </a:p>
          <a:p>
            <a:pPr marL="555625" indent="-555625" algn="l">
              <a:lnSpc>
                <a:spcPct val="110000"/>
              </a:lnSpc>
              <a:spcBef>
                <a:spcPts val="1500"/>
              </a:spcBef>
              <a:buSzPct val="100000"/>
              <a:buAutoNum type="arabicPeriod"/>
              <a:defRPr sz="50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Precisamos</a:t>
            </a:r>
            <a:r>
              <a:rPr dirty="0"/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tornar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as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escolas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acessíveis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atrativas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menos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excludentes</a:t>
            </a:r>
            <a:r>
              <a:rPr dirty="0"/>
              <a:t>. O debate 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além</a:t>
            </a:r>
            <a:r>
              <a:rPr dirty="0"/>
              <a:t> da </a:t>
            </a:r>
            <a:r>
              <a:rPr dirty="0" err="1"/>
              <a:t>existência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das </a:t>
            </a:r>
            <a:r>
              <a:rPr dirty="0" err="1"/>
              <a:t>vagas</a:t>
            </a:r>
            <a:r>
              <a:rPr dirty="0"/>
              <a:t>.</a:t>
            </a:r>
          </a:p>
          <a:p>
            <a:pPr marL="555625" indent="-555625" algn="l">
              <a:lnSpc>
                <a:spcPct val="110000"/>
              </a:lnSpc>
              <a:spcBef>
                <a:spcPts val="1500"/>
              </a:spcBef>
              <a:buSzPct val="100000"/>
              <a:buAutoNum type="arabicPeriod"/>
              <a:defRPr sz="50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Por </a:t>
            </a:r>
            <a:r>
              <a:rPr dirty="0" err="1"/>
              <a:t>isso</a:t>
            </a:r>
            <a:r>
              <a:rPr dirty="0"/>
              <a:t>, </a:t>
            </a:r>
            <a:r>
              <a:rPr dirty="0" err="1"/>
              <a:t>qualidade</a:t>
            </a:r>
            <a:r>
              <a:rPr dirty="0"/>
              <a:t> é fundamental</a:t>
            </a:r>
            <a:r>
              <a:rPr lang="pt-BR" dirty="0"/>
              <a:t>; </a:t>
            </a:r>
            <a:r>
              <a:rPr dirty="0"/>
              <a:t>é </a:t>
            </a:r>
            <a:r>
              <a:rPr dirty="0" err="1"/>
              <a:t>necessário</a:t>
            </a:r>
            <a:r>
              <a:rPr dirty="0"/>
              <a:t> </a:t>
            </a:r>
            <a:r>
              <a:rPr lang="pt-BR" dirty="0"/>
              <a:t>implementar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parâmetros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qualidade</a:t>
            </a:r>
            <a:r>
              <a:rPr lang="pt-BR" b="1" dirty="0">
                <a:latin typeface="Helvetica Neue"/>
                <a:ea typeface="Helvetica Neue"/>
                <a:cs typeface="Helvetica Neue"/>
                <a:sym typeface="Helvetica Neue"/>
              </a:rPr>
              <a:t> previstos no PNE  - </a:t>
            </a:r>
            <a:r>
              <a:rPr lang="pt-BR" b="1" dirty="0" err="1">
                <a:latin typeface="Helvetica Neue"/>
                <a:ea typeface="Helvetica Neue"/>
                <a:cs typeface="Helvetica Neue"/>
                <a:sym typeface="Helvetica Neue"/>
              </a:rPr>
              <a:t>CAQi</a:t>
            </a:r>
            <a:r>
              <a:rPr lang="pt-BR" b="1" dirty="0">
                <a:latin typeface="Helvetica Neue"/>
                <a:ea typeface="Helvetica Neue"/>
                <a:cs typeface="Helvetica Neue"/>
                <a:sym typeface="Helvetica Neue"/>
              </a:rPr>
              <a:t>/CAQ</a:t>
            </a:r>
            <a:endParaRPr dirty="0"/>
          </a:p>
          <a:p>
            <a:pPr marL="555625" indent="-555625" algn="l">
              <a:lnSpc>
                <a:spcPct val="110000"/>
              </a:lnSpc>
              <a:spcBef>
                <a:spcPts val="1500"/>
              </a:spcBef>
              <a:buSzPct val="100000"/>
              <a:buAutoNum type="arabicPeriod"/>
              <a:defRPr sz="50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 err="1"/>
              <a:t>Devolver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PNE a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centralidade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agenda</a:t>
            </a:r>
            <a:r>
              <a:rPr dirty="0"/>
              <a:t> 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formulação</a:t>
            </a:r>
            <a:r>
              <a:rPr dirty="0"/>
              <a:t> de </a:t>
            </a:r>
            <a:r>
              <a:rPr dirty="0" err="1"/>
              <a:t>políticas</a:t>
            </a:r>
            <a:r>
              <a:rPr dirty="0"/>
              <a:t> </a:t>
            </a:r>
            <a:r>
              <a:rPr dirty="0" err="1"/>
              <a:t>educacionais</a:t>
            </a:r>
            <a:r>
              <a:rPr dirty="0"/>
              <a:t>.</a:t>
            </a:r>
          </a:p>
        </p:txBody>
      </p:sp>
      <p:sp>
        <p:nvSpPr>
          <p:cNvPr id="171" name="Lei 13.005/2014 - Plano Nacional de Educação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Lei 13.005/2014 - Plano Nacional de Educação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259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Obrigada!"/>
          <p:cNvSpPr txBox="1">
            <a:spLocks noGrp="1"/>
          </p:cNvSpPr>
          <p:nvPr>
            <p:ph type="ctrTitle"/>
          </p:nvPr>
        </p:nvSpPr>
        <p:spPr>
          <a:xfrm>
            <a:off x="3313307" y="1463319"/>
            <a:ext cx="20828001" cy="4648201"/>
          </a:xfrm>
          <a:prstGeom prst="rect">
            <a:avLst/>
          </a:prstGeom>
        </p:spPr>
        <p:txBody>
          <a:bodyPr/>
          <a:lstStyle>
            <a:lvl1pPr algn="l">
              <a:defRPr sz="6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 err="1"/>
              <a:t>Obrigad</a:t>
            </a:r>
            <a:r>
              <a:rPr lang="pt-BR" dirty="0"/>
              <a:t>o</a:t>
            </a:r>
            <a:r>
              <a:rPr dirty="0"/>
              <a:t>! </a:t>
            </a:r>
          </a:p>
        </p:txBody>
      </p:sp>
      <p:sp>
        <p:nvSpPr>
          <p:cNvPr id="175" name="Andressa Pellanda | Campanha Nacional pelo Direito à Educação…"/>
          <p:cNvSpPr txBox="1"/>
          <p:nvPr/>
        </p:nvSpPr>
        <p:spPr>
          <a:xfrm>
            <a:off x="558785" y="6883389"/>
            <a:ext cx="20828001" cy="3470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r">
              <a:defRPr sz="4000" b="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r>
              <a:rPr lang="pt-BR" dirty="0"/>
              <a:t>Daniel Cara </a:t>
            </a:r>
            <a:r>
              <a:rPr dirty="0"/>
              <a:t>| </a:t>
            </a:r>
            <a:r>
              <a:rPr dirty="0" err="1"/>
              <a:t>Campanha</a:t>
            </a:r>
            <a:r>
              <a:rPr dirty="0"/>
              <a:t> Nacional </a:t>
            </a:r>
            <a:r>
              <a:rPr dirty="0" err="1"/>
              <a:t>pelo</a:t>
            </a:r>
            <a:r>
              <a:rPr dirty="0"/>
              <a:t> </a:t>
            </a:r>
            <a:r>
              <a:rPr dirty="0" err="1"/>
              <a:t>Direito</a:t>
            </a:r>
            <a:r>
              <a:rPr dirty="0"/>
              <a:t> à </a:t>
            </a:r>
            <a:r>
              <a:rPr dirty="0" err="1"/>
              <a:t>Educação</a:t>
            </a:r>
            <a:endParaRPr dirty="0"/>
          </a:p>
          <a:p>
            <a:pPr>
              <a:defRPr sz="4000" b="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 dirty="0"/>
          </a:p>
          <a:p>
            <a:pPr algn="r">
              <a:defRPr sz="4000" b="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r>
              <a:rPr lang="pt-BR" dirty="0" err="1"/>
              <a:t>daniel</a:t>
            </a:r>
            <a:r>
              <a:rPr dirty="0"/>
              <a:t>@campanha.org.br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132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Lei 13.005/2014 - Plano Nacional de Educação | Balanço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Lei 13.005/2014 - Plano Nacional de Educação | Balanço</a:t>
            </a:r>
          </a:p>
        </p:txBody>
      </p:sp>
      <p:sp>
        <p:nvSpPr>
          <p:cNvPr id="126" name="4 anos de vigência…"/>
          <p:cNvSpPr txBox="1"/>
          <p:nvPr/>
        </p:nvSpPr>
        <p:spPr>
          <a:xfrm>
            <a:off x="12043339" y="2630250"/>
            <a:ext cx="9361967" cy="103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28600" indent="-228600" algn="l">
              <a:lnSpc>
                <a:spcPct val="110000"/>
              </a:lnSpc>
              <a:spcBef>
                <a:spcPts val="4000"/>
              </a:spcBef>
              <a:buSzPct val="100000"/>
              <a:buChar char="‣"/>
              <a:defRPr sz="48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4 anos de vigência</a:t>
            </a:r>
          </a:p>
          <a:p>
            <a:pPr marL="228600" indent="-228600" algn="l">
              <a:lnSpc>
                <a:spcPct val="110000"/>
              </a:lnSpc>
              <a:spcBef>
                <a:spcPts val="4000"/>
              </a:spcBef>
              <a:buSzPct val="100000"/>
              <a:buChar char="‣"/>
              <a:defRPr sz="48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Somente 1 dispositivo cumprido integralmente</a:t>
            </a:r>
          </a:p>
          <a:p>
            <a:pPr marL="228600" indent="-228600" algn="l">
              <a:lnSpc>
                <a:spcPct val="110000"/>
              </a:lnSpc>
              <a:spcBef>
                <a:spcPts val="4000"/>
              </a:spcBef>
              <a:buSzPct val="100000"/>
              <a:buChar char="‣"/>
              <a:defRPr sz="48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Entre aqueles com prazo entre 2014 e 2018, somente 30% tiveram avanços</a:t>
            </a:r>
          </a:p>
          <a:p>
            <a:pPr marL="228600" indent="-228600" algn="l">
              <a:lnSpc>
                <a:spcPct val="110000"/>
              </a:lnSpc>
              <a:spcBef>
                <a:spcPts val="4000"/>
              </a:spcBef>
              <a:buSzPct val="100000"/>
              <a:buChar char="‣"/>
              <a:defRPr sz="48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Entre aqueles com prazo em 2024, a maioria está distante de ser cumprida.</a:t>
            </a:r>
          </a:p>
          <a:p>
            <a:pPr lvl="5" algn="l">
              <a:lnSpc>
                <a:spcPct val="110000"/>
              </a:lnSpc>
              <a:spcBef>
                <a:spcPts val="4000"/>
              </a:spcBef>
              <a:defRPr sz="4800"/>
            </a:pPr>
            <a:r>
              <a:t>Por quê?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EE8E88-52AA-45C3-89CD-03A1664B8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15" y="2750048"/>
            <a:ext cx="8599312" cy="4107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E1D6175-9665-4C13-81D9-42B5D4378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63" y="5089751"/>
            <a:ext cx="8739264" cy="35682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5588FC-3AB2-41F5-B76C-9FDC1DCF4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63" y="8658032"/>
            <a:ext cx="8709012" cy="33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192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6038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Lei 13.005/2014 - Plano Nacional de Educação | Exclusão escolar e distorção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>
            <a:normAutofit/>
          </a:bodyPr>
          <a:lstStyle>
            <a:lvl1pPr defTabSz="817244">
              <a:defRPr sz="495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Lei 13.005/2014 - Plano Nacional de </a:t>
            </a:r>
            <a:r>
              <a:rPr dirty="0" err="1"/>
              <a:t>Educação</a:t>
            </a:r>
            <a:r>
              <a:rPr dirty="0"/>
              <a:t> | </a:t>
            </a:r>
            <a:r>
              <a:rPr dirty="0" err="1"/>
              <a:t>Exclusão</a:t>
            </a:r>
            <a:r>
              <a:rPr dirty="0"/>
              <a:t> escolar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116645-ACB5-47E6-91C1-FDC67382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22" y="2683076"/>
            <a:ext cx="11303635" cy="79987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B6EF45-0CCB-4BA2-BD3C-4931DEAC5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157" y="3348333"/>
            <a:ext cx="8830472" cy="57360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259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Lei 13.005/2014 - Plano Nacional de Educação | Exclusão escolar e distorção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>
            <a:normAutofit/>
          </a:bodyPr>
          <a:lstStyle>
            <a:lvl1pPr defTabSz="817244">
              <a:defRPr sz="495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Lei 13.005/2014 - Plano Nacional de </a:t>
            </a:r>
            <a:r>
              <a:rPr dirty="0" err="1"/>
              <a:t>Educação</a:t>
            </a:r>
            <a:r>
              <a:rPr dirty="0"/>
              <a:t> | </a:t>
            </a:r>
            <a:r>
              <a:rPr dirty="0" err="1"/>
              <a:t>Exclusão</a:t>
            </a:r>
            <a:r>
              <a:rPr dirty="0"/>
              <a:t> escolar</a:t>
            </a:r>
          </a:p>
        </p:txBody>
      </p:sp>
      <p:sp>
        <p:nvSpPr>
          <p:cNvPr id="130" name="A universalização do atendimento escolar para população de 15 a 17 anos ainda é um grande desafio, pois apenas 78,73% desses estudantes frequentavam instituições educacionais. O crescimento nos úl mos anos foi bastante tímido.…"/>
          <p:cNvSpPr txBox="1"/>
          <p:nvPr/>
        </p:nvSpPr>
        <p:spPr>
          <a:xfrm>
            <a:off x="12043339" y="2630250"/>
            <a:ext cx="9361967" cy="103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24028" indent="-224028" algn="l" defTabSz="808990">
              <a:lnSpc>
                <a:spcPct val="110000"/>
              </a:lnSpc>
              <a:spcBef>
                <a:spcPts val="3900"/>
              </a:spcBef>
              <a:buSzPct val="100000"/>
              <a:buChar char="‣"/>
              <a:defRPr sz="3332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universalização do atendimento escolar </a:t>
            </a:r>
            <a:r>
              <a:t>para população de 15 a 17 anos ainda é um grande desafio, pois apenas 78,73% desses estudantes frequentavam instituições educacionais. O crescimento nos úl mos anos foi bastante tímido.</a:t>
            </a:r>
          </a:p>
          <a:p>
            <a:pPr marL="224028" indent="-224028" algn="l" defTabSz="808990">
              <a:lnSpc>
                <a:spcPct val="110000"/>
              </a:lnSpc>
              <a:spcBef>
                <a:spcPts val="3900"/>
              </a:spcBef>
              <a:buSzPct val="100000"/>
              <a:buChar char="‣"/>
              <a:defRPr sz="3332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Ao analisar essa mesma taxa pelo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recorte da renda</a:t>
            </a:r>
            <a:r>
              <a:t>, encontra-se que, entre os 20% com menores rendas, esse percentual é ainda mais baixo (76,26%), enquanto dentre os 20% com maior renda, o percentual sobe para 87,12%.</a:t>
            </a:r>
          </a:p>
          <a:p>
            <a:pPr marL="224028" indent="-224028" algn="l" defTabSz="808990">
              <a:lnSpc>
                <a:spcPct val="110000"/>
              </a:lnSpc>
              <a:spcBef>
                <a:spcPts val="3900"/>
              </a:spcBef>
              <a:buSzPct val="100000"/>
              <a:buChar char="‣"/>
              <a:defRPr sz="3332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Percentual significativo desses estudantes,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apesar de estarem na escola, não se encontram no Ensino Médio</a:t>
            </a:r>
            <a:r>
              <a:t>, pois a taxa de matrícula é de apenas 56,17%. </a:t>
            </a:r>
          </a:p>
          <a:p>
            <a:pPr marL="89611" indent="-89611" algn="l" defTabSz="448055">
              <a:lnSpc>
                <a:spcPts val="2700"/>
              </a:lnSpc>
              <a:spcBef>
                <a:spcPts val="1100"/>
              </a:spcBef>
              <a:buSzPct val="100000"/>
              <a:buChar char="‣"/>
              <a:defRPr sz="1176" b="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89611" indent="-89611" algn="l" defTabSz="448055">
              <a:lnSpc>
                <a:spcPts val="2700"/>
              </a:lnSpc>
              <a:spcBef>
                <a:spcPts val="1100"/>
              </a:spcBef>
              <a:buSzPct val="100000"/>
              <a:buChar char="‣"/>
              <a:defRPr sz="1176" b="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pic>
        <p:nvPicPr>
          <p:cNvPr id="131" name="Screen Shot 2018-06-07 at 8.49.57 PM.png" descr="Screen Shot 2018-06-07 at 8.49.5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5680" y="2573578"/>
            <a:ext cx="9684876" cy="98650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61713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259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ei 13.005/2014 - Plano Nacional de Educação | Exclusão e deficiência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Lei 13.005/2014 - Plano Nacional de Educação | Exclusão e deficiência</a:t>
            </a:r>
          </a:p>
        </p:txBody>
      </p:sp>
      <p:sp>
        <p:nvSpPr>
          <p:cNvPr id="135" name="É evidente a negação do direito à educação e de condições igualitárias para acesso e permanência na escola estabelecido pela Lei de Diretrizes e Bases da Educação Nacional (BRASIL, 1996)."/>
          <p:cNvSpPr txBox="1"/>
          <p:nvPr/>
        </p:nvSpPr>
        <p:spPr>
          <a:xfrm>
            <a:off x="12043339" y="8125977"/>
            <a:ext cx="9361967" cy="483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28600" indent="-228600" algn="l">
              <a:lnSpc>
                <a:spcPct val="110000"/>
              </a:lnSpc>
              <a:spcBef>
                <a:spcPts val="4000"/>
              </a:spcBef>
              <a:buSzPct val="100000"/>
              <a:buChar char="‣"/>
              <a:defRPr sz="34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É evidente a negação do direito à educação e de condições igualitárias para acesso e permanência na escola estabelecido pela Lei de Diretrizes e Bases da Educação Nacional (BRASIL, 1996). </a:t>
            </a:r>
          </a:p>
          <a:p>
            <a:pPr marL="91440" indent="-91440" algn="l" defTabSz="457200">
              <a:lnSpc>
                <a:spcPts val="2800"/>
              </a:lnSpc>
              <a:spcBef>
                <a:spcPts val="1200"/>
              </a:spcBef>
              <a:buSzPct val="100000"/>
              <a:buChar char="‣"/>
              <a:defRPr sz="1200" b="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91440" indent="-91440" algn="l" defTabSz="457200">
              <a:lnSpc>
                <a:spcPts val="2800"/>
              </a:lnSpc>
              <a:spcBef>
                <a:spcPts val="1200"/>
              </a:spcBef>
              <a:buSzPct val="100000"/>
              <a:buChar char="‣"/>
              <a:defRPr sz="1200" b="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pic>
        <p:nvPicPr>
          <p:cNvPr id="136" name="Screen Shot 2018-06-07 at 9.05.11 PM.png" descr="Screen Shot 2018-06-07 at 9.05.1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7274" y="2603913"/>
            <a:ext cx="9361966" cy="9159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creen Shot 2018-06-07 at 9.05.38 PM.png" descr="Screen Shot 2018-06-07 at 9.05.3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4878" y="2803309"/>
            <a:ext cx="9809014" cy="4669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259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ei 13.005/2014 - Plano Nacional de Educação | Exclusão e insumos de qualidade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>
            <a:normAutofit/>
          </a:bodyPr>
          <a:lstStyle>
            <a:lvl1pPr defTabSz="767715">
              <a:defRPr sz="465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Lei 13.005/2014 - Plano Nacional de </a:t>
            </a:r>
            <a:r>
              <a:rPr dirty="0" err="1"/>
              <a:t>Educação</a:t>
            </a:r>
            <a:r>
              <a:rPr dirty="0"/>
              <a:t> | </a:t>
            </a:r>
            <a:r>
              <a:rPr lang="pt-BR" dirty="0"/>
              <a:t>I</a:t>
            </a:r>
            <a:r>
              <a:rPr dirty="0" err="1"/>
              <a:t>nsumos</a:t>
            </a:r>
            <a:r>
              <a:rPr dirty="0"/>
              <a:t> de </a:t>
            </a:r>
            <a:r>
              <a:rPr dirty="0" err="1"/>
              <a:t>qualidade</a:t>
            </a:r>
            <a:endParaRPr dirty="0"/>
          </a:p>
        </p:txBody>
      </p:sp>
      <p:sp>
        <p:nvSpPr>
          <p:cNvPr id="141" name="Além disso, considerando a meta do PNE de ampliar o acesso ao esporte, quanto às escolas públicas urbanas de EF e EM, apenas 39% contam com quadra esportiva, enquanto o laboratório de ciências está presente em apenas 17,7% das escolas de anos finais do EF e EM (urbanas e rurais). Esses números reforçam a importância de estabelecer padrões mais igualitários de oferta escolar.…"/>
          <p:cNvSpPr txBox="1"/>
          <p:nvPr/>
        </p:nvSpPr>
        <p:spPr>
          <a:xfrm>
            <a:off x="12043339" y="2782650"/>
            <a:ext cx="9361967" cy="9711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08026" indent="-208026" algn="l" defTabSz="751205">
              <a:lnSpc>
                <a:spcPct val="110000"/>
              </a:lnSpc>
              <a:spcBef>
                <a:spcPts val="1300"/>
              </a:spcBef>
              <a:buSzPct val="100000"/>
              <a:buChar char="‣"/>
              <a:defRPr sz="273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Além disso, considerando a meta do PNE de ampliar o acesso ao esporte,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quanto às escolas públicas urbanas de EF e EM, apenas 39% contam com quadra esportiva, enquanto o laboratório de ciências está presente em apenas 17,7% das escolas de anos finais do EF e EM (urbanas e rurais).</a:t>
            </a:r>
            <a:r>
              <a:t> Esses números reforçam a importância de estabelecer padrões mais igualitários de oferta escolar.</a:t>
            </a:r>
            <a:br/>
            <a:endParaRPr/>
          </a:p>
          <a:p>
            <a:pPr algn="l" defTabSz="751205">
              <a:lnSpc>
                <a:spcPct val="110000"/>
              </a:lnSpc>
              <a:spcBef>
                <a:spcPts val="1300"/>
              </a:spcBef>
              <a:defRPr sz="273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>
                <a:solidFill>
                  <a:srgbClr val="0B1D9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Estratégia 7.20 - </a:t>
            </a:r>
            <a:r>
              <a:t>Entre as escolas públicas que funcionam em prédio escolar: </a:t>
            </a:r>
            <a:endParaRPr sz="1092"/>
          </a:p>
          <a:p>
            <a:pPr algn="l" defTabSz="751205">
              <a:lnSpc>
                <a:spcPct val="110000"/>
              </a:lnSpc>
              <a:spcBef>
                <a:spcPts val="1300"/>
              </a:spcBef>
              <a:defRPr sz="273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	•	78% têm televisão; </a:t>
            </a:r>
          </a:p>
          <a:p>
            <a:pPr algn="l" defTabSz="751205">
              <a:lnSpc>
                <a:spcPct val="110000"/>
              </a:lnSpc>
              <a:spcBef>
                <a:spcPts val="1300"/>
              </a:spcBef>
              <a:defRPr sz="273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	•	71,5% têm DVD; </a:t>
            </a:r>
          </a:p>
          <a:p>
            <a:pPr algn="l" defTabSz="751205">
              <a:lnSpc>
                <a:spcPct val="110000"/>
              </a:lnSpc>
              <a:spcBef>
                <a:spcPts val="1300"/>
              </a:spcBef>
              <a:defRPr sz="273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	•	38% têm máquina copiadora; </a:t>
            </a:r>
          </a:p>
          <a:p>
            <a:pPr algn="l" defTabSz="751205">
              <a:lnSpc>
                <a:spcPct val="110000"/>
              </a:lnSpc>
              <a:spcBef>
                <a:spcPts val="1300"/>
              </a:spcBef>
              <a:defRPr sz="273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	•	68,7% têm equipamento de som; </a:t>
            </a:r>
          </a:p>
          <a:p>
            <a:pPr algn="l" defTabSz="751205">
              <a:lnSpc>
                <a:spcPct val="110000"/>
              </a:lnSpc>
              <a:spcBef>
                <a:spcPts val="1300"/>
              </a:spcBef>
              <a:defRPr sz="273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	•	56,3% têm equipamento de projeção multimídia; e </a:t>
            </a:r>
          </a:p>
          <a:p>
            <a:pPr algn="l" defTabSz="751205">
              <a:lnSpc>
                <a:spcPct val="110000"/>
              </a:lnSpc>
              <a:spcBef>
                <a:spcPts val="1300"/>
              </a:spcBef>
              <a:defRPr sz="273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	•	75% das escolas possuem computador. </a:t>
            </a:r>
            <a:br/>
            <a:endParaRPr/>
          </a:p>
        </p:txBody>
      </p:sp>
      <p:pic>
        <p:nvPicPr>
          <p:cNvPr id="142" name="Screen Shot 2018-06-07 at 9.08.02 PM.png" descr="Screen Shot 2018-06-07 at 9.08.0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1032" y="2694315"/>
            <a:ext cx="9361966" cy="9156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259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Lei 13.005/2014 - Plano Nacional de Educação | Exclusão e indiqs sociais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Lei 13.005/2014 - Plano Nacional de </a:t>
            </a:r>
            <a:r>
              <a:rPr dirty="0" err="1"/>
              <a:t>Educação</a:t>
            </a:r>
            <a:r>
              <a:rPr dirty="0"/>
              <a:t> | </a:t>
            </a:r>
            <a:r>
              <a:rPr dirty="0" err="1"/>
              <a:t>Exclusã</a:t>
            </a:r>
            <a:r>
              <a:rPr lang="pt-BR" dirty="0"/>
              <a:t>o e i</a:t>
            </a:r>
            <a:r>
              <a:rPr dirty="0" err="1"/>
              <a:t>ndiqs</a:t>
            </a:r>
            <a:r>
              <a:rPr dirty="0"/>
              <a:t> </a:t>
            </a:r>
            <a:r>
              <a:rPr dirty="0" err="1"/>
              <a:t>sociais</a:t>
            </a:r>
            <a:r>
              <a:rPr dirty="0"/>
              <a:t> </a:t>
            </a:r>
          </a:p>
        </p:txBody>
      </p:sp>
      <p:pic>
        <p:nvPicPr>
          <p:cNvPr id="151" name="Screen Shot 2018-06-07 at 9.15.52 PM.png" descr="Screen Shot 2018-06-07 at 9.15.5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0148" y="2401684"/>
            <a:ext cx="9782784" cy="4796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18-06-07 at 9.16.15 PM.png" descr="Screen Shot 2018-06-07 at 9.16.1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8256" y="7188946"/>
            <a:ext cx="9606569" cy="5847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reen Shot 2018-06-07 at 9.16.21 PM.png" descr="Screen Shot 2018-06-07 at 9.16.2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33412" y="2471748"/>
            <a:ext cx="7360439" cy="10874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259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Lei 13.005/2014 - Plano Nacional de Educação | Exclusão e indiqs sociais"/>
          <p:cNvSpPr txBox="1">
            <a:spLocks noGrp="1"/>
          </p:cNvSpPr>
          <p:nvPr>
            <p:ph type="ctrTitle"/>
          </p:nvPr>
        </p:nvSpPr>
        <p:spPr>
          <a:xfrm>
            <a:off x="1769523" y="804851"/>
            <a:ext cx="20828001" cy="13456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Lei 13.005/2014 - Plano Nacional de Educação | Exclusão e indiqs sociais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5F3A0C-2A60-45D4-8F15-4398FE53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5" y="2981250"/>
            <a:ext cx="10085878" cy="86077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06D53F-DFD3-41E6-991B-6B592793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523" y="3337479"/>
            <a:ext cx="10497682" cy="78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395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undo1.png" descr="fund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41" y="-25916"/>
            <a:ext cx="24431930" cy="1376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ei 13.005/2014 - Plano Nacional de Educação | Exclusão e trabalho"/>
          <p:cNvSpPr txBox="1">
            <a:spLocks noGrp="1"/>
          </p:cNvSpPr>
          <p:nvPr>
            <p:ph type="ctrTitle"/>
          </p:nvPr>
        </p:nvSpPr>
        <p:spPr>
          <a:xfrm>
            <a:off x="10495587" y="804851"/>
            <a:ext cx="12101937" cy="1345632"/>
          </a:xfrm>
          <a:prstGeom prst="rect">
            <a:avLst/>
          </a:prstGeom>
        </p:spPr>
        <p:txBody>
          <a:bodyPr/>
          <a:lstStyle>
            <a:lvl1pPr defTabSz="668655">
              <a:defRPr sz="405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Lei 13.005/2014 - Plano Nacional de Educação | Exclusão e trabalho</a:t>
            </a:r>
          </a:p>
        </p:txBody>
      </p:sp>
      <p:pic>
        <p:nvPicPr>
          <p:cNvPr id="157" name="Screen Shot 2018-06-07 at 9.23.10 PM.png" descr="Screen Shot 2018-06-07 at 9.23.1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3689" y="422014"/>
            <a:ext cx="7743455" cy="12871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A matrícula da educação profissional alcançou 1.831.003 estudantes em 2017. Quase 60% delas estão na rede pública.…"/>
          <p:cNvSpPr txBox="1"/>
          <p:nvPr/>
        </p:nvSpPr>
        <p:spPr>
          <a:xfrm>
            <a:off x="12043339" y="2630250"/>
            <a:ext cx="9361967" cy="103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110000"/>
              </a:lnSpc>
              <a:spcBef>
                <a:spcPts val="2900"/>
              </a:spcBef>
              <a:defRPr sz="38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A matrícula da educação profissional alcançou 1.831.003 estudantes em 2017. Quase 60% delas estão na rede pública. </a:t>
            </a:r>
          </a:p>
          <a:p>
            <a:pPr algn="l">
              <a:lnSpc>
                <a:spcPct val="110000"/>
              </a:lnSpc>
              <a:spcBef>
                <a:spcPts val="2900"/>
              </a:spcBef>
              <a:defRPr sz="38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A meta do PNE é de triplicar essas matrículas. </a:t>
            </a:r>
          </a:p>
          <a:p>
            <a:pPr algn="l">
              <a:lnSpc>
                <a:spcPct val="110000"/>
              </a:lnSpc>
              <a:spcBef>
                <a:spcPts val="2900"/>
              </a:spcBef>
              <a:defRPr sz="38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Se tomarmos como referência o ano de 2013, no qual o número de matrícula era de 1.831.003, o objetivo é alcançar 5.003.055. </a:t>
            </a:r>
          </a:p>
          <a:p>
            <a:pPr algn="l">
              <a:lnSpc>
                <a:spcPct val="110000"/>
              </a:lnSpc>
              <a:spcBef>
                <a:spcPts val="2900"/>
              </a:spcBef>
              <a:defRPr sz="38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Isso demandaria um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crescimento anual de 333.537 matrículas ano</a:t>
            </a:r>
            <a:r>
              <a:t> e corresponderia em 2017 a 3.001.833 (mais de um milhão de matrículas a mais do que foi alcançado).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Personalizar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Helvetica Neue</vt:lpstr>
      <vt:lpstr>Helvetica Neue Light</vt:lpstr>
      <vt:lpstr>Helvetica Neue Medium</vt:lpstr>
      <vt:lpstr>Helvetica Neue Thin</vt:lpstr>
      <vt:lpstr>Helvetica Neue UltraLight</vt:lpstr>
      <vt:lpstr>Times</vt:lpstr>
      <vt:lpstr>White</vt:lpstr>
      <vt:lpstr>4 anos do Plano Nacional de Educação</vt:lpstr>
      <vt:lpstr>Lei 13.005/2014 - Plano Nacional de Educação | Balanço</vt:lpstr>
      <vt:lpstr>Lei 13.005/2014 - Plano Nacional de Educação | Exclusão escolar</vt:lpstr>
      <vt:lpstr>Lei 13.005/2014 - Plano Nacional de Educação | Exclusão escolar</vt:lpstr>
      <vt:lpstr>Lei 13.005/2014 - Plano Nacional de Educação | Exclusão e deficiência</vt:lpstr>
      <vt:lpstr>Lei 13.005/2014 - Plano Nacional de Educação | Insumos de qualidade</vt:lpstr>
      <vt:lpstr>Lei 13.005/2014 - Plano Nacional de Educação | Exclusão e indiqs sociais </vt:lpstr>
      <vt:lpstr>Lei 13.005/2014 - Plano Nacional de Educação | Exclusão e indiqs sociais </vt:lpstr>
      <vt:lpstr>Lei 13.005/2014 - Plano Nacional de Educação | Exclusão e trabalho</vt:lpstr>
      <vt:lpstr>Lei 13.005/2014 - Plano Nacional de Educação | Qualidade e financiamento</vt:lpstr>
      <vt:lpstr>Lei 13.005/2014 - Plano Nacional de Educação | Qualidade e financiamento</vt:lpstr>
      <vt:lpstr>Lei 13.005/2014 - Plano Nacional de Educação</vt:lpstr>
      <vt:lpstr>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Distorção idade-série ou exclusão escolar?</dc:title>
  <dc:creator>Andressa Pellanda</dc:creator>
  <cp:lastModifiedBy>Andressa Pellanda</cp:lastModifiedBy>
  <cp:revision>13</cp:revision>
  <dcterms:modified xsi:type="dcterms:W3CDTF">2018-06-18T22:17:42Z</dcterms:modified>
</cp:coreProperties>
</file>