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58" r:id="rId7"/>
    <p:sldId id="275" r:id="rId8"/>
    <p:sldId id="276" r:id="rId9"/>
    <p:sldId id="288" r:id="rId10"/>
    <p:sldId id="290" r:id="rId11"/>
    <p:sldId id="274" r:id="rId12"/>
    <p:sldId id="277" r:id="rId13"/>
    <p:sldId id="273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7" r:id="rId22"/>
    <p:sldId id="286" r:id="rId23"/>
    <p:sldId id="272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40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1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85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26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72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4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56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78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8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1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7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2A58-1DB2-4D14-85D6-995056440390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902ED-2EB4-444B-9859-F8D0A0A28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66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potyguara13@yahoo.com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/>
          </a:bodyPr>
          <a:lstStyle/>
          <a:p>
            <a:r>
              <a:rPr lang="pt-BR" dirty="0">
                <a:latin typeface="Brush Script MT" panose="03060802040406070304" pitchFamily="66" charset="0"/>
              </a:rPr>
              <a:t>Educação Escolar Indígena: avanços, impasses e desafios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latin typeface="Brush Script MT" panose="03060802040406070304" pitchFamily="66" charset="0"/>
              </a:rPr>
              <a:t>Rita </a:t>
            </a:r>
            <a:r>
              <a:rPr lang="pt-BR" dirty="0" err="1">
                <a:latin typeface="Brush Script MT" panose="03060802040406070304" pitchFamily="66" charset="0"/>
              </a:rPr>
              <a:t>Potyguara</a:t>
            </a:r>
            <a:endParaRPr lang="pt-BR" dirty="0">
              <a:latin typeface="Brush Script MT" panose="03060802040406070304" pitchFamily="66" charset="0"/>
            </a:endParaRPr>
          </a:p>
          <a:p>
            <a:r>
              <a:rPr lang="pt-BR" dirty="0">
                <a:latin typeface="Brush Script MT" panose="03060802040406070304" pitchFamily="66" charset="0"/>
              </a:rPr>
              <a:t>Abril/2019</a:t>
            </a:r>
          </a:p>
          <a:p>
            <a:r>
              <a:rPr lang="pt-BR" dirty="0">
                <a:latin typeface="Brush Script MT" panose="03060802040406070304" pitchFamily="66" charset="0"/>
              </a:rPr>
              <a:t>Comissão de Educação da Câmara dos Deputados</a:t>
            </a:r>
          </a:p>
        </p:txBody>
      </p:sp>
    </p:spTree>
    <p:extLst>
      <p:ext uri="{BB962C8B-B14F-4D97-AF65-F5344CB8AC3E}">
        <p14:creationId xmlns:p14="http://schemas.microsoft.com/office/powerpoint/2010/main" val="5659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025BF1-CB73-4E81-AE1D-91C655E9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Avanços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12871F9-70FF-49B2-95EB-23B70CCF7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/>
              <a:t>Marcos </a:t>
            </a:r>
            <a:r>
              <a:rPr lang="pt-BR" sz="2400" dirty="0"/>
              <a:t>Normativos (CF, LDB, PNE, Resoluções do CNE e outros); </a:t>
            </a:r>
            <a:endParaRPr lang="pt-BR" sz="2400" dirty="0" smtClean="0"/>
          </a:p>
          <a:p>
            <a:r>
              <a:rPr lang="pt-BR" sz="2400" dirty="0" smtClean="0"/>
              <a:t>2 </a:t>
            </a:r>
            <a:r>
              <a:rPr lang="pt-BR" sz="2400" dirty="0"/>
              <a:t>CONEEI</a:t>
            </a:r>
            <a:r>
              <a:rPr lang="pt-BR" sz="2400" dirty="0" smtClean="0"/>
              <a:t>;</a:t>
            </a:r>
            <a:endParaRPr lang="pt-BR" sz="2400" dirty="0"/>
          </a:p>
          <a:p>
            <a:r>
              <a:rPr lang="pt-BR" sz="2400" dirty="0"/>
              <a:t>CNEEI;</a:t>
            </a:r>
          </a:p>
          <a:p>
            <a:r>
              <a:rPr lang="pt-BR" sz="2400" dirty="0"/>
              <a:t>Equipe no MEC e nas Secretarias;</a:t>
            </a:r>
          </a:p>
          <a:p>
            <a:r>
              <a:rPr lang="pt-BR" sz="2400" dirty="0"/>
              <a:t>Representação indígena no CNE;</a:t>
            </a:r>
          </a:p>
          <a:p>
            <a:r>
              <a:rPr lang="pt-BR" sz="2400" dirty="0"/>
              <a:t>Conselhos de EEI ou </a:t>
            </a:r>
            <a:r>
              <a:rPr lang="pt-BR" sz="2400" dirty="0" smtClean="0"/>
              <a:t>outras instâncias  </a:t>
            </a:r>
            <a:r>
              <a:rPr lang="pt-BR" sz="2400" dirty="0"/>
              <a:t>locais;</a:t>
            </a:r>
          </a:p>
          <a:p>
            <a:r>
              <a:rPr lang="pt-BR" sz="2400" dirty="0" err="1"/>
              <a:t>Fundeb</a:t>
            </a:r>
            <a:r>
              <a:rPr lang="pt-BR" sz="2400" dirty="0"/>
              <a:t> – valor diferenciado;</a:t>
            </a:r>
          </a:p>
          <a:p>
            <a:r>
              <a:rPr lang="pt-BR" sz="2400" dirty="0"/>
              <a:t>PNAE – diferenciado</a:t>
            </a:r>
            <a:r>
              <a:rPr lang="pt-BR" sz="2400" dirty="0" smtClean="0"/>
              <a:t>;</a:t>
            </a:r>
          </a:p>
          <a:p>
            <a:r>
              <a:rPr lang="pt-BR" sz="2400" dirty="0" err="1" smtClean="0"/>
              <a:t>Prolind</a:t>
            </a:r>
            <a:r>
              <a:rPr lang="pt-BR" sz="2400" dirty="0" smtClean="0"/>
              <a:t> e Saberes Indígenas;</a:t>
            </a:r>
            <a:endParaRPr lang="pt-BR" sz="2400" dirty="0"/>
          </a:p>
          <a:p>
            <a:r>
              <a:rPr lang="pt-BR" sz="2400" dirty="0" smtClean="0"/>
              <a:t>Experiência </a:t>
            </a:r>
            <a:r>
              <a:rPr lang="pt-BR" sz="2400" dirty="0"/>
              <a:t>piloto de construção.</a:t>
            </a:r>
          </a:p>
        </p:txBody>
      </p:sp>
    </p:spTree>
    <p:extLst>
      <p:ext uri="{BB962C8B-B14F-4D97-AF65-F5344CB8AC3E}">
        <p14:creationId xmlns:p14="http://schemas.microsoft.com/office/powerpoint/2010/main" val="23741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B006AF-07B0-43D9-BE0D-D2E470BF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0A1D730-D93A-484F-BE71-AD1F858D7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700" dirty="0"/>
              <a:t>Ameaça aos direitos indígenas/preconceito/</a:t>
            </a:r>
            <a:r>
              <a:rPr lang="pt-BR" sz="2700" dirty="0" smtClean="0"/>
              <a:t>discriminação/violência;</a:t>
            </a:r>
            <a:endParaRPr lang="pt-BR" sz="2700" dirty="0"/>
          </a:p>
          <a:p>
            <a:r>
              <a:rPr lang="pt-BR" sz="2700" dirty="0"/>
              <a:t>Restrição Orçamentária com os gastos públicos/políticas sociais;</a:t>
            </a:r>
          </a:p>
          <a:p>
            <a:r>
              <a:rPr lang="pt-BR" sz="2700" dirty="0"/>
              <a:t>Extinção/redução dos espaços de diálogo e participação social (Decreto 9.759/2019 Extingue e estabelece diretrizes, regras e limitações para colegiados da administração pública federal e Revoga o Decreto 8.243/2014 - Institui a Política Nacional de Participação Social - PNPS e o Sistema Nacional de Participação Social – SNPS);</a:t>
            </a:r>
          </a:p>
          <a:p>
            <a:r>
              <a:rPr lang="pt-BR" sz="2700" dirty="0"/>
              <a:t>Implementação do PNE 2014/2024.	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62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1A3569-7C77-4E28-BE76-BEBB0E7E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B1BFC9A-CBE5-4C18-BF6A-5944972A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prstClr val="black"/>
                </a:solidFill>
              </a:rPr>
              <a:t>PNE e Educação Escolar Indígena</a:t>
            </a:r>
          </a:p>
          <a:p>
            <a:pPr lvl="1"/>
            <a:r>
              <a:rPr lang="pt-BR" sz="2400" dirty="0" smtClean="0"/>
              <a:t>Formas de colaboração diferenciada;</a:t>
            </a:r>
          </a:p>
          <a:p>
            <a:pPr lvl="1"/>
            <a:r>
              <a:rPr lang="pt-BR" sz="2400" dirty="0" smtClean="0"/>
              <a:t>Ensino </a:t>
            </a:r>
            <a:r>
              <a:rPr lang="pt-BR" sz="2400" dirty="0"/>
              <a:t>fundamental nas próprias comunidades;</a:t>
            </a:r>
          </a:p>
          <a:p>
            <a:pPr lvl="1"/>
            <a:r>
              <a:rPr lang="pt-BR" sz="2400" dirty="0"/>
              <a:t>Produção de materiais didáticos </a:t>
            </a:r>
            <a:r>
              <a:rPr lang="pt-BR" sz="2400" dirty="0" smtClean="0"/>
              <a:t>específicos;</a:t>
            </a:r>
            <a:endParaRPr lang="pt-BR" sz="2400" dirty="0"/>
          </a:p>
          <a:p>
            <a:pPr lvl="1"/>
            <a:r>
              <a:rPr lang="pt-BR" sz="2400" dirty="0"/>
              <a:t>Desenvolvimento de instrumentos de acompanhamento que considerem o uso da língua </a:t>
            </a:r>
            <a:r>
              <a:rPr lang="pt-BR" sz="2400" dirty="0" smtClean="0"/>
              <a:t>materna;  </a:t>
            </a:r>
            <a:endParaRPr lang="pt-BR" sz="2400" dirty="0"/>
          </a:p>
          <a:p>
            <a:pPr lvl="1"/>
            <a:r>
              <a:rPr lang="pt-BR" sz="2400" dirty="0"/>
              <a:t>E</a:t>
            </a:r>
            <a:r>
              <a:rPr lang="pt-BR" sz="2400" dirty="0" smtClean="0"/>
              <a:t>ducação </a:t>
            </a:r>
            <a:r>
              <a:rPr lang="pt-BR" sz="2400" dirty="0"/>
              <a:t>em tempo integral, com base em consulta prévia e informada, considerando-se as peculiaridades locais</a:t>
            </a:r>
            <a:r>
              <a:rPr lang="pt-BR" sz="2400" dirty="0" smtClean="0"/>
              <a:t>;</a:t>
            </a:r>
          </a:p>
          <a:p>
            <a:pPr lvl="1"/>
            <a:endParaRPr lang="pt-BR" sz="1800" dirty="0"/>
          </a:p>
          <a:p>
            <a:pPr lvl="1"/>
            <a:endParaRPr lang="pt-BR" sz="1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6D9673-72E1-4D8F-929F-755FC5DD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CBD5C3E-EE0D-4F8E-9600-55CB9E03A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500" dirty="0"/>
              <a:t>Recursos orçamentários e financeiros adequados às          necessidades específicas;</a:t>
            </a:r>
          </a:p>
          <a:p>
            <a:r>
              <a:rPr lang="pt-BR" sz="2500" dirty="0"/>
              <a:t>Colaboração/cooperação entre União, estados e municípios;</a:t>
            </a:r>
          </a:p>
          <a:p>
            <a:r>
              <a:rPr lang="pt-BR" sz="2500" dirty="0"/>
              <a:t>Investimentos (recursos financeiros e novos procedimentos) adequados para a infraestrutura física e tecnológica; </a:t>
            </a:r>
          </a:p>
          <a:p>
            <a:r>
              <a:rPr lang="pt-BR" sz="2500" dirty="0"/>
              <a:t>Ampliação da oferta Ensino Fundamental II e Ensino Médio;</a:t>
            </a:r>
          </a:p>
          <a:p>
            <a:r>
              <a:rPr lang="pt-BR" sz="2500" dirty="0"/>
              <a:t>Organização das Redes (escolas regularizadas, </a:t>
            </a:r>
            <a:r>
              <a:rPr lang="pt-BR" sz="2500" dirty="0" err="1"/>
              <a:t>PPPs</a:t>
            </a:r>
            <a:r>
              <a:rPr lang="pt-BR" sz="2500" dirty="0"/>
              <a:t>, demanda X oferta);</a:t>
            </a:r>
          </a:p>
          <a:p>
            <a:r>
              <a:rPr lang="pt-BR" sz="2500" dirty="0"/>
              <a:t>Normativas locais (escola, magistério indígena);</a:t>
            </a:r>
          </a:p>
          <a:p>
            <a:r>
              <a:rPr lang="pt-BR" sz="2500" dirty="0"/>
              <a:t>Concurso especifico para professores.</a:t>
            </a:r>
          </a:p>
          <a:p>
            <a:endParaRPr lang="pt-BR" sz="25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79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6832DC-8BF7-4D26-9096-F4F23008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imagens</a:t>
            </a: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="" xmlns:a16="http://schemas.microsoft.com/office/drawing/2014/main" id="{632DDED6-4D24-41CC-9E0D-BC91BB052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2" y="1844825"/>
            <a:ext cx="4572396" cy="37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0C138A-7213-40BF-BE1F-11B3AD35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330CAFE5-FAD1-41E3-84F7-E3A0CEA4A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2" y="2148533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7A1A00-6E2F-41E4-AC3F-BB73363E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9B9EC5EB-A21C-4E27-8360-FD1F1B0C9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2" y="2148533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08E3E5-8924-4F05-B7BC-283F4170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A0FA2BC9-2282-44F1-AF46-F66B85BEB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2" y="2148533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2D3AE9-52F7-41BB-B70C-D4BEBA40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353A30EE-3E55-4294-871B-01E1CAA88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2" y="2148533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D68990-119F-4D8C-9B18-4C39EC1A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1A584DAA-31EE-4E18-92A6-2327879E5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802" y="2148533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rush Script MT" panose="03060802040406070304" pitchFamily="66" charset="0"/>
              </a:rPr>
              <a:t>Dados sobre População Indígena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População total: 817.963 pessoas (0,42% da população brasileira)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População Aldeada: 502.783 (61, 46% </a:t>
            </a:r>
            <a:r>
              <a:rPr lang="pt-BR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p.i</a:t>
            </a:r>
            <a:r>
              <a:rPr 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População urbana: 315.180 (38,54% </a:t>
            </a:r>
            <a:r>
              <a:rPr lang="pt-BR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p.i</a:t>
            </a:r>
            <a:r>
              <a:rPr 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305 etnias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274 línguas indígenas faladas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pt-BR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Isolados: 82 referências; 32 confirmadas</a:t>
            </a:r>
          </a:p>
          <a:p>
            <a:pPr>
              <a:buFont typeface="Wingdings" pitchFamily="2" charset="2"/>
              <a:buChar char="Ø"/>
              <a:defRPr/>
            </a:pPr>
            <a:endParaRPr lang="pt-BR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98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E02F9B-EF3B-4762-B667-5A7A6F16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984B57A8-3502-43E0-BA8A-C8C2F3D23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B9CDF3-82E3-4747-BA4C-FFD4A3D9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0DE13DBB-2DFD-4DD0-8A5F-D4CB9FFC9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C238A9-8FCB-466F-9C05-3053D7CC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9DDC63FC-4461-42AE-9346-3F0525659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rush Script MT" panose="03060802040406070304" pitchFamily="66" charset="0"/>
              </a:rPr>
              <a:t>Contatos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 algn="ctr">
              <a:buNone/>
            </a:pPr>
            <a:r>
              <a:rPr lang="pt-BR" dirty="0"/>
              <a:t>Rita </a:t>
            </a:r>
            <a:r>
              <a:rPr lang="pt-BR" dirty="0" err="1"/>
              <a:t>Potyguara</a:t>
            </a:r>
            <a:endParaRPr lang="pt-BR" dirty="0"/>
          </a:p>
          <a:p>
            <a:pPr marL="0" indent="0" algn="ctr">
              <a:buNone/>
            </a:pPr>
            <a:r>
              <a:rPr lang="pt-BR" dirty="0">
                <a:hlinkClick r:id="rId2"/>
              </a:rPr>
              <a:t>potyguara13@yahoo.com.br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>
                <a:latin typeface="Brush Script MT" panose="03060802040406070304" pitchFamily="66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9407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rush Script MT" panose="03060802040406070304" pitchFamily="66" charset="0"/>
              </a:rPr>
              <a:t>Dados sobre População Indígena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500" dirty="0">
                <a:cs typeface="Arial" panose="020B0604020202020204" pitchFamily="34" charset="0"/>
              </a:rPr>
              <a:t>17,5% da PI total não fala a língua portuguesa;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500" dirty="0">
                <a:cs typeface="Arial" panose="020B0604020202020204" pitchFamily="34" charset="0"/>
              </a:rPr>
              <a:t>Entre os aldeados 57,3% falam algumas de suas línguas e 28,8% não falam a Língua Portuguesa;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500" dirty="0">
                <a:cs typeface="Arial" panose="020B0604020202020204" pitchFamily="34" charset="0"/>
              </a:rPr>
              <a:t>O Norte possui a maior </a:t>
            </a:r>
            <a:r>
              <a:rPr lang="pt-BR" sz="2500" dirty="0" smtClean="0">
                <a:cs typeface="Arial" panose="020B0604020202020204" pitchFamily="34" charset="0"/>
              </a:rPr>
              <a:t>população, </a:t>
            </a:r>
            <a:r>
              <a:rPr lang="pt-BR" sz="2500" dirty="0">
                <a:cs typeface="Arial" panose="020B0604020202020204" pitchFamily="34" charset="0"/>
              </a:rPr>
              <a:t>seguido pelo </a:t>
            </a:r>
            <a:r>
              <a:rPr lang="pt-BR" sz="2500" dirty="0" smtClean="0">
                <a:cs typeface="Arial" panose="020B0604020202020204" pitchFamily="34" charset="0"/>
              </a:rPr>
              <a:t>NE;</a:t>
            </a:r>
            <a:endParaRPr lang="pt-BR" sz="25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500" dirty="0"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457200" y="116633"/>
            <a:ext cx="8229600" cy="1255286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rush Script MT" panose="03060802040406070304" pitchFamily="66" charset="0"/>
              </a:rPr>
              <a:t>Dados 2010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2405"/>
            <a:ext cx="8229600" cy="41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2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rush Script MT" panose="03060802040406070304" pitchFamily="66" charset="0"/>
              </a:rPr>
              <a:t>Dados 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052638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2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7053ED-592D-4403-BED3-2E8676FC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Censo Escolar 2016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D80AAA3-5654-4DD1-8D59-E6A4C2064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3.212 </a:t>
            </a:r>
            <a:r>
              <a:rPr lang="pt-BR" dirty="0"/>
              <a:t>Escolas</a:t>
            </a:r>
          </a:p>
          <a:p>
            <a:r>
              <a:rPr lang="pt-BR" dirty="0"/>
              <a:t>254.788 Matrículas</a:t>
            </a:r>
          </a:p>
          <a:p>
            <a:r>
              <a:rPr lang="pt-BR" dirty="0"/>
              <a:t>18.120 Professores</a:t>
            </a:r>
          </a:p>
          <a:p>
            <a:pPr marL="0" indent="0" algn="ctr">
              <a:buNone/>
            </a:pPr>
            <a:r>
              <a:rPr lang="pt-BR" b="1" dirty="0"/>
              <a:t>Situação das escolas</a:t>
            </a:r>
            <a:endParaRPr lang="pt-BR" dirty="0"/>
          </a:p>
          <a:p>
            <a:r>
              <a:rPr lang="pt-BR" dirty="0"/>
              <a:t>40,8% não </a:t>
            </a:r>
            <a:r>
              <a:rPr lang="pt-BR" dirty="0" smtClean="0"/>
              <a:t>regularizadas;</a:t>
            </a:r>
            <a:endParaRPr lang="pt-BR" dirty="0"/>
          </a:p>
          <a:p>
            <a:r>
              <a:rPr lang="pt-BR" dirty="0"/>
              <a:t>30% não funcionam em prédio escolar;</a:t>
            </a:r>
          </a:p>
          <a:p>
            <a:r>
              <a:rPr lang="pt-BR" dirty="0"/>
              <a:t>97,1% </a:t>
            </a:r>
            <a:r>
              <a:rPr lang="pt-BR" dirty="0" smtClean="0"/>
              <a:t>em </a:t>
            </a:r>
            <a:r>
              <a:rPr lang="pt-BR" dirty="0"/>
              <a:t>área rural e 2,9% em área urbana;</a:t>
            </a:r>
          </a:p>
          <a:p>
            <a:r>
              <a:rPr lang="pt-BR" dirty="0"/>
              <a:t>42,1% </a:t>
            </a:r>
            <a:r>
              <a:rPr lang="pt-BR" dirty="0" smtClean="0"/>
              <a:t>com acesso </a:t>
            </a:r>
            <a:r>
              <a:rPr lang="pt-BR" dirty="0"/>
              <a:t>à água filtrada e 57,9</a:t>
            </a:r>
            <a:r>
              <a:rPr lang="pt-BR" dirty="0" smtClean="0"/>
              <a:t>%;</a:t>
            </a:r>
            <a:endParaRPr lang="pt-BR" dirty="0"/>
          </a:p>
          <a:p>
            <a:r>
              <a:rPr lang="pt-BR" dirty="0"/>
              <a:t>36,4% </a:t>
            </a:r>
            <a:r>
              <a:rPr lang="pt-BR" dirty="0" smtClean="0"/>
              <a:t>sem </a:t>
            </a:r>
            <a:r>
              <a:rPr lang="pt-BR" dirty="0"/>
              <a:t>energia elétrica;</a:t>
            </a:r>
          </a:p>
          <a:p>
            <a:r>
              <a:rPr lang="pt-BR" dirty="0"/>
              <a:t>48,7% </a:t>
            </a:r>
            <a:r>
              <a:rPr lang="pt-BR" dirty="0" smtClean="0"/>
              <a:t>sem esgoto </a:t>
            </a:r>
            <a:r>
              <a:rPr lang="pt-BR" dirty="0"/>
              <a:t>sanitário;</a:t>
            </a:r>
          </a:p>
          <a:p>
            <a:r>
              <a:rPr lang="pt-BR" dirty="0"/>
              <a:t>89,7% </a:t>
            </a:r>
            <a:r>
              <a:rPr lang="pt-BR" dirty="0" smtClean="0"/>
              <a:t>sem biblioteca</a:t>
            </a:r>
            <a:r>
              <a:rPr lang="pt-BR" dirty="0"/>
              <a:t>;</a:t>
            </a:r>
          </a:p>
          <a:p>
            <a:r>
              <a:rPr lang="pt-BR" dirty="0"/>
              <a:t>53,1% usam material </a:t>
            </a:r>
            <a:r>
              <a:rPr lang="pt-BR" dirty="0" smtClean="0"/>
              <a:t>didático específico.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88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BADDDF-4265-40A8-98A8-359B82D7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Censo Escolar 2016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AB3776E-654F-4233-957D-A6E36DD91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/>
              <a:t>Situação dos Professores</a:t>
            </a:r>
          </a:p>
          <a:p>
            <a:r>
              <a:rPr lang="pt-BR" dirty="0" smtClean="0"/>
              <a:t>46,6 % </a:t>
            </a:r>
            <a:r>
              <a:rPr lang="pt-BR" dirty="0"/>
              <a:t>formação superior</a:t>
            </a:r>
          </a:p>
          <a:p>
            <a:r>
              <a:rPr lang="pt-BR" dirty="0" smtClean="0"/>
              <a:t>46,5% com </a:t>
            </a:r>
            <a:r>
              <a:rPr lang="pt-BR" dirty="0"/>
              <a:t>ensino </a:t>
            </a:r>
            <a:r>
              <a:rPr lang="pt-BR" dirty="0" smtClean="0"/>
              <a:t>médio;</a:t>
            </a:r>
          </a:p>
          <a:p>
            <a:r>
              <a:rPr lang="pt-BR" dirty="0" smtClean="0"/>
              <a:t>4,5% ensino fundamental</a:t>
            </a:r>
          </a:p>
          <a:p>
            <a:r>
              <a:rPr lang="pt-BR" dirty="0" smtClean="0"/>
              <a:t>71% com </a:t>
            </a:r>
            <a:r>
              <a:rPr lang="pt-BR" dirty="0"/>
              <a:t>contrato </a:t>
            </a:r>
            <a:r>
              <a:rPr lang="pt-BR" dirty="0" smtClean="0"/>
              <a:t>temporário;</a:t>
            </a:r>
            <a:endParaRPr lang="pt-BR" dirty="0"/>
          </a:p>
          <a:p>
            <a:r>
              <a:rPr lang="pt-BR" dirty="0" smtClean="0"/>
              <a:t>21,3% concursado/efetivo;</a:t>
            </a:r>
          </a:p>
          <a:p>
            <a:r>
              <a:rPr lang="pt-BR" dirty="0" smtClean="0"/>
              <a:t>2,3% celetista/terceirizado;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maioria é </a:t>
            </a:r>
            <a:r>
              <a:rPr lang="pt-BR" dirty="0" smtClean="0"/>
              <a:t>indígena.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3D667C-9CD7-4DCE-AC4F-6037410A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Censo Escolar 2016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9AB726A-E351-43B2-98AB-E75066341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/>
              <a:t>Situação das Matrículas (254.788)</a:t>
            </a:r>
          </a:p>
          <a:p>
            <a:r>
              <a:rPr lang="pt-BR" dirty="0" smtClean="0"/>
              <a:t>9%</a:t>
            </a:r>
            <a:r>
              <a:rPr lang="pt-BR" dirty="0"/>
              <a:t> </a:t>
            </a:r>
            <a:r>
              <a:rPr lang="pt-BR" dirty="0" smtClean="0"/>
              <a:t>educação </a:t>
            </a:r>
            <a:r>
              <a:rPr lang="pt-BR" dirty="0"/>
              <a:t>infantil; </a:t>
            </a:r>
            <a:endParaRPr lang="pt-BR" dirty="0" smtClean="0"/>
          </a:p>
          <a:p>
            <a:r>
              <a:rPr lang="pt-BR" dirty="0" smtClean="0"/>
              <a:t>63%</a:t>
            </a:r>
            <a:r>
              <a:rPr lang="pt-BR" dirty="0"/>
              <a:t> </a:t>
            </a:r>
            <a:r>
              <a:rPr lang="pt-BR" dirty="0" smtClean="0"/>
              <a:t>ensino fundamental;</a:t>
            </a:r>
          </a:p>
          <a:p>
            <a:r>
              <a:rPr lang="pt-BR" dirty="0" smtClean="0"/>
              <a:t>10%</a:t>
            </a:r>
            <a:r>
              <a:rPr lang="pt-BR" dirty="0"/>
              <a:t> </a:t>
            </a:r>
            <a:r>
              <a:rPr lang="pt-BR" dirty="0" smtClean="0"/>
              <a:t>ensino médio;</a:t>
            </a:r>
          </a:p>
          <a:p>
            <a:r>
              <a:rPr lang="pt-BR" dirty="0" smtClean="0"/>
              <a:t>1% educação profissional;</a:t>
            </a:r>
          </a:p>
          <a:p>
            <a:r>
              <a:rPr lang="pt-BR" dirty="0" smtClean="0"/>
              <a:t>9% EJA;</a:t>
            </a:r>
            <a:endParaRPr lang="pt-BR" dirty="0"/>
          </a:p>
          <a:p>
            <a:r>
              <a:rPr lang="pt-BR" dirty="0"/>
              <a:t>8</a:t>
            </a:r>
            <a:r>
              <a:rPr lang="pt-BR" dirty="0" smtClean="0"/>
              <a:t>% educação </a:t>
            </a:r>
            <a:r>
              <a:rPr lang="pt-BR" dirty="0"/>
              <a:t>integral ou </a:t>
            </a:r>
            <a:r>
              <a:rPr lang="pt-BR" dirty="0" smtClean="0"/>
              <a:t>ativ. complementar.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522</Words>
  <Application>Microsoft Office PowerPoint</Application>
  <PresentationFormat>Apresentação na tela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Brush Script MT</vt:lpstr>
      <vt:lpstr>Calibri</vt:lpstr>
      <vt:lpstr>Garamond</vt:lpstr>
      <vt:lpstr>Wingdings</vt:lpstr>
      <vt:lpstr>Tema do Office</vt:lpstr>
      <vt:lpstr>Educação Escolar Indígena: avanços, impasses e desafios</vt:lpstr>
      <vt:lpstr>Dados sobre População Indígena</vt:lpstr>
      <vt:lpstr>Dados sobre População Indígena </vt:lpstr>
      <vt:lpstr>Apresentação do PowerPoint</vt:lpstr>
      <vt:lpstr>Dados 2010</vt:lpstr>
      <vt:lpstr>Dados 2010</vt:lpstr>
      <vt:lpstr>Dados Censo Escolar 2016</vt:lpstr>
      <vt:lpstr>Censo Escolar 2016</vt:lpstr>
      <vt:lpstr>Censo Escolar 2016</vt:lpstr>
      <vt:lpstr>Avanços</vt:lpstr>
      <vt:lpstr>Desafios</vt:lpstr>
      <vt:lpstr>Desafios</vt:lpstr>
      <vt:lpstr>Desafios</vt:lpstr>
      <vt:lpstr>Algumas imagens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Contatos</vt:lpstr>
    </vt:vector>
  </TitlesOfParts>
  <Company>Ministério da Educação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debate e reflexão sobre a Lei 11.645/20038</dc:title>
  <dc:creator>Rita Gomes do Nascimento</dc:creator>
  <cp:lastModifiedBy>Walisson Maurício de Pinho Araújo</cp:lastModifiedBy>
  <cp:revision>84</cp:revision>
  <dcterms:created xsi:type="dcterms:W3CDTF">2016-04-05T17:32:01Z</dcterms:created>
  <dcterms:modified xsi:type="dcterms:W3CDTF">2019-04-24T12:04:11Z</dcterms:modified>
</cp:coreProperties>
</file>