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4"/>
  </p:notesMasterIdLst>
  <p:handoutMasterIdLst>
    <p:handoutMasterId r:id="rId35"/>
  </p:handoutMasterIdLst>
  <p:sldIdLst>
    <p:sldId id="256" r:id="rId5"/>
    <p:sldId id="292" r:id="rId6"/>
    <p:sldId id="257" r:id="rId7"/>
    <p:sldId id="258" r:id="rId8"/>
    <p:sldId id="287" r:id="rId9"/>
    <p:sldId id="284" r:id="rId10"/>
    <p:sldId id="293" r:id="rId11"/>
    <p:sldId id="294" r:id="rId12"/>
    <p:sldId id="295" r:id="rId13"/>
    <p:sldId id="296" r:id="rId14"/>
    <p:sldId id="298" r:id="rId15"/>
    <p:sldId id="297" r:id="rId16"/>
    <p:sldId id="285" r:id="rId17"/>
    <p:sldId id="271" r:id="rId18"/>
    <p:sldId id="268" r:id="rId19"/>
    <p:sldId id="283" r:id="rId20"/>
    <p:sldId id="278" r:id="rId21"/>
    <p:sldId id="272" r:id="rId22"/>
    <p:sldId id="300" r:id="rId23"/>
    <p:sldId id="270" r:id="rId24"/>
    <p:sldId id="280" r:id="rId25"/>
    <p:sldId id="301" r:id="rId26"/>
    <p:sldId id="302" r:id="rId27"/>
    <p:sldId id="303" r:id="rId28"/>
    <p:sldId id="305" r:id="rId29"/>
    <p:sldId id="306" r:id="rId30"/>
    <p:sldId id="307" r:id="rId31"/>
    <p:sldId id="308" r:id="rId32"/>
    <p:sldId id="279" r:id="rId33"/>
  </p:sldIdLst>
  <p:sldSz cx="12192000" cy="6858000"/>
  <p:notesSz cx="9918700" cy="6818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ÚLIA SOUSA de CASTRO" initials="GSdC" lastIdx="1" clrIdx="0">
    <p:extLst>
      <p:ext uri="{19B8F6BF-5375-455C-9EA6-DF929625EA0E}">
        <p15:presenceInfo xmlns:p15="http://schemas.microsoft.com/office/powerpoint/2012/main" userId="S-1-5-21-2076597496-86852003-636688714-301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94DC"/>
    <a:srgbClr val="AFABAB"/>
    <a:srgbClr val="3B383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3" autoAdjust="0"/>
    <p:restoredTop sz="77445" autoAdjust="0"/>
  </p:normalViewPr>
  <p:slideViewPr>
    <p:cSldViewPr snapToGrid="0">
      <p:cViewPr varScale="1">
        <p:scale>
          <a:sx n="91" d="100"/>
          <a:sy n="91" d="100"/>
        </p:scale>
        <p:origin x="13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18306" y="2"/>
            <a:ext cx="4298103" cy="342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B30CA-DB3B-4867-93CD-8DA3C105B892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4" y="6476217"/>
            <a:ext cx="4298103" cy="34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18306" y="6476217"/>
            <a:ext cx="4298103" cy="34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9C7B-C1F2-4BC7-98AA-CFDDC3900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252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FE28F-2BA3-4DDE-BE03-A3F09B5AA361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4075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1871" y="3281315"/>
            <a:ext cx="7934959" cy="2684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4" y="6476217"/>
            <a:ext cx="4298103" cy="34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18306" y="6476217"/>
            <a:ext cx="4298103" cy="34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FE19-8827-4F85-9452-5687AE64A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362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770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350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69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No presente mandado de segurança, o sindicato impetrante alega que a decisão irá prejudicar os profissionais do magistério de todo o país (...) (i) ainda não foi ouvida a parte representativa dos profissionais do magistério, fragilizando os princípios do contraditório e da ampla defesa (</a:t>
            </a:r>
            <a:r>
              <a:rPr lang="pt-B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 art. 22 da Lei nº 11.494/2007 prevê expressamente a aplicação de, pelo menos, 60% dos recursos para pagamento de remuneração dos profissionais do magistério; (</a:t>
            </a:r>
            <a:r>
              <a:rPr lang="pt-B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os servidores do magistério não estarão, sem justa causa, se enriquecendo, tendo em vista a indiscutível previsão legal da </a:t>
            </a:r>
            <a:r>
              <a:rPr lang="pt-B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subvinculação</a:t>
            </a:r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</a:t>
            </a:r>
            <a:r>
              <a:rPr lang="pt-B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</a:t>
            </a:r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os recursos extraordinários podem ser pagos por meio de abono salarial, que possui caráter provisório, razão pela qual não cabe falar em teto remuneratório nem em irredutibilidade salarial; (v) o respeito à lei de responsabilidade fiscal não pode obstar o pagamento de recurso previsto legalmente; e (vi) os recursos ordinários anuais, não repassados pela União, devem ser executados, agora, de maneira extraordinária</a:t>
            </a:r>
          </a:p>
          <a:p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16. </a:t>
            </a:r>
            <a:r>
              <a:rPr lang="pt-BR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probabilidade do direito invocado é esvaziada</a:t>
            </a:r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principalmente, por conta de dois argumentos. Em </a:t>
            </a:r>
            <a:r>
              <a:rPr lang="pt-BR" sz="11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 lugar</a:t>
            </a:r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art. 22 da Lei nº 11.494/2007 faz expressa menção a 60% dos “recursos anuais”, sendo razoável a interpretação que exclui de seu conteúdo recursos eventuais ou extraordinários, como seriam os recursos objeto deste mandado de segurança. Em </a:t>
            </a:r>
            <a:r>
              <a:rPr lang="pt-BR" sz="11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lugar</a:t>
            </a:r>
            <a:r>
              <a:rPr lang="pt-B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previsão legal expressa é de que os recursos sejam utilizados para o pagamento da “remuneração dos professores no magistério”, não havendo qualquer previsão para a concessão de abono ou qualquer outro favorecimento pessoal momentâneo, e não valorização abrangente e continuada da categoria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055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45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985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587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414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601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854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>
                <a:solidFill>
                  <a:prstClr val="black"/>
                </a:solidFill>
              </a:rPr>
              <a:pPr/>
              <a:t>25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5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626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83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>
                <a:solidFill>
                  <a:prstClr val="black"/>
                </a:solidFill>
              </a:rPr>
              <a:pPr/>
              <a:t>27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12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>
                <a:solidFill>
                  <a:prstClr val="black"/>
                </a:solidFill>
              </a:rPr>
              <a:pPr/>
              <a:t>28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99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68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83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96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96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46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29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FE19-8827-4F85-9452-5687AE64A62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18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421A-4713-428E-B839-E44D0447AD3E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DB80-DD65-40A3-ABE1-7ECBE1CA9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421A-4713-428E-B839-E44D0447AD3E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DB80-DD65-40A3-ABE1-7ECBE1CA9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22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421A-4713-428E-B839-E44D0447AD3E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DB80-DD65-40A3-ABE1-7ECBE1CA9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3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6633"/>
                </a:solidFill>
                <a:latin typeface="Arial" pitchFamily="34" charset="0"/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6633"/>
                </a:solidFill>
                <a:latin typeface="Arial" pitchFamily="34" charset="0"/>
              </a:endParaRPr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3" name="Picture 8" descr="Título branc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683" y="-26988"/>
            <a:ext cx="12240684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92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273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white"/>
                </a:solidFill>
              </a:rPr>
              <a:pPr/>
              <a:t>5/21/2019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33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white"/>
                </a:solidFill>
              </a:rPr>
              <a:pPr/>
              <a:t>5/21/2019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1960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02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white"/>
                </a:solidFill>
              </a:rPr>
              <a:pPr/>
              <a:t>5/21/2019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9034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69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04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421A-4713-428E-B839-E44D0447AD3E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DB80-DD65-40A3-ABE1-7ECBE1CA9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078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>
                <a:solidFill>
                  <a:prstClr val="white"/>
                </a:solidFill>
              </a:rPr>
              <a:pPr/>
              <a:t>5/21/2019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6633"/>
              </a:solidFill>
              <a:latin typeface="Arial" pitchFamily="34" charset="0"/>
            </a:endParaRPr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6633"/>
              </a:solidFill>
              <a:latin typeface="Arial" pitchFamily="34" charset="0"/>
            </a:endParaRPr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3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56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4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6633"/>
                </a:solidFill>
                <a:latin typeface="Arial" pitchFamily="34" charset="0"/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6633"/>
                </a:solidFill>
                <a:latin typeface="Arial" pitchFamily="34" charset="0"/>
              </a:endParaRPr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3" name="Picture 8" descr="Título branc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683" y="-26988"/>
            <a:ext cx="12240684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544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0490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white"/>
                </a:solidFill>
              </a:rPr>
              <a:pPr/>
              <a:t>5/21/2019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82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white"/>
                </a:solidFill>
              </a:rPr>
              <a:pPr/>
              <a:t>5/21/2019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8416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78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white"/>
                </a:solidFill>
              </a:rPr>
              <a:pPr/>
              <a:t>5/21/2019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8338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6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421A-4713-428E-B839-E44D0447AD3E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DB80-DD65-40A3-ABE1-7ECBE1CA9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743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63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>
                <a:solidFill>
                  <a:prstClr val="white"/>
                </a:solidFill>
              </a:rPr>
              <a:pPr/>
              <a:t>5/21/2019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6633"/>
              </a:solidFill>
              <a:latin typeface="Arial" pitchFamily="34" charset="0"/>
            </a:endParaRPr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6633"/>
              </a:solidFill>
              <a:latin typeface="Arial" pitchFamily="34" charset="0"/>
            </a:endParaRPr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6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02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79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6633"/>
                </a:solidFill>
                <a:latin typeface="Arial" pitchFamily="34" charset="0"/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6633"/>
                </a:solidFill>
                <a:latin typeface="Arial" pitchFamily="34" charset="0"/>
              </a:endParaRPr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3" name="Picture 8" descr="Título branc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683" y="-26988"/>
            <a:ext cx="12240684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250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6820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white"/>
                </a:solidFill>
              </a:rPr>
              <a:pPr/>
              <a:t>5/21/2019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52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white"/>
                </a:solidFill>
              </a:rPr>
              <a:pPr/>
              <a:t>5/21/2019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0494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55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white"/>
                </a:solidFill>
              </a:rPr>
              <a:pPr/>
              <a:t>5/21/2019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0365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421A-4713-428E-B839-E44D0447AD3E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DB80-DD65-40A3-ABE1-7ECBE1CA9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933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7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74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>
                <a:solidFill>
                  <a:prstClr val="white"/>
                </a:solidFill>
              </a:rPr>
              <a:pPr/>
              <a:t>5/21/2019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6633"/>
              </a:solidFill>
              <a:latin typeface="Arial" pitchFamily="34" charset="0"/>
            </a:endParaRPr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6633"/>
              </a:solidFill>
              <a:latin typeface="Arial" pitchFamily="34" charset="0"/>
            </a:endParaRPr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33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55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5/21/2019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5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421A-4713-428E-B839-E44D0447AD3E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DB80-DD65-40A3-ABE1-7ECBE1CA9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34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421A-4713-428E-B839-E44D0447AD3E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DB80-DD65-40A3-ABE1-7ECBE1CA9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55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421A-4713-428E-B839-E44D0447AD3E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DB80-DD65-40A3-ABE1-7ECBE1CA9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10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421A-4713-428E-B839-E44D0447AD3E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DB80-DD65-40A3-ABE1-7ECBE1CA9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07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421A-4713-428E-B839-E44D0447AD3E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DB80-DD65-40A3-ABE1-7ECBE1CA9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5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421A-4713-428E-B839-E44D0447AD3E}" type="datetimeFigureOut">
              <a:rPr lang="pt-BR" smtClean="0"/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DB80-DD65-40A3-ABE1-7ECBE1CA9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0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6633"/>
              </a:solidFill>
              <a:latin typeface="Arial" pitchFamily="34" charset="0"/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6633"/>
              </a:solidFill>
              <a:latin typeface="Arial" pitchFamily="34" charset="0"/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213AF-26F6-41FA-8D85-E2C5388D6E58}" type="datetimeFigureOut">
              <a:rPr lang="en-US" smtClean="0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5/21/2019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BBC35B-A44B-4119-B8DA-DE9E3DFADA20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1" name="Picture 19" descr="Fundo branc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0584" y="-14288"/>
            <a:ext cx="1221316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6633"/>
              </a:solidFill>
              <a:latin typeface="Arial" pitchFamily="34" charset="0"/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6633"/>
              </a:solidFill>
              <a:latin typeface="Arial" pitchFamily="34" charset="0"/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213AF-26F6-41FA-8D85-E2C5388D6E58}" type="datetimeFigureOut">
              <a:rPr lang="en-US" smtClean="0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5/21/2019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BBC35B-A44B-4119-B8DA-DE9E3DFADA20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1" name="Picture 19" descr="Fundo branc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0584" y="-14288"/>
            <a:ext cx="1221316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41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6633"/>
              </a:solidFill>
              <a:latin typeface="Arial" pitchFamily="34" charset="0"/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6633"/>
              </a:solidFill>
              <a:latin typeface="Arial" pitchFamily="34" charset="0"/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prstClr val="white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213AF-26F6-41FA-8D85-E2C5388D6E58}" type="datetimeFigureOut">
              <a:rPr lang="en-US" smtClean="0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5/21/2019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BBC35B-A44B-4119-B8DA-DE9E3DFADA20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1" name="Picture 19" descr="Fundo branc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0584" y="-14288"/>
            <a:ext cx="1221316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21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pf.mp.br/grandes-casos/caso-fundef/roteiro-de-atuacao-fundeb-funde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228601" y="-180976"/>
            <a:ext cx="12515850" cy="7040166"/>
          </a:xfrm>
          <a:prstGeom prst="rect">
            <a:avLst/>
          </a:prstGeom>
          <a:blipFill dpi="0"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352429" y="2258019"/>
            <a:ext cx="12744451" cy="2162175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952621" y="2504777"/>
            <a:ext cx="813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PRECATÓRIOS DO FUNDEF</a:t>
            </a:r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44359" y="3208383"/>
            <a:ext cx="12128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</a:rPr>
              <a:t>Audiência Pública </a:t>
            </a:r>
            <a:r>
              <a:rPr lang="pt-BR" sz="2200" dirty="0" smtClean="0">
                <a:solidFill>
                  <a:schemeClr val="bg1"/>
                </a:solidFill>
              </a:rPr>
              <a:t>da Comissão de Educação da Câmara dos Deputados</a:t>
            </a:r>
            <a:endParaRPr lang="pt-BR" sz="2200" dirty="0" smtClean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100" dirty="0" smtClean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1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Brasília, 21 de maio de 2019</a:t>
            </a:r>
            <a:endParaRPr lang="pt-BR" sz="21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422910" y="-228601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39972" y="2143595"/>
            <a:ext cx="10526232" cy="3845534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9652" y="173348"/>
            <a:ext cx="110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TCU</a:t>
            </a:r>
            <a:endParaRPr lang="pt-BR" sz="2800" b="1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-74063" y="1162313"/>
            <a:ext cx="124290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60216" y="2725637"/>
            <a:ext cx="102875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Concluiu pela impossibilidade </a:t>
            </a:r>
            <a:r>
              <a:rPr lang="pt-BR" sz="2800" dirty="0">
                <a:solidFill>
                  <a:schemeClr val="bg1"/>
                </a:solidFill>
              </a:rPr>
              <a:t>de utilizar os recursos dos precatórios do Fundef para pagamentos de abonos, rateios ou passivos trabalhistas e </a:t>
            </a:r>
            <a:r>
              <a:rPr lang="pt-BR" sz="2800" dirty="0" smtClean="0">
                <a:solidFill>
                  <a:schemeClr val="bg1"/>
                </a:solidFill>
              </a:rPr>
              <a:t>previdenciários, acolhendo o entendimento apresentado pelo FNDE.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 </a:t>
            </a:r>
            <a:endParaRPr lang="pt-BR" sz="2800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22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422910" y="-228601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921488" y="2087482"/>
            <a:ext cx="10526232" cy="3845534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9652" y="173348"/>
            <a:ext cx="110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TCU</a:t>
            </a:r>
            <a:endParaRPr lang="pt-BR" sz="2800" b="1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-74063" y="1162313"/>
            <a:ext cx="124290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26966" y="2200870"/>
            <a:ext cx="10287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Concluiu pela impossibilidade </a:t>
            </a:r>
            <a:r>
              <a:rPr lang="pt-BR" sz="2400" dirty="0">
                <a:solidFill>
                  <a:schemeClr val="bg1"/>
                </a:solidFill>
              </a:rPr>
              <a:t>de utilizar os recursos dos precatórios do Fundef para pagamentos de </a:t>
            </a:r>
            <a:r>
              <a:rPr lang="pt-BR" sz="2400" dirty="0" smtClean="0">
                <a:solidFill>
                  <a:schemeClr val="bg1"/>
                </a:solidFill>
              </a:rPr>
              <a:t>remunerações ordinárias e encargos sociais, considerando que: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Os </a:t>
            </a:r>
            <a:r>
              <a:rPr lang="pt-BR" sz="2400" dirty="0">
                <a:solidFill>
                  <a:schemeClr val="bg1"/>
                </a:solidFill>
              </a:rPr>
              <a:t>recursos dos precatórios do Fundef possuem </a:t>
            </a:r>
            <a:r>
              <a:rPr lang="pt-BR" sz="2400" b="1" dirty="0">
                <a:solidFill>
                  <a:schemeClr val="bg1"/>
                </a:solidFill>
              </a:rPr>
              <a:t>natureza extraordinária</a:t>
            </a:r>
            <a:r>
              <a:rPr lang="pt-BR" sz="24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</a:rPr>
              <a:t>o disposto no art. 22 da Lei 11.494/2007 incide sobre recursos ordinários </a:t>
            </a:r>
            <a:r>
              <a:rPr lang="pt-BR" sz="2400" b="1" dirty="0" smtClean="0">
                <a:solidFill>
                  <a:schemeClr val="bg1"/>
                </a:solidFill>
              </a:rPr>
              <a:t>anuais</a:t>
            </a:r>
            <a:r>
              <a:rPr lang="pt-BR" sz="24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os gastos com remuneração devem observar os artigos 15, 16 e 21 da Lei de Responsabilidade Fiscal;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96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422910" y="-228601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921488" y="2087482"/>
            <a:ext cx="10526232" cy="3845534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9652" y="173348"/>
            <a:ext cx="110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TCU</a:t>
            </a:r>
            <a:endParaRPr lang="pt-BR" sz="2800" b="1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-74063" y="1162313"/>
            <a:ext cx="124290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26966" y="2200870"/>
            <a:ext cx="102875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risco de desrespeito ao princípio da irredutibilidade dos vencimentos quando os recursos extraordinários se exaurirem;</a:t>
            </a:r>
          </a:p>
          <a:p>
            <a:r>
              <a:rPr lang="pt-BR" sz="24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despesas ordinárias devem ser suportadas por receitas também ordinárias</a:t>
            </a:r>
            <a:r>
              <a:rPr lang="pt-BR" sz="2400" dirty="0" smtClean="0">
                <a:solidFill>
                  <a:schemeClr val="bg1"/>
                </a:solidFill>
              </a:rPr>
              <a:t>. Não se deve utilizar recursos episódicos para pagamento de despesas perenes e contínuas.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47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422910" y="-228601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89401" y="1935126"/>
            <a:ext cx="11068492" cy="4245389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Entendimento firmado </a:t>
            </a:r>
            <a:r>
              <a:rPr lang="pt-BR" sz="2000" b="1" dirty="0">
                <a:solidFill>
                  <a:schemeClr val="bg1"/>
                </a:solidFill>
              </a:rPr>
              <a:t>em relação aos recursos recebidos a título de complementação </a:t>
            </a:r>
            <a:r>
              <a:rPr lang="pt-BR" sz="2000" dirty="0">
                <a:solidFill>
                  <a:schemeClr val="bg1"/>
                </a:solidFill>
              </a:rPr>
              <a:t>da União no Fundef, reconhecidos judicialmente que: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9.2.1. </a:t>
            </a:r>
            <a:r>
              <a:rPr lang="pt-BR" sz="2000" u="sng" dirty="0">
                <a:solidFill>
                  <a:schemeClr val="bg1"/>
                </a:solidFill>
              </a:rPr>
              <a:t>além de não estarem submetidos à </a:t>
            </a:r>
            <a:r>
              <a:rPr lang="pt-BR" sz="2000" u="sng" dirty="0" err="1">
                <a:solidFill>
                  <a:schemeClr val="bg1"/>
                </a:solidFill>
              </a:rPr>
              <a:t>subvinculação</a:t>
            </a:r>
            <a:r>
              <a:rPr lang="pt-BR" sz="2000" u="sng" dirty="0">
                <a:solidFill>
                  <a:schemeClr val="bg1"/>
                </a:solidFill>
              </a:rPr>
              <a:t> de 60%, </a:t>
            </a:r>
            <a:r>
              <a:rPr lang="pt-BR" sz="2000" dirty="0">
                <a:solidFill>
                  <a:schemeClr val="bg1"/>
                </a:solidFill>
              </a:rPr>
              <a:t>prevista no artigo 22 da Lei 11.494/2007, consoante o subitem 9.2.1.2, Acórdão 1962/2017 – Plenário</a:t>
            </a:r>
            <a:r>
              <a:rPr lang="pt-BR" sz="2000" b="1" dirty="0">
                <a:solidFill>
                  <a:schemeClr val="bg1"/>
                </a:solidFill>
              </a:rPr>
              <a:t>,</a:t>
            </a:r>
            <a:r>
              <a:rPr lang="pt-BR" sz="2000" dirty="0">
                <a:solidFill>
                  <a:schemeClr val="bg1"/>
                </a:solidFill>
              </a:rPr>
              <a:t> </a:t>
            </a:r>
            <a:r>
              <a:rPr lang="pt-BR" sz="2000" b="1" u="sng" dirty="0">
                <a:solidFill>
                  <a:schemeClr val="bg1"/>
                </a:solidFill>
              </a:rPr>
              <a:t>não</a:t>
            </a:r>
            <a:r>
              <a:rPr lang="pt-BR" sz="2000" u="sng" dirty="0">
                <a:solidFill>
                  <a:schemeClr val="bg1"/>
                </a:solidFill>
              </a:rPr>
              <a:t> podem ser utilizados para pagamentos de rateios, abonos indenizatórios, passivos trabalhistas ou previdenciários, remunerações ordinárias, ou de outras denominações de mesma natureza, aos profissionais da educação</a:t>
            </a:r>
            <a:r>
              <a:rPr lang="pt-BR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9.2.2. podem ter sua aplicação definida em cronograma de despesas que se estenda por mais de um exercício financeiro, </a:t>
            </a:r>
            <a:r>
              <a:rPr lang="pt-BR" sz="2000" u="sng" dirty="0">
                <a:solidFill>
                  <a:schemeClr val="bg1"/>
                </a:solidFill>
              </a:rPr>
              <a:t>não estando sujeita ao limite temporal</a:t>
            </a:r>
            <a:r>
              <a:rPr lang="pt-BR" sz="2000" dirty="0">
                <a:solidFill>
                  <a:schemeClr val="bg1"/>
                </a:solidFill>
              </a:rPr>
              <a:t> previsto no artigo 21, </a:t>
            </a:r>
            <a:r>
              <a:rPr lang="pt-BR" sz="2000" i="1" dirty="0">
                <a:solidFill>
                  <a:schemeClr val="bg1"/>
                </a:solidFill>
              </a:rPr>
              <a:t>caput</a:t>
            </a:r>
            <a:r>
              <a:rPr lang="pt-BR" sz="2000" dirty="0">
                <a:solidFill>
                  <a:schemeClr val="bg1"/>
                </a:solidFill>
              </a:rPr>
              <a:t>, da Lei 11.494/2007;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492462" y="334951"/>
            <a:ext cx="1103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Acórdão </a:t>
            </a:r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2866/2018-TCU-Plenário</a:t>
            </a: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Ministro </a:t>
            </a:r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WAR</a:t>
            </a:r>
            <a:endParaRPr lang="pt-BR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-74063" y="1162313"/>
            <a:ext cx="124290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422910" y="-228601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68184" y="334951"/>
            <a:ext cx="1189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STF E A QUESTÃO DA SUBVINCULAÇÃO</a:t>
            </a:r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-422910" y="938195"/>
            <a:ext cx="128130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11692" y="2274301"/>
            <a:ext cx="5828957" cy="3536951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49816" y="2434643"/>
            <a:ext cx="535270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STF | MANDADO DE SEGURANÇA 35675</a:t>
            </a:r>
          </a:p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Ministro </a:t>
            </a:r>
            <a:r>
              <a:rPr lang="pt-BR" sz="2100" b="1" dirty="0">
                <a:solidFill>
                  <a:schemeClr val="bg1"/>
                </a:solidFill>
              </a:rPr>
              <a:t>Roberto </a:t>
            </a:r>
            <a:r>
              <a:rPr lang="pt-BR" sz="2100" b="1" dirty="0" smtClean="0">
                <a:solidFill>
                  <a:schemeClr val="bg1"/>
                </a:solidFill>
              </a:rPr>
              <a:t>Barroso| </a:t>
            </a:r>
            <a:r>
              <a:rPr lang="pt-BR" sz="2100" b="1" dirty="0">
                <a:solidFill>
                  <a:schemeClr val="bg1"/>
                </a:solidFill>
              </a:rPr>
              <a:t>Liminar </a:t>
            </a:r>
            <a:r>
              <a:rPr lang="pt-BR" sz="2100" b="1" dirty="0" smtClean="0">
                <a:solidFill>
                  <a:schemeClr val="bg1"/>
                </a:solidFill>
              </a:rPr>
              <a:t>indeferida</a:t>
            </a:r>
          </a:p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Julgamento </a:t>
            </a:r>
            <a:r>
              <a:rPr lang="pt-BR" sz="2100" b="1" dirty="0">
                <a:solidFill>
                  <a:schemeClr val="bg1"/>
                </a:solidFill>
              </a:rPr>
              <a:t>15/5/2018</a:t>
            </a:r>
            <a:endParaRPr lang="pt-BR" sz="21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sz="2100" dirty="0">
                <a:solidFill>
                  <a:schemeClr val="bg1"/>
                </a:solidFill>
              </a:rPr>
              <a:t>Mandado de segurança coletivo, com pedido, liminar, impetrado pelo Sindicato dos Trabalhadores em Educação Pública do Estado do Pará – SINTEPP contra ato do Tribunal de Contas da União (Acórdão 1824/2017-Plenário, Acórdão 1962/2017-Plenário</a:t>
            </a:r>
            <a:r>
              <a:rPr lang="pt-BR" sz="21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638521" y="1360169"/>
            <a:ext cx="5553479" cy="5497831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750501" y="1360168"/>
            <a:ext cx="532951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ALEGAÇÕES DO IMPETRANTE</a:t>
            </a:r>
            <a:endParaRPr lang="pt-BR" sz="1600" dirty="0" smtClean="0">
              <a:solidFill>
                <a:schemeClr val="bg1"/>
              </a:solidFill>
            </a:endParaRPr>
          </a:p>
          <a:p>
            <a:pPr marL="400050" indent="-400050" algn="just">
              <a:buAutoNum type="romanLcParenBoth"/>
            </a:pPr>
            <a:r>
              <a:rPr lang="pt-BR" sz="1700" dirty="0" smtClean="0">
                <a:solidFill>
                  <a:schemeClr val="bg1"/>
                </a:solidFill>
              </a:rPr>
              <a:t>ainda </a:t>
            </a:r>
            <a:r>
              <a:rPr lang="pt-BR" sz="1700" dirty="0">
                <a:solidFill>
                  <a:schemeClr val="bg1"/>
                </a:solidFill>
              </a:rPr>
              <a:t>não foi ouvida a parte representativa dos profissionais do magistério, fragilizando os princípios do contraditório e da ampla </a:t>
            </a:r>
            <a:r>
              <a:rPr lang="pt-BR" sz="1700" dirty="0" smtClean="0">
                <a:solidFill>
                  <a:schemeClr val="bg1"/>
                </a:solidFill>
              </a:rPr>
              <a:t>defesa;</a:t>
            </a:r>
          </a:p>
          <a:p>
            <a:pPr marL="400050" indent="-400050" algn="just">
              <a:buAutoNum type="romanLcParenBoth"/>
            </a:pPr>
            <a:r>
              <a:rPr lang="pt-BR" sz="1700" dirty="0" smtClean="0">
                <a:solidFill>
                  <a:schemeClr val="bg1"/>
                </a:solidFill>
              </a:rPr>
              <a:t>o </a:t>
            </a:r>
            <a:r>
              <a:rPr lang="pt-BR" sz="1700" dirty="0">
                <a:solidFill>
                  <a:schemeClr val="bg1"/>
                </a:solidFill>
              </a:rPr>
              <a:t>art. 22 da Lei nº 11.494/2007 prevê expressamente a aplicação de, pelo menos, 60% dos recursos para pagamento de remuneração dos profissionais do magistério; </a:t>
            </a:r>
            <a:endParaRPr lang="pt-BR" sz="1700" dirty="0" smtClean="0">
              <a:solidFill>
                <a:schemeClr val="bg1"/>
              </a:solidFill>
            </a:endParaRPr>
          </a:p>
          <a:p>
            <a:pPr marL="400050" indent="-400050" algn="just">
              <a:buAutoNum type="romanLcParenBoth"/>
            </a:pPr>
            <a:r>
              <a:rPr lang="pt-BR" sz="1700" dirty="0" smtClean="0">
                <a:solidFill>
                  <a:schemeClr val="bg1"/>
                </a:solidFill>
              </a:rPr>
              <a:t>os </a:t>
            </a:r>
            <a:r>
              <a:rPr lang="pt-BR" sz="1700" dirty="0">
                <a:solidFill>
                  <a:schemeClr val="bg1"/>
                </a:solidFill>
              </a:rPr>
              <a:t>servidores do magistério não estarão, sem justa causa, se enriquecendo, tendo em vista a indiscutível previsão legal da </a:t>
            </a:r>
            <a:r>
              <a:rPr lang="pt-BR" sz="1700" dirty="0" err="1">
                <a:solidFill>
                  <a:schemeClr val="bg1"/>
                </a:solidFill>
              </a:rPr>
              <a:t>subvinculação</a:t>
            </a:r>
            <a:r>
              <a:rPr lang="pt-BR" sz="1700" dirty="0" smtClean="0">
                <a:solidFill>
                  <a:schemeClr val="bg1"/>
                </a:solidFill>
              </a:rPr>
              <a:t>;</a:t>
            </a:r>
          </a:p>
          <a:p>
            <a:pPr marL="400050" indent="-400050" algn="just">
              <a:buAutoNum type="romanLcParenBoth"/>
            </a:pPr>
            <a:r>
              <a:rPr lang="pt-BR" sz="1700" dirty="0" smtClean="0">
                <a:solidFill>
                  <a:schemeClr val="bg1"/>
                </a:solidFill>
              </a:rPr>
              <a:t>os </a:t>
            </a:r>
            <a:r>
              <a:rPr lang="pt-BR" sz="1700" dirty="0">
                <a:solidFill>
                  <a:schemeClr val="bg1"/>
                </a:solidFill>
              </a:rPr>
              <a:t>recursos extraordinários podem ser pagos por meio de abono salarial, que possui caráter provisório, razão pela qual não cabe falar em teto remuneratório nem em irredutibilidade salarial; </a:t>
            </a:r>
            <a:endParaRPr lang="pt-BR" sz="1700" dirty="0" smtClean="0">
              <a:solidFill>
                <a:schemeClr val="bg1"/>
              </a:solidFill>
            </a:endParaRPr>
          </a:p>
          <a:p>
            <a:pPr marL="400050" indent="-400050" algn="just">
              <a:buAutoNum type="romanLcParenBoth"/>
            </a:pPr>
            <a:r>
              <a:rPr lang="pt-BR" sz="1700" dirty="0" smtClean="0">
                <a:solidFill>
                  <a:schemeClr val="bg1"/>
                </a:solidFill>
              </a:rPr>
              <a:t>o </a:t>
            </a:r>
            <a:r>
              <a:rPr lang="pt-BR" sz="1700" dirty="0">
                <a:solidFill>
                  <a:schemeClr val="bg1"/>
                </a:solidFill>
              </a:rPr>
              <a:t>respeito à lei de responsabilidade fiscal não pode obstar o pagamento de recurso previsto legalmente</a:t>
            </a:r>
            <a:r>
              <a:rPr lang="pt-BR" sz="1700" dirty="0" smtClean="0">
                <a:solidFill>
                  <a:schemeClr val="bg1"/>
                </a:solidFill>
              </a:rPr>
              <a:t>;</a:t>
            </a:r>
          </a:p>
          <a:p>
            <a:pPr marL="400050" indent="-400050" algn="just">
              <a:buAutoNum type="romanLcParenBoth"/>
            </a:pPr>
            <a:r>
              <a:rPr lang="pt-BR" sz="1700" dirty="0" smtClean="0">
                <a:solidFill>
                  <a:schemeClr val="bg1"/>
                </a:solidFill>
              </a:rPr>
              <a:t>os </a:t>
            </a:r>
            <a:r>
              <a:rPr lang="pt-BR" sz="1700" dirty="0">
                <a:solidFill>
                  <a:schemeClr val="bg1"/>
                </a:solidFill>
              </a:rPr>
              <a:t>recursos ordinários anuais, não repassados pela União, devem ser executados, agora, de maneira extraordinária</a:t>
            </a:r>
          </a:p>
        </p:txBody>
      </p:sp>
    </p:spTree>
    <p:extLst>
      <p:ext uri="{BB962C8B-B14F-4D97-AF65-F5344CB8AC3E}">
        <p14:creationId xmlns:p14="http://schemas.microsoft.com/office/powerpoint/2010/main" val="37699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6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422910" y="-228601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-744279" y="938195"/>
            <a:ext cx="131343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201479" y="1788576"/>
            <a:ext cx="9377916" cy="4689429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424763" y="1861358"/>
            <a:ext cx="8729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16. </a:t>
            </a:r>
            <a:r>
              <a:rPr lang="pt-BR" sz="2400" b="1" dirty="0">
                <a:solidFill>
                  <a:schemeClr val="bg1"/>
                </a:solidFill>
              </a:rPr>
              <a:t>A probabilidade do direito invocado é esvaziada</a:t>
            </a:r>
            <a:r>
              <a:rPr lang="pt-BR" sz="2400" dirty="0">
                <a:solidFill>
                  <a:schemeClr val="bg1"/>
                </a:solidFill>
              </a:rPr>
              <a:t>, principalmente, por conta de dois argumentos. Em </a:t>
            </a:r>
            <a:r>
              <a:rPr lang="pt-BR" sz="2400" u="sng" dirty="0">
                <a:solidFill>
                  <a:schemeClr val="bg1"/>
                </a:solidFill>
              </a:rPr>
              <a:t>primeiro lugar</a:t>
            </a:r>
            <a:r>
              <a:rPr lang="pt-BR" sz="2400" dirty="0">
                <a:solidFill>
                  <a:schemeClr val="bg1"/>
                </a:solidFill>
              </a:rPr>
              <a:t>, </a:t>
            </a:r>
            <a:r>
              <a:rPr lang="pt-BR" sz="2400" b="1" dirty="0">
                <a:solidFill>
                  <a:schemeClr val="bg1"/>
                </a:solidFill>
              </a:rPr>
              <a:t>o art. 22 da Lei nº 11.494/2007 faz expressa menção a 60% dos “recursos anuais”, sendo razoável a interpretação que exclui de seu conteúdo recursos eventuais ou extraordinários, como seriam os recursos objeto deste mandado de segurança. </a:t>
            </a:r>
            <a:r>
              <a:rPr lang="pt-BR" sz="2400" dirty="0">
                <a:solidFill>
                  <a:schemeClr val="bg1"/>
                </a:solidFill>
              </a:rPr>
              <a:t>Em </a:t>
            </a:r>
            <a:r>
              <a:rPr lang="pt-BR" sz="2400" u="sng" dirty="0">
                <a:solidFill>
                  <a:schemeClr val="bg1"/>
                </a:solidFill>
              </a:rPr>
              <a:t>segundo lugar</a:t>
            </a:r>
            <a:r>
              <a:rPr lang="pt-BR" sz="2400" dirty="0">
                <a:solidFill>
                  <a:schemeClr val="bg1"/>
                </a:solidFill>
              </a:rPr>
              <a:t>, a previsão legal expressa é de que os recursos sejam utilizados para o pagamento da “remuneração dos professores no magistério”, </a:t>
            </a:r>
            <a:r>
              <a:rPr lang="pt-BR" sz="2400" b="1" dirty="0">
                <a:solidFill>
                  <a:schemeClr val="bg1"/>
                </a:solidFill>
              </a:rPr>
              <a:t>não havendo qualquer previsão para a concessão de abono ou qualquer outro favorecimento pessoal momentâneo, e não valorização abrangente e continuada da </a:t>
            </a:r>
            <a:r>
              <a:rPr lang="pt-BR" sz="2400" b="1" dirty="0" smtClean="0">
                <a:solidFill>
                  <a:schemeClr val="bg1"/>
                </a:solidFill>
              </a:rPr>
              <a:t>categoria.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8184" y="334951"/>
            <a:ext cx="1189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STF E A QUESTÃO DA SUBVINCULAÇÃO</a:t>
            </a:r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422910" y="-228601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-422910" y="938195"/>
            <a:ext cx="128130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11692" y="2274301"/>
            <a:ext cx="5828957" cy="3536951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30395" y="2657927"/>
            <a:ext cx="57915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O Conselho Nacional de Procuradores Gerais - CNPG, por meio do Grupo Nacional de Direitos Humanos/Comissão Permanente de Educação, emitiu a Nota Técnica CNPG/CNDH nº 25, de 20 de setembro de 2018</a:t>
            </a:r>
            <a:r>
              <a:rPr lang="pt-BR" sz="2000" dirty="0">
                <a:solidFill>
                  <a:schemeClr val="bg1"/>
                </a:solidFill>
              </a:rPr>
              <a:t> </a:t>
            </a:r>
          </a:p>
          <a:p>
            <a:r>
              <a:rPr lang="pt-BR" sz="2100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pt-BR" sz="2100" dirty="0">
                <a:solidFill>
                  <a:schemeClr val="bg1"/>
                </a:solidFill>
                <a:hlinkClick r:id="rId4"/>
              </a:rPr>
              <a:t>://</a:t>
            </a:r>
            <a:r>
              <a:rPr lang="pt-BR" sz="2100" dirty="0" smtClean="0">
                <a:solidFill>
                  <a:schemeClr val="bg1"/>
                </a:solidFill>
                <a:hlinkClick r:id="rId4"/>
              </a:rPr>
              <a:t>www.mpf.mp.br/grandes-casos/caso-fundef/roteiro-de-atuacao-fundeb-fundef</a:t>
            </a:r>
            <a:r>
              <a:rPr lang="pt-BR" sz="2100" dirty="0" smtClean="0">
                <a:solidFill>
                  <a:schemeClr val="bg1"/>
                </a:solidFill>
              </a:rPr>
              <a:t> (pág. 36)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638521" y="1360169"/>
            <a:ext cx="5553479" cy="5497831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750501" y="1874496"/>
            <a:ext cx="53295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Posicionou-se </a:t>
            </a:r>
            <a:r>
              <a:rPr lang="pt-BR" sz="2400" b="1" dirty="0">
                <a:solidFill>
                  <a:schemeClr val="bg1"/>
                </a:solidFill>
              </a:rPr>
              <a:t>pela vinculação da utilização das verbas do FUNDEF unicamente na Educação e na impossibilidade de pagamento de remuneração dos profissionais da educação (</a:t>
            </a:r>
            <a:r>
              <a:rPr lang="pt-BR" sz="2400" b="1" dirty="0" err="1">
                <a:solidFill>
                  <a:schemeClr val="bg1"/>
                </a:solidFill>
              </a:rPr>
              <a:t>subvinculação</a:t>
            </a:r>
            <a:r>
              <a:rPr lang="pt-BR" sz="2400" b="1" dirty="0">
                <a:solidFill>
                  <a:schemeClr val="bg1"/>
                </a:solidFill>
              </a:rPr>
              <a:t>), </a:t>
            </a:r>
            <a:r>
              <a:rPr lang="pt-BR" sz="2400" dirty="0">
                <a:solidFill>
                  <a:schemeClr val="bg1"/>
                </a:solidFill>
              </a:rPr>
              <a:t>com recurso de caráter excepcional em razão da ofensa a princípios constitucionais.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81934" y="165527"/>
            <a:ext cx="1189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MINISTÉRIO PÚBLICO E A QUESTÃO DA SUBVINCULAÇÃO</a:t>
            </a:r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422910" y="-228601"/>
            <a:ext cx="12950190" cy="1189029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99343" y="210297"/>
            <a:ext cx="11898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ESTADOS QUE FAZEM JUS À COMPLEMENTAÇÃO DA UNIÃO (1998-2006)</a:t>
            </a:r>
            <a:endParaRPr lang="pt-BR" sz="2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090696" y="6514055"/>
            <a:ext cx="5006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Fonte: FNDE</a:t>
            </a:r>
            <a:endParaRPr lang="pt-BR" sz="105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69" y="1762444"/>
            <a:ext cx="4850291" cy="4870800"/>
          </a:xfrm>
          <a:prstGeom prst="rect">
            <a:avLst/>
          </a:prstGeom>
        </p:spPr>
      </p:pic>
      <p:cxnSp>
        <p:nvCxnSpPr>
          <p:cNvPr id="30" name="Conector reto 29"/>
          <p:cNvCxnSpPr/>
          <p:nvPr/>
        </p:nvCxnSpPr>
        <p:spPr>
          <a:xfrm flipH="1">
            <a:off x="4997169" y="1604626"/>
            <a:ext cx="32876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4997169" y="1599708"/>
            <a:ext cx="0" cy="113002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4949323" y="2703146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cxnSp>
        <p:nvCxnSpPr>
          <p:cNvPr id="43" name="Conector reto 42"/>
          <p:cNvCxnSpPr/>
          <p:nvPr/>
        </p:nvCxnSpPr>
        <p:spPr>
          <a:xfrm flipH="1">
            <a:off x="7438561" y="3237431"/>
            <a:ext cx="494032" cy="35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/>
          <p:cNvSpPr/>
          <p:nvPr/>
        </p:nvSpPr>
        <p:spPr>
          <a:xfrm>
            <a:off x="7342867" y="3184911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6230224" y="2411353"/>
            <a:ext cx="0" cy="55390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/>
          <p:cNvSpPr/>
          <p:nvPr/>
        </p:nvSpPr>
        <p:spPr>
          <a:xfrm>
            <a:off x="6182378" y="2938673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6637201" y="2172362"/>
            <a:ext cx="0" cy="943438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/>
          <p:cNvSpPr/>
          <p:nvPr/>
        </p:nvSpPr>
        <p:spPr>
          <a:xfrm>
            <a:off x="6589355" y="3089218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6938511" y="2492787"/>
            <a:ext cx="0" cy="55390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6890665" y="3020107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cxnSp>
        <p:nvCxnSpPr>
          <p:cNvPr id="51" name="Conector reto 50"/>
          <p:cNvCxnSpPr/>
          <p:nvPr/>
        </p:nvCxnSpPr>
        <p:spPr>
          <a:xfrm flipH="1">
            <a:off x="6938511" y="2498282"/>
            <a:ext cx="32876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H="1">
            <a:off x="7390715" y="3422836"/>
            <a:ext cx="89927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/>
          <p:cNvSpPr/>
          <p:nvPr/>
        </p:nvSpPr>
        <p:spPr>
          <a:xfrm>
            <a:off x="7295021" y="3369965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4" name="Conector reto 53"/>
          <p:cNvCxnSpPr/>
          <p:nvPr/>
        </p:nvCxnSpPr>
        <p:spPr>
          <a:xfrm flipH="1">
            <a:off x="7342867" y="3597824"/>
            <a:ext cx="129111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7247173" y="3544953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6" name="Conector reto 55"/>
          <p:cNvCxnSpPr/>
          <p:nvPr/>
        </p:nvCxnSpPr>
        <p:spPr>
          <a:xfrm flipH="1">
            <a:off x="7247175" y="3760042"/>
            <a:ext cx="35290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ipse 56"/>
          <p:cNvSpPr/>
          <p:nvPr/>
        </p:nvSpPr>
        <p:spPr>
          <a:xfrm>
            <a:off x="7151480" y="3707171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8" name="Conector reto 57"/>
          <p:cNvCxnSpPr/>
          <p:nvPr/>
        </p:nvCxnSpPr>
        <p:spPr>
          <a:xfrm flipH="1">
            <a:off x="6809904" y="4078696"/>
            <a:ext cx="106553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/>
          <p:cNvSpPr/>
          <p:nvPr/>
        </p:nvSpPr>
        <p:spPr>
          <a:xfrm>
            <a:off x="6714208" y="4025825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5325938" y="1398478"/>
            <a:ext cx="5509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chemeClr val="bg2">
                    <a:lumMod val="25000"/>
                  </a:schemeClr>
                </a:solidFill>
              </a:rPr>
              <a:t>PA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5902717" y="2021621"/>
            <a:ext cx="655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pt-BR" sz="2100" b="1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6309694" y="1803342"/>
            <a:ext cx="655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2">
                    <a:lumMod val="25000"/>
                  </a:schemeClr>
                </a:solidFill>
              </a:rPr>
              <a:t>PI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7247173" y="2277616"/>
            <a:ext cx="655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chemeClr val="bg2">
                    <a:lumMod val="25000"/>
                  </a:schemeClr>
                </a:solidFill>
              </a:rPr>
              <a:t>CE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7900455" y="2991079"/>
            <a:ext cx="655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chemeClr val="bg2">
                    <a:lumMod val="25000"/>
                  </a:schemeClr>
                </a:solidFill>
              </a:rPr>
              <a:t>PB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8273924" y="3184911"/>
            <a:ext cx="655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chemeClr val="bg2">
                    <a:lumMod val="25000"/>
                  </a:schemeClr>
                </a:solidFill>
              </a:rPr>
              <a:t>PE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8615255" y="3373479"/>
            <a:ext cx="655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chemeClr val="bg2">
                    <a:lumMod val="25000"/>
                  </a:schemeClr>
                </a:solidFill>
              </a:rPr>
              <a:t>AL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7597839" y="3554889"/>
            <a:ext cx="655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chemeClr val="bg2">
                    <a:lumMod val="25000"/>
                  </a:schemeClr>
                </a:solidFill>
              </a:rPr>
              <a:t>SE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7840354" y="3841331"/>
            <a:ext cx="655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chemeClr val="bg2">
                    <a:lumMod val="25000"/>
                  </a:schemeClr>
                </a:solidFill>
              </a:rPr>
              <a:t>BA</a:t>
            </a:r>
          </a:p>
        </p:txBody>
      </p:sp>
    </p:spTree>
    <p:extLst>
      <p:ext uri="{BB962C8B-B14F-4D97-AF65-F5344CB8AC3E}">
        <p14:creationId xmlns:p14="http://schemas.microsoft.com/office/powerpoint/2010/main" val="35064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59" y="1686614"/>
            <a:ext cx="4849295" cy="48698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422910" y="-228601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99343" y="143402"/>
            <a:ext cx="11898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TAXA DE ANALFABETISMO DAS PESSOAS DE 15 ANOS OU + (2017)</a:t>
            </a:r>
            <a:endParaRPr lang="pt-BR" sz="2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1085939" y="3145564"/>
            <a:ext cx="882502" cy="0"/>
          </a:xfrm>
          <a:prstGeom prst="line">
            <a:avLst/>
          </a:prstGeom>
          <a:ln w="19050">
            <a:solidFill>
              <a:srgbClr val="AFABA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1085939" y="2911647"/>
            <a:ext cx="0" cy="23391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1968441" y="3097717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00712" y="545676"/>
            <a:ext cx="11898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Região Nordeste apresentou a maior taxa de analfabetismo, em torno de quatro vezes maior do que as taxas estimadas para o Sudeste e Sul</a:t>
            </a:r>
            <a:endParaRPr lang="pt-BR" sz="21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426237" y="1903504"/>
            <a:ext cx="32876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5426237" y="1898586"/>
            <a:ext cx="0" cy="113002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5378391" y="3002024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5309279" y="4804597"/>
            <a:ext cx="0" cy="61322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5269939" y="4708904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cxnSp>
        <p:nvCxnSpPr>
          <p:cNvPr id="28" name="Conector reto 27"/>
          <p:cNvCxnSpPr/>
          <p:nvPr/>
        </p:nvCxnSpPr>
        <p:spPr>
          <a:xfrm flipH="1">
            <a:off x="3291840" y="5995444"/>
            <a:ext cx="554931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3846771" y="5947597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cxnSp>
        <p:nvCxnSpPr>
          <p:cNvPr id="31" name="Conector reto 30"/>
          <p:cNvCxnSpPr/>
          <p:nvPr/>
        </p:nvCxnSpPr>
        <p:spPr>
          <a:xfrm flipH="1">
            <a:off x="2468880" y="4661058"/>
            <a:ext cx="109933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3568218" y="4613211"/>
            <a:ext cx="95693" cy="9569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81981" y="1982515"/>
            <a:ext cx="12079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NORTE</a:t>
            </a:r>
            <a:r>
              <a:rPr lang="pt-BR" sz="3300" b="1" dirty="0" smtClean="0">
                <a:solidFill>
                  <a:schemeClr val="bg2">
                    <a:lumMod val="25000"/>
                  </a:schemeClr>
                </a:solidFill>
              </a:rPr>
              <a:t>8,0%</a:t>
            </a:r>
            <a:endParaRPr lang="pt-BR" sz="3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769962" y="1471240"/>
            <a:ext cx="15929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NORDESTE</a:t>
            </a:r>
          </a:p>
          <a:p>
            <a:r>
              <a:rPr lang="pt-BR" sz="3300" b="1" dirty="0" smtClean="0">
                <a:solidFill>
                  <a:srgbClr val="3B3838"/>
                </a:solidFill>
              </a:rPr>
              <a:t>14,5</a:t>
            </a:r>
            <a:r>
              <a:rPr lang="pt-BR" sz="3300" b="1" dirty="0" smtClean="0">
                <a:solidFill>
                  <a:schemeClr val="bg2">
                    <a:lumMod val="25000"/>
                  </a:schemeClr>
                </a:solidFill>
              </a:rPr>
              <a:t>%</a:t>
            </a:r>
            <a:endParaRPr lang="pt-BR" sz="3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789015" y="5408782"/>
            <a:ext cx="15929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SUDESTE</a:t>
            </a:r>
          </a:p>
          <a:p>
            <a:r>
              <a:rPr lang="pt-BR" sz="3300" b="1" dirty="0" smtClean="0">
                <a:solidFill>
                  <a:schemeClr val="bg2">
                    <a:lumMod val="25000"/>
                  </a:schemeClr>
                </a:solidFill>
              </a:rPr>
              <a:t>3,5%</a:t>
            </a:r>
            <a:endParaRPr lang="pt-BR" sz="3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699187" y="5558542"/>
            <a:ext cx="15929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SUL</a:t>
            </a:r>
          </a:p>
          <a:p>
            <a:pPr algn="r"/>
            <a:r>
              <a:rPr lang="pt-BR" sz="3300" b="1" dirty="0" smtClean="0">
                <a:solidFill>
                  <a:schemeClr val="bg2">
                    <a:lumMod val="25000"/>
                  </a:schemeClr>
                </a:solidFill>
              </a:rPr>
              <a:t>3,5%</a:t>
            </a:r>
            <a:endParaRPr lang="pt-BR" sz="3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00890" y="4272002"/>
            <a:ext cx="215492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CENTRO-OESTE</a:t>
            </a:r>
          </a:p>
          <a:p>
            <a:pPr algn="r"/>
            <a:r>
              <a:rPr lang="pt-BR" sz="3300" b="1" dirty="0" smtClean="0">
                <a:solidFill>
                  <a:schemeClr val="bg2">
                    <a:lumMod val="25000"/>
                  </a:schemeClr>
                </a:solidFill>
              </a:rPr>
              <a:t>5,2%</a:t>
            </a:r>
            <a:endParaRPr lang="pt-BR" sz="3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7498472" y="3321259"/>
            <a:ext cx="4297680" cy="1197079"/>
          </a:xfrm>
          <a:prstGeom prst="rect">
            <a:avLst/>
          </a:prstGeom>
          <a:solidFill>
            <a:srgbClr val="0A94D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7498472" y="3442744"/>
            <a:ext cx="425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</a:rPr>
              <a:t>7,0% da população</a:t>
            </a:r>
          </a:p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</a:rPr>
              <a:t>esta faixa etária é analfabeta</a:t>
            </a:r>
            <a:endParaRPr lang="pt-B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090696" y="6514055"/>
            <a:ext cx="5006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Fonte: IBGE, PNAD Contínua 2018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7206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163286" y="1012371"/>
              <a:ext cx="7641771" cy="4212772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6" name="Título 1"/>
          <p:cNvSpPr txBox="1">
            <a:spLocks/>
          </p:cNvSpPr>
          <p:nvPr/>
        </p:nvSpPr>
        <p:spPr>
          <a:xfrm>
            <a:off x="369525" y="2508421"/>
            <a:ext cx="7229291" cy="1841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/>
          <a:stretch/>
        </p:blipFill>
        <p:spPr>
          <a:xfrm>
            <a:off x="0" y="-5081"/>
            <a:ext cx="5801094" cy="35850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r="1726"/>
          <a:stretch/>
        </p:blipFill>
        <p:spPr>
          <a:xfrm>
            <a:off x="5840393" y="0"/>
            <a:ext cx="6343369" cy="35799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9" b="-72"/>
          <a:stretch/>
        </p:blipFill>
        <p:spPr>
          <a:xfrm>
            <a:off x="5840393" y="3644053"/>
            <a:ext cx="6340422" cy="32181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t="14058" r="1668" b="9818"/>
          <a:stretch/>
        </p:blipFill>
        <p:spPr>
          <a:xfrm>
            <a:off x="-7496" y="3644053"/>
            <a:ext cx="5808590" cy="32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t="1062" r="706" b="1062"/>
          <a:stretch/>
        </p:blipFill>
        <p:spPr>
          <a:xfrm>
            <a:off x="0" y="0"/>
            <a:ext cx="12192000" cy="688499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993925" y="1622853"/>
            <a:ext cx="757881" cy="757881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180704" y="4872680"/>
            <a:ext cx="757881" cy="757881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220995" y="2108885"/>
            <a:ext cx="1079156" cy="17299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220995" y="-11707"/>
            <a:ext cx="2758660" cy="21629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4300151" y="1789039"/>
            <a:ext cx="764902" cy="718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957229" y="0"/>
            <a:ext cx="2758403" cy="2151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7070154" y="1723119"/>
            <a:ext cx="628779" cy="59067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220995" y="5125750"/>
            <a:ext cx="2782156" cy="174753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5845309" y="5794377"/>
            <a:ext cx="634134" cy="535403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3816337" y="5885446"/>
            <a:ext cx="193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INFRAESTRUTURA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198045" y="4914019"/>
            <a:ext cx="716670" cy="71654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6003151" y="5118350"/>
            <a:ext cx="2712481" cy="1754933"/>
          </a:xfrm>
          <a:prstGeom prst="rect">
            <a:avLst/>
          </a:prstGeom>
          <a:solidFill>
            <a:srgbClr val="8A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7024974" y="4726815"/>
            <a:ext cx="695767" cy="702693"/>
          </a:xfrm>
          <a:prstGeom prst="ellipse">
            <a:avLst/>
          </a:prstGeom>
          <a:solidFill>
            <a:srgbClr val="8A040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503685" y="5600413"/>
            <a:ext cx="192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BASE NACIONAL COMUM CURRICULAR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5891642" y="5664106"/>
            <a:ext cx="628779" cy="590672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4180704" y="2648641"/>
            <a:ext cx="3795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EDUCAÇÃO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760573" y="3535062"/>
            <a:ext cx="4341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d</a:t>
            </a:r>
            <a:r>
              <a:rPr lang="pt-BR" sz="6000" b="1" dirty="0" smtClean="0">
                <a:solidFill>
                  <a:schemeClr val="bg1"/>
                </a:solidFill>
              </a:rPr>
              <a:t>e qualidade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88950" y="5113913"/>
            <a:ext cx="2332045" cy="17440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8715632" y="5113914"/>
            <a:ext cx="2333501" cy="1759370"/>
          </a:xfrm>
          <a:prstGeom prst="rect">
            <a:avLst/>
          </a:prstGeom>
          <a:solidFill>
            <a:srgbClr val="D36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888950" y="1"/>
            <a:ext cx="2327928" cy="215121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8715632" y="0"/>
            <a:ext cx="2333501" cy="2151219"/>
          </a:xfrm>
          <a:prstGeom prst="rect">
            <a:avLst/>
          </a:prstGeom>
          <a:solidFill>
            <a:srgbClr val="CA0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319034" y="822486"/>
            <a:ext cx="208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MERENDA ESCOLAR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544195" y="5828319"/>
            <a:ext cx="93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GESTÃO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2723644" y="764385"/>
            <a:ext cx="617021" cy="57962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3064954" y="5705744"/>
            <a:ext cx="622783" cy="5850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8603762" y="683541"/>
            <a:ext cx="617021" cy="5796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8564388" y="5588090"/>
            <a:ext cx="695767" cy="702693"/>
          </a:xfrm>
          <a:prstGeom prst="ellipse">
            <a:avLst/>
          </a:prstGeom>
          <a:solidFill>
            <a:srgbClr val="8A040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269886" y="798345"/>
            <a:ext cx="271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Valorização e formação 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    de PROFESSORES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150187" y="647163"/>
            <a:ext cx="922575" cy="86666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10891866" y="673502"/>
            <a:ext cx="617021" cy="579626"/>
          </a:xfrm>
          <a:prstGeom prst="ellipse">
            <a:avLst/>
          </a:prstGeom>
          <a:solidFill>
            <a:srgbClr val="CA0C7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87494" y="2148322"/>
            <a:ext cx="2324324" cy="2974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/>
          <p:cNvSpPr/>
          <p:nvPr/>
        </p:nvSpPr>
        <p:spPr>
          <a:xfrm>
            <a:off x="8703064" y="2148311"/>
            <a:ext cx="2346070" cy="2966171"/>
          </a:xfrm>
          <a:prstGeom prst="rect">
            <a:avLst/>
          </a:prstGeom>
          <a:solidFill>
            <a:srgbClr val="46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9607808" y="2032839"/>
            <a:ext cx="617021" cy="579626"/>
          </a:xfrm>
          <a:prstGeom prst="ellipse">
            <a:avLst/>
          </a:prstGeom>
          <a:solidFill>
            <a:srgbClr val="CA0C7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002543" y="865800"/>
            <a:ext cx="173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ALFABETIZAÇÃO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332653" y="753832"/>
            <a:ext cx="131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EDUCAÇÃO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INFANTIL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66011" y="5808933"/>
            <a:ext cx="156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GOVERNANÇA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26069" y="3470301"/>
            <a:ext cx="18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FINANCIAMENTO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714406" y="3470301"/>
            <a:ext cx="23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TRANSPORTE ESCOLAR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10885333" y="2383403"/>
            <a:ext cx="738147" cy="693411"/>
          </a:xfrm>
          <a:prstGeom prst="ellipse">
            <a:avLst/>
          </a:prstGeom>
          <a:solidFill>
            <a:srgbClr val="46CEB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/>
          <p:cNvSpPr/>
          <p:nvPr/>
        </p:nvSpPr>
        <p:spPr>
          <a:xfrm>
            <a:off x="10912225" y="4179269"/>
            <a:ext cx="738147" cy="693411"/>
          </a:xfrm>
          <a:prstGeom prst="ellipse">
            <a:avLst/>
          </a:prstGeom>
          <a:solidFill>
            <a:srgbClr val="46CEB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/>
          <p:cNvSpPr/>
          <p:nvPr/>
        </p:nvSpPr>
        <p:spPr>
          <a:xfrm>
            <a:off x="10882419" y="5723406"/>
            <a:ext cx="738147" cy="693411"/>
          </a:xfrm>
          <a:prstGeom prst="ellipse">
            <a:avLst/>
          </a:prstGeom>
          <a:solidFill>
            <a:srgbClr val="D3685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232388" y="5588090"/>
            <a:ext cx="805941" cy="75709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/>
          <p:cNvSpPr/>
          <p:nvPr/>
        </p:nvSpPr>
        <p:spPr>
          <a:xfrm>
            <a:off x="286256" y="2502077"/>
            <a:ext cx="738147" cy="693411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/>
          <p:cNvSpPr/>
          <p:nvPr/>
        </p:nvSpPr>
        <p:spPr>
          <a:xfrm>
            <a:off x="300182" y="4179268"/>
            <a:ext cx="738147" cy="693411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/>
          <p:cNvSpPr/>
          <p:nvPr/>
        </p:nvSpPr>
        <p:spPr>
          <a:xfrm>
            <a:off x="1654244" y="1979943"/>
            <a:ext cx="738147" cy="69341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/>
          <p:cNvSpPr/>
          <p:nvPr/>
        </p:nvSpPr>
        <p:spPr>
          <a:xfrm>
            <a:off x="2614538" y="4167051"/>
            <a:ext cx="716670" cy="71654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/>
          <p:cNvSpPr/>
          <p:nvPr/>
        </p:nvSpPr>
        <p:spPr>
          <a:xfrm>
            <a:off x="8547077" y="4146719"/>
            <a:ext cx="716670" cy="71654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3119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16569" y="-182166"/>
            <a:ext cx="12515850" cy="7040166"/>
          </a:xfrm>
          <a:prstGeom prst="rect">
            <a:avLst/>
          </a:prstGeom>
          <a:blipFill dpi="0" rotWithShape="1">
            <a:blip r:embed="rId3">
              <a:alphaModFix amt="3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-352432" y="2241889"/>
            <a:ext cx="12744451" cy="2162175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0" y="293825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PODEMOS OTIMIZAR A UTILIZAÇÃO DESSES RECURSOS PARA MELHORAR ESSA SITUAÇÃO?</a:t>
            </a:r>
            <a:endParaRPr lang="pt-BR" sz="2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16569" y="-182166"/>
            <a:ext cx="12515850" cy="7040166"/>
          </a:xfrm>
          <a:prstGeom prst="rect">
            <a:avLst/>
          </a:prstGeom>
          <a:blipFill dpi="0" rotWithShape="1">
            <a:blip r:embed="rId3">
              <a:alphaModFix amt="3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-434646" y="-182166"/>
            <a:ext cx="6969799" cy="7459579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20303" y="921871"/>
            <a:ext cx="54545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</a:t>
            </a:r>
            <a:r>
              <a:rPr lang="pt-BR" sz="2400" dirty="0" smtClean="0">
                <a:solidFill>
                  <a:schemeClr val="bg1"/>
                </a:solidFill>
              </a:rPr>
              <a:t>quisição</a:t>
            </a:r>
            <a:r>
              <a:rPr lang="pt-BR" sz="2400" dirty="0">
                <a:solidFill>
                  <a:schemeClr val="bg1"/>
                </a:solidFill>
              </a:rPr>
              <a:t>, manutenção, construção e conservação de instalações e equipamentos necessários ao ensino</a:t>
            </a:r>
            <a:r>
              <a:rPr lang="pt-BR" sz="24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L</a:t>
            </a:r>
            <a:r>
              <a:rPr lang="pt-BR" sz="2400" dirty="0" smtClean="0">
                <a:solidFill>
                  <a:schemeClr val="bg1"/>
                </a:solidFill>
              </a:rPr>
              <a:t>evantamentos </a:t>
            </a:r>
            <a:r>
              <a:rPr lang="pt-BR" sz="2400" dirty="0">
                <a:solidFill>
                  <a:schemeClr val="bg1"/>
                </a:solidFill>
              </a:rPr>
              <a:t>estatísticos, estudos e pesquisas visando precipuamente ao aprimoramento da qualidade e à expansão do ensino</a:t>
            </a:r>
            <a:r>
              <a:rPr lang="pt-BR" sz="24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</a:t>
            </a:r>
            <a:r>
              <a:rPr lang="pt-BR" sz="2400" dirty="0" smtClean="0">
                <a:solidFill>
                  <a:schemeClr val="bg1"/>
                </a:solidFill>
              </a:rPr>
              <a:t>quisição </a:t>
            </a:r>
            <a:r>
              <a:rPr lang="pt-BR" sz="2400" dirty="0">
                <a:solidFill>
                  <a:schemeClr val="bg1"/>
                </a:solidFill>
              </a:rPr>
              <a:t>de material didático-escolar e manutenção de programas de transporte escolar.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3" y="1025223"/>
            <a:ext cx="303285" cy="2946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3" y="2484700"/>
            <a:ext cx="303285" cy="2946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3" y="4292963"/>
            <a:ext cx="303285" cy="2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81200" y="2168861"/>
            <a:ext cx="8229600" cy="4265617"/>
          </a:xfrm>
        </p:spPr>
        <p:txBody>
          <a:bodyPr>
            <a:noAutofit/>
          </a:bodyPr>
          <a:lstStyle/>
          <a:p>
            <a:pPr algn="just" hangingPunct="0"/>
            <a:r>
              <a:rPr lang="pt-BR" sz="3600" dirty="0"/>
              <a:t>Fiscalização TCU.</a:t>
            </a:r>
          </a:p>
          <a:p>
            <a:pPr algn="just" hangingPunct="0"/>
            <a:r>
              <a:rPr lang="pt-BR" sz="3600" dirty="0"/>
              <a:t>Boas Práticas.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763"/>
            <a:ext cx="10177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7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81200" y="2168861"/>
            <a:ext cx="8229600" cy="4265617"/>
          </a:xfrm>
        </p:spPr>
        <p:txBody>
          <a:bodyPr>
            <a:noAutofit/>
          </a:bodyPr>
          <a:lstStyle/>
          <a:p>
            <a:pPr lvl="8" algn="just" hangingPunct="0"/>
            <a:r>
              <a:rPr lang="pt-BR" sz="2500" dirty="0"/>
              <a:t>Fiscalização TCU.</a:t>
            </a:r>
          </a:p>
          <a:p>
            <a:pPr algn="just" hangingPunct="0"/>
            <a:r>
              <a:rPr lang="pt-BR" sz="3600" dirty="0"/>
              <a:t>Boas Práticas.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 descr="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763"/>
            <a:ext cx="10321416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8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81200" y="2168861"/>
            <a:ext cx="8229600" cy="4265617"/>
          </a:xfrm>
        </p:spPr>
        <p:txBody>
          <a:bodyPr>
            <a:noAutofit/>
          </a:bodyPr>
          <a:lstStyle/>
          <a:p>
            <a:pPr lvl="8" algn="just" hangingPunct="0"/>
            <a:r>
              <a:rPr lang="pt-BR" sz="2500" dirty="0"/>
              <a:t>Fiscalização TCU.</a:t>
            </a:r>
          </a:p>
          <a:p>
            <a:pPr algn="just" hangingPunct="0"/>
            <a:r>
              <a:rPr lang="pt-BR" sz="3600" dirty="0"/>
              <a:t>Boas Práticas.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 descr="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763"/>
            <a:ext cx="102489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2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504915" y="-238980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21488" y="1588771"/>
            <a:ext cx="10392982" cy="4386690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5692" y="-42445"/>
            <a:ext cx="117489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Levantamento na Política Nacional de Formação de Professores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(TC 018.075/2018-5)</a:t>
            </a:r>
          </a:p>
          <a:p>
            <a:pPr algn="ctr"/>
            <a:endParaRPr lang="pt-BR" sz="2800" b="1" dirty="0">
              <a:solidFill>
                <a:prstClr val="white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-74063" y="1162313"/>
            <a:ext cx="124290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26966" y="1750790"/>
            <a:ext cx="10287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Acórdão 591/2019-TCU-Plenário, 20/3/2019, Ministro Walton Alencar</a:t>
            </a:r>
          </a:p>
          <a:p>
            <a:r>
              <a:rPr lang="pt-BR" sz="2400" dirty="0" smtClean="0">
                <a:solidFill>
                  <a:prstClr val="white"/>
                </a:solidFill>
              </a:rPr>
              <a:t> </a:t>
            </a:r>
          </a:p>
          <a:p>
            <a:r>
              <a:rPr lang="pt-BR" sz="2400" dirty="0" smtClean="0">
                <a:solidFill>
                  <a:prstClr val="white"/>
                </a:solidFill>
              </a:rPr>
              <a:t>Determinou ao MEC que elabore plano de ação, no prazo de sessenta dias, para:</a:t>
            </a:r>
          </a:p>
          <a:p>
            <a:endParaRPr lang="pt-BR" sz="2400" dirty="0" smtClean="0">
              <a:solidFill>
                <a:prstClr val="white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prstClr val="white"/>
                </a:solidFill>
              </a:rPr>
              <a:t>Regulamentar a Política Nacional de Formação de Profissionais da Educação Básica;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prstClr val="white"/>
                </a:solidFill>
              </a:rPr>
              <a:t>c</a:t>
            </a:r>
            <a:r>
              <a:rPr lang="pt-BR" sz="2400" dirty="0" smtClean="0">
                <a:solidFill>
                  <a:prstClr val="white"/>
                </a:solidFill>
              </a:rPr>
              <a:t>olocar em efetivo funcionamento o Comitê Gestor Nacional e os Fóruns Estaduais Permanentes de Apoio à Formação </a:t>
            </a:r>
            <a:r>
              <a:rPr lang="pt-BR" sz="2400" dirty="0">
                <a:solidFill>
                  <a:prstClr val="white"/>
                </a:solidFill>
              </a:rPr>
              <a:t>de Profissionais da Educação </a:t>
            </a:r>
            <a:r>
              <a:rPr lang="pt-BR" sz="2400" dirty="0" smtClean="0">
                <a:solidFill>
                  <a:prstClr val="white"/>
                </a:solidFill>
              </a:rPr>
              <a:t>Básica;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prstClr val="white"/>
                </a:solidFill>
              </a:rPr>
              <a:t>implementar o Planejamento Estratégico Nacional e os Planos Estratégicos Estaduais previstos na política.</a:t>
            </a:r>
          </a:p>
          <a:p>
            <a:endParaRPr lang="pt-BR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504915" y="-238980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prstClr val="white"/>
                </a:solidFill>
              </a:rPr>
              <a:t>Outros Ações de Fiscalização</a:t>
            </a:r>
            <a:endParaRPr lang="pt-BR" sz="3600" dirty="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21488" y="1588771"/>
            <a:ext cx="10392982" cy="4386690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-74063" y="1162313"/>
            <a:ext cx="124290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26966" y="1750790"/>
            <a:ext cx="10287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TC </a:t>
            </a:r>
            <a:r>
              <a:rPr lang="pt-BR" sz="2400" b="1" dirty="0">
                <a:solidFill>
                  <a:prstClr val="white"/>
                </a:solidFill>
              </a:rPr>
              <a:t>033.995/2017-6</a:t>
            </a:r>
            <a:r>
              <a:rPr lang="pt-BR" sz="2400" dirty="0">
                <a:solidFill>
                  <a:prstClr val="white"/>
                </a:solidFill>
              </a:rPr>
              <a:t>: Relatório de levantamento com o objetivo de verificar a ocorrência da aplicação de recursos do </a:t>
            </a:r>
            <a:r>
              <a:rPr lang="pt-BR" sz="2400" dirty="0" err="1">
                <a:solidFill>
                  <a:prstClr val="white"/>
                </a:solidFill>
              </a:rPr>
              <a:t>Fundeb</a:t>
            </a:r>
            <a:r>
              <a:rPr lang="pt-BR" sz="2400" dirty="0">
                <a:solidFill>
                  <a:prstClr val="white"/>
                </a:solidFill>
              </a:rPr>
              <a:t> no pagamento de profissionais que não exercem ou que estão afastados das atribuições de magistério da educação </a:t>
            </a:r>
            <a:r>
              <a:rPr lang="pt-BR" sz="2400" dirty="0" smtClean="0">
                <a:solidFill>
                  <a:prstClr val="white"/>
                </a:solidFill>
              </a:rPr>
              <a:t>básica;</a:t>
            </a:r>
            <a:endParaRPr lang="pt-BR" sz="2400" dirty="0">
              <a:solidFill>
                <a:prstClr val="white"/>
              </a:solidFill>
            </a:endParaRPr>
          </a:p>
          <a:p>
            <a:endParaRPr lang="pt-BR" sz="2400" dirty="0"/>
          </a:p>
          <a:p>
            <a:r>
              <a:rPr lang="pt-BR" sz="2400" b="1" dirty="0">
                <a:solidFill>
                  <a:prstClr val="white"/>
                </a:solidFill>
              </a:rPr>
              <a:t>TC 033.286/2018-3: </a:t>
            </a:r>
            <a:r>
              <a:rPr lang="pt-BR" sz="2400" dirty="0">
                <a:solidFill>
                  <a:prstClr val="white"/>
                </a:solidFill>
              </a:rPr>
              <a:t>Relatório de Acompanhamento do Plano Nacional de Educação – PNE – Entre outros aspectos, avaliou se os indicadores, instrumentos de coleta e ações federais estão contribuindo, da melhor maneira possível, para a efetivação das Metas 18 e 19, assinalando aperfeiçoamentos passíveis de serem implementados;</a:t>
            </a:r>
          </a:p>
          <a:p>
            <a:endParaRPr lang="pt-BR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504915" y="-238980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prstClr val="white"/>
                </a:solidFill>
              </a:rPr>
              <a:t>Outros Ações de Fiscalização</a:t>
            </a:r>
            <a:endParaRPr lang="pt-BR" sz="3600" dirty="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21488" y="1588771"/>
            <a:ext cx="10392982" cy="4386690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-74063" y="1162313"/>
            <a:ext cx="124290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26966" y="1750790"/>
            <a:ext cx="10287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</a:rPr>
              <a:t>TC </a:t>
            </a:r>
            <a:r>
              <a:rPr lang="pt-BR" sz="2400" b="1" dirty="0">
                <a:solidFill>
                  <a:prstClr val="white"/>
                </a:solidFill>
              </a:rPr>
              <a:t>033.995/2017-6</a:t>
            </a:r>
            <a:r>
              <a:rPr lang="pt-BR" sz="2400" dirty="0">
                <a:solidFill>
                  <a:prstClr val="white"/>
                </a:solidFill>
              </a:rPr>
              <a:t>: Relatório de levantamento com o objetivo de verificar a ocorrência da aplicação de recursos do </a:t>
            </a:r>
            <a:r>
              <a:rPr lang="pt-BR" sz="2400" dirty="0" err="1">
                <a:solidFill>
                  <a:prstClr val="white"/>
                </a:solidFill>
              </a:rPr>
              <a:t>Fundeb</a:t>
            </a:r>
            <a:r>
              <a:rPr lang="pt-BR" sz="2400" dirty="0">
                <a:solidFill>
                  <a:prstClr val="white"/>
                </a:solidFill>
              </a:rPr>
              <a:t> no pagamento de profissionais que não exercem ou que estão afastados das atribuições de magistério da educação </a:t>
            </a:r>
            <a:r>
              <a:rPr lang="pt-BR" sz="2400" dirty="0" smtClean="0">
                <a:solidFill>
                  <a:prstClr val="white"/>
                </a:solidFill>
              </a:rPr>
              <a:t>básica;</a:t>
            </a:r>
            <a:endParaRPr lang="pt-BR" sz="2400" dirty="0">
              <a:solidFill>
                <a:prstClr val="white"/>
              </a:solidFill>
            </a:endParaRPr>
          </a:p>
          <a:p>
            <a:endParaRPr lang="pt-BR" sz="2400" dirty="0"/>
          </a:p>
          <a:p>
            <a:r>
              <a:rPr lang="pt-BR" sz="2400" b="1" dirty="0">
                <a:solidFill>
                  <a:prstClr val="white"/>
                </a:solidFill>
              </a:rPr>
              <a:t>TC 033.286/2018-3: </a:t>
            </a:r>
            <a:r>
              <a:rPr lang="pt-BR" sz="2400" dirty="0">
                <a:solidFill>
                  <a:prstClr val="white"/>
                </a:solidFill>
              </a:rPr>
              <a:t>Relatório de Acompanhamento do Plano Nacional de Educação – PNE – Entre outros aspectos, avaliou se os indicadores, instrumentos de coleta e ações federais estão contribuindo, da melhor maneira possível, para a efetivação das Metas 18 e 19, assinalando aperfeiçoamentos passíveis de serem implementados;</a:t>
            </a:r>
          </a:p>
          <a:p>
            <a:endParaRPr lang="pt-BR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504915" y="-238980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prstClr val="white"/>
                </a:solidFill>
              </a:rPr>
              <a:t>Outros Ações de Fiscalização</a:t>
            </a:r>
            <a:endParaRPr lang="pt-BR" sz="3600" dirty="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2773" y="1588770"/>
            <a:ext cx="11451264" cy="4556849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-74063" y="1162313"/>
            <a:ext cx="124290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921488" y="1588771"/>
            <a:ext cx="10912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white"/>
                </a:solidFill>
              </a:rPr>
              <a:t>Viabilidade de criação do indicador sobre a estabilidade dos profissionais do magistério que estão em exercício na sala de aula ou no exercício de cargo ou função de diretor </a:t>
            </a:r>
            <a:r>
              <a:rPr lang="pt-BR" sz="2400" b="1" dirty="0" smtClean="0">
                <a:solidFill>
                  <a:prstClr val="white"/>
                </a:solidFill>
              </a:rPr>
              <a:t>escolar</a:t>
            </a:r>
          </a:p>
          <a:p>
            <a:endParaRPr lang="pt-BR" sz="2400" dirty="0">
              <a:solidFill>
                <a:prstClr val="white"/>
              </a:solidFill>
            </a:endParaRPr>
          </a:p>
          <a:p>
            <a:r>
              <a:rPr lang="pt-BR" sz="2400" dirty="0">
                <a:solidFill>
                  <a:prstClr val="white"/>
                </a:solidFill>
              </a:rPr>
              <a:t>Tendo em vista que a criação de plano de carreira é um ponto substancial no aspecto de valorização do profissional e interligado à qualidade do ensino, considera-se imprescindível o acompanhamento da forma como se tem efetivado a contratação dos profissionais da educação básica, convergindo com o que dispõe a referida estratégia. </a:t>
            </a:r>
          </a:p>
          <a:p>
            <a:endParaRPr lang="pt-BR" sz="2400" dirty="0">
              <a:solidFill>
                <a:prstClr val="white"/>
              </a:solidFill>
            </a:endParaRPr>
          </a:p>
          <a:p>
            <a:r>
              <a:rPr lang="pt-BR" sz="2400" dirty="0">
                <a:solidFill>
                  <a:prstClr val="white"/>
                </a:solidFill>
              </a:rPr>
              <a:t>Assegurar a contratação de profissionais por meio de concursos e vinculados ao PCR contribui para a seleção de pessoas melhor habilitadas, viabiliza vinculação estável entre estas e a escola e permite a qualificação continuada desses profissionais.</a:t>
            </a:r>
          </a:p>
        </p:txBody>
      </p:sp>
    </p:spTree>
    <p:extLst>
      <p:ext uri="{BB962C8B-B14F-4D97-AF65-F5344CB8AC3E}">
        <p14:creationId xmlns:p14="http://schemas.microsoft.com/office/powerpoint/2010/main" val="39384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28601" y="-180976"/>
            <a:ext cx="12515850" cy="7040166"/>
          </a:xfrm>
          <a:prstGeom prst="rect">
            <a:avLst/>
          </a:prstGeom>
          <a:blipFill dpi="0"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352432" y="2241889"/>
            <a:ext cx="12744451" cy="2162175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962149" y="2516187"/>
            <a:ext cx="813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VANESSA LOPES DE LIMA</a:t>
            </a:r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069929" y="3050730"/>
            <a:ext cx="79187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Secretaria de Controle Externo da Educação </a:t>
            </a:r>
          </a:p>
          <a:p>
            <a:pPr algn="ctr"/>
            <a:r>
              <a:rPr lang="pt-BR" sz="21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secexeduc@tcu.gov.br</a:t>
            </a:r>
          </a:p>
          <a:p>
            <a:pPr algn="ctr"/>
            <a:r>
              <a:rPr lang="pt-BR" sz="21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(61) 3316 7352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854368" y="799624"/>
            <a:ext cx="813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A94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OBRIGADA PELA ATENÇÃO!</a:t>
            </a:r>
            <a:endParaRPr lang="pt-BR" sz="2800" b="1" dirty="0">
              <a:solidFill>
                <a:srgbClr val="0A94D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5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238625" y="-190500"/>
            <a:ext cx="7953375" cy="7448550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038724" y="1425714"/>
            <a:ext cx="6696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100" dirty="0" smtClean="0">
                <a:solidFill>
                  <a:schemeClr val="bg1"/>
                </a:solidFill>
              </a:rPr>
              <a:t>Ocorrência </a:t>
            </a:r>
            <a:r>
              <a:rPr lang="pt-BR" sz="2100" dirty="0">
                <a:solidFill>
                  <a:schemeClr val="bg1"/>
                </a:solidFill>
              </a:rPr>
              <a:t>de diferença na complementação da União para o Fundef (valor mínimo anual por aluno – VMAA subestimado), no período de 1998 a </a:t>
            </a:r>
            <a:r>
              <a:rPr lang="pt-BR" sz="2100" dirty="0" smtClean="0">
                <a:solidFill>
                  <a:schemeClr val="bg1"/>
                </a:solidFill>
              </a:rPr>
              <a:t>2006;</a:t>
            </a:r>
            <a:endParaRPr lang="pt-BR" sz="2100" dirty="0">
              <a:solidFill>
                <a:schemeClr val="bg1"/>
              </a:solidFill>
            </a:endParaRPr>
          </a:p>
          <a:p>
            <a:pPr algn="just"/>
            <a:r>
              <a:rPr lang="pt-BR" sz="2100" dirty="0">
                <a:solidFill>
                  <a:schemeClr val="bg1"/>
                </a:solidFill>
              </a:rPr>
              <a:t> </a:t>
            </a:r>
          </a:p>
          <a:p>
            <a:pPr lvl="0" algn="just"/>
            <a:r>
              <a:rPr lang="pt-BR" sz="2100" dirty="0">
                <a:solidFill>
                  <a:schemeClr val="bg1"/>
                </a:solidFill>
              </a:rPr>
              <a:t>Municípios ajuizaram ações individuais, com base em contratos advocatícios, que estabeleciam de 15% a 20% de honorários relativos ao valor recebido em </a:t>
            </a:r>
            <a:r>
              <a:rPr lang="pt-BR" sz="2100" dirty="0" smtClean="0">
                <a:solidFill>
                  <a:schemeClr val="bg1"/>
                </a:solidFill>
              </a:rPr>
              <a:t>juízo;</a:t>
            </a:r>
            <a:endParaRPr lang="pt-BR" sz="2100" dirty="0">
              <a:solidFill>
                <a:schemeClr val="bg1"/>
              </a:solidFill>
            </a:endParaRPr>
          </a:p>
          <a:p>
            <a:pPr algn="just"/>
            <a:r>
              <a:rPr lang="pt-BR" sz="2100" dirty="0">
                <a:solidFill>
                  <a:schemeClr val="bg1"/>
                </a:solidFill>
              </a:rPr>
              <a:t> </a:t>
            </a:r>
          </a:p>
          <a:p>
            <a:pPr lvl="0" algn="just"/>
            <a:r>
              <a:rPr lang="pt-BR" sz="2100" dirty="0">
                <a:solidFill>
                  <a:schemeClr val="bg1"/>
                </a:solidFill>
              </a:rPr>
              <a:t>São ações autônomas de conhecimento ou de execução da Ação Civil Pública impetrada pelo MPF-SP, transitada em julgado em </a:t>
            </a:r>
            <a:r>
              <a:rPr lang="pt-BR" sz="2100" dirty="0" smtClean="0">
                <a:solidFill>
                  <a:schemeClr val="bg1"/>
                </a:solidFill>
              </a:rPr>
              <a:t>2015;</a:t>
            </a:r>
          </a:p>
          <a:p>
            <a:pPr lvl="0" algn="just"/>
            <a:endParaRPr lang="pt-BR" sz="21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81511" y="281523"/>
            <a:ext cx="813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CONTEXTO</a:t>
            </a:r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9" y="1510486"/>
            <a:ext cx="303285" cy="29462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9" y="2771110"/>
            <a:ext cx="303285" cy="29462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9" y="4043594"/>
            <a:ext cx="303285" cy="294620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 flipV="1">
            <a:off x="4581525" y="847725"/>
            <a:ext cx="7610475" cy="285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296775" cy="6858000"/>
          </a:xfrm>
          <a:prstGeom prst="rect">
            <a:avLst/>
          </a:prstGeom>
          <a:blipFill dpi="0" rotWithShape="1">
            <a:blip r:embed="rId3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286220" y="1233377"/>
            <a:ext cx="7516998" cy="4311083"/>
          </a:xfrm>
          <a:prstGeom prst="rect">
            <a:avLst/>
          </a:prstGeom>
          <a:solidFill>
            <a:srgbClr val="0A94DC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788004" y="1307805"/>
            <a:ext cx="6781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>
                <a:solidFill>
                  <a:schemeClr val="bg1"/>
                </a:solidFill>
              </a:rPr>
              <a:t>Processo de representação, formulada perante o TCU pelo Ministério Público Federal, Ministério Público do Estado do Maranhão e Ministério Público de Contas do TCE-MA (TC 005.506/2017-4)</a:t>
            </a:r>
          </a:p>
          <a:p>
            <a:pPr algn="just"/>
            <a:r>
              <a:rPr lang="pt-BR" sz="21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sz="2100" b="1" dirty="0">
                <a:solidFill>
                  <a:schemeClr val="bg1"/>
                </a:solidFill>
              </a:rPr>
              <a:t>Objeto</a:t>
            </a:r>
            <a:r>
              <a:rPr lang="pt-BR" sz="2100" dirty="0">
                <a:solidFill>
                  <a:schemeClr val="bg1"/>
                </a:solidFill>
              </a:rPr>
              <a:t>: Utilização indevida de precatórios decorrentes de diferenças na complementação da União ao Fundef para pagamento de honorários advocatícios</a:t>
            </a:r>
          </a:p>
          <a:p>
            <a:pPr algn="just"/>
            <a:r>
              <a:rPr lang="pt-BR" sz="21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sz="2100" b="1" dirty="0">
                <a:solidFill>
                  <a:schemeClr val="bg1"/>
                </a:solidFill>
              </a:rPr>
              <a:t>Decisões</a:t>
            </a:r>
            <a:r>
              <a:rPr lang="pt-BR" sz="2100" dirty="0">
                <a:solidFill>
                  <a:schemeClr val="bg1"/>
                </a:solidFill>
              </a:rPr>
              <a:t>: Acórdão </a:t>
            </a:r>
            <a:r>
              <a:rPr lang="pt-BR" sz="2100" dirty="0" smtClean="0">
                <a:solidFill>
                  <a:schemeClr val="bg1"/>
                </a:solidFill>
              </a:rPr>
              <a:t>1824/2017-TCU-Plenário</a:t>
            </a:r>
            <a:r>
              <a:rPr lang="pt-BR" sz="2100" dirty="0">
                <a:solidFill>
                  <a:schemeClr val="bg1"/>
                </a:solidFill>
              </a:rPr>
              <a:t>, </a:t>
            </a:r>
            <a:r>
              <a:rPr lang="pt-BR" sz="2100" dirty="0" smtClean="0">
                <a:solidFill>
                  <a:schemeClr val="bg1"/>
                </a:solidFill>
              </a:rPr>
              <a:t>Min. WAR e Acórdão 1962/2017-TCU-Plenário, Min. WAR </a:t>
            </a:r>
            <a:r>
              <a:rPr lang="pt-BR" sz="2100" dirty="0">
                <a:solidFill>
                  <a:schemeClr val="bg1"/>
                </a:solidFill>
              </a:rPr>
              <a:t>(Embargos de Declaração</a:t>
            </a:r>
            <a:r>
              <a:rPr lang="pt-BR" sz="2100" dirty="0" smtClean="0">
                <a:solidFill>
                  <a:schemeClr val="bg1"/>
                </a:solidFill>
              </a:rPr>
              <a:t>)</a:t>
            </a:r>
            <a:endParaRPr lang="pt-BR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ângulo 56"/>
          <p:cNvSpPr/>
          <p:nvPr/>
        </p:nvSpPr>
        <p:spPr>
          <a:xfrm>
            <a:off x="-57478" y="-240710"/>
            <a:ext cx="12515850" cy="7040166"/>
          </a:xfrm>
          <a:prstGeom prst="rect">
            <a:avLst/>
          </a:prstGeom>
          <a:blipFill dpi="0" rotWithShape="1">
            <a:blip r:embed="rId2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1333657" y="2120670"/>
            <a:ext cx="10400514" cy="3805174"/>
            <a:chOff x="1008705" y="2533282"/>
            <a:chExt cx="10400514" cy="3805174"/>
          </a:xfrm>
        </p:grpSpPr>
        <p:grpSp>
          <p:nvGrpSpPr>
            <p:cNvPr id="19" name="Grupo 18"/>
            <p:cNvGrpSpPr/>
            <p:nvPr/>
          </p:nvGrpSpPr>
          <p:grpSpPr>
            <a:xfrm>
              <a:off x="1214892" y="4988088"/>
              <a:ext cx="1552599" cy="1350368"/>
              <a:chOff x="516461" y="1387378"/>
              <a:chExt cx="1354771" cy="1376068"/>
            </a:xfrm>
          </p:grpSpPr>
          <p:sp>
            <p:nvSpPr>
              <p:cNvPr id="46" name="Retângulo 45"/>
              <p:cNvSpPr/>
              <p:nvPr/>
            </p:nvSpPr>
            <p:spPr>
              <a:xfrm>
                <a:off x="516461" y="1387378"/>
                <a:ext cx="1337290" cy="1337290"/>
              </a:xfrm>
              <a:prstGeom prst="rect">
                <a:avLst/>
              </a:prstGeom>
              <a:solidFill>
                <a:srgbClr val="0A94D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tângulo 46"/>
              <p:cNvSpPr/>
              <p:nvPr/>
            </p:nvSpPr>
            <p:spPr>
              <a:xfrm>
                <a:off x="533942" y="1426156"/>
                <a:ext cx="1337290" cy="13372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dirty="0" smtClean="0"/>
                  <a:t>Acórdão 1.824/2017-TCU-Plenário, Min. WAR</a:t>
                </a:r>
                <a:endParaRPr lang="pt-BR" sz="1700" dirty="0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4812107" y="3975904"/>
              <a:ext cx="1201542" cy="1353565"/>
              <a:chOff x="4345191" y="1456336"/>
              <a:chExt cx="1364376" cy="1379325"/>
            </a:xfrm>
          </p:grpSpPr>
          <p:sp>
            <p:nvSpPr>
              <p:cNvPr id="44" name="Retângulo 43"/>
              <p:cNvSpPr/>
              <p:nvPr/>
            </p:nvSpPr>
            <p:spPr>
              <a:xfrm>
                <a:off x="4345191" y="1498371"/>
                <a:ext cx="1337290" cy="1337290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Retângulo 44"/>
              <p:cNvSpPr/>
              <p:nvPr/>
            </p:nvSpPr>
            <p:spPr>
              <a:xfrm>
                <a:off x="4372277" y="1456336"/>
                <a:ext cx="1337290" cy="1337290"/>
              </a:xfrm>
              <a:prstGeom prst="rect">
                <a:avLst/>
              </a:prstGeom>
              <a:solidFill>
                <a:srgbClr val="0A94DC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dirty="0" smtClean="0"/>
                  <a:t>Acórdão 1.285/2018-TCU-Plenário, Min. BZ</a:t>
                </a:r>
                <a:endParaRPr lang="pt-BR" sz="1700" dirty="0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6539065" y="3545737"/>
              <a:ext cx="1183404" cy="1312315"/>
              <a:chOff x="491044" y="4079359"/>
              <a:chExt cx="1343780" cy="1337290"/>
            </a:xfrm>
          </p:grpSpPr>
          <p:sp>
            <p:nvSpPr>
              <p:cNvPr id="42" name="Retângulo 41"/>
              <p:cNvSpPr/>
              <p:nvPr/>
            </p:nvSpPr>
            <p:spPr>
              <a:xfrm>
                <a:off x="491044" y="4079359"/>
                <a:ext cx="1337290" cy="1337290"/>
              </a:xfrm>
              <a:prstGeom prst="rect">
                <a:avLst/>
              </a:prstGeom>
              <a:solidFill>
                <a:srgbClr val="0A94D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tângulo 42"/>
              <p:cNvSpPr/>
              <p:nvPr/>
            </p:nvSpPr>
            <p:spPr>
              <a:xfrm>
                <a:off x="497534" y="4079359"/>
                <a:ext cx="1337290" cy="13372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1700" dirty="0"/>
              </a:p>
            </p:txBody>
          </p:sp>
        </p:grpSp>
        <p:sp>
          <p:nvSpPr>
            <p:cNvPr id="22" name="Retângulo 21"/>
            <p:cNvSpPr/>
            <p:nvPr/>
          </p:nvSpPr>
          <p:spPr>
            <a:xfrm>
              <a:off x="8284442" y="3049161"/>
              <a:ext cx="1177688" cy="1312315"/>
            </a:xfrm>
            <a:prstGeom prst="rect">
              <a:avLst/>
            </a:prstGeom>
            <a:solidFill>
              <a:srgbClr val="0A94D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tângulo 40"/>
            <p:cNvSpPr/>
            <p:nvPr/>
          </p:nvSpPr>
          <p:spPr>
            <a:xfrm>
              <a:off x="10074007" y="2562921"/>
              <a:ext cx="1177688" cy="1312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700" dirty="0"/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3079173" y="4496352"/>
              <a:ext cx="1186103" cy="1312315"/>
              <a:chOff x="525068" y="1498371"/>
              <a:chExt cx="1346845" cy="1337290"/>
            </a:xfrm>
          </p:grpSpPr>
          <p:sp>
            <p:nvSpPr>
              <p:cNvPr id="38" name="Retângulo 37"/>
              <p:cNvSpPr/>
              <p:nvPr/>
            </p:nvSpPr>
            <p:spPr>
              <a:xfrm>
                <a:off x="525068" y="1498371"/>
                <a:ext cx="1337290" cy="1337290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tângulo 38"/>
              <p:cNvSpPr/>
              <p:nvPr/>
            </p:nvSpPr>
            <p:spPr>
              <a:xfrm>
                <a:off x="534623" y="1498371"/>
                <a:ext cx="1337290" cy="1337290"/>
              </a:xfrm>
              <a:prstGeom prst="rect">
                <a:avLst/>
              </a:prstGeom>
              <a:solidFill>
                <a:srgbClr val="0A94DC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dirty="0" smtClean="0"/>
                  <a:t>Acórdão 1.962/2017-TCU-Plenário, Min. WAR</a:t>
                </a:r>
                <a:endParaRPr lang="pt-BR" sz="1700" dirty="0"/>
              </a:p>
            </p:txBody>
          </p:sp>
        </p:grpSp>
        <p:sp>
          <p:nvSpPr>
            <p:cNvPr id="25" name="Forma em L 24"/>
            <p:cNvSpPr/>
            <p:nvPr/>
          </p:nvSpPr>
          <p:spPr>
            <a:xfrm rot="5400000">
              <a:off x="1269325" y="4502485"/>
              <a:ext cx="1056695" cy="1577936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A94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orma em L 25"/>
            <p:cNvSpPr/>
            <p:nvPr/>
          </p:nvSpPr>
          <p:spPr>
            <a:xfrm rot="5400000">
              <a:off x="3112935" y="4021610"/>
              <a:ext cx="1056695" cy="1577936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A94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tângulo 26"/>
            <p:cNvSpPr/>
            <p:nvPr/>
          </p:nvSpPr>
          <p:spPr>
            <a:xfrm>
              <a:off x="3008843" y="4456778"/>
              <a:ext cx="1424570" cy="13914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orma em L 27"/>
            <p:cNvSpPr/>
            <p:nvPr/>
          </p:nvSpPr>
          <p:spPr>
            <a:xfrm rot="5400000">
              <a:off x="4857561" y="3493263"/>
              <a:ext cx="1056695" cy="1577936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A94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tângulo 28"/>
            <p:cNvSpPr/>
            <p:nvPr/>
          </p:nvSpPr>
          <p:spPr>
            <a:xfrm>
              <a:off x="4752794" y="3975904"/>
              <a:ext cx="1424570" cy="13914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orma em L 29"/>
            <p:cNvSpPr/>
            <p:nvPr/>
          </p:nvSpPr>
          <p:spPr>
            <a:xfrm rot="5400000">
              <a:off x="6600838" y="3059862"/>
              <a:ext cx="1056695" cy="1577936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A94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orma em L 30"/>
            <p:cNvSpPr/>
            <p:nvPr/>
          </p:nvSpPr>
          <p:spPr>
            <a:xfrm rot="5400000">
              <a:off x="8344790" y="2578988"/>
              <a:ext cx="1056695" cy="1577936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A94D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tângulo 31"/>
            <p:cNvSpPr/>
            <p:nvPr/>
          </p:nvSpPr>
          <p:spPr>
            <a:xfrm>
              <a:off x="8239269" y="2996253"/>
              <a:ext cx="1424570" cy="13914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tângulo 33"/>
            <p:cNvSpPr/>
            <p:nvPr/>
          </p:nvSpPr>
          <p:spPr>
            <a:xfrm>
              <a:off x="9984649" y="2533282"/>
              <a:ext cx="1424570" cy="13914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tângulo 34"/>
            <p:cNvSpPr/>
            <p:nvPr/>
          </p:nvSpPr>
          <p:spPr>
            <a:xfrm>
              <a:off x="8269300" y="3084167"/>
              <a:ext cx="1177688" cy="1312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700" dirty="0" smtClean="0"/>
                <a:t>Acórdão 2866/2018-TCU-Plenário, Min. WAR</a:t>
              </a:r>
              <a:endParaRPr lang="pt-BR" sz="1700" dirty="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6425050" y="2612803"/>
            <a:ext cx="19736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bg1"/>
                </a:solidFill>
              </a:rPr>
              <a:t>TC 020.079/2018-4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05774" y="3392575"/>
            <a:ext cx="118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Cautelar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27/6/2018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8137757" y="2120670"/>
            <a:ext cx="19736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bg1"/>
                </a:solidFill>
              </a:rPr>
              <a:t>TC 020.079/2018-4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1113398" y="4047620"/>
            <a:ext cx="19736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bg1"/>
                </a:solidFill>
              </a:rPr>
              <a:t>TC </a:t>
            </a:r>
            <a:r>
              <a:rPr lang="pt-BR" b="1" dirty="0" smtClean="0">
                <a:solidFill>
                  <a:schemeClr val="bg1"/>
                </a:solidFill>
              </a:rPr>
              <a:t>021.643/2014-8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2920532" y="3554919"/>
            <a:ext cx="19736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bg1"/>
                </a:solidFill>
              </a:rPr>
              <a:t>TC </a:t>
            </a:r>
            <a:r>
              <a:rPr lang="pt-BR" b="1" dirty="0" smtClean="0">
                <a:solidFill>
                  <a:schemeClr val="bg1"/>
                </a:solidFill>
              </a:rPr>
              <a:t>005.506/2017-4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4615972" y="3072608"/>
            <a:ext cx="19736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bg1"/>
                </a:solidFill>
              </a:rPr>
              <a:t>TC </a:t>
            </a:r>
            <a:r>
              <a:rPr lang="pt-BR" b="1" dirty="0" smtClean="0">
                <a:solidFill>
                  <a:schemeClr val="bg1"/>
                </a:solidFill>
              </a:rPr>
              <a:t>023.147/2017-2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4802849" y="4944098"/>
            <a:ext cx="178286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>
                <a:solidFill>
                  <a:schemeClr val="bg1"/>
                </a:solidFill>
              </a:rPr>
              <a:t>Sessão 6/6/2018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3126584" y="5381624"/>
            <a:ext cx="178286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>
                <a:solidFill>
                  <a:schemeClr val="bg1"/>
                </a:solidFill>
              </a:rPr>
              <a:t>Sessão 6/9/2017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1318429" y="5881389"/>
            <a:ext cx="189987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>
                <a:solidFill>
                  <a:schemeClr val="bg1"/>
                </a:solidFill>
              </a:rPr>
              <a:t>Sessão 23/8/2017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8254139" y="4012692"/>
            <a:ext cx="189987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>
                <a:solidFill>
                  <a:schemeClr val="bg1"/>
                </a:solidFill>
              </a:rPr>
              <a:t>Sessão 5/12/2018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387914" y="2462302"/>
            <a:ext cx="1276864" cy="1376530"/>
          </a:xfrm>
          <a:prstGeom prst="rect">
            <a:avLst/>
          </a:prstGeom>
          <a:solidFill>
            <a:srgbClr val="0A94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Forma em L 80"/>
          <p:cNvSpPr/>
          <p:nvPr/>
        </p:nvSpPr>
        <p:spPr>
          <a:xfrm rot="5400000">
            <a:off x="10434743" y="1979222"/>
            <a:ext cx="1056695" cy="1577936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A94DC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Retângulo 81"/>
          <p:cNvSpPr/>
          <p:nvPr/>
        </p:nvSpPr>
        <p:spPr>
          <a:xfrm>
            <a:off x="9949304" y="1901243"/>
            <a:ext cx="19736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bg1"/>
                </a:solidFill>
              </a:rPr>
              <a:t>TC </a:t>
            </a:r>
            <a:r>
              <a:rPr lang="pt-BR" b="1" dirty="0" smtClean="0">
                <a:solidFill>
                  <a:schemeClr val="bg1"/>
                </a:solidFill>
              </a:rPr>
              <a:t>018.130/2018-6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3" name="Retângulo 82"/>
          <p:cNvSpPr/>
          <p:nvPr/>
        </p:nvSpPr>
        <p:spPr>
          <a:xfrm>
            <a:off x="10470945" y="2474518"/>
            <a:ext cx="1177688" cy="1312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dirty="0" smtClean="0"/>
              <a:t>Gabinete Min. WAR</a:t>
            </a:r>
            <a:endParaRPr lang="pt-BR" sz="1700" dirty="0"/>
          </a:p>
        </p:txBody>
      </p:sp>
      <p:sp>
        <p:nvSpPr>
          <p:cNvPr id="84" name="Retângulo 83"/>
          <p:cNvSpPr/>
          <p:nvPr/>
        </p:nvSpPr>
        <p:spPr>
          <a:xfrm>
            <a:off x="10362884" y="3887443"/>
            <a:ext cx="1389176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>
                <a:solidFill>
                  <a:schemeClr val="bg1"/>
                </a:solidFill>
              </a:rPr>
              <a:t>Relatório de auditoria (MA, PI, CE, RN, PB, PE, SE, AL, BA, PA, AM e MG)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-57478" y="-58604"/>
            <a:ext cx="12744451" cy="1481401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53381" y="511343"/>
            <a:ext cx="10970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DECISÕES DO TRIBUNAL DE CONTAS DA UNIÃO</a:t>
            </a:r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422910" y="-228601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39972" y="2143595"/>
            <a:ext cx="10526232" cy="3845534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320214" y="293442"/>
            <a:ext cx="1103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Acórdão 1518/2018-TCU-Plenário, Ministro </a:t>
            </a:r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Walton Alencar</a:t>
            </a:r>
            <a:endParaRPr lang="pt-BR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-74063" y="1162313"/>
            <a:ext cx="124290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940478" y="1874692"/>
            <a:ext cx="10287504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just">
              <a:buNone/>
            </a:pPr>
            <a:endParaRPr lang="pt-BR" sz="1050" b="1" u="sng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I) </a:t>
            </a:r>
            <a:r>
              <a:rPr lang="pt-BR" sz="2400" b="1" dirty="0">
                <a:solidFill>
                  <a:schemeClr val="bg1"/>
                </a:solidFill>
              </a:rPr>
              <a:t>determino</a:t>
            </a:r>
            <a:r>
              <a:rPr lang="pt-BR" sz="2400" dirty="0">
                <a:solidFill>
                  <a:schemeClr val="bg1"/>
                </a:solidFill>
              </a:rPr>
              <a:t>, cautelarmente, nos termos do artigo 276, </a:t>
            </a:r>
            <a:r>
              <a:rPr lang="pt-BR" sz="2400" i="1" dirty="0">
                <a:solidFill>
                  <a:schemeClr val="bg1"/>
                </a:solidFill>
              </a:rPr>
              <a:t>caput</a:t>
            </a:r>
            <a:r>
              <a:rPr lang="pt-BR" sz="2400" dirty="0">
                <a:solidFill>
                  <a:schemeClr val="bg1"/>
                </a:solidFill>
              </a:rPr>
              <a:t>, do Regimento Interno/TCU, aos entes municipais e estaduais beneficiários de precatórios provenientes da diferença no cálculo da complementação devida pela União, no âmbito do Fundef, que se abstenham de utilizar tais recursos no pagamento a profissionais do magistério ou a quaisquer outros servidores públicos, a qualquer título, a exemplo de remuneração, salário, abono ou rateio, </a:t>
            </a:r>
            <a:r>
              <a:rPr lang="pt-BR" sz="2400" b="1" u="sng" dirty="0">
                <a:solidFill>
                  <a:schemeClr val="bg1"/>
                </a:solidFill>
              </a:rPr>
              <a:t>até que este Tribunal decida sobre o mérito das questões suscitadas no presente feito</a:t>
            </a:r>
            <a:r>
              <a:rPr lang="pt-BR" sz="2400" dirty="0">
                <a:solidFill>
                  <a:schemeClr val="bg1"/>
                </a:solidFill>
              </a:rPr>
              <a:t>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5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422910" y="-228601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39972" y="2143595"/>
            <a:ext cx="10526232" cy="3845534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9652" y="19111"/>
            <a:ext cx="110348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FNDE</a:t>
            </a:r>
          </a:p>
          <a:p>
            <a:r>
              <a:rPr lang="pt-BR" sz="2200" b="1" dirty="0">
                <a:solidFill>
                  <a:schemeClr val="bg1"/>
                </a:solidFill>
              </a:rPr>
              <a:t>Nota Técnica 19/2018/CGFSE/DIGEF, de 23/7/2018</a:t>
            </a:r>
          </a:p>
          <a:p>
            <a:r>
              <a:rPr lang="pt-BR" sz="2200" b="1" dirty="0">
                <a:solidFill>
                  <a:schemeClr val="bg1"/>
                </a:solidFill>
              </a:rPr>
              <a:t>Ofícios 24048 e 28349/2018/</a:t>
            </a:r>
            <a:r>
              <a:rPr lang="pt-BR" sz="2200" b="1" dirty="0" err="1">
                <a:solidFill>
                  <a:schemeClr val="bg1"/>
                </a:solidFill>
              </a:rPr>
              <a:t>Cgfse</a:t>
            </a:r>
            <a:r>
              <a:rPr lang="pt-BR" sz="2200" b="1" dirty="0">
                <a:solidFill>
                  <a:schemeClr val="bg1"/>
                </a:solidFill>
              </a:rPr>
              <a:t>/</a:t>
            </a:r>
            <a:r>
              <a:rPr lang="pt-BR" sz="2200" b="1" dirty="0" err="1">
                <a:solidFill>
                  <a:schemeClr val="bg1"/>
                </a:solidFill>
              </a:rPr>
              <a:t>Digef</a:t>
            </a:r>
            <a:r>
              <a:rPr lang="pt-BR" sz="2200" b="1" dirty="0">
                <a:solidFill>
                  <a:schemeClr val="bg1"/>
                </a:solidFill>
              </a:rPr>
              <a:t>-FNDE</a:t>
            </a:r>
          </a:p>
          <a:p>
            <a:pPr algn="ctr"/>
            <a:endParaRPr lang="pt-BR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-74063" y="1162313"/>
            <a:ext cx="124290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60216" y="2143595"/>
            <a:ext cx="102875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just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Impossibilidade </a:t>
            </a:r>
            <a:r>
              <a:rPr lang="pt-BR" sz="2400" b="1" dirty="0">
                <a:solidFill>
                  <a:schemeClr val="bg1"/>
                </a:solidFill>
              </a:rPr>
              <a:t>de utilizar os recursos dos precatórios do Fundef, para pagamentos de abonos, rateios ou passivos trabalhistas e </a:t>
            </a:r>
            <a:r>
              <a:rPr lang="pt-BR" sz="2400" b="1" dirty="0" smtClean="0">
                <a:solidFill>
                  <a:schemeClr val="bg1"/>
                </a:solidFill>
              </a:rPr>
              <a:t>previdenciários</a:t>
            </a:r>
            <a:r>
              <a:rPr lang="pt-BR" sz="2400" dirty="0" smtClean="0">
                <a:solidFill>
                  <a:schemeClr val="bg1"/>
                </a:solidFill>
              </a:rPr>
              <a:t> por não se encontrarem </a:t>
            </a:r>
            <a:r>
              <a:rPr lang="pt-BR" sz="2400" dirty="0">
                <a:solidFill>
                  <a:schemeClr val="bg1"/>
                </a:solidFill>
              </a:rPr>
              <a:t>no rol das situações consideradas como de manutenção e desenvolvimento do ensino, previstas no artigo 70 da Lei 9.394/1996. Embora o rol não seja exaustivo, o pagamento de quantias dessa natureza, a seu ver, não contribui, a princípio, para o alcance dos objetivos básicos das instituições educacionais.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0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422910" y="-228601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39972" y="2143595"/>
            <a:ext cx="10526232" cy="3845534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9652" y="19111"/>
            <a:ext cx="110348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FNDE</a:t>
            </a:r>
          </a:p>
          <a:p>
            <a:r>
              <a:rPr lang="pt-BR" sz="2200" b="1" dirty="0">
                <a:solidFill>
                  <a:schemeClr val="bg1"/>
                </a:solidFill>
              </a:rPr>
              <a:t>Nota Técnica 19/2018/CGFSE/DIGEF, de 23/7/2018</a:t>
            </a:r>
          </a:p>
          <a:p>
            <a:r>
              <a:rPr lang="pt-BR" sz="2200" b="1" dirty="0">
                <a:solidFill>
                  <a:schemeClr val="bg1"/>
                </a:solidFill>
              </a:rPr>
              <a:t>Ofícios 24048 e 28349/2018/</a:t>
            </a:r>
            <a:r>
              <a:rPr lang="pt-BR" sz="2200" b="1" dirty="0" err="1">
                <a:solidFill>
                  <a:schemeClr val="bg1"/>
                </a:solidFill>
              </a:rPr>
              <a:t>Cgfse</a:t>
            </a:r>
            <a:r>
              <a:rPr lang="pt-BR" sz="2200" b="1" dirty="0">
                <a:solidFill>
                  <a:schemeClr val="bg1"/>
                </a:solidFill>
              </a:rPr>
              <a:t>/</a:t>
            </a:r>
            <a:r>
              <a:rPr lang="pt-BR" sz="2200" b="1" dirty="0" err="1">
                <a:solidFill>
                  <a:schemeClr val="bg1"/>
                </a:solidFill>
              </a:rPr>
              <a:t>Digef</a:t>
            </a:r>
            <a:r>
              <a:rPr lang="pt-BR" sz="2200" b="1" dirty="0">
                <a:solidFill>
                  <a:schemeClr val="bg1"/>
                </a:solidFill>
              </a:rPr>
              <a:t>-FNDE</a:t>
            </a:r>
          </a:p>
          <a:p>
            <a:pPr algn="ctr"/>
            <a:endParaRPr lang="pt-BR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-74063" y="1162313"/>
            <a:ext cx="124290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60216" y="2143595"/>
            <a:ext cx="102875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just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Impossibilidade </a:t>
            </a:r>
            <a:r>
              <a:rPr lang="pt-BR" sz="2400" b="1" dirty="0">
                <a:solidFill>
                  <a:schemeClr val="bg1"/>
                </a:solidFill>
              </a:rPr>
              <a:t>de utilizar os recursos dos precatórios do </a:t>
            </a:r>
            <a:r>
              <a:rPr lang="pt-BR" sz="2400" b="1" dirty="0" smtClean="0">
                <a:solidFill>
                  <a:schemeClr val="bg1"/>
                </a:solidFill>
              </a:rPr>
              <a:t>Fundef </a:t>
            </a:r>
            <a:r>
              <a:rPr lang="pt-BR" sz="2400" b="1" dirty="0">
                <a:solidFill>
                  <a:schemeClr val="bg1"/>
                </a:solidFill>
              </a:rPr>
              <a:t>para pagamentos de abonos, rateios ou passivos trabalhistas e </a:t>
            </a:r>
            <a:r>
              <a:rPr lang="pt-BR" sz="2400" b="1" dirty="0" smtClean="0">
                <a:solidFill>
                  <a:schemeClr val="bg1"/>
                </a:solidFill>
              </a:rPr>
              <a:t>previdenciários,</a:t>
            </a:r>
            <a:r>
              <a:rPr lang="pt-BR" sz="2400" dirty="0" smtClean="0">
                <a:solidFill>
                  <a:schemeClr val="bg1"/>
                </a:solidFill>
              </a:rPr>
              <a:t> considerando que não se encontram </a:t>
            </a:r>
            <a:r>
              <a:rPr lang="pt-BR" sz="2400" dirty="0">
                <a:solidFill>
                  <a:schemeClr val="bg1"/>
                </a:solidFill>
              </a:rPr>
              <a:t>no rol das situações </a:t>
            </a:r>
            <a:r>
              <a:rPr lang="pt-BR" sz="2400" dirty="0" smtClean="0">
                <a:solidFill>
                  <a:schemeClr val="bg1"/>
                </a:solidFill>
              </a:rPr>
              <a:t>definidas </a:t>
            </a:r>
            <a:r>
              <a:rPr lang="pt-BR" sz="2400" dirty="0">
                <a:solidFill>
                  <a:schemeClr val="bg1"/>
                </a:solidFill>
              </a:rPr>
              <a:t>como de manutenção e desenvolvimento do ensino, previstas no artigo 70 da Lei 9.394/1996. Embora o rol não seja exaustivo, o pagamento de quantias dessa natureza, a seu ver, não contribui, a princípio, para o alcance dos objetivos básicos das instituições educacionais.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7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97877" y="0"/>
            <a:ext cx="12789877" cy="6858000"/>
          </a:xfrm>
          <a:prstGeom prst="rect">
            <a:avLst/>
          </a:prstGeom>
          <a:blipFill dpi="0" rotWithShape="1">
            <a:blip r:embed="rId3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422910" y="-228601"/>
            <a:ext cx="12950190" cy="1588771"/>
          </a:xfrm>
          <a:prstGeom prst="rect">
            <a:avLst/>
          </a:prstGeom>
          <a:solidFill>
            <a:srgbClr val="0A9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39972" y="2143595"/>
            <a:ext cx="10526232" cy="3845534"/>
          </a:xfrm>
          <a:prstGeom prst="rect">
            <a:avLst/>
          </a:prstGeom>
          <a:solidFill>
            <a:srgbClr val="0A94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9652" y="19111"/>
            <a:ext cx="110348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PROFE/FNDE</a:t>
            </a:r>
          </a:p>
          <a:p>
            <a:pPr algn="ctr"/>
            <a:r>
              <a:rPr lang="pt-BR" sz="2200" b="1" dirty="0">
                <a:solidFill>
                  <a:schemeClr val="bg1"/>
                </a:solidFill>
              </a:rPr>
              <a:t>Despacho de Aprovação 20/2018/SUBPC/PFFNDE/PGF/AGU</a:t>
            </a:r>
          </a:p>
          <a:p>
            <a:pPr algn="ctr"/>
            <a:endParaRPr lang="pt-BR" sz="2200" b="1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-74063" y="1162313"/>
            <a:ext cx="124290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60216" y="2143595"/>
            <a:ext cx="102875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just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Concluiu que – dentre as hipóteses avaliadas – apenas o pagamento de parcelas remuneratórias ordinárias pode ser realizado por meio de recursos dos precatórios judiciais, com base no art. 70, inciso I, da Lei 9.394/96, excluindo as demais hipóteses (abonos indenizatórios, rateios e passivos trabalhistas).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Alegou que eventual pagamento, em uma só vez, aos profissionais da educação não atende às políticas de valorização abrangente e continuada do </a:t>
            </a:r>
            <a:r>
              <a:rPr lang="pt-BR" sz="2400" dirty="0" smtClean="0">
                <a:solidFill>
                  <a:schemeClr val="bg1"/>
                </a:solidFill>
              </a:rPr>
              <a:t>magistério.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7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2038</Words>
  <Application>Microsoft Office PowerPoint</Application>
  <PresentationFormat>Widescreen</PresentationFormat>
  <Paragraphs>196</Paragraphs>
  <Slides>29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Lucida Sans Unicode</vt:lpstr>
      <vt:lpstr>Verdana</vt:lpstr>
      <vt:lpstr>Wingdings 2</vt:lpstr>
      <vt:lpstr>Wingdings 3</vt:lpstr>
      <vt:lpstr>Tema do Office</vt:lpstr>
      <vt:lpstr>Concurso</vt:lpstr>
      <vt:lpstr>1_Concurso</vt:lpstr>
      <vt:lpstr>2_Concurso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GIÚLIA SOUSA de CASTRO</dc:creator>
  <cp:lastModifiedBy>Elizabeth Gomes de Lima Santos</cp:lastModifiedBy>
  <cp:revision>84</cp:revision>
  <cp:lastPrinted>2018-05-28T15:50:36Z</cp:lastPrinted>
  <dcterms:created xsi:type="dcterms:W3CDTF">2018-05-25T15:54:23Z</dcterms:created>
  <dcterms:modified xsi:type="dcterms:W3CDTF">2019-05-21T13:04:58Z</dcterms:modified>
</cp:coreProperties>
</file>