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3" r:id="rId9"/>
    <p:sldId id="265" r:id="rId10"/>
    <p:sldId id="266" r:id="rId11"/>
    <p:sldId id="262" r:id="rId12"/>
    <p:sldId id="264" r:id="rId13"/>
    <p:sldId id="270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C4F-E64B-4A01-BCB3-4EE531BA6104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1330-E437-4F35-8252-C60512F983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71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C4F-E64B-4A01-BCB3-4EE531BA6104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1330-E437-4F35-8252-C60512F983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75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C4F-E64B-4A01-BCB3-4EE531BA6104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1330-E437-4F35-8252-C60512F983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12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C4F-E64B-4A01-BCB3-4EE531BA6104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1330-E437-4F35-8252-C60512F983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53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C4F-E64B-4A01-BCB3-4EE531BA6104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1330-E437-4F35-8252-C60512F983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35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C4F-E64B-4A01-BCB3-4EE531BA6104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1330-E437-4F35-8252-C60512F983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11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C4F-E64B-4A01-BCB3-4EE531BA6104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1330-E437-4F35-8252-C60512F983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5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C4F-E64B-4A01-BCB3-4EE531BA6104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1330-E437-4F35-8252-C60512F983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02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C4F-E64B-4A01-BCB3-4EE531BA6104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1330-E437-4F35-8252-C60512F983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0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C4F-E64B-4A01-BCB3-4EE531BA6104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1330-E437-4F35-8252-C60512F983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23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C4F-E64B-4A01-BCB3-4EE531BA6104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1330-E437-4F35-8252-C60512F983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81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85C4F-E64B-4A01-BCB3-4EE531BA6104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B1330-E437-4F35-8252-C60512F983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74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Orçamento da Criança e Adolescente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revisitando e atualizando a metodologia</a:t>
            </a:r>
          </a:p>
          <a:p>
            <a:pPr algn="r"/>
            <a:r>
              <a:rPr lang="pt-BR" sz="2800" dirty="0" smtClean="0"/>
              <a:t>Ipea e Unicef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10423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92"/>
            <a:ext cx="4284196" cy="669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7997"/>
            <a:ext cx="4112424" cy="652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64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Analises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Gasto Público Social dirigido a </a:t>
            </a:r>
            <a:r>
              <a:rPr lang="pt-BR" dirty="0" err="1" smtClean="0"/>
              <a:t>la</a:t>
            </a:r>
            <a:r>
              <a:rPr lang="pt-BR" dirty="0" smtClean="0"/>
              <a:t> Nines/</a:t>
            </a:r>
            <a:r>
              <a:rPr lang="pt-BR" dirty="0" err="1" smtClean="0"/>
              <a:t>NNyA</a:t>
            </a:r>
            <a:r>
              <a:rPr lang="pt-BR" dirty="0" smtClean="0"/>
              <a:t> (2018)</a:t>
            </a:r>
          </a:p>
          <a:p>
            <a:pPr lvl="8"/>
            <a:endParaRPr lang="pt-BR" dirty="0" smtClean="0"/>
          </a:p>
          <a:p>
            <a:pPr lvl="1"/>
            <a:r>
              <a:rPr lang="pt-BR" dirty="0" smtClean="0"/>
              <a:t>Análise da trajetória e composição do </a:t>
            </a:r>
            <a:r>
              <a:rPr lang="pt-BR" dirty="0" err="1" smtClean="0"/>
              <a:t>GPSdN</a:t>
            </a:r>
            <a:r>
              <a:rPr lang="pt-BR" dirty="0" smtClean="0"/>
              <a:t> agregado, por classe de gasto (especifico, ampliado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pPr lvl="8"/>
            <a:endParaRPr lang="pt-BR" dirty="0" smtClean="0"/>
          </a:p>
          <a:p>
            <a:pPr lvl="1"/>
            <a:r>
              <a:rPr lang="pt-BR" dirty="0" smtClean="0"/>
              <a:t>Análise da </a:t>
            </a:r>
            <a:r>
              <a:rPr lang="pt-BR" dirty="0" err="1" smtClean="0"/>
              <a:t>trajetoria</a:t>
            </a:r>
            <a:r>
              <a:rPr lang="pt-BR" dirty="0" smtClean="0"/>
              <a:t> e composição do </a:t>
            </a:r>
            <a:r>
              <a:rPr lang="pt-BR" dirty="0" err="1" smtClean="0"/>
              <a:t>GPSdN</a:t>
            </a:r>
            <a:r>
              <a:rPr lang="pt-BR" dirty="0" smtClean="0"/>
              <a:t> agregado, por categoria de gasto (Educação, </a:t>
            </a:r>
            <a:r>
              <a:rPr lang="pt-BR" dirty="0" err="1" smtClean="0"/>
              <a:t>Saude</a:t>
            </a:r>
            <a:r>
              <a:rPr lang="pt-BR" dirty="0" smtClean="0"/>
              <a:t>, Condições de vida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A análise neste caso se correlaciona bastante com a de classe, devido aos critérios e </a:t>
            </a:r>
            <a:r>
              <a:rPr lang="pt-BR" dirty="0"/>
              <a:t>á</a:t>
            </a:r>
            <a:r>
              <a:rPr lang="pt-BR" dirty="0" smtClean="0"/>
              <a:t>reas predominantes em cada classe</a:t>
            </a:r>
          </a:p>
          <a:p>
            <a:pPr lvl="3"/>
            <a:r>
              <a:rPr lang="pt-BR" dirty="0" smtClean="0"/>
              <a:t>Educação – Específico; Saúde – Ampliado,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8"/>
            <a:endParaRPr lang="pt-BR" dirty="0" smtClean="0"/>
          </a:p>
          <a:p>
            <a:pPr lvl="1"/>
            <a:r>
              <a:rPr lang="pt-BR" dirty="0" smtClean="0"/>
              <a:t>O estudo do governo central apresenta ainda uma analise curta dos programas mais relevantes me termos de volume d recursos, e uma tentativa de dialogar com os ODS</a:t>
            </a:r>
          </a:p>
          <a:p>
            <a:pPr lvl="2"/>
            <a:r>
              <a:rPr lang="pt-BR" dirty="0" smtClean="0"/>
              <a:t>prefere mensurar a classe “Gasto em Bens Públicos” em separado</a:t>
            </a:r>
          </a:p>
          <a:p>
            <a:pPr lvl="1"/>
            <a:endParaRPr lang="pt-BR" dirty="0" smtClean="0"/>
          </a:p>
          <a:p>
            <a:pPr lvl="3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631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32848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00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 quanto a nós?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27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 quanto a nós?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992888" cy="3096344"/>
          </a:xfrm>
        </p:spPr>
        <p:txBody>
          <a:bodyPr>
            <a:normAutofit fontScale="77500" lnSpcReduction="20000"/>
          </a:bodyPr>
          <a:lstStyle/>
          <a:p>
            <a:endParaRPr lang="pt-BR" sz="3100" dirty="0" smtClean="0">
              <a:solidFill>
                <a:schemeClr val="tx1"/>
              </a:solidFill>
            </a:endParaRPr>
          </a:p>
          <a:p>
            <a:r>
              <a:rPr lang="pt-BR" sz="3100" dirty="0" smtClean="0">
                <a:solidFill>
                  <a:schemeClr val="tx1"/>
                </a:solidFill>
              </a:rPr>
              <a:t>O </a:t>
            </a:r>
            <a:r>
              <a:rPr lang="pt-BR" sz="3100" dirty="0">
                <a:solidFill>
                  <a:schemeClr val="tx1"/>
                </a:solidFill>
              </a:rPr>
              <a:t>ponto de </a:t>
            </a:r>
            <a:r>
              <a:rPr lang="pt-BR" sz="3100" dirty="0" smtClean="0">
                <a:solidFill>
                  <a:schemeClr val="tx1"/>
                </a:solidFill>
              </a:rPr>
              <a:t>partida </a:t>
            </a:r>
            <a:r>
              <a:rPr lang="pt-BR" sz="3100" dirty="0">
                <a:solidFill>
                  <a:schemeClr val="tx1"/>
                </a:solidFill>
              </a:rPr>
              <a:t>permanece semelhante ao estudo de </a:t>
            </a:r>
            <a:r>
              <a:rPr lang="pt-BR" sz="3100" dirty="0" smtClean="0">
                <a:solidFill>
                  <a:schemeClr val="tx1"/>
                </a:solidFill>
              </a:rPr>
              <a:t>1996:</a:t>
            </a:r>
            <a:endParaRPr lang="pt-BR" sz="3100" dirty="0">
              <a:solidFill>
                <a:schemeClr val="tx1"/>
              </a:solidFill>
            </a:endParaRPr>
          </a:p>
          <a:p>
            <a:r>
              <a:rPr lang="pt-BR" sz="3100" dirty="0">
                <a:solidFill>
                  <a:schemeClr val="tx1"/>
                </a:solidFill>
              </a:rPr>
              <a:t>“O </a:t>
            </a:r>
            <a:r>
              <a:rPr lang="pt-BR" sz="3100" dirty="0" smtClean="0">
                <a:solidFill>
                  <a:schemeClr val="tx1"/>
                </a:solidFill>
              </a:rPr>
              <a:t>Orçamento </a:t>
            </a:r>
            <a:r>
              <a:rPr lang="pt-BR" sz="3100" dirty="0">
                <a:solidFill>
                  <a:schemeClr val="tx1"/>
                </a:solidFill>
              </a:rPr>
              <a:t>da </a:t>
            </a:r>
            <a:r>
              <a:rPr lang="pt-BR" sz="3100" dirty="0" smtClean="0">
                <a:solidFill>
                  <a:schemeClr val="tx1"/>
                </a:solidFill>
              </a:rPr>
              <a:t>Criança, </a:t>
            </a:r>
            <a:r>
              <a:rPr lang="pt-BR" sz="3100" dirty="0">
                <a:solidFill>
                  <a:schemeClr val="tx1"/>
                </a:solidFill>
              </a:rPr>
              <a:t>tal como proposto neste estudo, nada mais e do que o resultado de verdadeiro </a:t>
            </a:r>
            <a:r>
              <a:rPr lang="pt-BR" sz="3100" dirty="0" smtClean="0">
                <a:solidFill>
                  <a:schemeClr val="tx1"/>
                </a:solidFill>
              </a:rPr>
              <a:t>exercício </a:t>
            </a:r>
            <a:r>
              <a:rPr lang="pt-BR" sz="3100" dirty="0">
                <a:solidFill>
                  <a:schemeClr val="tx1"/>
                </a:solidFill>
              </a:rPr>
              <a:t>de garimpagem no OGU de forma a identificar os programas governamentais, e seus desdobramentos (subprogramas, projetos/subprojetos e atividades/subatividades), destinados a garantir a </a:t>
            </a:r>
            <a:r>
              <a:rPr lang="pt-BR" sz="3100" dirty="0" smtClean="0">
                <a:solidFill>
                  <a:schemeClr val="tx1"/>
                </a:solidFill>
              </a:rPr>
              <a:t>sobrevivência, </a:t>
            </a:r>
            <a:r>
              <a:rPr lang="pt-BR" sz="3100" dirty="0">
                <a:solidFill>
                  <a:schemeClr val="tx1"/>
                </a:solidFill>
              </a:rPr>
              <a:t>o desenvolvimento e a integridade de crianças a adolescentes.”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0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Seguimos os mesmo passos</a:t>
            </a:r>
          </a:p>
          <a:p>
            <a:pPr lvl="1"/>
            <a:r>
              <a:rPr lang="pt-BR" dirty="0" smtClean="0"/>
              <a:t>Importante o dialogo para definirmos o mais </a:t>
            </a:r>
            <a:r>
              <a:rPr lang="pt-BR" dirty="0" err="1" smtClean="0"/>
              <a:t>consensuado</a:t>
            </a:r>
            <a:r>
              <a:rPr lang="pt-BR" dirty="0" smtClean="0"/>
              <a:t> possível as fronteiras e áreas cinzas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48680"/>
            <a:ext cx="871855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75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Sobre os ponderadores não haveria maiores dificuldades: temos </a:t>
            </a:r>
            <a:r>
              <a:rPr lang="pt-BR" dirty="0" err="1" smtClean="0"/>
              <a:t>Datasus</a:t>
            </a:r>
            <a:r>
              <a:rPr lang="pt-BR" dirty="0" smtClean="0"/>
              <a:t>, Cadastro Único, PNAD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7"/>
            <a:endParaRPr lang="pt-BR" dirty="0" smtClean="0"/>
          </a:p>
          <a:p>
            <a:r>
              <a:rPr lang="pt-BR" dirty="0" smtClean="0"/>
              <a:t>Qualificar o debate sobre os Bens Públicos é mais complicado</a:t>
            </a:r>
          </a:p>
          <a:p>
            <a:pPr lvl="1"/>
            <a:r>
              <a:rPr lang="pt-BR" dirty="0" smtClean="0"/>
              <a:t>incluir ou não </a:t>
            </a:r>
          </a:p>
          <a:p>
            <a:pPr lvl="2"/>
            <a:r>
              <a:rPr lang="pt-BR" dirty="0" smtClean="0"/>
              <a:t>e, se incluir, quanto e como</a:t>
            </a:r>
          </a:p>
          <a:p>
            <a:endParaRPr lang="pt-BR" dirty="0"/>
          </a:p>
          <a:p>
            <a:r>
              <a:rPr lang="pt-BR" dirty="0" smtClean="0"/>
              <a:t>Vejamos </a:t>
            </a:r>
            <a:r>
              <a:rPr lang="pt-BR" smtClean="0"/>
              <a:t>a “planilha-rascunho”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876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Anos 90: Pacto pela Infância</a:t>
            </a:r>
          </a:p>
          <a:p>
            <a:r>
              <a:rPr lang="pt-BR" dirty="0" smtClean="0"/>
              <a:t>Metodologia e relatório produzido pelo IPEA (1995,1996)</a:t>
            </a:r>
          </a:p>
          <a:p>
            <a:r>
              <a:rPr lang="pt-BR" dirty="0" smtClean="0"/>
              <a:t>Diversos estudos posteriores ampliando e atualizando a metodologia inicial, no Brasil e na América Latina</a:t>
            </a:r>
          </a:p>
          <a:p>
            <a:r>
              <a:rPr lang="pt-BR" dirty="0" smtClean="0"/>
              <a:t>Comentário geral n. 19 (2016)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90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Categorias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Orçamento da Criança (1996)</a:t>
            </a:r>
          </a:p>
          <a:p>
            <a:pPr lvl="1"/>
            <a:r>
              <a:rPr lang="pt-BR" dirty="0" smtClean="0"/>
              <a:t>Senso Estrito </a:t>
            </a:r>
          </a:p>
          <a:p>
            <a:pPr lvl="2"/>
            <a:r>
              <a:rPr lang="pt-BR" dirty="0" smtClean="0"/>
              <a:t>Exclusivo ou predominantemente direcionado ao grupo materno-infanto-juvenil</a:t>
            </a:r>
          </a:p>
          <a:p>
            <a:pPr lvl="2"/>
            <a:r>
              <a:rPr lang="pt-BR" dirty="0" smtClean="0"/>
              <a:t>Acesso universal</a:t>
            </a:r>
          </a:p>
          <a:p>
            <a:pPr lvl="3"/>
            <a:r>
              <a:rPr lang="pt-BR" dirty="0" smtClean="0"/>
              <a:t>Fundamentalmente Educação Básica e Alimentação escolar</a:t>
            </a:r>
          </a:p>
          <a:p>
            <a:pPr lvl="1"/>
            <a:r>
              <a:rPr lang="pt-BR" dirty="0" smtClean="0"/>
              <a:t>Não-exclusivo</a:t>
            </a:r>
          </a:p>
          <a:p>
            <a:pPr lvl="2"/>
            <a:r>
              <a:rPr lang="pt-BR" dirty="0" smtClean="0"/>
              <a:t>Não são específicos para este grupo, mas também o atingem/alcançam/atendem</a:t>
            </a:r>
          </a:p>
          <a:p>
            <a:pPr lvl="2"/>
            <a:r>
              <a:rPr lang="pt-BR" dirty="0" smtClean="0"/>
              <a:t>Acesso universal</a:t>
            </a:r>
          </a:p>
          <a:p>
            <a:pPr lvl="3"/>
            <a:r>
              <a:rPr lang="pt-BR" dirty="0" smtClean="0"/>
              <a:t>Fundamentalmente Saúde, Saneamento e Assistência</a:t>
            </a:r>
          </a:p>
          <a:p>
            <a:pPr lvl="3"/>
            <a:r>
              <a:rPr lang="pt-BR" dirty="0" smtClean="0"/>
              <a:t>Acena com a questão da ponderação destes gastos por indicadores originados dos registros administrativos ou de pesquisas domiciliares, mas não chega a realizar uma tentativa</a:t>
            </a:r>
          </a:p>
          <a:p>
            <a:pPr lvl="3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078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Categorias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Gasto Público Social dirigido a </a:t>
            </a:r>
            <a:r>
              <a:rPr lang="pt-BR" dirty="0" err="1" smtClean="0"/>
              <a:t>la</a:t>
            </a:r>
            <a:r>
              <a:rPr lang="pt-BR" dirty="0" smtClean="0"/>
              <a:t> Nines/</a:t>
            </a:r>
            <a:r>
              <a:rPr lang="pt-BR" dirty="0" err="1" smtClean="0"/>
              <a:t>NNyA</a:t>
            </a:r>
            <a:r>
              <a:rPr lang="pt-BR" dirty="0" smtClean="0"/>
              <a:t> (2018)</a:t>
            </a:r>
          </a:p>
          <a:p>
            <a:pPr lvl="1"/>
            <a:r>
              <a:rPr lang="pt-BR" dirty="0" smtClean="0"/>
              <a:t>Gasto Especifico</a:t>
            </a:r>
          </a:p>
          <a:p>
            <a:pPr lvl="2"/>
            <a:r>
              <a:rPr lang="pt-BR" dirty="0" smtClean="0"/>
              <a:t>Especificamente direcionado ao grupo materno-infanto-juvenil</a:t>
            </a:r>
          </a:p>
          <a:p>
            <a:pPr lvl="1"/>
            <a:r>
              <a:rPr lang="pt-BR" dirty="0" smtClean="0"/>
              <a:t>Gasto Indireto</a:t>
            </a:r>
          </a:p>
          <a:p>
            <a:pPr lvl="2"/>
            <a:r>
              <a:rPr lang="pt-BR" dirty="0" smtClean="0"/>
              <a:t>Programas focalizados dirigidos a outros grupos, quando houver a presença de </a:t>
            </a:r>
            <a:r>
              <a:rPr lang="pt-BR" dirty="0" err="1" smtClean="0"/>
              <a:t>NNyA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Gasto Ampliado</a:t>
            </a:r>
          </a:p>
          <a:p>
            <a:pPr lvl="2"/>
            <a:r>
              <a:rPr lang="pt-BR" dirty="0" smtClean="0"/>
              <a:t>Programas que beneficiam grupos populacionais amplos nos quais </a:t>
            </a:r>
            <a:r>
              <a:rPr lang="pt-BR" dirty="0" err="1" smtClean="0"/>
              <a:t>NNyA</a:t>
            </a:r>
            <a:r>
              <a:rPr lang="pt-BR" dirty="0" smtClean="0"/>
              <a:t> fazem parte</a:t>
            </a:r>
          </a:p>
          <a:p>
            <a:pPr lvl="1"/>
            <a:r>
              <a:rPr lang="pt-BR" dirty="0" smtClean="0"/>
              <a:t>Gasto em Bens Públicos</a:t>
            </a:r>
          </a:p>
          <a:p>
            <a:pPr lvl="2"/>
            <a:r>
              <a:rPr lang="pt-BR" dirty="0" smtClean="0"/>
              <a:t>Como atendem simultaneamente a toda a população, também atende aos </a:t>
            </a:r>
            <a:r>
              <a:rPr lang="pt-BR" dirty="0" err="1" smtClean="0"/>
              <a:t>NNyA</a:t>
            </a:r>
            <a:endParaRPr lang="pt-BR" dirty="0" smtClean="0"/>
          </a:p>
          <a:p>
            <a:pPr lvl="3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36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0" y="3645024"/>
            <a:ext cx="8302438" cy="288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60648"/>
            <a:ext cx="640871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67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Categorias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Gasto Público Social dirigido a </a:t>
            </a:r>
            <a:r>
              <a:rPr lang="pt-BR" dirty="0" err="1" smtClean="0"/>
              <a:t>la</a:t>
            </a:r>
            <a:r>
              <a:rPr lang="pt-BR" dirty="0" smtClean="0"/>
              <a:t> Nines/</a:t>
            </a:r>
            <a:r>
              <a:rPr lang="pt-BR" dirty="0" err="1" smtClean="0"/>
              <a:t>NNyA</a:t>
            </a:r>
            <a:r>
              <a:rPr lang="pt-BR" dirty="0" smtClean="0"/>
              <a:t> (2018)</a:t>
            </a:r>
          </a:p>
          <a:p>
            <a:pPr lvl="3"/>
            <a:endParaRPr lang="pt-BR" dirty="0" smtClean="0"/>
          </a:p>
          <a:p>
            <a:pPr lvl="1"/>
            <a:r>
              <a:rPr lang="pt-BR" dirty="0" smtClean="0"/>
              <a:t>Gasto Especifico</a:t>
            </a:r>
          </a:p>
          <a:p>
            <a:pPr lvl="2"/>
            <a:r>
              <a:rPr lang="pt-BR" dirty="0" smtClean="0"/>
              <a:t>Especificamente direcionado ao grupo materno-infanto-juvenil</a:t>
            </a:r>
          </a:p>
          <a:p>
            <a:pPr lvl="3"/>
            <a:r>
              <a:rPr lang="pt-BR" dirty="0" smtClean="0"/>
              <a:t>p.ex. hospitais pediátricos, alimentação escolar, atenção a saúde gestantes, educação inicial, básica e especial</a:t>
            </a:r>
          </a:p>
          <a:p>
            <a:pPr lvl="3"/>
            <a:r>
              <a:rPr lang="pt-BR" dirty="0" smtClean="0"/>
              <a:t>100% considerado</a:t>
            </a:r>
          </a:p>
          <a:p>
            <a:pPr marL="1371600" lvl="3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Gasto Indireto</a:t>
            </a:r>
          </a:p>
          <a:p>
            <a:pPr lvl="2"/>
            <a:r>
              <a:rPr lang="pt-BR" dirty="0" smtClean="0"/>
              <a:t>Programas focalizados dirigidos a outros grupos, quando houver a presença de </a:t>
            </a:r>
            <a:r>
              <a:rPr lang="pt-BR" dirty="0" err="1" smtClean="0"/>
              <a:t>NNyA</a:t>
            </a:r>
            <a:r>
              <a:rPr lang="pt-BR" dirty="0" smtClean="0"/>
              <a:t> </a:t>
            </a:r>
          </a:p>
          <a:p>
            <a:pPr lvl="3"/>
            <a:r>
              <a:rPr lang="pt-BR" dirty="0" smtClean="0"/>
              <a:t>p.ex. </a:t>
            </a:r>
            <a:r>
              <a:rPr lang="pt-BR" dirty="0" err="1" smtClean="0"/>
              <a:t>transferencias</a:t>
            </a:r>
            <a:r>
              <a:rPr lang="pt-BR" dirty="0" smtClean="0"/>
              <a:t> de renda a </a:t>
            </a:r>
            <a:r>
              <a:rPr lang="pt-BR" dirty="0" err="1" smtClean="0"/>
              <a:t>familias</a:t>
            </a:r>
            <a:r>
              <a:rPr lang="pt-BR" dirty="0" smtClean="0"/>
              <a:t>, programas alimentares, pensões não-contributivas</a:t>
            </a:r>
          </a:p>
          <a:p>
            <a:pPr lvl="3"/>
            <a:r>
              <a:rPr lang="pt-BR" dirty="0" smtClean="0"/>
              <a:t>% considerado após ponderação</a:t>
            </a: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179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Categorias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Gasto Público Social dirigido a </a:t>
            </a:r>
            <a:r>
              <a:rPr lang="pt-BR" dirty="0" err="1" smtClean="0"/>
              <a:t>la</a:t>
            </a:r>
            <a:r>
              <a:rPr lang="pt-BR" dirty="0" smtClean="0"/>
              <a:t> Nines/</a:t>
            </a:r>
            <a:r>
              <a:rPr lang="pt-BR" dirty="0" err="1" smtClean="0"/>
              <a:t>NNyA</a:t>
            </a:r>
            <a:r>
              <a:rPr lang="pt-BR" dirty="0" smtClean="0"/>
              <a:t> (2018)</a:t>
            </a:r>
          </a:p>
          <a:p>
            <a:pPr lvl="8"/>
            <a:endParaRPr lang="pt-BR" dirty="0" smtClean="0"/>
          </a:p>
          <a:p>
            <a:pPr lvl="1"/>
            <a:r>
              <a:rPr lang="pt-BR" dirty="0" smtClean="0"/>
              <a:t>Gasto Ampliado</a:t>
            </a:r>
          </a:p>
          <a:p>
            <a:pPr lvl="2"/>
            <a:r>
              <a:rPr lang="pt-BR" dirty="0" smtClean="0"/>
              <a:t>Programas que beneficiam grupos populacionais amplos nos quais </a:t>
            </a:r>
            <a:r>
              <a:rPr lang="pt-BR" dirty="0" err="1" smtClean="0"/>
              <a:t>NNyA</a:t>
            </a:r>
            <a:r>
              <a:rPr lang="pt-BR" dirty="0" smtClean="0"/>
              <a:t> fazem parte</a:t>
            </a:r>
          </a:p>
          <a:p>
            <a:pPr lvl="3"/>
            <a:r>
              <a:rPr lang="pt-BR" dirty="0" smtClean="0"/>
              <a:t>p.ex. </a:t>
            </a:r>
            <a:r>
              <a:rPr lang="pt-BR" dirty="0" err="1" smtClean="0"/>
              <a:t>Vigilancia</a:t>
            </a:r>
            <a:r>
              <a:rPr lang="pt-BR" dirty="0" smtClean="0"/>
              <a:t> </a:t>
            </a:r>
            <a:r>
              <a:rPr lang="pt-BR" dirty="0" err="1" smtClean="0"/>
              <a:t>Epidemiologica</a:t>
            </a:r>
            <a:r>
              <a:rPr lang="pt-BR" dirty="0" smtClean="0"/>
              <a:t>, Saúde pública, Medicamentos, Habitação social, Saneamento, Urbanização</a:t>
            </a:r>
          </a:p>
          <a:p>
            <a:pPr lvl="3"/>
            <a:r>
              <a:rPr lang="pt-BR" dirty="0" smtClean="0"/>
              <a:t>% considerado após ponderação</a:t>
            </a:r>
          </a:p>
          <a:p>
            <a:pPr lvl="7"/>
            <a:endParaRPr lang="pt-BR" dirty="0" smtClean="0"/>
          </a:p>
          <a:p>
            <a:pPr lvl="1"/>
            <a:r>
              <a:rPr lang="pt-BR" dirty="0" smtClean="0"/>
              <a:t>Gasto em Bens Públicos</a:t>
            </a:r>
          </a:p>
          <a:p>
            <a:pPr lvl="2"/>
            <a:r>
              <a:rPr lang="pt-BR" dirty="0" smtClean="0"/>
              <a:t>Como atendem simultaneamente a toda a população, também atende aos </a:t>
            </a:r>
            <a:r>
              <a:rPr lang="pt-BR" dirty="0" err="1" smtClean="0"/>
              <a:t>NNyA</a:t>
            </a:r>
            <a:endParaRPr lang="pt-BR" dirty="0" smtClean="0"/>
          </a:p>
          <a:p>
            <a:pPr lvl="3"/>
            <a:r>
              <a:rPr lang="pt-BR" dirty="0" smtClean="0"/>
              <a:t>p.ex. Museus, Teatros, Bibliotecas, Esporte e Parques, Defesa Nacional</a:t>
            </a:r>
          </a:p>
          <a:p>
            <a:pPr lvl="3"/>
            <a:r>
              <a:rPr lang="pt-BR" dirty="0" smtClean="0"/>
              <a:t>% considerado após ponderação</a:t>
            </a:r>
          </a:p>
          <a:p>
            <a:pPr lvl="3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36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Ponderação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Gasto Público Social dirigido a </a:t>
            </a:r>
            <a:r>
              <a:rPr lang="pt-BR" dirty="0" err="1" smtClean="0"/>
              <a:t>la</a:t>
            </a:r>
            <a:r>
              <a:rPr lang="pt-BR" dirty="0" smtClean="0"/>
              <a:t> Nines/</a:t>
            </a:r>
            <a:r>
              <a:rPr lang="pt-BR" dirty="0" err="1" smtClean="0"/>
              <a:t>NNyA</a:t>
            </a:r>
            <a:r>
              <a:rPr lang="pt-BR" dirty="0" smtClean="0"/>
              <a:t> (2018)</a:t>
            </a:r>
          </a:p>
          <a:p>
            <a:pPr lvl="8"/>
            <a:endParaRPr lang="pt-BR" dirty="0" smtClean="0"/>
          </a:p>
          <a:p>
            <a:pPr lvl="1"/>
            <a:r>
              <a:rPr lang="pt-BR" dirty="0" smtClean="0"/>
              <a:t>Mais simples do que parece</a:t>
            </a:r>
          </a:p>
          <a:p>
            <a:pPr lvl="2"/>
            <a:r>
              <a:rPr lang="pt-BR" dirty="0" smtClean="0"/>
              <a:t>São poucos ponderadores que se repetem aplicados a diversos programas</a:t>
            </a:r>
          </a:p>
          <a:p>
            <a:pPr lvl="8"/>
            <a:endParaRPr lang="pt-BR" dirty="0" smtClean="0"/>
          </a:p>
          <a:p>
            <a:pPr lvl="2"/>
            <a:r>
              <a:rPr lang="pt-BR" dirty="0" smtClean="0"/>
              <a:t>Assistência, Habitação, dentre outros:</a:t>
            </a:r>
          </a:p>
          <a:p>
            <a:pPr lvl="3"/>
            <a:r>
              <a:rPr lang="pt-BR" dirty="0" smtClean="0"/>
              <a:t>% de </a:t>
            </a:r>
            <a:r>
              <a:rPr lang="pt-BR" dirty="0" err="1" smtClean="0"/>
              <a:t>NNyA</a:t>
            </a:r>
            <a:r>
              <a:rPr lang="pt-BR" dirty="0" smtClean="0"/>
              <a:t> nos 30% mais pobres (40% no caso do estudo de San Juan)</a:t>
            </a:r>
          </a:p>
          <a:p>
            <a:pPr lvl="3"/>
            <a:r>
              <a:rPr lang="pt-BR" dirty="0" smtClean="0"/>
              <a:t>% de </a:t>
            </a:r>
            <a:r>
              <a:rPr lang="pt-BR" dirty="0" err="1" smtClean="0"/>
              <a:t>NNyA</a:t>
            </a:r>
            <a:r>
              <a:rPr lang="pt-BR" dirty="0" smtClean="0"/>
              <a:t> entre s beneficiários de pensões não-contributivas</a:t>
            </a:r>
          </a:p>
          <a:p>
            <a:pPr lvl="2"/>
            <a:r>
              <a:rPr lang="pt-BR" dirty="0" smtClean="0"/>
              <a:t>Saúde</a:t>
            </a:r>
          </a:p>
          <a:p>
            <a:pPr lvl="3"/>
            <a:r>
              <a:rPr lang="pt-BR" dirty="0" smtClean="0"/>
              <a:t>% de </a:t>
            </a:r>
            <a:r>
              <a:rPr lang="pt-BR" dirty="0" err="1" smtClean="0"/>
              <a:t>NNyA</a:t>
            </a:r>
            <a:r>
              <a:rPr lang="pt-BR" dirty="0" smtClean="0"/>
              <a:t> nas internações hospitalares</a:t>
            </a:r>
          </a:p>
          <a:p>
            <a:pPr lvl="3"/>
            <a:r>
              <a:rPr lang="pt-BR" dirty="0" smtClean="0"/>
              <a:t>% de </a:t>
            </a:r>
            <a:r>
              <a:rPr lang="pt-BR" dirty="0" err="1" smtClean="0"/>
              <a:t>NNyA</a:t>
            </a:r>
            <a:r>
              <a:rPr lang="pt-BR" dirty="0" smtClean="0"/>
              <a:t> nos transplantados; %de </a:t>
            </a:r>
            <a:r>
              <a:rPr lang="pt-BR" dirty="0" err="1" smtClean="0"/>
              <a:t>NNyA</a:t>
            </a:r>
            <a:r>
              <a:rPr lang="pt-BR" dirty="0" smtClean="0"/>
              <a:t> nos pacientes HIV notificados</a:t>
            </a:r>
          </a:p>
          <a:p>
            <a:pPr lvl="2"/>
            <a:r>
              <a:rPr lang="pt-BR" dirty="0" smtClean="0"/>
              <a:t>Bens Públicos</a:t>
            </a:r>
          </a:p>
          <a:p>
            <a:pPr lvl="4"/>
            <a:r>
              <a:rPr lang="pt-BR" dirty="0" smtClean="0"/>
              <a:t>% de </a:t>
            </a:r>
            <a:r>
              <a:rPr lang="pt-BR" dirty="0" err="1" smtClean="0"/>
              <a:t>NNyA</a:t>
            </a:r>
            <a:r>
              <a:rPr lang="pt-BR" dirty="0" smtClean="0"/>
              <a:t> na população total</a:t>
            </a:r>
          </a:p>
          <a:p>
            <a:pPr lvl="3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14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2723"/>
            <a:ext cx="5511955" cy="64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929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689</Words>
  <Application>Microsoft Office PowerPoint</Application>
  <PresentationFormat>Apresentação na tela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Orçamento da Criança e Adolescente</vt:lpstr>
      <vt:lpstr>Antecedentes</vt:lpstr>
      <vt:lpstr>Categorias</vt:lpstr>
      <vt:lpstr>Categorias</vt:lpstr>
      <vt:lpstr>Apresentação do PowerPoint</vt:lpstr>
      <vt:lpstr>Categorias</vt:lpstr>
      <vt:lpstr>Categorias</vt:lpstr>
      <vt:lpstr>Ponderação</vt:lpstr>
      <vt:lpstr>Apresentação do PowerPoint</vt:lpstr>
      <vt:lpstr>Apresentação do PowerPoint</vt:lpstr>
      <vt:lpstr>Analises</vt:lpstr>
      <vt:lpstr>Apresentação do PowerPoint</vt:lpstr>
      <vt:lpstr>E quanto a nós?</vt:lpstr>
      <vt:lpstr>E quanto a nós?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Aparecido Carlos Ribeiro</dc:creator>
  <cp:lastModifiedBy>Jose Aparecido Carlos Ribeiro</cp:lastModifiedBy>
  <cp:revision>14</cp:revision>
  <dcterms:created xsi:type="dcterms:W3CDTF">2019-07-03T18:45:55Z</dcterms:created>
  <dcterms:modified xsi:type="dcterms:W3CDTF">2019-09-25T17:34:55Z</dcterms:modified>
</cp:coreProperties>
</file>