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theme/themeOverride7.xml" ContentType="application/vnd.openxmlformats-officedocument.themeOverride+xml"/>
  <Override PartName="/ppt/theme/themeOverride8.xml" ContentType="application/vnd.openxmlformats-officedocument.themeOverride+xml"/>
  <Override PartName="/ppt/theme/themeOverride9.xml" ContentType="application/vnd.openxmlformats-officedocument.themeOverride+xml"/>
  <Override PartName="/ppt/theme/themeOverride10.xml" ContentType="application/vnd.openxmlformats-officedocument.themeOverride+xml"/>
  <Override PartName="/ppt/theme/themeOverride11.xml" ContentType="application/vnd.openxmlformats-officedocument.themeOverride+xml"/>
  <Override PartName="/ppt/theme/themeOverride12.xml" ContentType="application/vnd.openxmlformats-officedocument.themeOverride+xml"/>
  <Override PartName="/ppt/theme/themeOverride13.xml" ContentType="application/vnd.openxmlformats-officedocument.themeOverride+xml"/>
  <Override PartName="/ppt/theme/themeOverride14.xml" ContentType="application/vnd.openxmlformats-officedocument.themeOverride+xml"/>
  <Override PartName="/ppt/theme/themeOverride15.xml" ContentType="application/vnd.openxmlformats-officedocument.themeOverride+xml"/>
  <Override PartName="/ppt/theme/themeOverride16.xml" ContentType="application/vnd.openxmlformats-officedocument.themeOverr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7.xml" ContentType="application/vnd.openxmlformats-officedocument.themeOverride+xml"/>
  <Override PartName="/ppt/theme/themeOverride18.xml" ContentType="application/vnd.openxmlformats-officedocument.themeOverride+xml"/>
  <Override PartName="/ppt/theme/themeOverride19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0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21.xml" ContentType="application/vnd.openxmlformats-officedocument.themeOverr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56" r:id="rId1"/>
  </p:sldMasterIdLst>
  <p:notesMasterIdLst>
    <p:notesMasterId r:id="rId33"/>
  </p:notesMasterIdLst>
  <p:handoutMasterIdLst>
    <p:handoutMasterId r:id="rId34"/>
  </p:handoutMasterIdLst>
  <p:sldIdLst>
    <p:sldId id="310" r:id="rId2"/>
    <p:sldId id="367" r:id="rId3"/>
    <p:sldId id="368" r:id="rId4"/>
    <p:sldId id="405" r:id="rId5"/>
    <p:sldId id="353" r:id="rId6"/>
    <p:sldId id="354" r:id="rId7"/>
    <p:sldId id="407" r:id="rId8"/>
    <p:sldId id="409" r:id="rId9"/>
    <p:sldId id="385" r:id="rId10"/>
    <p:sldId id="352" r:id="rId11"/>
    <p:sldId id="359" r:id="rId12"/>
    <p:sldId id="372" r:id="rId13"/>
    <p:sldId id="410" r:id="rId14"/>
    <p:sldId id="361" r:id="rId15"/>
    <p:sldId id="362" r:id="rId16"/>
    <p:sldId id="358" r:id="rId17"/>
    <p:sldId id="363" r:id="rId18"/>
    <p:sldId id="406" r:id="rId19"/>
    <p:sldId id="365" r:id="rId20"/>
    <p:sldId id="398" r:id="rId21"/>
    <p:sldId id="397" r:id="rId22"/>
    <p:sldId id="401" r:id="rId23"/>
    <p:sldId id="408" r:id="rId24"/>
    <p:sldId id="375" r:id="rId25"/>
    <p:sldId id="376" r:id="rId26"/>
    <p:sldId id="387" r:id="rId27"/>
    <p:sldId id="388" r:id="rId28"/>
    <p:sldId id="390" r:id="rId29"/>
    <p:sldId id="391" r:id="rId30"/>
    <p:sldId id="382" r:id="rId31"/>
    <p:sldId id="383" r:id="rId32"/>
  </p:sldIdLst>
  <p:sldSz cx="6858000" cy="5143500"/>
  <p:notesSz cx="6888163" cy="100203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enhum Estilo, Grade de Tabe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Estilo Claro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9012ECD-51FC-41F1-AA8D-1B2483CD663E}" styleName="Estilo Claro 2 - Ênfase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93D81CF-94F2-401A-BA57-92F5A7B2D0C5}" styleName="Estilo Médio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34" autoAdjust="0"/>
    <p:restoredTop sz="95461" autoAdjust="0"/>
  </p:normalViewPr>
  <p:slideViewPr>
    <p:cSldViewPr>
      <p:cViewPr varScale="1">
        <p:scale>
          <a:sx n="154" d="100"/>
          <a:sy n="154" d="100"/>
        </p:scale>
        <p:origin x="1380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L:\5_SECADI\Educacao_especial\Nidia\Educacao_especial_2018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L:\5_SECADI\Educacao_especial\Nidia\Educacao_especial_2018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L:\5_SECADI\Produtos_SECADI_2019\Produto2\tabelas_produto\secao4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L:\5_SECADI\Produtos_SECADI_2019\Produto2\tabelas_produto\secao2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'tab2'!$G$4</c:f>
              <c:strCache>
                <c:ptCount val="1"/>
                <c:pt idx="0">
                  <c:v>Total</c:v>
                </c:pt>
              </c:strCache>
            </c:strRef>
          </c:tx>
          <c:spPr>
            <a:ln w="3492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'tab2'!$F$5:$F$15</c:f>
              <c:numCache>
                <c:formatCode>General</c:formatCode>
                <c:ptCount val="11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</c:numCache>
            </c:numRef>
          </c:cat>
          <c:val>
            <c:numRef>
              <c:f>'tab2'!$G$5:$G$15</c:f>
              <c:numCache>
                <c:formatCode>#,##0</c:formatCode>
                <c:ptCount val="11"/>
                <c:pt idx="0">
                  <c:v>695.69899999999996</c:v>
                </c:pt>
                <c:pt idx="1">
                  <c:v>639.71799999999996</c:v>
                </c:pt>
                <c:pt idx="2">
                  <c:v>702.60299999999995</c:v>
                </c:pt>
                <c:pt idx="3">
                  <c:v>752.30499999999995</c:v>
                </c:pt>
                <c:pt idx="4">
                  <c:v>820.43299999999999</c:v>
                </c:pt>
                <c:pt idx="5">
                  <c:v>843.34199999999998</c:v>
                </c:pt>
                <c:pt idx="6">
                  <c:v>886.81500000000005</c:v>
                </c:pt>
                <c:pt idx="7">
                  <c:v>930.68299999999999</c:v>
                </c:pt>
                <c:pt idx="8">
                  <c:v>971.37199999999996</c:v>
                </c:pt>
                <c:pt idx="9">
                  <c:v>1066.4459999999999</c:v>
                </c:pt>
                <c:pt idx="10">
                  <c:v>1181.2760000000001</c:v>
                </c:pt>
              </c:numCache>
            </c:numRef>
          </c:val>
          <c:smooth val="1"/>
          <c:extLst xmlns:c16r2="http://schemas.microsoft.com/office/drawing/2015/06/chart">
            <c:ext xmlns:c16="http://schemas.microsoft.com/office/drawing/2014/chart" uri="{C3380CC4-5D6E-409C-BE32-E72D297353CC}">
              <c16:uniqueId val="{00000000-09C1-4153-BC32-A108930E8442}"/>
            </c:ext>
          </c:extLst>
        </c:ser>
        <c:ser>
          <c:idx val="1"/>
          <c:order val="1"/>
          <c:tx>
            <c:strRef>
              <c:f>'tab2'!$H$4</c:f>
              <c:strCache>
                <c:ptCount val="1"/>
                <c:pt idx="0">
                  <c:v>Classes Comuns</c:v>
                </c:pt>
              </c:strCache>
            </c:strRef>
          </c:tx>
          <c:spPr>
            <a:ln w="3492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10"/>
              <c:layout>
                <c:manualLayout>
                  <c:x val="-1.8425284095417854E-2"/>
                  <c:y val="-3.684314358990487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09C1-4153-BC32-A108930E8442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'tab2'!$F$5:$F$15</c:f>
              <c:numCache>
                <c:formatCode>General</c:formatCode>
                <c:ptCount val="11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</c:numCache>
            </c:numRef>
          </c:cat>
          <c:val>
            <c:numRef>
              <c:f>'tab2'!$H$5:$H$15</c:f>
              <c:numCache>
                <c:formatCode>#,##0</c:formatCode>
                <c:ptCount val="11"/>
                <c:pt idx="0">
                  <c:v>375.77499999999998</c:v>
                </c:pt>
                <c:pt idx="1">
                  <c:v>387.03100000000001</c:v>
                </c:pt>
                <c:pt idx="2">
                  <c:v>484.33199999999999</c:v>
                </c:pt>
                <c:pt idx="3">
                  <c:v>558.423</c:v>
                </c:pt>
                <c:pt idx="4">
                  <c:v>620.77700000000004</c:v>
                </c:pt>
                <c:pt idx="5">
                  <c:v>648.92100000000005</c:v>
                </c:pt>
                <c:pt idx="6">
                  <c:v>698.76800000000003</c:v>
                </c:pt>
                <c:pt idx="7">
                  <c:v>750.98299999999995</c:v>
                </c:pt>
                <c:pt idx="8">
                  <c:v>796.48599999999999</c:v>
                </c:pt>
                <c:pt idx="9">
                  <c:v>896.80899999999997</c:v>
                </c:pt>
                <c:pt idx="10">
                  <c:v>1014.6609999999999</c:v>
                </c:pt>
              </c:numCache>
            </c:numRef>
          </c:val>
          <c:smooth val="1"/>
          <c:extLst xmlns:c16r2="http://schemas.microsoft.com/office/drawing/2015/06/chart">
            <c:ext xmlns:c16="http://schemas.microsoft.com/office/drawing/2014/chart" uri="{C3380CC4-5D6E-409C-BE32-E72D297353CC}">
              <c16:uniqueId val="{00000001-09C1-4153-BC32-A108930E8442}"/>
            </c:ext>
          </c:extLst>
        </c:ser>
        <c:ser>
          <c:idx val="2"/>
          <c:order val="2"/>
          <c:tx>
            <c:strRef>
              <c:f>'tab2'!$I$4</c:f>
              <c:strCache>
                <c:ptCount val="1"/>
                <c:pt idx="0">
                  <c:v>Classes Exclusivas</c:v>
                </c:pt>
              </c:strCache>
            </c:strRef>
          </c:tx>
          <c:spPr>
            <a:ln w="34925" cap="rnd">
              <a:solidFill>
                <a:schemeClr val="accent6">
                  <a:lumMod val="75000"/>
                </a:schemeClr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'tab2'!$F$5:$F$15</c:f>
              <c:numCache>
                <c:formatCode>General</c:formatCode>
                <c:ptCount val="11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</c:numCache>
            </c:numRef>
          </c:cat>
          <c:val>
            <c:numRef>
              <c:f>'tab2'!$I$5:$I$15</c:f>
              <c:numCache>
                <c:formatCode>#,##0</c:formatCode>
                <c:ptCount val="11"/>
                <c:pt idx="0">
                  <c:v>319.92399999999998</c:v>
                </c:pt>
                <c:pt idx="1">
                  <c:v>252.68700000000001</c:v>
                </c:pt>
                <c:pt idx="2">
                  <c:v>218.27099999999999</c:v>
                </c:pt>
                <c:pt idx="3">
                  <c:v>193.88200000000001</c:v>
                </c:pt>
                <c:pt idx="4">
                  <c:v>199.65600000000001</c:v>
                </c:pt>
                <c:pt idx="5">
                  <c:v>194.42099999999999</c:v>
                </c:pt>
                <c:pt idx="6">
                  <c:v>188.047</c:v>
                </c:pt>
                <c:pt idx="7">
                  <c:v>179.7</c:v>
                </c:pt>
                <c:pt idx="8">
                  <c:v>174.886</c:v>
                </c:pt>
                <c:pt idx="9">
                  <c:v>169.637</c:v>
                </c:pt>
                <c:pt idx="10">
                  <c:v>166.61500000000001</c:v>
                </c:pt>
              </c:numCache>
            </c:numRef>
          </c:val>
          <c:smooth val="1"/>
          <c:extLst xmlns:c16r2="http://schemas.microsoft.com/office/drawing/2015/06/chart">
            <c:ext xmlns:c16="http://schemas.microsoft.com/office/drawing/2014/chart" uri="{C3380CC4-5D6E-409C-BE32-E72D297353CC}">
              <c16:uniqueId val="{00000002-09C1-4153-BC32-A108930E844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48213392"/>
        <c:axId val="148219664"/>
      </c:lineChart>
      <c:catAx>
        <c:axId val="1482133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48219664"/>
        <c:crosses val="autoZero"/>
        <c:auto val="1"/>
        <c:lblAlgn val="ctr"/>
        <c:lblOffset val="100"/>
        <c:noMultiLvlLbl val="0"/>
      </c:catAx>
      <c:valAx>
        <c:axId val="148219664"/>
        <c:scaling>
          <c:orientation val="minMax"/>
        </c:scaling>
        <c:delete val="0"/>
        <c:axPos val="l"/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482133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1" i="0" u="none" strike="noStrike" kern="120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'tab5'!$H$3</c:f>
              <c:strCache>
                <c:ptCount val="1"/>
                <c:pt idx="0">
                  <c:v>%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'tab5'!$G$4:$G$30</c:f>
              <c:strCache>
                <c:ptCount val="27"/>
                <c:pt idx="0">
                  <c:v>DF</c:v>
                </c:pt>
                <c:pt idx="1">
                  <c:v>MS</c:v>
                </c:pt>
                <c:pt idx="2">
                  <c:v>PR</c:v>
                </c:pt>
                <c:pt idx="3">
                  <c:v>GO</c:v>
                </c:pt>
                <c:pt idx="4">
                  <c:v>RO</c:v>
                </c:pt>
                <c:pt idx="5">
                  <c:v>MT</c:v>
                </c:pt>
                <c:pt idx="6">
                  <c:v>SC</c:v>
                </c:pt>
                <c:pt idx="7">
                  <c:v>RS</c:v>
                </c:pt>
                <c:pt idx="8">
                  <c:v>ES</c:v>
                </c:pt>
                <c:pt idx="9">
                  <c:v>RJ</c:v>
                </c:pt>
                <c:pt idx="10">
                  <c:v>RN</c:v>
                </c:pt>
                <c:pt idx="11">
                  <c:v>SE</c:v>
                </c:pt>
                <c:pt idx="12">
                  <c:v>MG</c:v>
                </c:pt>
                <c:pt idx="13">
                  <c:v>TO</c:v>
                </c:pt>
                <c:pt idx="14">
                  <c:v>CE</c:v>
                </c:pt>
                <c:pt idx="15">
                  <c:v>PB</c:v>
                </c:pt>
                <c:pt idx="16">
                  <c:v>PE</c:v>
                </c:pt>
                <c:pt idx="17">
                  <c:v>AL</c:v>
                </c:pt>
                <c:pt idx="18">
                  <c:v>PI</c:v>
                </c:pt>
                <c:pt idx="19">
                  <c:v>AP</c:v>
                </c:pt>
                <c:pt idx="20">
                  <c:v>SP</c:v>
                </c:pt>
                <c:pt idx="21">
                  <c:v>BA</c:v>
                </c:pt>
                <c:pt idx="22">
                  <c:v>RR</c:v>
                </c:pt>
                <c:pt idx="23">
                  <c:v>PA</c:v>
                </c:pt>
                <c:pt idx="24">
                  <c:v>AC</c:v>
                </c:pt>
                <c:pt idx="25">
                  <c:v>MA</c:v>
                </c:pt>
                <c:pt idx="26">
                  <c:v>AM</c:v>
                </c:pt>
              </c:strCache>
            </c:strRef>
          </c:cat>
          <c:val>
            <c:numRef>
              <c:f>'tab5'!$H$4:$H$30</c:f>
              <c:numCache>
                <c:formatCode>#,##0.0</c:formatCode>
                <c:ptCount val="27"/>
                <c:pt idx="0">
                  <c:v>73.255813953488371</c:v>
                </c:pt>
                <c:pt idx="1">
                  <c:v>54.077501445922493</c:v>
                </c:pt>
                <c:pt idx="2">
                  <c:v>44.904222669065504</c:v>
                </c:pt>
                <c:pt idx="3">
                  <c:v>44.537275064267348</c:v>
                </c:pt>
                <c:pt idx="4">
                  <c:v>37.816455696202532</c:v>
                </c:pt>
                <c:pt idx="5">
                  <c:v>36.159233321046813</c:v>
                </c:pt>
                <c:pt idx="6">
                  <c:v>35.796915167095115</c:v>
                </c:pt>
                <c:pt idx="7">
                  <c:v>34.295160805530507</c:v>
                </c:pt>
                <c:pt idx="8">
                  <c:v>33.69774919614148</c:v>
                </c:pt>
                <c:pt idx="9">
                  <c:v>33.552748621241776</c:v>
                </c:pt>
                <c:pt idx="10">
                  <c:v>33.503691084611013</c:v>
                </c:pt>
                <c:pt idx="11">
                  <c:v>33.427628477133425</c:v>
                </c:pt>
                <c:pt idx="12">
                  <c:v>32.004203758654796</c:v>
                </c:pt>
                <c:pt idx="13">
                  <c:v>31.412977562158883</c:v>
                </c:pt>
                <c:pt idx="14">
                  <c:v>26.681381459361202</c:v>
                </c:pt>
                <c:pt idx="15">
                  <c:v>25.40290088638195</c:v>
                </c:pt>
                <c:pt idx="16">
                  <c:v>22.713625866050808</c:v>
                </c:pt>
                <c:pt idx="17">
                  <c:v>21.568627450980394</c:v>
                </c:pt>
                <c:pt idx="18">
                  <c:v>20.920232208127285</c:v>
                </c:pt>
                <c:pt idx="19">
                  <c:v>19.047619047619047</c:v>
                </c:pt>
                <c:pt idx="20">
                  <c:v>16.584031458368955</c:v>
                </c:pt>
                <c:pt idx="21">
                  <c:v>16.287439052704901</c:v>
                </c:pt>
                <c:pt idx="22">
                  <c:v>16.090584028605484</c:v>
                </c:pt>
                <c:pt idx="23">
                  <c:v>14.222222222222221</c:v>
                </c:pt>
                <c:pt idx="24">
                  <c:v>13.41309823677582</c:v>
                </c:pt>
                <c:pt idx="25">
                  <c:v>11.464435146443515</c:v>
                </c:pt>
                <c:pt idx="26">
                  <c:v>7.6492537313432836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0D5-4890-9A05-349B955C578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148213000"/>
        <c:axId val="148218880"/>
      </c:barChart>
      <c:lineChart>
        <c:grouping val="standard"/>
        <c:varyColors val="0"/>
        <c:ser>
          <c:idx val="1"/>
          <c:order val="1"/>
          <c:tx>
            <c:strRef>
              <c:f>'tab5'!$I$3</c:f>
              <c:strCache>
                <c:ptCount val="1"/>
                <c:pt idx="0">
                  <c:v>Média nacional = 25,3%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'tab5'!$G$4:$G$30</c:f>
              <c:strCache>
                <c:ptCount val="27"/>
                <c:pt idx="0">
                  <c:v>DF</c:v>
                </c:pt>
                <c:pt idx="1">
                  <c:v>MS</c:v>
                </c:pt>
                <c:pt idx="2">
                  <c:v>PR</c:v>
                </c:pt>
                <c:pt idx="3">
                  <c:v>GO</c:v>
                </c:pt>
                <c:pt idx="4">
                  <c:v>RO</c:v>
                </c:pt>
                <c:pt idx="5">
                  <c:v>MT</c:v>
                </c:pt>
                <c:pt idx="6">
                  <c:v>SC</c:v>
                </c:pt>
                <c:pt idx="7">
                  <c:v>RS</c:v>
                </c:pt>
                <c:pt idx="8">
                  <c:v>ES</c:v>
                </c:pt>
                <c:pt idx="9">
                  <c:v>RJ</c:v>
                </c:pt>
                <c:pt idx="10">
                  <c:v>RN</c:v>
                </c:pt>
                <c:pt idx="11">
                  <c:v>SE</c:v>
                </c:pt>
                <c:pt idx="12">
                  <c:v>MG</c:v>
                </c:pt>
                <c:pt idx="13">
                  <c:v>TO</c:v>
                </c:pt>
                <c:pt idx="14">
                  <c:v>CE</c:v>
                </c:pt>
                <c:pt idx="15">
                  <c:v>PB</c:v>
                </c:pt>
                <c:pt idx="16">
                  <c:v>PE</c:v>
                </c:pt>
                <c:pt idx="17">
                  <c:v>AL</c:v>
                </c:pt>
                <c:pt idx="18">
                  <c:v>PI</c:v>
                </c:pt>
                <c:pt idx="19">
                  <c:v>AP</c:v>
                </c:pt>
                <c:pt idx="20">
                  <c:v>SP</c:v>
                </c:pt>
                <c:pt idx="21">
                  <c:v>BA</c:v>
                </c:pt>
                <c:pt idx="22">
                  <c:v>RR</c:v>
                </c:pt>
                <c:pt idx="23">
                  <c:v>PA</c:v>
                </c:pt>
                <c:pt idx="24">
                  <c:v>AC</c:v>
                </c:pt>
                <c:pt idx="25">
                  <c:v>MA</c:v>
                </c:pt>
                <c:pt idx="26">
                  <c:v>AM</c:v>
                </c:pt>
              </c:strCache>
            </c:strRef>
          </c:cat>
          <c:val>
            <c:numRef>
              <c:f>'tab5'!$I$4:$I$30</c:f>
              <c:numCache>
                <c:formatCode>#,##0.0</c:formatCode>
                <c:ptCount val="27"/>
                <c:pt idx="0">
                  <c:v>25.3</c:v>
                </c:pt>
                <c:pt idx="1">
                  <c:v>25.310131417672956</c:v>
                </c:pt>
                <c:pt idx="2">
                  <c:v>25.310131417672956</c:v>
                </c:pt>
                <c:pt idx="3">
                  <c:v>25.310131417672956</c:v>
                </c:pt>
                <c:pt idx="4">
                  <c:v>25.310131417672956</c:v>
                </c:pt>
                <c:pt idx="5">
                  <c:v>25.310131417672956</c:v>
                </c:pt>
                <c:pt idx="6">
                  <c:v>25.310131417672956</c:v>
                </c:pt>
                <c:pt idx="7">
                  <c:v>25.310131417672956</c:v>
                </c:pt>
                <c:pt idx="8">
                  <c:v>25.310131417672956</c:v>
                </c:pt>
                <c:pt idx="9">
                  <c:v>25.310131417672956</c:v>
                </c:pt>
                <c:pt idx="10">
                  <c:v>25.310131417672956</c:v>
                </c:pt>
                <c:pt idx="11">
                  <c:v>25.310131417672956</c:v>
                </c:pt>
                <c:pt idx="12">
                  <c:v>25.310131417672956</c:v>
                </c:pt>
                <c:pt idx="13">
                  <c:v>25.310131417672956</c:v>
                </c:pt>
                <c:pt idx="14">
                  <c:v>25.310131417672956</c:v>
                </c:pt>
                <c:pt idx="15">
                  <c:v>25.310131417672956</c:v>
                </c:pt>
                <c:pt idx="16">
                  <c:v>25.310131417672956</c:v>
                </c:pt>
                <c:pt idx="17">
                  <c:v>25.310131417672956</c:v>
                </c:pt>
                <c:pt idx="18">
                  <c:v>25.310131417672956</c:v>
                </c:pt>
                <c:pt idx="19">
                  <c:v>25.310131417672956</c:v>
                </c:pt>
                <c:pt idx="20">
                  <c:v>25.310131417672956</c:v>
                </c:pt>
                <c:pt idx="21">
                  <c:v>25.310131417672956</c:v>
                </c:pt>
                <c:pt idx="22">
                  <c:v>25.310131417672956</c:v>
                </c:pt>
                <c:pt idx="23">
                  <c:v>25.310131417672956</c:v>
                </c:pt>
                <c:pt idx="24">
                  <c:v>25.310131417672956</c:v>
                </c:pt>
                <c:pt idx="25">
                  <c:v>25.310131417672956</c:v>
                </c:pt>
                <c:pt idx="26">
                  <c:v>25.310131417672956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A0D5-4890-9A05-349B955C578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8213000"/>
        <c:axId val="148218880"/>
      </c:lineChart>
      <c:catAx>
        <c:axId val="1482130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48218880"/>
        <c:crosses val="autoZero"/>
        <c:auto val="1"/>
        <c:lblAlgn val="ctr"/>
        <c:lblOffset val="100"/>
        <c:noMultiLvlLbl val="0"/>
      </c:catAx>
      <c:valAx>
        <c:axId val="148218880"/>
        <c:scaling>
          <c:orientation val="minMax"/>
        </c:scaling>
        <c:delete val="0"/>
        <c:axPos val="l"/>
        <c:numFmt formatCode="#,##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482130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0"/>
        <c:delete val="1"/>
      </c:legendEntry>
      <c:layout>
        <c:manualLayout>
          <c:xMode val="edge"/>
          <c:yMode val="edge"/>
          <c:x val="0.5973287220413489"/>
          <c:y val="0.13197083713104776"/>
          <c:w val="0.31732393248786456"/>
          <c:h val="4.001117398169202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r>
              <a:rPr lang="en-US" b="1">
                <a:solidFill>
                  <a:schemeClr val="bg1"/>
                </a:solidFill>
              </a:rPr>
              <a:t>Alunos de 4 a 17 anos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Matriculas_4a17anos_geral!$AA$9</c:f>
              <c:strCache>
                <c:ptCount val="1"/>
                <c:pt idx="0">
                  <c:v>4 a 17 anos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BB07-4A5C-BFD9-8EA1C32586C5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BB07-4A5C-BFD9-8EA1C32586C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Matriculas_4a17anos_geral!$Z$10:$Z$11</c:f>
              <c:strCache>
                <c:ptCount val="2"/>
                <c:pt idx="0">
                  <c:v>Classes comuns</c:v>
                </c:pt>
                <c:pt idx="1">
                  <c:v>Classes exclusivas</c:v>
                </c:pt>
              </c:strCache>
            </c:strRef>
          </c:cat>
          <c:val>
            <c:numRef>
              <c:f>Matriculas_4a17anos_geral!$AA$10:$AA$11</c:f>
              <c:numCache>
                <c:formatCode>#,##0.0</c:formatCode>
                <c:ptCount val="2"/>
                <c:pt idx="0">
                  <c:v>91.97489759267107</c:v>
                </c:pt>
                <c:pt idx="1">
                  <c:v>8.0251024073289337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BB07-4A5C-BFD9-8EA1C32586C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91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1" i="0" u="none" strike="noStrike" kern="120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1"/>
          <c:order val="1"/>
          <c:tx>
            <c:strRef>
              <c:f>matriculas_AEE!$N$5</c:f>
              <c:strCache>
                <c:ptCount val="1"/>
                <c:pt idx="0">
                  <c:v>Matrículas no AEE (%)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matriculas_AEE!$O$3:$X$3</c:f>
              <c:numCache>
                <c:formatCode>General</c:formatCode>
                <c:ptCount val="10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</c:numCache>
            </c:numRef>
          </c:cat>
          <c:val>
            <c:numRef>
              <c:f>matriculas_AEE!$O$5:$X$5</c:f>
              <c:numCache>
                <c:formatCode>0.0%</c:formatCode>
                <c:ptCount val="10"/>
                <c:pt idx="0">
                  <c:v>0.20274089520695057</c:v>
                </c:pt>
                <c:pt idx="1">
                  <c:v>0.2515019150217121</c:v>
                </c:pt>
                <c:pt idx="2">
                  <c:v>0.30803995719821081</c:v>
                </c:pt>
                <c:pt idx="3">
                  <c:v>0.30627485730096182</c:v>
                </c:pt>
                <c:pt idx="4">
                  <c:v>0.34481740503852537</c:v>
                </c:pt>
                <c:pt idx="5">
                  <c:v>0.34589626923315459</c:v>
                </c:pt>
                <c:pt idx="6">
                  <c:v>0.34964644245140397</c:v>
                </c:pt>
                <c:pt idx="7">
                  <c:v>0.3678920125348476</c:v>
                </c:pt>
                <c:pt idx="8">
                  <c:v>0.37620564004178364</c:v>
                </c:pt>
                <c:pt idx="9">
                  <c:v>0.37469312844754316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6DF-4828-8E7B-B2FD8B8D250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8215352"/>
        <c:axId val="148214960"/>
      </c:barChart>
      <c:lineChart>
        <c:grouping val="standard"/>
        <c:varyColors val="0"/>
        <c:ser>
          <c:idx val="0"/>
          <c:order val="0"/>
          <c:tx>
            <c:strRef>
              <c:f>matriculas_AEE!$N$4</c:f>
              <c:strCache>
                <c:ptCount val="1"/>
                <c:pt idx="0">
                  <c:v>Matrículas no AEE (N)</c:v>
                </c:pt>
              </c:strCache>
            </c:strRef>
          </c:tx>
          <c:spPr>
            <a:ln w="34925" cap="rnd">
              <a:solidFill>
                <a:schemeClr val="accent1"/>
              </a:solidFill>
              <a:round/>
            </a:ln>
            <a:effectLst/>
          </c:spPr>
          <c:marker>
            <c:symbol val="x"/>
            <c:size val="5"/>
            <c:spPr>
              <a:solidFill>
                <a:schemeClr val="accent1">
                  <a:lumMod val="75000"/>
                </a:schemeClr>
              </a:solidFill>
              <a:ln w="9525">
                <a:solidFill>
                  <a:schemeClr val="accent1">
                    <a:lumMod val="60000"/>
                    <a:lumOff val="40000"/>
                  </a:schemeClr>
                </a:solidFill>
              </a:ln>
              <a:effectLst/>
            </c:spPr>
          </c:marker>
          <c:dLbls>
            <c:spPr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matriculas_AEE!$O$3:$X$3</c:f>
              <c:numCache>
                <c:formatCode>General</c:formatCode>
                <c:ptCount val="10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</c:numCache>
            </c:numRef>
          </c:cat>
          <c:val>
            <c:numRef>
              <c:f>matriculas_AEE!$O$4:$X$4</c:f>
              <c:numCache>
                <c:formatCode>#,##0</c:formatCode>
                <c:ptCount val="10"/>
                <c:pt idx="0">
                  <c:v>129697</c:v>
                </c:pt>
                <c:pt idx="1">
                  <c:v>176706</c:v>
                </c:pt>
                <c:pt idx="2">
                  <c:v>231740</c:v>
                </c:pt>
                <c:pt idx="3">
                  <c:v>251278</c:v>
                </c:pt>
                <c:pt idx="4">
                  <c:v>290799</c:v>
                </c:pt>
                <c:pt idx="5">
                  <c:v>306746</c:v>
                </c:pt>
                <c:pt idx="6">
                  <c:v>325410</c:v>
                </c:pt>
                <c:pt idx="7">
                  <c:v>357360</c:v>
                </c:pt>
                <c:pt idx="8">
                  <c:v>401203</c:v>
                </c:pt>
                <c:pt idx="9">
                  <c:v>442616</c:v>
                </c:pt>
              </c:numCache>
            </c:numRef>
          </c:val>
          <c:smooth val="1"/>
          <c:extLst xmlns:c16r2="http://schemas.microsoft.com/office/drawing/2015/06/chart">
            <c:ext xmlns:c16="http://schemas.microsoft.com/office/drawing/2014/chart" uri="{C3380CC4-5D6E-409C-BE32-E72D297353CC}">
              <c16:uniqueId val="{00000001-F6DF-4828-8E7B-B2FD8B8D250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8219272"/>
        <c:axId val="148213784"/>
      </c:lineChart>
      <c:catAx>
        <c:axId val="1482192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48213784"/>
        <c:crosses val="autoZero"/>
        <c:auto val="1"/>
        <c:lblAlgn val="ctr"/>
        <c:lblOffset val="100"/>
        <c:noMultiLvlLbl val="0"/>
      </c:catAx>
      <c:valAx>
        <c:axId val="148213784"/>
        <c:scaling>
          <c:orientation val="minMax"/>
        </c:scaling>
        <c:delete val="0"/>
        <c:axPos val="l"/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48219272"/>
        <c:crosses val="autoZero"/>
        <c:crossBetween val="between"/>
        <c:majorUnit val="100000"/>
      </c:valAx>
      <c:valAx>
        <c:axId val="148214960"/>
        <c:scaling>
          <c:orientation val="minMax"/>
        </c:scaling>
        <c:delete val="0"/>
        <c:axPos val="r"/>
        <c:numFmt formatCode="0.0%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48215352"/>
        <c:crosses val="max"/>
        <c:crossBetween val="between"/>
        <c:majorUnit val="0.1"/>
      </c:valAx>
      <c:catAx>
        <c:axId val="14821535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48214960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902075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8916C09-9D19-464F-A723-F1F25EE3D2AB}" type="datetimeFigureOut">
              <a:rPr lang="pt-BR"/>
              <a:pPr>
                <a:defRPr/>
              </a:pPr>
              <a:t>26/09/2019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51865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902075" y="951865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46D92011-A312-4A1C-9C9A-5FDF391C96F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364092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500" cy="501650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902075" y="0"/>
            <a:ext cx="2984500" cy="501650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fld id="{0F65ACC4-D004-448C-BE48-B00C31ABA00E}" type="datetimeFigureOut">
              <a:rPr lang="pt-BR"/>
              <a:pPr>
                <a:defRPr/>
              </a:pPr>
              <a:t>26/09/2019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39800" y="750888"/>
            <a:ext cx="5008563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06" tIns="48303" rIns="96606" bIns="48303" rtlCol="0" anchor="ctr"/>
          <a:lstStyle/>
          <a:p>
            <a:pPr lvl="0"/>
            <a:endParaRPr lang="pt-BR" noProof="0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8975" y="4759325"/>
            <a:ext cx="5510213" cy="4510088"/>
          </a:xfrm>
          <a:prstGeom prst="rect">
            <a:avLst/>
          </a:prstGeom>
        </p:spPr>
        <p:txBody>
          <a:bodyPr vert="horz" lIns="96606" tIns="48303" rIns="96606" bIns="48303" rtlCol="0"/>
          <a:lstStyle/>
          <a:p>
            <a:pPr lvl="0"/>
            <a:r>
              <a:rPr lang="pt-BR" noProof="0"/>
              <a:t>Clique para editar o texto mestre</a:t>
            </a:r>
          </a:p>
          <a:p>
            <a:pPr lvl="1"/>
            <a:r>
              <a:rPr lang="pt-BR" noProof="0"/>
              <a:t>Segundo nível</a:t>
            </a:r>
          </a:p>
          <a:p>
            <a:pPr lvl="2"/>
            <a:r>
              <a:rPr lang="pt-BR" noProof="0"/>
              <a:t>Terceiro nível</a:t>
            </a:r>
          </a:p>
          <a:p>
            <a:pPr lvl="3"/>
            <a:r>
              <a:rPr lang="pt-BR" noProof="0"/>
              <a:t>Quarto nível</a:t>
            </a:r>
          </a:p>
          <a:p>
            <a:pPr lvl="4"/>
            <a:r>
              <a:rPr lang="pt-BR" noProof="0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517063"/>
            <a:ext cx="2984500" cy="501650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902075" y="9517063"/>
            <a:ext cx="2984500" cy="501650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fld id="{4894EC28-E960-4A7D-AC12-17A301983547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4787348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14350" y="1597823"/>
            <a:ext cx="5829300" cy="1102519"/>
          </a:xfrm>
        </p:spPr>
        <p:txBody>
          <a:bodyPr>
            <a:normAutofit/>
          </a:bodyPr>
          <a:lstStyle>
            <a:lvl1pPr>
              <a:defRPr sz="32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028700" y="2914650"/>
            <a:ext cx="48006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1A7FD3-DE66-48E5-B1A1-CC88DF8CEA4F}" type="datetime1">
              <a:rPr lang="pt-BR"/>
              <a:pPr>
                <a:defRPr/>
              </a:pPr>
              <a:t>26/09/2019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948792-84D3-49B2-83AD-8127AF94615A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069627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DD1EB6-5D27-4EC6-AF2D-F6E519738385}" type="datetime1">
              <a:rPr lang="pt-BR"/>
              <a:pPr>
                <a:defRPr/>
              </a:pPr>
              <a:t>26/09/2019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316DA8-1193-4D0C-B020-AA7C55BB2C41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42771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4972050" y="205980"/>
            <a:ext cx="1543050" cy="4388644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342900" y="205980"/>
            <a:ext cx="4514850" cy="4388644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D37452-B0EE-4E04-82D4-219B81383F26}" type="datetime1">
              <a:rPr lang="pt-BR"/>
              <a:pPr>
                <a:defRPr/>
              </a:pPr>
              <a:t>26/09/2019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42BFE0-B1DE-4F35-93CA-14CCF40C5AD0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967953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0" y="123478"/>
            <a:ext cx="6172200" cy="857250"/>
          </a:xfrm>
        </p:spPr>
        <p:txBody>
          <a:bodyPr>
            <a:normAutofit/>
          </a:bodyPr>
          <a:lstStyle>
            <a:lvl1pPr>
              <a:defRPr sz="32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5AEDEA-830D-4B54-98D9-D13929F734FD}" type="datetime1">
              <a:rPr lang="pt-BR"/>
              <a:pPr>
                <a:defRPr/>
              </a:pPr>
              <a:t>26/09/2019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5E0364-0AD9-4CA6-B5DD-93299864FB2D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20304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41735" y="3305176"/>
            <a:ext cx="5829300" cy="1021556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41735" y="2180035"/>
            <a:ext cx="5829300" cy="1125140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AE2A6E-68BD-4F33-AE89-FAA3F4D4E8E0}" type="datetime1">
              <a:rPr lang="pt-BR"/>
              <a:pPr>
                <a:defRPr/>
              </a:pPr>
              <a:t>26/09/2019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55AF15-AB07-4E60-B863-A1BADE024A0A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482236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342900" y="1200151"/>
            <a:ext cx="302895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3486150" y="1200151"/>
            <a:ext cx="302895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1E7C80-0D99-4A6B-8463-7FC7C36A7167}" type="datetime1">
              <a:rPr lang="pt-BR"/>
              <a:pPr>
                <a:defRPr/>
              </a:pPr>
              <a:t>26/09/2019</a:t>
            </a:fld>
            <a:endParaRPr lang="pt-BR" dirty="0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6E2E12-10B6-490E-8882-53E5A74864BF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377175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42900" y="1151335"/>
            <a:ext cx="3030141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342900" y="1631156"/>
            <a:ext cx="3030141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3483775" y="1151335"/>
            <a:ext cx="3031331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3483775" y="1631156"/>
            <a:ext cx="3031331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47DF31-CA16-4BB8-AFE3-CD671CA50BC1}" type="datetime1">
              <a:rPr lang="pt-BR"/>
              <a:pPr>
                <a:defRPr/>
              </a:pPr>
              <a:t>26/09/2019</a:t>
            </a:fld>
            <a:endParaRPr lang="pt-BR" dirty="0"/>
          </a:p>
        </p:txBody>
      </p:sp>
      <p:sp>
        <p:nvSpPr>
          <p:cNvPr id="8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B63657-BE6D-4FDF-A7ED-3DF85FEF8C42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16276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327F6B-D76C-4456-B59C-915A17560CCF}" type="datetime1">
              <a:rPr lang="pt-BR"/>
              <a:pPr>
                <a:defRPr/>
              </a:pPr>
              <a:t>26/09/2019</a:t>
            </a:fld>
            <a:endParaRPr lang="pt-BR" dirty="0"/>
          </a:p>
        </p:txBody>
      </p:sp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3B7B9E-EA56-44DE-9A4F-B4BB391EE287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92727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9D7A02-CD77-4E79-BCA2-250DAE9EA438}" type="datetime1">
              <a:rPr lang="pt-BR"/>
              <a:pPr>
                <a:defRPr/>
              </a:pPr>
              <a:t>26/09/2019</a:t>
            </a:fld>
            <a:endParaRPr lang="pt-BR" dirty="0"/>
          </a:p>
        </p:txBody>
      </p:sp>
      <p:sp>
        <p:nvSpPr>
          <p:cNvPr id="3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C3B79E-638A-435A-8FFF-955A19BD69E0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649859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6" y="204787"/>
            <a:ext cx="2256235" cy="8715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681287" y="204792"/>
            <a:ext cx="3833813" cy="438983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342906" y="1076328"/>
            <a:ext cx="2256235" cy="351829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4FCCA8-1FD9-4AA8-9766-01AE490E24E4}" type="datetime1">
              <a:rPr lang="pt-BR"/>
              <a:pPr>
                <a:defRPr/>
              </a:pPr>
              <a:t>26/09/2019</a:t>
            </a:fld>
            <a:endParaRPr lang="pt-BR" dirty="0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C49729-800C-4BCB-86D8-070D5788386B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732231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44216" y="3600451"/>
            <a:ext cx="4114800" cy="425054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344216" y="459581"/>
            <a:ext cx="41148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pt-BR" noProof="0" smtClean="0"/>
              <a:t>Clique no ícone para adicionar uma imagem</a:t>
            </a:r>
            <a:endParaRPr lang="pt-BR" noProof="0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344216" y="4025507"/>
            <a:ext cx="4114800" cy="60364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ABF8C8-69AF-4C4C-9717-7D20EF6B764A}" type="datetime1">
              <a:rPr lang="pt-BR"/>
              <a:pPr>
                <a:defRPr/>
              </a:pPr>
              <a:t>26/09/2019</a:t>
            </a:fld>
            <a:endParaRPr lang="pt-BR" dirty="0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6BA4FC-413C-42C1-A0CD-CDE0B41121A7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252345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ço Reservado para Título 1"/>
          <p:cNvSpPr>
            <a:spLocks noGrp="1"/>
          </p:cNvSpPr>
          <p:nvPr>
            <p:ph type="title"/>
          </p:nvPr>
        </p:nvSpPr>
        <p:spPr bwMode="auto">
          <a:xfrm>
            <a:off x="342900" y="206375"/>
            <a:ext cx="61722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 título mestre</a:t>
            </a:r>
          </a:p>
        </p:txBody>
      </p:sp>
      <p:sp>
        <p:nvSpPr>
          <p:cNvPr id="1027" name="Espaço Reservado para Texto 2"/>
          <p:cNvSpPr>
            <a:spLocks noGrp="1"/>
          </p:cNvSpPr>
          <p:nvPr>
            <p:ph type="body" idx="1"/>
          </p:nvPr>
        </p:nvSpPr>
        <p:spPr bwMode="auto">
          <a:xfrm>
            <a:off x="342900" y="1200150"/>
            <a:ext cx="6172200" cy="339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 texto mestre</a:t>
            </a:r>
          </a:p>
          <a:p>
            <a:pPr lvl="1"/>
            <a:r>
              <a:rPr lang="pt-BR" altLang="pt-BR" smtClean="0"/>
              <a:t>Segundo nível</a:t>
            </a:r>
          </a:p>
          <a:p>
            <a:pPr lvl="2"/>
            <a:r>
              <a:rPr lang="pt-BR" altLang="pt-BR" smtClean="0"/>
              <a:t>Terceiro nível</a:t>
            </a:r>
          </a:p>
          <a:p>
            <a:pPr lvl="3"/>
            <a:r>
              <a:rPr lang="pt-BR" altLang="pt-BR" smtClean="0"/>
              <a:t>Quarto nível</a:t>
            </a:r>
          </a:p>
          <a:p>
            <a:pPr lvl="4"/>
            <a:r>
              <a:rPr lang="pt-BR" altLang="pt-BR" smtClean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342900" y="4767263"/>
            <a:ext cx="16002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14E7306-8B79-4BB8-9357-BB9C1D6A7ADA}" type="datetime1">
              <a:rPr lang="pt-BR"/>
              <a:pPr>
                <a:defRPr/>
              </a:pPr>
              <a:t>26/09/2019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2343150" y="4767263"/>
            <a:ext cx="21717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4914900" y="4767263"/>
            <a:ext cx="16002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89A944D-A08E-4868-9A75-199343E55226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hf sldNum="0" hdr="0" ftr="0" dt="0"/>
  <p:txStyles>
    <p:titleStyle>
      <a:lvl1pPr algn="ctr" defTabSz="685800" rtl="0" eaLnBrk="1" fontAlgn="base" hangingPunct="1"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685800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anose="020F0502020204030204" pitchFamily="34" charset="0"/>
        </a:defRPr>
      </a:lvl2pPr>
      <a:lvl3pPr algn="ctr" defTabSz="685800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anose="020F0502020204030204" pitchFamily="34" charset="0"/>
        </a:defRPr>
      </a:lvl3pPr>
      <a:lvl4pPr algn="ctr" defTabSz="685800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anose="020F0502020204030204" pitchFamily="34" charset="0"/>
        </a:defRPr>
      </a:lvl4pPr>
      <a:lvl5pPr algn="ctr" defTabSz="685800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anose="020F0502020204030204" pitchFamily="34" charset="0"/>
        </a:defRPr>
      </a:lvl5pPr>
      <a:lvl6pPr marL="457200" algn="ctr" defTabSz="685800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anose="020F0502020204030204" pitchFamily="34" charset="0"/>
        </a:defRPr>
      </a:lvl6pPr>
      <a:lvl7pPr marL="914400" algn="ctr" defTabSz="685800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anose="020F0502020204030204" pitchFamily="34" charset="0"/>
        </a:defRPr>
      </a:lvl7pPr>
      <a:lvl8pPr marL="1371600" algn="ctr" defTabSz="685800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anose="020F0502020204030204" pitchFamily="34" charset="0"/>
        </a:defRPr>
      </a:lvl8pPr>
      <a:lvl9pPr marL="1828800" algn="ctr" defTabSz="685800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257175" indent="-257175" algn="l" defTabSz="6858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9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0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5.xml"/><Relationship Id="rId4" Type="http://schemas.openxmlformats.org/officeDocument/2006/relationships/image" Target="../media/image1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6.xml"/><Relationship Id="rId5" Type="http://schemas.openxmlformats.org/officeDocument/2006/relationships/image" Target="../media/image1.png"/><Relationship Id="rId4" Type="http://schemas.openxmlformats.org/officeDocument/2006/relationships/chart" Target="../charts/char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7.xml"/><Relationship Id="rId4" Type="http://schemas.openxmlformats.org/officeDocument/2006/relationships/image" Target="../media/image1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8.xml"/><Relationship Id="rId4" Type="http://schemas.openxmlformats.org/officeDocument/2006/relationships/image" Target="../media/image1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9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0.xml"/><Relationship Id="rId5" Type="http://schemas.openxmlformats.org/officeDocument/2006/relationships/chart" Target="../charts/chart3.xml"/><Relationship Id="rId4" Type="http://schemas.openxmlformats.org/officeDocument/2006/relationships/image" Target="../media/image1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1.xml"/><Relationship Id="rId4" Type="http://schemas.openxmlformats.org/officeDocument/2006/relationships/chart" Target="../charts/char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76250" y="1708150"/>
            <a:ext cx="5829300" cy="201612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2400" dirty="0" smtClean="0">
                <a:solidFill>
                  <a:schemeClr val="bg1"/>
                </a:solidFill>
                <a:ea typeface="Verdana" pitchFamily="34" charset="0"/>
              </a:rPr>
              <a:t>MEC / SEMESP</a:t>
            </a:r>
            <a:br>
              <a:rPr lang="pt-BR" sz="2400" dirty="0" smtClean="0">
                <a:solidFill>
                  <a:schemeClr val="bg1"/>
                </a:solidFill>
                <a:ea typeface="Verdana" pitchFamily="34" charset="0"/>
              </a:rPr>
            </a:br>
            <a:r>
              <a:rPr lang="pt-BR" sz="2400" dirty="0" smtClean="0">
                <a:solidFill>
                  <a:schemeClr val="bg1"/>
                </a:solidFill>
                <a:ea typeface="Verdana" pitchFamily="34" charset="0"/>
              </a:rPr>
              <a:t>Diretoria de Educação Especial</a:t>
            </a:r>
            <a:br>
              <a:rPr lang="pt-BR" sz="2400" dirty="0" smtClean="0">
                <a:solidFill>
                  <a:schemeClr val="bg1"/>
                </a:solidFill>
                <a:ea typeface="Verdana" pitchFamily="34" charset="0"/>
              </a:rPr>
            </a:br>
            <a:r>
              <a:rPr lang="pt-BR" sz="2400" b="0" dirty="0" smtClean="0">
                <a:solidFill>
                  <a:schemeClr val="bg1"/>
                </a:solidFill>
                <a:ea typeface="Verdana" pitchFamily="34" charset="0"/>
              </a:rPr>
              <a:t>(Diretoria de acessibilidade, Mobilidade, Inclusão e Apoio a Pessoas com Deficiência)</a:t>
            </a:r>
            <a:br>
              <a:rPr lang="pt-BR" sz="2400" b="0" dirty="0" smtClean="0">
                <a:solidFill>
                  <a:schemeClr val="bg1"/>
                </a:solidFill>
                <a:ea typeface="Verdana" pitchFamily="34" charset="0"/>
              </a:rPr>
            </a:br>
            <a:r>
              <a:rPr lang="pt-BR" sz="2400" b="0" dirty="0" smtClean="0">
                <a:solidFill>
                  <a:schemeClr val="bg1"/>
                </a:solidFill>
                <a:ea typeface="Verdana" pitchFamily="34" charset="0"/>
              </a:rPr>
              <a:t/>
            </a:r>
            <a:br>
              <a:rPr lang="pt-BR" sz="2400" b="0" dirty="0" smtClean="0">
                <a:solidFill>
                  <a:schemeClr val="bg1"/>
                </a:solidFill>
                <a:ea typeface="Verdana" pitchFamily="34" charset="0"/>
              </a:rPr>
            </a:br>
            <a:r>
              <a:rPr lang="pt-BR" sz="2400" b="0" dirty="0" smtClean="0">
                <a:solidFill>
                  <a:schemeClr val="bg1"/>
                </a:solidFill>
                <a:ea typeface="Verdana" pitchFamily="34" charset="0"/>
              </a:rPr>
              <a:t>Diretora: </a:t>
            </a:r>
            <a:r>
              <a:rPr lang="pt-BR" sz="2400" b="0" dirty="0" err="1" smtClean="0">
                <a:solidFill>
                  <a:schemeClr val="bg1"/>
                </a:solidFill>
                <a:ea typeface="Verdana" pitchFamily="34" charset="0"/>
              </a:rPr>
              <a:t>Nidia</a:t>
            </a:r>
            <a:r>
              <a:rPr lang="pt-BR" sz="2400" b="0" dirty="0" smtClean="0">
                <a:solidFill>
                  <a:schemeClr val="bg1"/>
                </a:solidFill>
                <a:ea typeface="Verdana" pitchFamily="34" charset="0"/>
              </a:rPr>
              <a:t> Limeira de Sá</a:t>
            </a:r>
            <a:br>
              <a:rPr lang="pt-BR" sz="2400" b="0" dirty="0" smtClean="0">
                <a:solidFill>
                  <a:schemeClr val="bg1"/>
                </a:solidFill>
                <a:ea typeface="Verdana" pitchFamily="34" charset="0"/>
              </a:rPr>
            </a:br>
            <a:r>
              <a:rPr lang="pt-BR" sz="2400" b="0" dirty="0">
                <a:solidFill>
                  <a:schemeClr val="bg1"/>
                </a:solidFill>
                <a:ea typeface="Verdana" pitchFamily="34" charset="0"/>
              </a:rPr>
              <a:t/>
            </a:r>
            <a:br>
              <a:rPr lang="pt-BR" sz="2400" b="0" dirty="0">
                <a:solidFill>
                  <a:schemeClr val="bg1"/>
                </a:solidFill>
                <a:ea typeface="Verdana" pitchFamily="34" charset="0"/>
              </a:rPr>
            </a:br>
            <a:r>
              <a:rPr lang="pt-BR" sz="2400" dirty="0">
                <a:solidFill>
                  <a:schemeClr val="bg1"/>
                </a:solidFill>
                <a:ea typeface="Verdana" pitchFamily="34" charset="0"/>
              </a:rPr>
              <a:t/>
            </a:r>
            <a:br>
              <a:rPr lang="pt-BR" sz="2400" dirty="0">
                <a:solidFill>
                  <a:schemeClr val="bg1"/>
                </a:solidFill>
                <a:ea typeface="Verdana" pitchFamily="34" charset="0"/>
              </a:rPr>
            </a:br>
            <a:r>
              <a:rPr lang="pt-BR" sz="2400" dirty="0" smtClean="0">
                <a:ea typeface="Verdana" pitchFamily="34" charset="0"/>
              </a:rPr>
              <a:t/>
            </a:r>
            <a:br>
              <a:rPr lang="pt-BR" sz="2400" dirty="0" smtClean="0">
                <a:ea typeface="Verdana" pitchFamily="34" charset="0"/>
              </a:rPr>
            </a:br>
            <a:endParaRPr lang="pt-BR" sz="2400" dirty="0">
              <a:solidFill>
                <a:srgbClr val="FF0000"/>
              </a:solidFill>
              <a:ea typeface="Verdana" pitchFamily="34" charset="0"/>
            </a:endParaRPr>
          </a:p>
        </p:txBody>
      </p:sp>
      <p:pic>
        <p:nvPicPr>
          <p:cNvPr id="4099" name="Imagem 2" descr="cid:image001.png@01D4ADCF.DDAAC9A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0800" y="4371975"/>
            <a:ext cx="2771775" cy="593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Conector reto 13"/>
          <p:cNvCxnSpPr/>
          <p:nvPr/>
        </p:nvCxnSpPr>
        <p:spPr>
          <a:xfrm>
            <a:off x="908050" y="915988"/>
            <a:ext cx="5041900" cy="0"/>
          </a:xfrm>
          <a:prstGeom prst="line">
            <a:avLst/>
          </a:prstGeom>
          <a:ln w="12700">
            <a:solidFill>
              <a:srgbClr val="FFC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15" name="Título 1"/>
          <p:cNvSpPr txBox="1">
            <a:spLocks/>
          </p:cNvSpPr>
          <p:nvPr/>
        </p:nvSpPr>
        <p:spPr bwMode="auto">
          <a:xfrm>
            <a:off x="342900" y="136525"/>
            <a:ext cx="61722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defTabSz="6858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685800">
              <a:spcBef>
                <a:spcPct val="20000"/>
              </a:spcBef>
              <a:buFont typeface="Arial" panose="020B0604020202020204" pitchFamily="34" charset="0"/>
              <a:buChar char="–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6858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685800">
              <a:spcBef>
                <a:spcPct val="20000"/>
              </a:spcBef>
              <a:buFont typeface="Arial" panose="020B0604020202020204" pitchFamily="34" charset="0"/>
              <a:buChar char="–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685800">
              <a:spcBef>
                <a:spcPct val="20000"/>
              </a:spcBef>
              <a:buFont typeface="Arial" panose="020B0604020202020204" pitchFamily="34" charset="0"/>
              <a:buChar char="»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3200" b="1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PNEE2019</a:t>
            </a:r>
          </a:p>
        </p:txBody>
      </p:sp>
      <p:sp>
        <p:nvSpPr>
          <p:cNvPr id="13316" name="Título 1"/>
          <p:cNvSpPr txBox="1">
            <a:spLocks/>
          </p:cNvSpPr>
          <p:nvPr/>
        </p:nvSpPr>
        <p:spPr bwMode="auto">
          <a:xfrm>
            <a:off x="692150" y="993775"/>
            <a:ext cx="5616575" cy="280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defTabSz="6858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685800">
              <a:spcBef>
                <a:spcPct val="20000"/>
              </a:spcBef>
              <a:buFont typeface="Arial" panose="020B0604020202020204" pitchFamily="34" charset="0"/>
              <a:buChar char="–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6858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685800">
              <a:spcBef>
                <a:spcPct val="20000"/>
              </a:spcBef>
              <a:buFont typeface="Arial" panose="020B0604020202020204" pitchFamily="34" charset="0"/>
              <a:buChar char="–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685800">
              <a:spcBef>
                <a:spcPct val="20000"/>
              </a:spcBef>
              <a:buFont typeface="Arial" panose="020B0604020202020204" pitchFamily="34" charset="0"/>
              <a:buChar char="»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pt-BR" altLang="pt-BR" sz="3200" b="1">
              <a:solidFill>
                <a:schemeClr val="bg1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3200" b="1">
                <a:solidFill>
                  <a:schemeClr val="bg1"/>
                </a:solidFill>
              </a:rPr>
              <a:t>INCLUSÃO SOCIAL PLENA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3200" b="1">
                <a:solidFill>
                  <a:schemeClr val="bg1"/>
                </a:solidFill>
              </a:rPr>
              <a:t>como paradigma.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pt-BR" altLang="pt-BR" sz="3200" b="1">
              <a:solidFill>
                <a:schemeClr val="bg1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3200" b="1">
                <a:solidFill>
                  <a:schemeClr val="bg1"/>
                </a:solidFill>
              </a:rPr>
              <a:t>Não se perde nenhum avanço.</a:t>
            </a:r>
          </a:p>
        </p:txBody>
      </p:sp>
      <p:pic>
        <p:nvPicPr>
          <p:cNvPr id="13317" name="Imagem 4" descr="cid:image001.png@01D4ADCF.DDAAC9A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0800" y="4371975"/>
            <a:ext cx="2771775" cy="593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15888" y="123825"/>
            <a:ext cx="6626225" cy="85725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dirty="0" smtClean="0">
                <a:solidFill>
                  <a:schemeClr val="bg1"/>
                </a:solidFill>
              </a:rPr>
              <a:t>Serviços e </a:t>
            </a:r>
            <a:r>
              <a:rPr lang="pt-BR" dirty="0">
                <a:solidFill>
                  <a:schemeClr val="bg1"/>
                </a:solidFill>
              </a:rPr>
              <a:t>R</a:t>
            </a:r>
            <a:r>
              <a:rPr lang="pt-BR" dirty="0" smtClean="0">
                <a:solidFill>
                  <a:schemeClr val="bg1"/>
                </a:solidFill>
              </a:rPr>
              <a:t>ecursos da </a:t>
            </a:r>
            <a:r>
              <a:rPr lang="pt-BR" dirty="0">
                <a:solidFill>
                  <a:schemeClr val="bg1"/>
                </a:solidFill>
              </a:rPr>
              <a:t>Educação Especial</a:t>
            </a:r>
          </a:p>
        </p:txBody>
      </p:sp>
      <p:sp>
        <p:nvSpPr>
          <p:cNvPr id="14339" name="Espaço Reservado para Conteúdo 2"/>
          <p:cNvSpPr>
            <a:spLocks noGrp="1"/>
          </p:cNvSpPr>
          <p:nvPr>
            <p:ph idx="1"/>
          </p:nvPr>
        </p:nvSpPr>
        <p:spPr>
          <a:xfrm>
            <a:off x="115888" y="842963"/>
            <a:ext cx="6553200" cy="3751262"/>
          </a:xfrm>
        </p:spPr>
        <p:txBody>
          <a:bodyPr/>
          <a:lstStyle/>
          <a:p>
            <a:pPr algn="just" eaLnBrk="1" hangingPunct="1"/>
            <a:endParaRPr lang="pt-BR" altLang="pt-BR" b="1" smtClean="0">
              <a:solidFill>
                <a:srgbClr val="FFFF00"/>
              </a:solidFill>
            </a:endParaRPr>
          </a:p>
          <a:p>
            <a:pPr algn="just" eaLnBrk="1" hangingPunct="1"/>
            <a:r>
              <a:rPr lang="pt-BR" altLang="pt-BR" b="1" smtClean="0">
                <a:solidFill>
                  <a:srgbClr val="FFFF00"/>
                </a:solidFill>
              </a:rPr>
              <a:t>SERVIÇO</a:t>
            </a:r>
            <a:r>
              <a:rPr lang="pt-BR" altLang="pt-BR" b="1" smtClean="0">
                <a:solidFill>
                  <a:schemeClr val="bg1"/>
                </a:solidFill>
              </a:rPr>
              <a:t> </a:t>
            </a:r>
            <a:r>
              <a:rPr lang="pt-BR" altLang="pt-BR" b="1" smtClean="0">
                <a:solidFill>
                  <a:srgbClr val="FFFF00"/>
                </a:solidFill>
              </a:rPr>
              <a:t>DE ATENDIMENTO EDUCACIONAL ESPECIALIZADO</a:t>
            </a:r>
            <a:r>
              <a:rPr lang="pt-BR" altLang="pt-BR" b="1" smtClean="0">
                <a:solidFill>
                  <a:schemeClr val="bg1"/>
                </a:solidFill>
              </a:rPr>
              <a:t>: Abrange um atendimento que elimina barreiras de forma </a:t>
            </a:r>
            <a:r>
              <a:rPr lang="pt-BR" altLang="pt-BR" b="1" smtClean="0">
                <a:solidFill>
                  <a:srgbClr val="FFFF00"/>
                </a:solidFill>
              </a:rPr>
              <a:t>complementar e suplementar,</a:t>
            </a:r>
            <a:r>
              <a:rPr lang="pt-BR" altLang="pt-BR" b="1" smtClean="0">
                <a:solidFill>
                  <a:schemeClr val="bg1"/>
                </a:solidFill>
              </a:rPr>
              <a:t> sempre que se fizer necessário, com ações pedagógicas adequadas a cada estudante da Educação Especial, de acordo com suas necessidades e especificidades. </a:t>
            </a:r>
          </a:p>
          <a:p>
            <a:pPr algn="just" eaLnBrk="1" hangingPunct="1"/>
            <a:endParaRPr lang="pt-BR" altLang="pt-BR" b="1" smtClean="0">
              <a:solidFill>
                <a:schemeClr val="bg1"/>
              </a:solidFill>
            </a:endParaRPr>
          </a:p>
          <a:p>
            <a:pPr algn="just" eaLnBrk="1" hangingPunct="1"/>
            <a:endParaRPr lang="pt-BR" altLang="pt-BR" b="1" smtClean="0">
              <a:solidFill>
                <a:schemeClr val="bg1"/>
              </a:solidFill>
            </a:endParaRPr>
          </a:p>
        </p:txBody>
      </p:sp>
      <p:pic>
        <p:nvPicPr>
          <p:cNvPr id="14340" name="Imagem 3" descr="cid:image001.png@01D4ADCF.DDAAC9A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9363" y="4443413"/>
            <a:ext cx="2770187" cy="593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Conector reto 5"/>
          <p:cNvCxnSpPr/>
          <p:nvPr/>
        </p:nvCxnSpPr>
        <p:spPr>
          <a:xfrm>
            <a:off x="908050" y="842963"/>
            <a:ext cx="5041900" cy="0"/>
          </a:xfrm>
          <a:prstGeom prst="line">
            <a:avLst/>
          </a:prstGeom>
          <a:ln w="12700">
            <a:solidFill>
              <a:srgbClr val="FFC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4450" y="123825"/>
            <a:ext cx="6697663" cy="647700"/>
          </a:xfrm>
        </p:spPr>
        <p:txBody>
          <a:bodyPr rtlCol="0">
            <a:normAutofit fontScale="92500"/>
          </a:bodyPr>
          <a:lstStyle/>
          <a:p>
            <a:pPr eaLnBrk="1" fontAlgn="auto" hangingPunct="1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40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Espaços de Escolarização</a:t>
            </a:r>
            <a:endParaRPr lang="pt-BR" sz="2400" dirty="0">
              <a:solidFill>
                <a:schemeClr val="bg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363" name="Espaço Reservado para Conteúdo 2"/>
          <p:cNvSpPr>
            <a:spLocks noGrp="1"/>
          </p:cNvSpPr>
          <p:nvPr>
            <p:ph idx="1"/>
          </p:nvPr>
        </p:nvSpPr>
        <p:spPr>
          <a:xfrm>
            <a:off x="387350" y="981075"/>
            <a:ext cx="6172200" cy="3394075"/>
          </a:xfrm>
        </p:spPr>
        <p:txBody>
          <a:bodyPr/>
          <a:lstStyle/>
          <a:p>
            <a:pPr eaLnBrk="1" hangingPunct="1"/>
            <a:endParaRPr lang="pt-BR" altLang="pt-BR" smtClean="0">
              <a:solidFill>
                <a:schemeClr val="bg1"/>
              </a:solidFill>
            </a:endParaRPr>
          </a:p>
          <a:p>
            <a:pPr eaLnBrk="1" hangingPunct="1"/>
            <a:endParaRPr lang="pt-BR" altLang="pt-BR" smtClean="0">
              <a:solidFill>
                <a:schemeClr val="bg1"/>
              </a:solidFill>
            </a:endParaRPr>
          </a:p>
          <a:p>
            <a:pPr eaLnBrk="1" hangingPunct="1"/>
            <a:endParaRPr lang="pt-BR" altLang="pt-BR" smtClean="0">
              <a:solidFill>
                <a:schemeClr val="bg1"/>
              </a:solidFill>
            </a:endParaRPr>
          </a:p>
          <a:p>
            <a:pPr eaLnBrk="1" hangingPunct="1"/>
            <a:r>
              <a:rPr lang="pt-BR" altLang="pt-BR" smtClean="0">
                <a:solidFill>
                  <a:schemeClr val="bg1"/>
                </a:solidFill>
              </a:rPr>
              <a:t>Escolas e classes inclusivas.</a:t>
            </a:r>
          </a:p>
          <a:p>
            <a:pPr eaLnBrk="1" hangingPunct="1"/>
            <a:r>
              <a:rPr lang="pt-BR" altLang="pt-BR" smtClean="0">
                <a:solidFill>
                  <a:schemeClr val="bg1"/>
                </a:solidFill>
              </a:rPr>
              <a:t>Escolas bilíngues e classes bilíngues.</a:t>
            </a:r>
          </a:p>
          <a:p>
            <a:pPr eaLnBrk="1" hangingPunct="1"/>
            <a:r>
              <a:rPr lang="pt-BR" altLang="pt-BR" smtClean="0">
                <a:solidFill>
                  <a:schemeClr val="bg1"/>
                </a:solidFill>
              </a:rPr>
              <a:t>Escola especial e classe especial.</a:t>
            </a:r>
          </a:p>
          <a:p>
            <a:pPr eaLnBrk="1" hangingPunct="1"/>
            <a:r>
              <a:rPr lang="pt-BR" altLang="pt-BR" smtClean="0">
                <a:solidFill>
                  <a:schemeClr val="bg1"/>
                </a:solidFill>
              </a:rPr>
              <a:t>Escolas-polo.</a:t>
            </a:r>
          </a:p>
        </p:txBody>
      </p:sp>
      <p:pic>
        <p:nvPicPr>
          <p:cNvPr id="15364" name="Imagem 3" descr="cid:image001.png@01D4ADCF.DDAAC9A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9363" y="4443413"/>
            <a:ext cx="2770187" cy="593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Conector reto 5"/>
          <p:cNvCxnSpPr/>
          <p:nvPr/>
        </p:nvCxnSpPr>
        <p:spPr>
          <a:xfrm>
            <a:off x="981075" y="773113"/>
            <a:ext cx="5040313" cy="0"/>
          </a:xfrm>
          <a:prstGeom prst="line">
            <a:avLst/>
          </a:prstGeom>
          <a:ln w="12700">
            <a:solidFill>
              <a:srgbClr val="FFC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0" y="123825"/>
            <a:ext cx="6172200" cy="857250"/>
          </a:xfrm>
        </p:spPr>
        <p:txBody>
          <a:bodyPr rtlCol="0"/>
          <a:lstStyle/>
          <a:p>
            <a:pPr eaLnBrk="1" fontAlgn="auto" hangingPunct="1">
              <a:spcAft>
                <a:spcPts val="0"/>
              </a:spcAft>
              <a:defRPr/>
            </a:pP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b="1" dirty="0">
                <a:solidFill>
                  <a:srgbClr val="000000"/>
                </a:solidFill>
                <a:ea typeface="Calibri" panose="020F0502020204030204" pitchFamily="34" charset="0"/>
              </a:rPr>
              <a:t>Define que </a:t>
            </a:r>
            <a:r>
              <a:rPr lang="pt-BR" b="1" dirty="0">
                <a:solidFill>
                  <a:schemeClr val="bg1"/>
                </a:solidFill>
                <a:ea typeface="Calibri" panose="020F0502020204030204" pitchFamily="34" charset="0"/>
              </a:rPr>
              <a:t>TODAS AS ESCOLAS, COMUNS INCLUSIVAS, ESPECIAIS OU BILÍNGUES, são parte da REDE REGULAR DE ENSINO.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pt-BR" b="1" u="sng" dirty="0">
                <a:solidFill>
                  <a:schemeClr val="bg1"/>
                </a:solidFill>
                <a:ea typeface="Calibri" panose="020F0502020204030204" pitchFamily="34" charset="0"/>
              </a:rPr>
              <a:t>O sistema educacional brasileiro deve, obrigatoriamente, ser inclusivo, sem que as opções de atendimento estejam restritas, exclusivamente, à escola comum.</a:t>
            </a:r>
            <a:endParaRPr lang="pt-BR" u="sng" dirty="0">
              <a:solidFill>
                <a:schemeClr val="bg1"/>
              </a:solidFill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pt-B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ítulo 3"/>
          <p:cNvSpPr>
            <a:spLocks noGrp="1"/>
          </p:cNvSpPr>
          <p:nvPr>
            <p:ph type="title"/>
          </p:nvPr>
        </p:nvSpPr>
        <p:spPr>
          <a:xfrm>
            <a:off x="342900" y="123825"/>
            <a:ext cx="6172200" cy="857250"/>
          </a:xfrm>
        </p:spPr>
        <p:txBody>
          <a:bodyPr/>
          <a:lstStyle/>
          <a:p>
            <a:pPr eaLnBrk="1" hangingPunct="1"/>
            <a:r>
              <a:rPr lang="pt-BR" altLang="pt-BR" smtClean="0">
                <a:solidFill>
                  <a:schemeClr val="bg1"/>
                </a:solidFill>
              </a:rPr>
              <a:t>ESCOLA ESPECIAL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949325"/>
            <a:ext cx="6742113" cy="3394075"/>
          </a:xfrm>
        </p:spPr>
        <p:txBody>
          <a:bodyPr rtlCol="0">
            <a:normAutofit lnSpcReduction="10000"/>
          </a:bodyPr>
          <a:lstStyle/>
          <a:p>
            <a:pPr algn="just" eaLnBrk="1" fontAlgn="auto" hangingPunct="1">
              <a:spcAft>
                <a:spcPts val="0"/>
              </a:spcAft>
              <a:defRPr/>
            </a:pPr>
            <a:r>
              <a:rPr lang="pt-BR" b="1" dirty="0" smtClean="0">
                <a:solidFill>
                  <a:schemeClr val="bg1"/>
                </a:solidFill>
              </a:rPr>
              <a:t>Aquela </a:t>
            </a:r>
            <a:r>
              <a:rPr lang="pt-BR" b="1" dirty="0">
                <a:solidFill>
                  <a:schemeClr val="bg1"/>
                </a:solidFill>
              </a:rPr>
              <a:t>com atuação exclusiva em Educação Especial e organizada para maximizar o desenvolvimento acadêmico e social de </a:t>
            </a:r>
            <a:r>
              <a:rPr lang="pt-BR" b="1" dirty="0" smtClean="0">
                <a:solidFill>
                  <a:schemeClr val="bg1"/>
                </a:solidFill>
              </a:rPr>
              <a:t>estudantes com deficiências. 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pt-BR" b="1" dirty="0" smtClean="0">
              <a:solidFill>
                <a:schemeClr val="bg1"/>
              </a:solidFill>
            </a:endParaRPr>
          </a:p>
          <a:p>
            <a:pPr algn="just" eaLnBrk="1" fontAlgn="auto" hangingPunct="1">
              <a:spcAft>
                <a:spcPts val="0"/>
              </a:spcAft>
              <a:defRPr/>
            </a:pPr>
            <a:r>
              <a:rPr lang="pt-BR" b="1" dirty="0" smtClean="0">
                <a:solidFill>
                  <a:schemeClr val="bg1"/>
                </a:solidFill>
              </a:rPr>
              <a:t>A </a:t>
            </a:r>
            <a:r>
              <a:rPr lang="pt-BR" b="1" dirty="0">
                <a:solidFill>
                  <a:schemeClr val="bg1"/>
                </a:solidFill>
              </a:rPr>
              <a:t>essas escolas cabem atender aos estudantes com </a:t>
            </a:r>
            <a:r>
              <a:rPr lang="pt-BR" b="1" dirty="0" smtClean="0">
                <a:solidFill>
                  <a:schemeClr val="bg1"/>
                </a:solidFill>
              </a:rPr>
              <a:t>deficiências </a:t>
            </a:r>
            <a:r>
              <a:rPr lang="pt-BR" b="1" dirty="0">
                <a:solidFill>
                  <a:schemeClr val="bg1"/>
                </a:solidFill>
              </a:rPr>
              <a:t>que demandam atendimentos educacionais especiais múltiplos, </a:t>
            </a:r>
            <a:r>
              <a:rPr lang="pt-BR" b="1" dirty="0" smtClean="0">
                <a:solidFill>
                  <a:schemeClr val="bg1"/>
                </a:solidFill>
              </a:rPr>
              <a:t>significativos </a:t>
            </a:r>
            <a:r>
              <a:rPr lang="pt-BR" b="1" dirty="0">
                <a:solidFill>
                  <a:schemeClr val="bg1"/>
                </a:solidFill>
              </a:rPr>
              <a:t>e </a:t>
            </a:r>
            <a:r>
              <a:rPr lang="pt-BR" b="1" dirty="0" smtClean="0">
                <a:solidFill>
                  <a:schemeClr val="bg1"/>
                </a:solidFill>
              </a:rPr>
              <a:t>contínuos.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pt-BR" b="1" dirty="0">
              <a:solidFill>
                <a:schemeClr val="bg1"/>
              </a:solidFill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pt-BR" dirty="0">
              <a:solidFill>
                <a:schemeClr val="bg1"/>
              </a:solidFill>
            </a:endParaRPr>
          </a:p>
        </p:txBody>
      </p:sp>
      <p:pic>
        <p:nvPicPr>
          <p:cNvPr id="17412" name="Imagem 4" descr="cid:image001.png@01D4ADCF.DDAAC9A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9363" y="4443413"/>
            <a:ext cx="2770187" cy="593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Conector reto 5"/>
          <p:cNvCxnSpPr/>
          <p:nvPr/>
        </p:nvCxnSpPr>
        <p:spPr>
          <a:xfrm>
            <a:off x="908050" y="915988"/>
            <a:ext cx="5041900" cy="0"/>
          </a:xfrm>
          <a:prstGeom prst="line">
            <a:avLst/>
          </a:prstGeom>
          <a:ln w="12700">
            <a:solidFill>
              <a:srgbClr val="FFC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ítulo 3"/>
          <p:cNvSpPr>
            <a:spLocks noGrp="1"/>
          </p:cNvSpPr>
          <p:nvPr>
            <p:ph type="title"/>
          </p:nvPr>
        </p:nvSpPr>
        <p:spPr>
          <a:xfrm>
            <a:off x="342900" y="123825"/>
            <a:ext cx="6172200" cy="857250"/>
          </a:xfrm>
        </p:spPr>
        <p:txBody>
          <a:bodyPr/>
          <a:lstStyle/>
          <a:p>
            <a:pPr eaLnBrk="1" hangingPunct="1"/>
            <a:r>
              <a:rPr lang="pt-BR" altLang="pt-BR" smtClean="0">
                <a:solidFill>
                  <a:schemeClr val="bg1"/>
                </a:solidFill>
              </a:rPr>
              <a:t>CLASSE ESPECIAL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5888" y="1063625"/>
            <a:ext cx="6626225" cy="3395663"/>
          </a:xfrm>
        </p:spPr>
        <p:txBody>
          <a:bodyPr rtlCol="0">
            <a:normAutofit lnSpcReduction="10000"/>
          </a:bodyPr>
          <a:lstStyle/>
          <a:p>
            <a:pPr algn="just" eaLnBrk="1" fontAlgn="auto" hangingPunct="1">
              <a:spcAft>
                <a:spcPts val="0"/>
              </a:spcAft>
              <a:defRPr/>
            </a:pPr>
            <a:r>
              <a:rPr lang="pt-BR" b="1" dirty="0">
                <a:solidFill>
                  <a:schemeClr val="bg1"/>
                </a:solidFill>
              </a:rPr>
              <a:t>C</a:t>
            </a:r>
            <a:r>
              <a:rPr lang="pt-BR" b="1" dirty="0" smtClean="0">
                <a:solidFill>
                  <a:schemeClr val="bg1"/>
                </a:solidFill>
              </a:rPr>
              <a:t>riada </a:t>
            </a:r>
            <a:r>
              <a:rPr lang="pt-BR" b="1" dirty="0">
                <a:solidFill>
                  <a:schemeClr val="bg1"/>
                </a:solidFill>
              </a:rPr>
              <a:t>pela escola comum para atender aos estudantes com </a:t>
            </a:r>
            <a:r>
              <a:rPr lang="pt-BR" b="1" dirty="0" smtClean="0">
                <a:solidFill>
                  <a:schemeClr val="bg1"/>
                </a:solidFill>
              </a:rPr>
              <a:t>deficiências </a:t>
            </a:r>
            <a:r>
              <a:rPr lang="pt-BR" b="1" dirty="0">
                <a:solidFill>
                  <a:schemeClr val="bg1"/>
                </a:solidFill>
              </a:rPr>
              <a:t>que demandam atendimentos educacionais especiais </a:t>
            </a:r>
            <a:r>
              <a:rPr lang="pt-BR" b="1" dirty="0" smtClean="0">
                <a:solidFill>
                  <a:schemeClr val="bg1"/>
                </a:solidFill>
              </a:rPr>
              <a:t>múltiplos </a:t>
            </a:r>
            <a:r>
              <a:rPr lang="pt-BR" b="1" dirty="0">
                <a:solidFill>
                  <a:schemeClr val="bg1"/>
                </a:solidFill>
              </a:rPr>
              <a:t>e contínuos, e que não se aproveitam da classe regular. </a:t>
            </a:r>
            <a:endParaRPr lang="pt-BR" b="1" dirty="0" smtClean="0">
              <a:solidFill>
                <a:schemeClr val="bg1"/>
              </a:solidFill>
            </a:endParaRPr>
          </a:p>
          <a:p>
            <a:pPr algn="just" eaLnBrk="1" fontAlgn="auto" hangingPunct="1">
              <a:spcAft>
                <a:spcPts val="0"/>
              </a:spcAft>
              <a:defRPr/>
            </a:pPr>
            <a:endParaRPr lang="pt-BR" b="1" dirty="0">
              <a:solidFill>
                <a:schemeClr val="bg1"/>
              </a:solidFill>
            </a:endParaRPr>
          </a:p>
          <a:p>
            <a:pPr algn="just" eaLnBrk="1" fontAlgn="auto" hangingPunct="1">
              <a:spcAft>
                <a:spcPts val="0"/>
              </a:spcAft>
              <a:defRPr/>
            </a:pPr>
            <a:r>
              <a:rPr lang="pt-BR" b="1" dirty="0">
                <a:solidFill>
                  <a:schemeClr val="bg1"/>
                </a:solidFill>
              </a:rPr>
              <a:t>A classe especial pode flexibilizar o planejamento e a organização das atividades curriculares do estudante.</a:t>
            </a:r>
          </a:p>
        </p:txBody>
      </p:sp>
      <p:pic>
        <p:nvPicPr>
          <p:cNvPr id="18436" name="Imagem 4" descr="cid:image001.png@01D4ADCF.DDAAC9A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9363" y="4443413"/>
            <a:ext cx="2770187" cy="593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Conector reto 5"/>
          <p:cNvCxnSpPr/>
          <p:nvPr/>
        </p:nvCxnSpPr>
        <p:spPr>
          <a:xfrm>
            <a:off x="908050" y="915988"/>
            <a:ext cx="5041900" cy="0"/>
          </a:xfrm>
          <a:prstGeom prst="line">
            <a:avLst/>
          </a:prstGeom>
          <a:ln w="12700">
            <a:solidFill>
              <a:srgbClr val="FFC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88913" y="123825"/>
            <a:ext cx="6408737" cy="4221163"/>
          </a:xfrm>
        </p:spPr>
        <p:txBody>
          <a:bodyPr rtlCol="0">
            <a:normAutofit fontScale="850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pt-BR" sz="3300" dirty="0" smtClean="0">
              <a:solidFill>
                <a:schemeClr val="bg1"/>
              </a:solidFill>
            </a:endParaRPr>
          </a:p>
          <a:p>
            <a:pPr algn="just" eaLnBrk="1" fontAlgn="auto" hangingPunct="1">
              <a:spcAft>
                <a:spcPts val="0"/>
              </a:spcAft>
              <a:defRPr/>
            </a:pPr>
            <a:r>
              <a:rPr lang="pt-BR" sz="3300" dirty="0" smtClean="0">
                <a:solidFill>
                  <a:schemeClr val="bg1"/>
                </a:solidFill>
              </a:rPr>
              <a:t>Esta </a:t>
            </a:r>
            <a:r>
              <a:rPr lang="pt-BR" sz="3300" dirty="0">
                <a:solidFill>
                  <a:schemeClr val="bg1"/>
                </a:solidFill>
              </a:rPr>
              <a:t>Política entende que as classes especiais, as escolas especiais, as classes bilíngues e escolas bilíngues de surdos fazem parte da rede regular de ensino e compõem as </a:t>
            </a:r>
            <a:r>
              <a:rPr lang="pt-BR" sz="3300" dirty="0">
                <a:solidFill>
                  <a:srgbClr val="FFFF00"/>
                </a:solidFill>
              </a:rPr>
              <a:t>“adaptações razoáveis” </a:t>
            </a:r>
            <a:r>
              <a:rPr lang="pt-BR" sz="3300" dirty="0">
                <a:solidFill>
                  <a:schemeClr val="bg1"/>
                </a:solidFill>
              </a:rPr>
              <a:t>e “os </a:t>
            </a:r>
            <a:r>
              <a:rPr lang="pt-BR" sz="3300" dirty="0">
                <a:solidFill>
                  <a:srgbClr val="FFFF00"/>
                </a:solidFill>
              </a:rPr>
              <a:t>ambientes que favoreçam ao máximo </a:t>
            </a:r>
            <a:r>
              <a:rPr lang="pt-BR" sz="3300" dirty="0">
                <a:solidFill>
                  <a:schemeClr val="bg1"/>
                </a:solidFill>
              </a:rPr>
              <a:t>o desenvolvimento acadêmico e social”, de que tratam a </a:t>
            </a:r>
            <a:r>
              <a:rPr lang="pt-BR" sz="3300" dirty="0">
                <a:solidFill>
                  <a:srgbClr val="FFFF00"/>
                </a:solidFill>
              </a:rPr>
              <a:t>Convenção</a:t>
            </a:r>
            <a:r>
              <a:rPr lang="pt-BR" sz="3300" dirty="0">
                <a:solidFill>
                  <a:schemeClr val="bg1"/>
                </a:solidFill>
              </a:rPr>
              <a:t> sobre os Direitos das Pessoas com Deficiência (ONU, 1989).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pt-BR" b="1" dirty="0">
              <a:solidFill>
                <a:schemeClr val="bg1"/>
              </a:solidFill>
            </a:endParaRPr>
          </a:p>
        </p:txBody>
      </p:sp>
      <p:pic>
        <p:nvPicPr>
          <p:cNvPr id="19459" name="Imagem 3" descr="cid:image001.png@01D4ADCF.DDAAC9A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9363" y="4443413"/>
            <a:ext cx="2770187" cy="593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42900" y="339725"/>
            <a:ext cx="6172200" cy="4608513"/>
          </a:xfrm>
        </p:spPr>
        <p:txBody>
          <a:bodyPr rtlCol="0">
            <a:normAutofit fontScale="92500" lnSpcReduction="20000"/>
          </a:bodyPr>
          <a:lstStyle/>
          <a:p>
            <a:pPr algn="just" eaLnBrk="1" fontAlgn="auto" hangingPunct="1">
              <a:spcAft>
                <a:spcPts val="0"/>
              </a:spcAft>
              <a:defRPr/>
            </a:pPr>
            <a:r>
              <a:rPr lang="pt-BR" dirty="0" smtClean="0">
                <a:solidFill>
                  <a:schemeClr val="bg1"/>
                </a:solidFill>
              </a:rPr>
              <a:t>ESCOLA BILÍNGUE DE SURDOS: </a:t>
            </a:r>
          </a:p>
          <a:p>
            <a:pPr marL="0" indent="0"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pt-BR" dirty="0">
                <a:solidFill>
                  <a:schemeClr val="bg1"/>
                </a:solidFill>
              </a:rPr>
              <a:t>São ambientes linguísticos </a:t>
            </a:r>
            <a:r>
              <a:rPr lang="pt-BR" dirty="0" smtClean="0">
                <a:solidFill>
                  <a:schemeClr val="bg1"/>
                </a:solidFill>
              </a:rPr>
              <a:t>privilegiados e necessários </a:t>
            </a:r>
            <a:r>
              <a:rPr lang="pt-BR" dirty="0">
                <a:solidFill>
                  <a:schemeClr val="bg1"/>
                </a:solidFill>
              </a:rPr>
              <a:t>para o desenvolvimento dos estudantes surdos  </a:t>
            </a:r>
            <a:endParaRPr lang="pt-BR" dirty="0" smtClean="0">
              <a:solidFill>
                <a:schemeClr val="bg1"/>
              </a:solidFill>
            </a:endParaRPr>
          </a:p>
          <a:p>
            <a:pPr algn="just" eaLnBrk="1" fontAlgn="auto" hangingPunct="1">
              <a:spcAft>
                <a:spcPts val="0"/>
              </a:spcAft>
              <a:defRPr/>
            </a:pPr>
            <a:endParaRPr lang="pt-BR" dirty="0">
              <a:solidFill>
                <a:schemeClr val="bg1"/>
              </a:solidFill>
            </a:endParaRPr>
          </a:p>
          <a:p>
            <a:pPr algn="just" eaLnBrk="1" fontAlgn="auto" hangingPunct="1">
              <a:spcAft>
                <a:spcPts val="0"/>
              </a:spcAft>
              <a:defRPr/>
            </a:pPr>
            <a:r>
              <a:rPr lang="pt-BR" dirty="0" smtClean="0">
                <a:solidFill>
                  <a:schemeClr val="bg1"/>
                </a:solidFill>
              </a:rPr>
              <a:t> CLASSE DE EDUCAÇÃO BILÍNGUE: </a:t>
            </a:r>
          </a:p>
          <a:p>
            <a:pPr marL="0" indent="0"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pt-BR" dirty="0" smtClean="0">
                <a:solidFill>
                  <a:schemeClr val="bg1"/>
                </a:solidFill>
              </a:rPr>
              <a:t>São ambientes linguísticos necessários para o desenvolvimento dos estudantes surdos, nas escolas comuns. </a:t>
            </a:r>
          </a:p>
          <a:p>
            <a:pPr algn="just" eaLnBrk="1" fontAlgn="auto" hangingPunct="1">
              <a:spcAft>
                <a:spcPts val="0"/>
              </a:spcAft>
              <a:defRPr/>
            </a:pPr>
            <a:endParaRPr lang="pt-BR" dirty="0" smtClean="0">
              <a:solidFill>
                <a:schemeClr val="bg1"/>
              </a:solidFill>
            </a:endParaRPr>
          </a:p>
          <a:p>
            <a:pPr algn="just" eaLnBrk="1" fontAlgn="auto" hangingPunct="1">
              <a:spcAft>
                <a:spcPts val="0"/>
              </a:spcAft>
              <a:defRPr/>
            </a:pPr>
            <a:endParaRPr lang="pt-BR" dirty="0">
              <a:solidFill>
                <a:schemeClr val="bg1"/>
              </a:solidFill>
            </a:endParaRPr>
          </a:p>
          <a:p>
            <a:pPr algn="just" eaLnBrk="1" fontAlgn="auto" hangingPunct="1">
              <a:spcAft>
                <a:spcPts val="0"/>
              </a:spcAft>
              <a:defRPr/>
            </a:pPr>
            <a:r>
              <a:rPr lang="pt-BR" dirty="0" smtClean="0">
                <a:solidFill>
                  <a:schemeClr val="bg1"/>
                </a:solidFill>
              </a:rPr>
              <a:t>Nestas a Libras e a modalidade escrita da Língua Portuguesa são línguas de instrução e uso em todo o processo educativo. </a:t>
            </a:r>
            <a:endParaRPr lang="pt-BR" dirty="0">
              <a:solidFill>
                <a:schemeClr val="bg1"/>
              </a:solidFill>
            </a:endParaRPr>
          </a:p>
        </p:txBody>
      </p:sp>
      <p:pic>
        <p:nvPicPr>
          <p:cNvPr id="20483" name="Imagem 3" descr="cid:image001.png@01D4ADCF.DDAAC9A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9363" y="4443413"/>
            <a:ext cx="2770187" cy="593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ítulo 1"/>
          <p:cNvSpPr>
            <a:spLocks noGrp="1"/>
          </p:cNvSpPr>
          <p:nvPr>
            <p:ph type="title"/>
          </p:nvPr>
        </p:nvSpPr>
        <p:spPr>
          <a:xfrm>
            <a:off x="342900" y="123825"/>
            <a:ext cx="6172200" cy="857250"/>
          </a:xfrm>
        </p:spPr>
        <p:txBody>
          <a:bodyPr/>
          <a:lstStyle/>
          <a:p>
            <a:pPr eaLnBrk="1" hangingPunct="1"/>
            <a:r>
              <a:rPr lang="pt-BR" altLang="pt-BR" smtClean="0">
                <a:solidFill>
                  <a:schemeClr val="bg1"/>
                </a:solidFill>
              </a:rPr>
              <a:t>Preferencialmente...</a:t>
            </a:r>
          </a:p>
        </p:txBody>
      </p:sp>
      <p:sp>
        <p:nvSpPr>
          <p:cNvPr id="21507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pt-BR" altLang="pt-BR" b="1" smtClean="0">
                <a:solidFill>
                  <a:schemeClr val="bg1"/>
                </a:solidFill>
              </a:rPr>
              <a:t>A meta da educação deve caminhar para a escolarização desses estudantes </a:t>
            </a:r>
            <a:r>
              <a:rPr lang="pt-BR" altLang="pt-BR" b="1" smtClean="0">
                <a:solidFill>
                  <a:srgbClr val="FF0000"/>
                </a:solidFill>
              </a:rPr>
              <a:t>preferencialmente na escola comum</a:t>
            </a:r>
            <a:r>
              <a:rPr lang="pt-BR" altLang="pt-BR" b="1" smtClean="0">
                <a:solidFill>
                  <a:schemeClr val="bg1"/>
                </a:solidFill>
              </a:rPr>
              <a:t>, em classes especiais ou em classes comuns, tendo como marco definidor a evidência de que o ambiente escolar escolhido é o </a:t>
            </a:r>
            <a:r>
              <a:rPr lang="pt-BR" altLang="pt-BR" b="1" smtClean="0">
                <a:solidFill>
                  <a:srgbClr val="FF0000"/>
                </a:solidFill>
              </a:rPr>
              <a:t>ambiente que melhor atende ao desenvolvimento do estudante numa avaliação biopsicossocial.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Conector reto 13"/>
          <p:cNvCxnSpPr/>
          <p:nvPr/>
        </p:nvCxnSpPr>
        <p:spPr>
          <a:xfrm>
            <a:off x="908050" y="915988"/>
            <a:ext cx="5041900" cy="0"/>
          </a:xfrm>
          <a:prstGeom prst="line">
            <a:avLst/>
          </a:prstGeom>
          <a:ln w="12700">
            <a:solidFill>
              <a:srgbClr val="FFC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531" name="Título 1"/>
          <p:cNvSpPr txBox="1">
            <a:spLocks/>
          </p:cNvSpPr>
          <p:nvPr/>
        </p:nvSpPr>
        <p:spPr bwMode="auto">
          <a:xfrm>
            <a:off x="342900" y="136525"/>
            <a:ext cx="6172200" cy="995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defTabSz="6858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685800">
              <a:spcBef>
                <a:spcPct val="20000"/>
              </a:spcBef>
              <a:buFont typeface="Arial" panose="020B0604020202020204" pitchFamily="34" charset="0"/>
              <a:buChar char="–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6858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685800">
              <a:spcBef>
                <a:spcPct val="20000"/>
              </a:spcBef>
              <a:buFont typeface="Arial" panose="020B0604020202020204" pitchFamily="34" charset="0"/>
              <a:buChar char="–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685800">
              <a:spcBef>
                <a:spcPct val="20000"/>
              </a:spcBef>
              <a:buFont typeface="Arial" panose="020B0604020202020204" pitchFamily="34" charset="0"/>
              <a:buChar char="»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3200" b="1" u="sng">
                <a:solidFill>
                  <a:srgbClr val="C00000"/>
                </a:solidFill>
              </a:rPr>
              <a:t>ESPAÇOS DE ATENDIMENTO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pt-BR" altLang="pt-BR" sz="3200" b="1">
              <a:solidFill>
                <a:schemeClr val="bg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2532" name="Título 1"/>
          <p:cNvSpPr txBox="1">
            <a:spLocks/>
          </p:cNvSpPr>
          <p:nvPr/>
        </p:nvSpPr>
        <p:spPr bwMode="auto">
          <a:xfrm>
            <a:off x="692150" y="915988"/>
            <a:ext cx="5616575" cy="706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defTabSz="6858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685800">
              <a:spcBef>
                <a:spcPct val="20000"/>
              </a:spcBef>
              <a:buFont typeface="Arial" panose="020B0604020202020204" pitchFamily="34" charset="0"/>
              <a:buChar char="–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6858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685800">
              <a:spcBef>
                <a:spcPct val="20000"/>
              </a:spcBef>
              <a:buFont typeface="Arial" panose="020B0604020202020204" pitchFamily="34" charset="0"/>
              <a:buChar char="–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685800">
              <a:spcBef>
                <a:spcPct val="20000"/>
              </a:spcBef>
              <a:buFont typeface="Arial" panose="020B0604020202020204" pitchFamily="34" charset="0"/>
              <a:buChar char="»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pt-BR" altLang="pt-BR" sz="3200" b="1">
              <a:solidFill>
                <a:srgbClr val="404040"/>
              </a:solidFill>
            </a:endParaRPr>
          </a:p>
        </p:txBody>
      </p:sp>
      <p:sp>
        <p:nvSpPr>
          <p:cNvPr id="8" name="Espaço Reservado para Conteúdo 2"/>
          <p:cNvSpPr>
            <a:spLocks noGrp="1"/>
          </p:cNvSpPr>
          <p:nvPr>
            <p:ph idx="1"/>
          </p:nvPr>
        </p:nvSpPr>
        <p:spPr>
          <a:xfrm>
            <a:off x="225425" y="1131888"/>
            <a:ext cx="6407150" cy="3455987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1800" dirty="0">
                <a:solidFill>
                  <a:schemeClr val="bg1"/>
                </a:solidFill>
              </a:rPr>
              <a:t>SALAS DE RECURSOS ESPECÍFICAS OU </a:t>
            </a:r>
            <a:r>
              <a:rPr lang="pt-BR" sz="1800" dirty="0" smtClean="0">
                <a:solidFill>
                  <a:schemeClr val="bg1"/>
                </a:solidFill>
              </a:rPr>
              <a:t>MULTIFUNCIONAIS:</a:t>
            </a:r>
            <a:endParaRPr lang="pt-BR" sz="1800" dirty="0">
              <a:solidFill>
                <a:schemeClr val="bg1"/>
              </a:solidFill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pt-BR" sz="1800" dirty="0" smtClean="0">
                <a:solidFill>
                  <a:schemeClr val="bg1"/>
                </a:solidFill>
              </a:rPr>
              <a:t>Espaço </a:t>
            </a:r>
            <a:r>
              <a:rPr lang="pt-BR" sz="1800" dirty="0">
                <a:solidFill>
                  <a:schemeClr val="bg1"/>
                </a:solidFill>
              </a:rPr>
              <a:t>organizado na escola de ensino </a:t>
            </a:r>
            <a:r>
              <a:rPr lang="pt-BR" sz="1800" dirty="0" smtClean="0">
                <a:solidFill>
                  <a:schemeClr val="bg1"/>
                </a:solidFill>
              </a:rPr>
              <a:t>comum ou na escola especial da Educação Básica, com:</a:t>
            </a:r>
            <a:endParaRPr lang="pt-BR" sz="1800" dirty="0">
              <a:solidFill>
                <a:schemeClr val="bg1"/>
              </a:solidFill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pt-BR" sz="1800" dirty="0" smtClean="0">
                <a:solidFill>
                  <a:schemeClr val="bg1"/>
                </a:solidFill>
              </a:rPr>
              <a:t>professores </a:t>
            </a:r>
            <a:r>
              <a:rPr lang="pt-BR" sz="1800" dirty="0">
                <a:solidFill>
                  <a:schemeClr val="bg1"/>
                </a:solidFill>
              </a:rPr>
              <a:t>especializados,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pt-BR" sz="1800" dirty="0">
                <a:solidFill>
                  <a:schemeClr val="bg1"/>
                </a:solidFill>
              </a:rPr>
              <a:t>materiais didático-pedagógicos, equipamentos e recursos de tecnologia </a:t>
            </a:r>
            <a:r>
              <a:rPr lang="pt-BR" sz="1800" dirty="0" err="1" smtClean="0">
                <a:solidFill>
                  <a:schemeClr val="bg1"/>
                </a:solidFill>
              </a:rPr>
              <a:t>assistiva</a:t>
            </a:r>
            <a:r>
              <a:rPr lang="pt-BR" sz="1800" dirty="0" smtClean="0">
                <a:solidFill>
                  <a:schemeClr val="bg1"/>
                </a:solidFill>
              </a:rPr>
              <a:t>. 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pt-BR" sz="1800" dirty="0">
              <a:solidFill>
                <a:schemeClr val="bg1"/>
              </a:solidFill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pt-BR" sz="1800" dirty="0" smtClean="0">
                <a:solidFill>
                  <a:schemeClr val="bg1"/>
                </a:solidFill>
              </a:rPr>
              <a:t>A </a:t>
            </a:r>
            <a:r>
              <a:rPr lang="pt-BR" sz="1800" dirty="0">
                <a:solidFill>
                  <a:schemeClr val="bg1"/>
                </a:solidFill>
              </a:rPr>
              <a:t>sala de recursos é </a:t>
            </a:r>
            <a:r>
              <a:rPr lang="pt-BR" sz="1800" dirty="0">
                <a:solidFill>
                  <a:srgbClr val="FFFF00"/>
                </a:solidFill>
              </a:rPr>
              <a:t>MULTIFUNCIONAL</a:t>
            </a:r>
            <a:r>
              <a:rPr lang="pt-BR" sz="1800" dirty="0">
                <a:solidFill>
                  <a:schemeClr val="bg1"/>
                </a:solidFill>
              </a:rPr>
              <a:t> quando oferece </a:t>
            </a:r>
            <a:r>
              <a:rPr lang="pt-BR" sz="1800" dirty="0" smtClean="0">
                <a:solidFill>
                  <a:schemeClr val="bg1"/>
                </a:solidFill>
              </a:rPr>
              <a:t>materiais, </a:t>
            </a:r>
            <a:r>
              <a:rPr lang="pt-BR" sz="1800" dirty="0">
                <a:solidFill>
                  <a:schemeClr val="bg1"/>
                </a:solidFill>
              </a:rPr>
              <a:t>equipamentos e recursos para o atendimento a </a:t>
            </a:r>
            <a:r>
              <a:rPr lang="pt-BR" sz="1800" dirty="0" smtClean="0">
                <a:solidFill>
                  <a:schemeClr val="bg1"/>
                </a:solidFill>
              </a:rPr>
              <a:t>todo o público da EE e </a:t>
            </a:r>
            <a:r>
              <a:rPr lang="pt-BR" sz="1800" dirty="0">
                <a:solidFill>
                  <a:schemeClr val="bg1"/>
                </a:solidFill>
              </a:rPr>
              <a:t>é </a:t>
            </a:r>
            <a:r>
              <a:rPr lang="pt-BR" sz="1800" dirty="0" smtClean="0">
                <a:solidFill>
                  <a:srgbClr val="FFFF00"/>
                </a:solidFill>
              </a:rPr>
              <a:t>ESPECÍFICA</a:t>
            </a:r>
            <a:r>
              <a:rPr lang="pt-BR" sz="1800" dirty="0" smtClean="0">
                <a:solidFill>
                  <a:schemeClr val="bg1"/>
                </a:solidFill>
              </a:rPr>
              <a:t> </a:t>
            </a:r>
            <a:r>
              <a:rPr lang="pt-BR" sz="1800" dirty="0">
                <a:solidFill>
                  <a:schemeClr val="bg1"/>
                </a:solidFill>
              </a:rPr>
              <a:t>quando visa </a:t>
            </a:r>
            <a:r>
              <a:rPr lang="pt-BR" sz="1800" dirty="0" smtClean="0">
                <a:solidFill>
                  <a:schemeClr val="bg1"/>
                </a:solidFill>
              </a:rPr>
              <a:t>ao </a:t>
            </a:r>
            <a:r>
              <a:rPr lang="pt-BR" sz="1800" dirty="0">
                <a:solidFill>
                  <a:schemeClr val="bg1"/>
                </a:solidFill>
              </a:rPr>
              <a:t>atendimento a um só </a:t>
            </a:r>
            <a:r>
              <a:rPr lang="pt-BR" sz="1800" dirty="0" smtClean="0">
                <a:solidFill>
                  <a:schemeClr val="bg1"/>
                </a:solidFill>
              </a:rPr>
              <a:t>grupo dentre o público da EE.</a:t>
            </a:r>
            <a:endParaRPr lang="pt-BR" sz="1800" dirty="0">
              <a:solidFill>
                <a:schemeClr val="bg1"/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pt-BR" sz="1500" dirty="0">
              <a:solidFill>
                <a:schemeClr val="bg1"/>
              </a:solidFill>
            </a:endParaRPr>
          </a:p>
        </p:txBody>
      </p:sp>
      <p:pic>
        <p:nvPicPr>
          <p:cNvPr id="22534" name="Imagem 8" descr="cid:image001.png@01D4ADCF.DDAAC9A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9363" y="4443413"/>
            <a:ext cx="2770187" cy="593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ítulo 1"/>
          <p:cNvSpPr>
            <a:spLocks noGrp="1"/>
          </p:cNvSpPr>
          <p:nvPr>
            <p:ph type="ctrTitle"/>
          </p:nvPr>
        </p:nvSpPr>
        <p:spPr>
          <a:xfrm>
            <a:off x="514350" y="1165225"/>
            <a:ext cx="5829300" cy="1103313"/>
          </a:xfrm>
        </p:spPr>
        <p:txBody>
          <a:bodyPr/>
          <a:lstStyle/>
          <a:p>
            <a:pPr eaLnBrk="1" hangingPunct="1"/>
            <a:r>
              <a:rPr lang="pt-BR" altLang="pt-BR" smtClean="0">
                <a:solidFill>
                  <a:schemeClr val="bg1"/>
                </a:solidFill>
              </a:rPr>
              <a:t>Política Nacional de Educação Especial - 2019</a:t>
            </a:r>
          </a:p>
        </p:txBody>
      </p:sp>
      <p:sp>
        <p:nvSpPr>
          <p:cNvPr id="512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pt-BR" altLang="pt-BR" b="1" smtClean="0">
                <a:solidFill>
                  <a:schemeClr val="bg1"/>
                </a:solidFill>
              </a:rPr>
              <a:t>EQUITATIVA, INCLUSIVA E AO LONGO DA VIDA</a:t>
            </a:r>
          </a:p>
        </p:txBody>
      </p:sp>
      <p:pic>
        <p:nvPicPr>
          <p:cNvPr id="5124" name="Imagem 3" descr="cid:image001.png@01D4ADCF.DDAAC9A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0800" y="4371975"/>
            <a:ext cx="2771775" cy="593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42900" y="339725"/>
            <a:ext cx="6172200" cy="4392613"/>
          </a:xfrm>
        </p:spPr>
        <p:txBody>
          <a:bodyPr rtlCol="0">
            <a:normAutofit fontScale="92500"/>
          </a:bodyPr>
          <a:lstStyle/>
          <a:p>
            <a:pPr marL="0" lvl="1" indent="0"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pt-BR" sz="2400" b="1" dirty="0">
                <a:solidFill>
                  <a:schemeClr val="bg1"/>
                </a:solidFill>
              </a:rPr>
              <a:t>Centro de Serviço de Atendimento Educacional Especializado, Apoio Didático-Pedagógico e Formação Continuada de Profissionais da Educação de Pessoas com Deficiência Visual (CAP</a:t>
            </a:r>
            <a:r>
              <a:rPr lang="pt-BR" sz="2400" b="1" dirty="0" smtClean="0">
                <a:solidFill>
                  <a:schemeClr val="bg1"/>
                </a:solidFill>
              </a:rPr>
              <a:t>)</a:t>
            </a:r>
            <a:endParaRPr lang="pt-BR" b="1" dirty="0">
              <a:solidFill>
                <a:schemeClr val="bg1"/>
              </a:solidFill>
            </a:endParaRPr>
          </a:p>
          <a:p>
            <a:pPr marL="0" indent="0"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pt-BR" b="1" dirty="0" smtClean="0"/>
          </a:p>
          <a:p>
            <a:pPr marL="0" indent="0"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pt-BR" b="1" dirty="0"/>
          </a:p>
          <a:p>
            <a:pPr marL="0" indent="0"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pt-BR" b="1" dirty="0" smtClean="0">
                <a:solidFill>
                  <a:schemeClr val="bg1"/>
                </a:solidFill>
              </a:rPr>
              <a:t>Centro </a:t>
            </a:r>
            <a:r>
              <a:rPr lang="pt-BR" b="1" dirty="0">
                <a:solidFill>
                  <a:schemeClr val="bg1"/>
                </a:solidFill>
              </a:rPr>
              <a:t>de Serviço de Atendimento Educacional Especializado, Apoio Didático-Pedagógico e Formação Continuação de Profissionais da Educação de Pessoas Surdas, Deficientes Auditivas e </a:t>
            </a:r>
            <a:r>
              <a:rPr lang="pt-BR" b="1" dirty="0" err="1">
                <a:solidFill>
                  <a:schemeClr val="bg1"/>
                </a:solidFill>
              </a:rPr>
              <a:t>Surdocegas</a:t>
            </a:r>
            <a:r>
              <a:rPr lang="pt-BR" b="1" dirty="0">
                <a:solidFill>
                  <a:schemeClr val="bg1"/>
                </a:solidFill>
              </a:rPr>
              <a:t> (CAS) </a:t>
            </a:r>
            <a:r>
              <a:rPr lang="pt-BR" b="1" dirty="0"/>
              <a:t/>
            </a:r>
            <a:br>
              <a:rPr lang="pt-BR" b="1" dirty="0"/>
            </a:b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ítulo 1"/>
          <p:cNvSpPr>
            <a:spLocks noGrp="1"/>
          </p:cNvSpPr>
          <p:nvPr>
            <p:ph type="title"/>
          </p:nvPr>
        </p:nvSpPr>
        <p:spPr>
          <a:xfrm>
            <a:off x="342900" y="123825"/>
            <a:ext cx="6172200" cy="1076325"/>
          </a:xfrm>
        </p:spPr>
        <p:txBody>
          <a:bodyPr/>
          <a:lstStyle/>
          <a:p>
            <a:pPr marL="342900" indent="-342900" eaLnBrk="1" hangingPunct="1"/>
            <a:r>
              <a:rPr lang="pt-BR" altLang="pt-BR" sz="1800" smtClean="0">
                <a:solidFill>
                  <a:srgbClr val="000000"/>
                </a:solidFill>
              </a:rPr>
              <a:t/>
            </a:r>
            <a:br>
              <a:rPr lang="pt-BR" altLang="pt-BR" sz="1800" smtClean="0">
                <a:solidFill>
                  <a:srgbClr val="000000"/>
                </a:solidFill>
              </a:rPr>
            </a:br>
            <a:endParaRPr lang="pt-BR" altLang="pt-BR" sz="1800" smtClean="0">
              <a:solidFill>
                <a:srgbClr val="00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76250" y="411163"/>
            <a:ext cx="6172200" cy="4105275"/>
          </a:xfrm>
        </p:spPr>
        <p:txBody>
          <a:bodyPr rtlCol="0">
            <a:normAutofit fontScale="92500"/>
          </a:bodyPr>
          <a:lstStyle/>
          <a:p>
            <a:pPr algn="just" eaLnBrk="1" fontAlgn="auto" hangingPunct="1">
              <a:spcAft>
                <a:spcPts val="0"/>
              </a:spcAft>
              <a:defRPr/>
            </a:pPr>
            <a:r>
              <a:rPr lang="pt-BR" b="1" dirty="0">
                <a:solidFill>
                  <a:schemeClr val="bg1"/>
                </a:solidFill>
              </a:rPr>
              <a:t>Centro de Serviço de Atendimento Educacional Especializado, Apoio Didático-Pedagógico e Formação continuada de Profissionais da Educação de Pessoas com Altas Habilidades/</a:t>
            </a:r>
            <a:r>
              <a:rPr lang="pt-BR" b="1" dirty="0" err="1">
                <a:solidFill>
                  <a:schemeClr val="bg1"/>
                </a:solidFill>
              </a:rPr>
              <a:t>Superdotação</a:t>
            </a:r>
            <a:r>
              <a:rPr lang="pt-BR" b="1" dirty="0">
                <a:solidFill>
                  <a:schemeClr val="bg1"/>
                </a:solidFill>
              </a:rPr>
              <a:t> (</a:t>
            </a:r>
            <a:r>
              <a:rPr lang="pt-BR" b="1" dirty="0" smtClean="0">
                <a:solidFill>
                  <a:schemeClr val="bg1"/>
                </a:solidFill>
              </a:rPr>
              <a:t>CAAHS)</a:t>
            </a:r>
          </a:p>
          <a:p>
            <a:pPr algn="just" eaLnBrk="1" fontAlgn="auto" hangingPunct="1">
              <a:spcAft>
                <a:spcPts val="0"/>
              </a:spcAft>
              <a:defRPr/>
            </a:pPr>
            <a:endParaRPr lang="pt-BR" b="1" dirty="0"/>
          </a:p>
          <a:p>
            <a:pPr algn="just" eaLnBrk="1" fontAlgn="auto" hangingPunct="1">
              <a:spcAft>
                <a:spcPts val="0"/>
              </a:spcAft>
              <a:defRPr/>
            </a:pPr>
            <a:r>
              <a:rPr lang="pt-BR" b="1" dirty="0" smtClean="0">
                <a:solidFill>
                  <a:schemeClr val="bg1"/>
                </a:solidFill>
              </a:rPr>
              <a:t>Centro </a:t>
            </a:r>
            <a:r>
              <a:rPr lang="pt-BR" b="1" dirty="0">
                <a:solidFill>
                  <a:schemeClr val="bg1"/>
                </a:solidFill>
              </a:rPr>
              <a:t>de Serviço de Atendimento Educacional Especializado, Apoio Didático-Pedagógico e Formação Continuada de Profissionais da Educação de Pessoas com Deficiência Intelectual/Mental/TEA (CADITEA):</a:t>
            </a:r>
            <a:endParaRPr lang="pt-BR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0" y="123825"/>
            <a:ext cx="6172200" cy="107632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dirty="0">
                <a:solidFill>
                  <a:schemeClr val="bg1"/>
                </a:solidFill>
              </a:rPr>
              <a:t>Centro Integrado de Atendimento Educacional Especializado (CAEE)</a:t>
            </a: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pt-BR" b="1" dirty="0" smtClean="0">
                <a:solidFill>
                  <a:schemeClr val="bg1"/>
                </a:solidFill>
              </a:rPr>
              <a:t>Os </a:t>
            </a:r>
            <a:r>
              <a:rPr lang="pt-BR" b="1" dirty="0">
                <a:solidFill>
                  <a:schemeClr val="bg1"/>
                </a:solidFill>
              </a:rPr>
              <a:t>CAP, CAS, CAAHS e CADITEA podem funcionar isoladamente ou ser agrupados na forma de Centro Integrado de Atendimento Educacional Especializado (CAEE). </a:t>
            </a:r>
            <a:endParaRPr lang="pt-BR" b="1" dirty="0" smtClean="0">
              <a:solidFill>
                <a:schemeClr val="bg1"/>
              </a:solidFill>
            </a:endParaRPr>
          </a:p>
          <a:p>
            <a:pPr marL="0" indent="0"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pt-BR" b="1" dirty="0"/>
          </a:p>
          <a:p>
            <a:pPr marL="0" indent="0"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pt-BR" b="1" dirty="0" smtClean="0">
                <a:solidFill>
                  <a:schemeClr val="bg1"/>
                </a:solidFill>
              </a:rPr>
              <a:t>O </a:t>
            </a:r>
            <a:r>
              <a:rPr lang="pt-BR" b="1" dirty="0">
                <a:solidFill>
                  <a:schemeClr val="bg1"/>
                </a:solidFill>
              </a:rPr>
              <a:t>CAEE pode ter diversos formatos, portanto, inclusive ser </a:t>
            </a:r>
            <a:r>
              <a:rPr lang="pt-BR" b="1" dirty="0" err="1">
                <a:solidFill>
                  <a:schemeClr val="bg1"/>
                </a:solidFill>
              </a:rPr>
              <a:t>multimunicipal</a:t>
            </a:r>
            <a:r>
              <a:rPr lang="pt-BR" b="1" dirty="0">
                <a:solidFill>
                  <a:schemeClr val="bg1"/>
                </a:solidFill>
              </a:rPr>
              <a:t>. </a:t>
            </a:r>
            <a:endParaRPr lang="pt-BR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0" y="123825"/>
            <a:ext cx="6172200" cy="85725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2800" dirty="0">
                <a:solidFill>
                  <a:schemeClr val="bg1"/>
                </a:solidFill>
              </a:rPr>
              <a:t>Equipe multiprofissional e interdisciplinar da Educação Especial</a:t>
            </a:r>
            <a:r>
              <a:rPr lang="pt-BR" sz="2800" dirty="0"/>
              <a:t/>
            </a:r>
            <a:br>
              <a:rPr lang="pt-BR" sz="2800" dirty="0"/>
            </a:b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42900" y="1200150"/>
            <a:ext cx="6172200" cy="3532188"/>
          </a:xfrm>
        </p:spPr>
        <p:txBody>
          <a:bodyPr rtlCol="0">
            <a:normAutofit lnSpcReduction="10000"/>
          </a:bodyPr>
          <a:lstStyle/>
          <a:p>
            <a:pPr marL="0" indent="0"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pt-BR" b="1" dirty="0" smtClean="0">
                <a:solidFill>
                  <a:schemeClr val="bg1"/>
                </a:solidFill>
              </a:rPr>
              <a:t>A </a:t>
            </a:r>
            <a:r>
              <a:rPr lang="pt-BR" b="1" dirty="0">
                <a:solidFill>
                  <a:schemeClr val="bg1"/>
                </a:solidFill>
              </a:rPr>
              <a:t>equipe multiprofissional e interdisciplinar da Educação Especial é composta de ao mesmo dois dos seguintes profissionais além do professor da Educação Especial: </a:t>
            </a:r>
            <a:endParaRPr lang="pt-BR" b="1" dirty="0" smtClean="0">
              <a:solidFill>
                <a:schemeClr val="bg1"/>
              </a:solidFill>
            </a:endParaRPr>
          </a:p>
          <a:p>
            <a:pPr marL="0" indent="0"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pt-BR" b="1" dirty="0" smtClean="0">
                <a:solidFill>
                  <a:schemeClr val="bg1"/>
                </a:solidFill>
              </a:rPr>
              <a:t>fisioterapeuta</a:t>
            </a:r>
            <a:r>
              <a:rPr lang="pt-BR" b="1" dirty="0">
                <a:solidFill>
                  <a:schemeClr val="bg1"/>
                </a:solidFill>
              </a:rPr>
              <a:t>, terapeuta ocupacional, fonoaudiólogo, psicólogo, enfermeiro, assistente social e médico, </a:t>
            </a:r>
            <a:endParaRPr lang="pt-BR" b="1" dirty="0" smtClean="0">
              <a:solidFill>
                <a:schemeClr val="bg1"/>
              </a:solidFill>
            </a:endParaRPr>
          </a:p>
          <a:p>
            <a:pPr marL="0" indent="0"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pt-BR" b="1" dirty="0" smtClean="0">
                <a:solidFill>
                  <a:schemeClr val="bg1"/>
                </a:solidFill>
              </a:rPr>
              <a:t>com </a:t>
            </a:r>
            <a:r>
              <a:rPr lang="pt-BR" b="1" dirty="0">
                <a:solidFill>
                  <a:schemeClr val="bg1"/>
                </a:solidFill>
              </a:rPr>
              <a:t>atuação multifuncional e </a:t>
            </a:r>
            <a:r>
              <a:rPr lang="pt-BR" b="1" dirty="0" err="1">
                <a:solidFill>
                  <a:schemeClr val="bg1"/>
                </a:solidFill>
              </a:rPr>
              <a:t>intersetorial</a:t>
            </a:r>
            <a:r>
              <a:rPr lang="pt-BR" b="1" dirty="0">
                <a:solidFill>
                  <a:schemeClr val="bg1"/>
                </a:solidFill>
              </a:rPr>
              <a:t>, </a:t>
            </a:r>
            <a:endParaRPr lang="pt-BR" b="1" dirty="0" smtClean="0">
              <a:solidFill>
                <a:schemeClr val="bg1"/>
              </a:solidFill>
            </a:endParaRPr>
          </a:p>
          <a:p>
            <a:pPr marL="0" indent="0"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pt-BR" b="1" dirty="0" smtClean="0">
                <a:solidFill>
                  <a:schemeClr val="bg1"/>
                </a:solidFill>
              </a:rPr>
              <a:t>local </a:t>
            </a:r>
            <a:r>
              <a:rPr lang="pt-BR" b="1" dirty="0">
                <a:solidFill>
                  <a:schemeClr val="bg1"/>
                </a:solidFill>
              </a:rPr>
              <a:t>e/ou itinerante.</a:t>
            </a:r>
          </a:p>
          <a:p>
            <a:pPr algn="just" eaLnBrk="1" fontAlgn="auto" hangingPunct="1">
              <a:spcAft>
                <a:spcPts val="0"/>
              </a:spcAft>
              <a:defRPr/>
            </a:pPr>
            <a:endParaRPr lang="pt-BR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CaixaDeTexto 8"/>
          <p:cNvSpPr txBox="1">
            <a:spLocks noChangeArrowheads="1"/>
          </p:cNvSpPr>
          <p:nvPr/>
        </p:nvSpPr>
        <p:spPr bwMode="auto">
          <a:xfrm>
            <a:off x="476250" y="1779588"/>
            <a:ext cx="6192838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pt-BR" altLang="pt-BR" sz="3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Cenário da Educação Especial 2018</a:t>
            </a:r>
          </a:p>
          <a:p>
            <a:pPr algn="ctr" eaLnBrk="1" hangingPunct="1"/>
            <a:r>
              <a:rPr lang="pt-BR" altLang="pt-BR" sz="3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(Censo Escolar)</a:t>
            </a:r>
          </a:p>
        </p:txBody>
      </p:sp>
      <p:pic>
        <p:nvPicPr>
          <p:cNvPr id="27651" name="Imagem 2" descr="cid:image001.png@01D4ADCF.DDAAC9A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5725" y="4371975"/>
            <a:ext cx="2770188" cy="593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CaixaDeTexto 8"/>
          <p:cNvSpPr txBox="1">
            <a:spLocks noChangeArrowheads="1"/>
          </p:cNvSpPr>
          <p:nvPr/>
        </p:nvSpPr>
        <p:spPr bwMode="auto">
          <a:xfrm>
            <a:off x="0" y="76200"/>
            <a:ext cx="6858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pt-BR" altLang="pt-BR" sz="12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MATRÍCULAS NA EDUCAÇÃO ESPECIAL POR TIPO DE DEFICIÊNCIA, TRANSTORNOS GLOBAIS DO DESENVOLVIMENTO OU SUPERDOTAÇÃO/ALTAS HABILIDADES </a:t>
            </a:r>
            <a:r>
              <a:rPr lang="pt-BR" altLang="pt-BR" sz="12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- 2018</a:t>
            </a:r>
          </a:p>
        </p:txBody>
      </p:sp>
      <p:sp>
        <p:nvSpPr>
          <p:cNvPr id="28675" name="CaixaDeTexto 11"/>
          <p:cNvSpPr txBox="1">
            <a:spLocks noChangeArrowheads="1"/>
          </p:cNvSpPr>
          <p:nvPr/>
        </p:nvSpPr>
        <p:spPr bwMode="auto">
          <a:xfrm>
            <a:off x="3463925" y="700088"/>
            <a:ext cx="3394075" cy="4030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pt-BR" altLang="pt-BR" sz="1600" b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1.181. 276 de matrículas na </a:t>
            </a:r>
            <a:r>
              <a:rPr lang="pt-BR" altLang="pt-BR" sz="1600" b="1" u="sng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Educação Especial </a:t>
            </a:r>
            <a:r>
              <a:rPr lang="pt-BR" altLang="pt-BR" sz="1600" b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 2018.</a:t>
            </a:r>
          </a:p>
          <a:p>
            <a:pPr algn="ctr" eaLnBrk="1" hangingPunct="1"/>
            <a:endParaRPr lang="pt-BR" altLang="pt-BR" sz="120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/>
            <a:endParaRPr lang="pt-BR" altLang="pt-BR" sz="120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/>
            <a:r>
              <a:rPr lang="pt-BR" altLang="pt-BR" sz="1400" b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67,9% das matrículas na Educação Especial são de alunos com </a:t>
            </a:r>
            <a:r>
              <a:rPr lang="pt-BR" altLang="pt-BR" sz="1400" b="1" u="sng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Deficiência Intelectual</a:t>
            </a:r>
            <a:r>
              <a:rPr lang="pt-BR" altLang="pt-BR" sz="1400" b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algn="ctr" eaLnBrk="1" hangingPunct="1"/>
            <a:endParaRPr lang="pt-BR" altLang="pt-BR" sz="120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/>
            <a:r>
              <a:rPr lang="pt-BR" altLang="pt-BR" sz="13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12,3% </a:t>
            </a:r>
            <a:r>
              <a:rPr lang="pt-BR" altLang="pt-BR" sz="12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 alunos com </a:t>
            </a:r>
            <a:r>
              <a:rPr lang="pt-BR" altLang="pt-BR" sz="1200" u="sng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Deficiência Física </a:t>
            </a:r>
            <a:r>
              <a:rPr lang="pt-BR" altLang="pt-BR" sz="12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(incluídos os estudantes com Paralisia Cerebral), e </a:t>
            </a:r>
          </a:p>
          <a:p>
            <a:pPr algn="ctr" eaLnBrk="1" hangingPunct="1"/>
            <a:endParaRPr lang="pt-BR" altLang="pt-BR" sz="120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/>
            <a:r>
              <a:rPr lang="pt-BR" altLang="pt-BR" sz="13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10,1% </a:t>
            </a:r>
            <a:r>
              <a:rPr lang="pt-BR" altLang="pt-BR" sz="13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 </a:t>
            </a:r>
            <a:r>
              <a:rPr lang="pt-BR" altLang="pt-BR" sz="1300" u="sng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Autismo</a:t>
            </a:r>
            <a:r>
              <a:rPr lang="pt-BR" altLang="pt-BR" sz="13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ctr" eaLnBrk="1" hangingPunct="1"/>
            <a:r>
              <a:rPr lang="pt-BR" altLang="pt-BR" sz="12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(*Esses três grupos correspondem a 90,3% das matrículas na Educação Especial).</a:t>
            </a:r>
          </a:p>
          <a:p>
            <a:pPr algn="ctr" eaLnBrk="1" hangingPunct="1"/>
            <a:endParaRPr lang="pt-BR" altLang="pt-BR" sz="120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/>
            <a:r>
              <a:rPr lang="pt-BR" altLang="pt-BR" sz="12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0,6% </a:t>
            </a:r>
            <a:r>
              <a:rPr lang="pt-BR" altLang="pt-BR" sz="12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são Cegos e </a:t>
            </a:r>
            <a:r>
              <a:rPr lang="pt-BR" altLang="pt-BR" sz="12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6,6%</a:t>
            </a:r>
            <a:r>
              <a:rPr lang="pt-BR" altLang="pt-BR" sz="12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são com </a:t>
            </a:r>
            <a:r>
              <a:rPr lang="pt-BR" altLang="pt-BR" sz="1200" u="sng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Baixa Visão</a:t>
            </a:r>
            <a:r>
              <a:rPr lang="pt-BR" altLang="pt-BR" sz="12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ctr" eaLnBrk="1" hangingPunct="1"/>
            <a:endParaRPr lang="pt-BR" altLang="pt-BR" sz="120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/>
            <a:r>
              <a:rPr lang="pt-BR" altLang="pt-BR" sz="12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1,9%</a:t>
            </a:r>
            <a:r>
              <a:rPr lang="pt-BR" altLang="pt-BR" sz="12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são de estudantes com </a:t>
            </a:r>
            <a:r>
              <a:rPr lang="pt-BR" altLang="pt-BR" sz="1200" u="sng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Altas Habilidades</a:t>
            </a:r>
            <a:r>
              <a:rPr lang="pt-BR" altLang="pt-BR" sz="12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ctr" eaLnBrk="1" hangingPunct="1"/>
            <a:endParaRPr lang="pt-BR" altLang="pt-BR" sz="120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/>
            <a:r>
              <a:rPr lang="pt-BR" altLang="pt-BR" sz="1200" u="sng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Surdos</a:t>
            </a:r>
            <a:r>
              <a:rPr lang="pt-BR" altLang="pt-BR" sz="12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são </a:t>
            </a:r>
            <a:r>
              <a:rPr lang="pt-BR" altLang="pt-BR" sz="12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2,2%</a:t>
            </a:r>
            <a:r>
              <a:rPr lang="pt-BR" altLang="pt-BR" sz="12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pt-BR" altLang="pt-BR" sz="1200" u="sng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Deficientes Auditivos</a:t>
            </a:r>
            <a:r>
              <a:rPr lang="pt-BR" altLang="pt-BR" sz="12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são </a:t>
            </a:r>
            <a:r>
              <a:rPr lang="pt-BR" altLang="pt-BR" sz="12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3,3%</a:t>
            </a:r>
          </a:p>
        </p:txBody>
      </p:sp>
      <p:sp>
        <p:nvSpPr>
          <p:cNvPr id="28676" name="CaixaDeTexto 10"/>
          <p:cNvSpPr txBox="1">
            <a:spLocks noChangeArrowheads="1"/>
          </p:cNvSpPr>
          <p:nvPr/>
        </p:nvSpPr>
        <p:spPr bwMode="auto">
          <a:xfrm>
            <a:off x="4652963" y="912813"/>
            <a:ext cx="2205037" cy="1385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endParaRPr lang="pt-BR" altLang="pt-BR"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/>
            <a:endParaRPr lang="pt-BR" altLang="pt-BR"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/>
            <a:endParaRPr lang="pt-BR" altLang="pt-BR"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/>
            <a:endParaRPr lang="pt-BR" altLang="pt-BR"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/>
            <a:endParaRPr lang="pt-BR" altLang="pt-BR"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/>
            <a:endParaRPr lang="pt-BR" altLang="pt-BR"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/>
            <a:endParaRPr lang="pt-BR" altLang="pt-BR"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8677" name="Imagem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12813"/>
            <a:ext cx="3463925" cy="3373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78" name="Imagem 7" descr="cid:image001.png@01D4ADCF.DDAAC9A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888" y="4545013"/>
            <a:ext cx="2592387" cy="55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CaixaDeTexto 8"/>
          <p:cNvSpPr txBox="1">
            <a:spLocks noChangeArrowheads="1"/>
          </p:cNvSpPr>
          <p:nvPr/>
        </p:nvSpPr>
        <p:spPr bwMode="auto">
          <a:xfrm>
            <a:off x="0" y="76200"/>
            <a:ext cx="68580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pt-BR" altLang="pt-BR" sz="14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Evolução das matrículas na educação especial segundo o tipo de classe </a:t>
            </a:r>
            <a:r>
              <a:rPr lang="pt-BR" altLang="pt-BR" sz="14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- 2008 a 2018</a:t>
            </a:r>
          </a:p>
        </p:txBody>
      </p:sp>
      <p:sp>
        <p:nvSpPr>
          <p:cNvPr id="29699" name="CaixaDeTexto 5"/>
          <p:cNvSpPr txBox="1">
            <a:spLocks noChangeArrowheads="1"/>
          </p:cNvSpPr>
          <p:nvPr/>
        </p:nvSpPr>
        <p:spPr bwMode="auto">
          <a:xfrm>
            <a:off x="3141663" y="627063"/>
            <a:ext cx="3716337" cy="1785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/>
            <a:r>
              <a:rPr lang="pt-BR" altLang="pt-BR" sz="1600" b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86% das matrículas em EE são em classes comuns;</a:t>
            </a:r>
          </a:p>
          <a:p>
            <a:pPr algn="just" eaLnBrk="1" hangingPunct="1"/>
            <a:endParaRPr lang="pt-BR" altLang="pt-BR" sz="1300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/>
            <a:r>
              <a:rPr lang="pt-BR" altLang="pt-BR" sz="13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 crescimento das matrículas em classes comuns foi de 170%, de 2008 a 2018 (período da PNEEI);</a:t>
            </a:r>
          </a:p>
          <a:p>
            <a:pPr algn="just" eaLnBrk="1" hangingPunct="1"/>
            <a:endParaRPr lang="pt-BR" altLang="pt-BR" sz="1300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/>
            <a:r>
              <a:rPr lang="pt-BR" altLang="pt-BR" sz="13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 período de 2008/2018 as matrículas em classes exclusivas tiveram redução de 47,9%.%.</a:t>
            </a:r>
          </a:p>
        </p:txBody>
      </p:sp>
      <p:pic>
        <p:nvPicPr>
          <p:cNvPr id="29700" name="Imagem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7063"/>
            <a:ext cx="2906713" cy="3097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8" name="Gráfico 7"/>
          <p:cNvGraphicFramePr>
            <a:graphicFrameLocks/>
          </p:cNvGraphicFramePr>
          <p:nvPr/>
        </p:nvGraphicFramePr>
        <p:xfrm>
          <a:off x="2780928" y="2355727"/>
          <a:ext cx="4032448" cy="24482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29702" name="Imagem 9" descr="cid:image001.png@01D4ADCF.DDAAC9A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888" y="4587875"/>
            <a:ext cx="2393950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CaixaDeTexto 8"/>
          <p:cNvSpPr txBox="1">
            <a:spLocks noChangeArrowheads="1"/>
          </p:cNvSpPr>
          <p:nvPr/>
        </p:nvSpPr>
        <p:spPr bwMode="auto">
          <a:xfrm>
            <a:off x="0" y="76200"/>
            <a:ext cx="6858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pt-BR" altLang="pt-BR" sz="12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Matrículas na educação especial por tipo de deficiência, transtornos globais do desenvolvimento </a:t>
            </a:r>
          </a:p>
          <a:p>
            <a:pPr algn="ctr" eaLnBrk="1" hangingPunct="1"/>
            <a:r>
              <a:rPr lang="pt-BR" altLang="pt-BR" sz="1200" b="1">
                <a:latin typeface="Times New Roman" panose="02020603050405020304" pitchFamily="18" charset="0"/>
                <a:cs typeface="Times New Roman" panose="02020603050405020304" pitchFamily="18" charset="0"/>
              </a:rPr>
              <a:t>ou altas habilidades segundo o tipo de classe - 2018</a:t>
            </a:r>
          </a:p>
        </p:txBody>
      </p:sp>
      <p:sp>
        <p:nvSpPr>
          <p:cNvPr id="30723" name="CaixaDeTexto 4"/>
          <p:cNvSpPr txBox="1">
            <a:spLocks noChangeArrowheads="1"/>
          </p:cNvSpPr>
          <p:nvPr/>
        </p:nvSpPr>
        <p:spPr bwMode="auto">
          <a:xfrm>
            <a:off x="115888" y="3603625"/>
            <a:ext cx="4537075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/>
            <a:r>
              <a:rPr lang="pt-BR" altLang="pt-BR" sz="12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 todos os grupos observa-se predominância de matrículas em classes comuns: 99% dos alunos com altas habilidades; </a:t>
            </a:r>
          </a:p>
          <a:p>
            <a:pPr algn="just" eaLnBrk="1" hangingPunct="1"/>
            <a:r>
              <a:rPr lang="pt-BR" altLang="pt-BR" sz="12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95,5% dos alunos com baixa visão; </a:t>
            </a:r>
          </a:p>
          <a:p>
            <a:pPr algn="just" eaLnBrk="1" hangingPunct="1"/>
            <a:r>
              <a:rPr lang="pt-BR" altLang="pt-BR" sz="12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91,8% dos alunos com deficiência auditiva.</a:t>
            </a:r>
          </a:p>
          <a:p>
            <a:pPr algn="just" eaLnBrk="1" hangingPunct="1"/>
            <a:endParaRPr lang="pt-BR" altLang="pt-BR" sz="120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/>
            <a:r>
              <a:rPr lang="pt-BR" altLang="pt-BR" sz="120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maior participação em CLASSES ESPECIAIS fica por conta dos alunos com deficiência múltipla (30,9%); surdocegueira (22,9%) e deficiência intelectual (17,7%).</a:t>
            </a:r>
          </a:p>
        </p:txBody>
      </p:sp>
      <p:pic>
        <p:nvPicPr>
          <p:cNvPr id="30724" name="Imagem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275" y="323850"/>
            <a:ext cx="5400675" cy="326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25" name="Imagem 6" descr="cid:image001.png@01D4ADCF.DDAAC9A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4587875"/>
            <a:ext cx="2062163" cy="44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CaixaDeTexto 8"/>
          <p:cNvSpPr txBox="1">
            <a:spLocks noChangeArrowheads="1"/>
          </p:cNvSpPr>
          <p:nvPr/>
        </p:nvSpPr>
        <p:spPr bwMode="auto">
          <a:xfrm>
            <a:off x="0" y="76200"/>
            <a:ext cx="6858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pt-BR" altLang="pt-BR" sz="12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Matrículas na educação especial por tipo de deficiência, transtornos globais do desenvolvimento ou superdotação/altas habilidades no AEE - 2018</a:t>
            </a:r>
          </a:p>
        </p:txBody>
      </p:sp>
      <p:sp>
        <p:nvSpPr>
          <p:cNvPr id="31747" name="CaixaDeTexto 7"/>
          <p:cNvSpPr txBox="1">
            <a:spLocks noChangeArrowheads="1"/>
          </p:cNvSpPr>
          <p:nvPr/>
        </p:nvSpPr>
        <p:spPr bwMode="auto">
          <a:xfrm>
            <a:off x="3213100" y="842963"/>
            <a:ext cx="3529013" cy="2432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pt-BR" altLang="pt-BR" sz="1600" b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37,5% das matrículas na Educação Especial tinham matrículas no AEE;</a:t>
            </a:r>
          </a:p>
          <a:p>
            <a:pPr eaLnBrk="1" hangingPunct="1"/>
            <a:endParaRPr lang="pt-BR" altLang="pt-BR" sz="120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/>
            <a:endParaRPr lang="pt-BR" altLang="pt-BR" sz="120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/>
            <a:r>
              <a:rPr lang="pt-BR" altLang="pt-BR" sz="12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Estão no AEE: </a:t>
            </a:r>
          </a:p>
          <a:p>
            <a:pPr eaLnBrk="1" hangingPunct="1"/>
            <a:endParaRPr lang="pt-BR" altLang="pt-BR" sz="120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pt-BR" altLang="pt-BR" sz="12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48,1%</a:t>
            </a:r>
            <a:r>
              <a:rPr lang="pt-BR" altLang="pt-BR" sz="12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das matrículas de alunos cegos; </a:t>
            </a:r>
          </a:p>
          <a:p>
            <a:pPr eaLnBrk="1" hangingPunct="1"/>
            <a:endParaRPr lang="pt-BR" altLang="pt-BR" sz="120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pt-BR" altLang="pt-BR" sz="12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47,4%</a:t>
            </a:r>
            <a:r>
              <a:rPr lang="pt-BR" altLang="pt-BR" sz="12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das matrículas de autistas; </a:t>
            </a:r>
          </a:p>
          <a:p>
            <a:pPr eaLnBrk="1" hangingPunct="1"/>
            <a:endParaRPr lang="pt-BR" altLang="pt-BR" sz="120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pt-BR" altLang="pt-BR" sz="12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41,3% </a:t>
            </a:r>
            <a:r>
              <a:rPr lang="pt-BR" altLang="pt-BR" sz="12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das matrículas de alunos com síndrome de Asperger. </a:t>
            </a:r>
          </a:p>
        </p:txBody>
      </p:sp>
      <p:pic>
        <p:nvPicPr>
          <p:cNvPr id="31748" name="Imagem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350" y="915988"/>
            <a:ext cx="2952750" cy="3351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49" name="Imagem 5" descr="cid:image001.png@01D4ADCF.DDAAC9A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7425" y="4613275"/>
            <a:ext cx="1944688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CaixaDeTexto 8"/>
          <p:cNvSpPr txBox="1">
            <a:spLocks noChangeArrowheads="1"/>
          </p:cNvSpPr>
          <p:nvPr/>
        </p:nvSpPr>
        <p:spPr bwMode="auto">
          <a:xfrm>
            <a:off x="0" y="76200"/>
            <a:ext cx="68580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pt-BR" altLang="pt-BR" sz="12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Escolas com acessibilidade e com matrículas na Educação Especial - 2018</a:t>
            </a:r>
          </a:p>
        </p:txBody>
      </p:sp>
      <p:sp>
        <p:nvSpPr>
          <p:cNvPr id="32771" name="CaixaDeTexto 2"/>
          <p:cNvSpPr txBox="1">
            <a:spLocks noChangeArrowheads="1"/>
          </p:cNvSpPr>
          <p:nvPr/>
        </p:nvSpPr>
        <p:spPr bwMode="auto">
          <a:xfrm>
            <a:off x="44450" y="3581400"/>
            <a:ext cx="6813550" cy="1878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/>
            <a:r>
              <a:rPr lang="pt-BR" altLang="pt-BR" sz="1200" b="1" i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Acessibilidade = Banheiro, dependências e vias adequadas a alunos com deficiência ou mobilidade reduzida.</a:t>
            </a:r>
          </a:p>
          <a:p>
            <a:pPr algn="just" eaLnBrk="1" hangingPunct="1"/>
            <a:endParaRPr lang="pt-BR" altLang="pt-BR" sz="1000" b="1" i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/>
            <a:r>
              <a:rPr lang="pt-BR" altLang="pt-BR" sz="14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altLang="pt-BR" sz="1400" b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 2018, 25,3% das escolas com matrículas de alunos da Educação Especial eram acessíveis;</a:t>
            </a:r>
          </a:p>
          <a:p>
            <a:pPr algn="just" eaLnBrk="1" hangingPunct="1"/>
            <a:endParaRPr lang="pt-BR" altLang="pt-BR" sz="120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/>
            <a:r>
              <a:rPr lang="pt-BR" altLang="pt-BR" sz="12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73,3% das escolas do DF; </a:t>
            </a:r>
          </a:p>
          <a:p>
            <a:pPr algn="just" eaLnBrk="1" hangingPunct="1"/>
            <a:r>
              <a:rPr lang="pt-BR" altLang="pt-BR" sz="12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7,6% das escolas do Amazonas eram consideradas acessíveis.</a:t>
            </a:r>
          </a:p>
          <a:p>
            <a:pPr eaLnBrk="1" hangingPunct="1"/>
            <a:r>
              <a:rPr lang="pt-BR" altLang="pt-BR"/>
              <a:t> </a:t>
            </a:r>
          </a:p>
        </p:txBody>
      </p:sp>
      <p:graphicFrame>
        <p:nvGraphicFramePr>
          <p:cNvPr id="5" name="Gráfico 4"/>
          <p:cNvGraphicFramePr>
            <a:graphicFrameLocks/>
          </p:cNvGraphicFramePr>
          <p:nvPr/>
        </p:nvGraphicFramePr>
        <p:xfrm>
          <a:off x="-65112" y="575217"/>
          <a:ext cx="6806480" cy="25005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32773" name="Imagem 5" descr="cid:image001.png@01D4ADCF.DDAAC9A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1888" y="4643438"/>
            <a:ext cx="1800225" cy="385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0" y="123825"/>
            <a:ext cx="6172200" cy="56515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dirty="0">
                <a:solidFill>
                  <a:schemeClr val="bg1"/>
                </a:solidFill>
              </a:rPr>
              <a:t>Política Nacional de Educação </a:t>
            </a:r>
            <a:r>
              <a:rPr lang="pt-BR" dirty="0" smtClean="0">
                <a:solidFill>
                  <a:schemeClr val="bg1"/>
                </a:solidFill>
              </a:rPr>
              <a:t>Especial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6147" name="Espaço Reservado para Conteúdo 2"/>
          <p:cNvSpPr>
            <a:spLocks noGrp="1"/>
          </p:cNvSpPr>
          <p:nvPr>
            <p:ph idx="1"/>
          </p:nvPr>
        </p:nvSpPr>
        <p:spPr>
          <a:xfrm>
            <a:off x="0" y="771525"/>
            <a:ext cx="6742113" cy="4032250"/>
          </a:xfrm>
        </p:spPr>
        <p:txBody>
          <a:bodyPr/>
          <a:lstStyle/>
          <a:p>
            <a:pPr algn="just" eaLnBrk="1" hangingPunct="1"/>
            <a:r>
              <a:rPr lang="pt-BR" altLang="pt-BR" smtClean="0">
                <a:solidFill>
                  <a:schemeClr val="bg1"/>
                </a:solidFill>
              </a:rPr>
              <a:t>O texto foi elaborado com base em: </a:t>
            </a:r>
          </a:p>
          <a:p>
            <a:pPr algn="just" eaLnBrk="1" hangingPunct="1"/>
            <a:r>
              <a:rPr lang="pt-BR" altLang="pt-BR" smtClean="0">
                <a:solidFill>
                  <a:srgbClr val="FFFF00"/>
                </a:solidFill>
              </a:rPr>
              <a:t>visitas técnicas</a:t>
            </a:r>
            <a:r>
              <a:rPr lang="pt-BR" altLang="pt-BR" smtClean="0">
                <a:solidFill>
                  <a:schemeClr val="bg1"/>
                </a:solidFill>
              </a:rPr>
              <a:t>; </a:t>
            </a:r>
          </a:p>
          <a:p>
            <a:pPr algn="just" eaLnBrk="1" hangingPunct="1"/>
            <a:r>
              <a:rPr lang="pt-BR" altLang="pt-BR" smtClean="0">
                <a:solidFill>
                  <a:srgbClr val="FFFF00"/>
                </a:solidFill>
              </a:rPr>
              <a:t>consultorias</a:t>
            </a:r>
            <a:r>
              <a:rPr lang="pt-BR" altLang="pt-BR" smtClean="0">
                <a:solidFill>
                  <a:schemeClr val="bg1"/>
                </a:solidFill>
              </a:rPr>
              <a:t>; </a:t>
            </a:r>
          </a:p>
          <a:p>
            <a:pPr algn="just" eaLnBrk="1" hangingPunct="1"/>
            <a:r>
              <a:rPr lang="pt-BR" altLang="pt-BR" smtClean="0">
                <a:solidFill>
                  <a:srgbClr val="FFFF00"/>
                </a:solidFill>
              </a:rPr>
              <a:t>audiências públicas</a:t>
            </a:r>
            <a:r>
              <a:rPr lang="pt-BR" altLang="pt-BR" smtClean="0">
                <a:solidFill>
                  <a:schemeClr val="bg1"/>
                </a:solidFill>
              </a:rPr>
              <a:t>; </a:t>
            </a:r>
          </a:p>
          <a:p>
            <a:pPr algn="just" eaLnBrk="1" hangingPunct="1"/>
            <a:r>
              <a:rPr lang="pt-BR" altLang="pt-BR" smtClean="0">
                <a:solidFill>
                  <a:srgbClr val="FFFF00"/>
                </a:solidFill>
              </a:rPr>
              <a:t>consultas públicas</a:t>
            </a:r>
            <a:r>
              <a:rPr lang="pt-BR" altLang="pt-BR" smtClean="0">
                <a:solidFill>
                  <a:schemeClr val="bg1"/>
                </a:solidFill>
              </a:rPr>
              <a:t>; escuta de segmentos sociais, dentre os quais se destacam </a:t>
            </a:r>
            <a:r>
              <a:rPr lang="pt-BR" altLang="pt-BR" smtClean="0">
                <a:solidFill>
                  <a:srgbClr val="FFFF00"/>
                </a:solidFill>
              </a:rPr>
              <a:t>pessoas que integram o público da Educação Especial</a:t>
            </a:r>
            <a:r>
              <a:rPr lang="pt-BR" altLang="pt-BR" smtClean="0">
                <a:solidFill>
                  <a:schemeClr val="bg1"/>
                </a:solidFill>
              </a:rPr>
              <a:t>, </a:t>
            </a:r>
          </a:p>
          <a:p>
            <a:pPr algn="just" eaLnBrk="1" hangingPunct="1"/>
            <a:r>
              <a:rPr lang="pt-BR" altLang="pt-BR" smtClean="0">
                <a:solidFill>
                  <a:srgbClr val="FFFF00"/>
                </a:solidFill>
              </a:rPr>
              <a:t>familiares</a:t>
            </a:r>
            <a:r>
              <a:rPr lang="pt-BR" altLang="pt-BR" smtClean="0">
                <a:solidFill>
                  <a:schemeClr val="bg1"/>
                </a:solidFill>
              </a:rPr>
              <a:t> e </a:t>
            </a:r>
            <a:r>
              <a:rPr lang="pt-BR" altLang="pt-BR" smtClean="0">
                <a:solidFill>
                  <a:srgbClr val="FFFF00"/>
                </a:solidFill>
              </a:rPr>
              <a:t>representantes</a:t>
            </a:r>
            <a:r>
              <a:rPr lang="pt-BR" altLang="pt-BR" smtClean="0">
                <a:solidFill>
                  <a:schemeClr val="bg1"/>
                </a:solidFill>
              </a:rPr>
              <a:t>, educadores e pesquisadores. </a:t>
            </a:r>
          </a:p>
          <a:p>
            <a:pPr eaLnBrk="1" hangingPunct="1"/>
            <a:endParaRPr lang="pt-BR" altLang="pt-BR" smtClean="0">
              <a:solidFill>
                <a:schemeClr val="bg1"/>
              </a:solidFill>
            </a:endParaRPr>
          </a:p>
        </p:txBody>
      </p:sp>
      <p:pic>
        <p:nvPicPr>
          <p:cNvPr id="6148" name="Imagem 3" descr="cid:image001.png@01D4ADCF.DDAAC9A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0800" y="4371975"/>
            <a:ext cx="2771775" cy="593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Conector reto 4"/>
          <p:cNvCxnSpPr/>
          <p:nvPr/>
        </p:nvCxnSpPr>
        <p:spPr>
          <a:xfrm>
            <a:off x="908050" y="1058863"/>
            <a:ext cx="5041900" cy="0"/>
          </a:xfrm>
          <a:prstGeom prst="line">
            <a:avLst/>
          </a:prstGeom>
          <a:ln w="12700">
            <a:solidFill>
              <a:srgbClr val="FFC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CaixaDeTexto 8"/>
          <p:cNvSpPr txBox="1">
            <a:spLocks noChangeArrowheads="1"/>
          </p:cNvSpPr>
          <p:nvPr/>
        </p:nvSpPr>
        <p:spPr bwMode="auto">
          <a:xfrm>
            <a:off x="0" y="76200"/>
            <a:ext cx="6958013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pt-BR" altLang="pt-BR" sz="1200" b="1">
                <a:latin typeface="Times New Roman" panose="02020603050405020304" pitchFamily="18" charset="0"/>
                <a:cs typeface="Times New Roman" panose="02020603050405020304" pitchFamily="18" charset="0"/>
              </a:rPr>
              <a:t>Matrículas de alunos de 4 a 17 anos na Educação Especial, por tipo de atendimento - 2008 a 2018</a:t>
            </a:r>
          </a:p>
        </p:txBody>
      </p:sp>
      <p:sp>
        <p:nvSpPr>
          <p:cNvPr id="33795" name="CaixaDeTexto 1"/>
          <p:cNvSpPr txBox="1">
            <a:spLocks noChangeArrowheads="1"/>
          </p:cNvSpPr>
          <p:nvPr/>
        </p:nvSpPr>
        <p:spPr bwMode="auto">
          <a:xfrm>
            <a:off x="2774950" y="3128963"/>
            <a:ext cx="3894138" cy="20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pt-BR" altLang="pt-BR" sz="1200" b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Quase 80% dos estudantes da EE têm de 4 a 17 anos.</a:t>
            </a:r>
          </a:p>
          <a:p>
            <a:pPr eaLnBrk="1" hangingPunct="1"/>
            <a:r>
              <a:rPr lang="pt-BR" altLang="pt-BR" sz="1200" b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 outras idades, estão nas escolas exclusivas.</a:t>
            </a:r>
          </a:p>
          <a:p>
            <a:pPr eaLnBrk="1" hangingPunct="1"/>
            <a:r>
              <a:rPr lang="pt-BR" altLang="pt-BR" sz="12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eaLnBrk="1" hangingPunct="1"/>
            <a:r>
              <a:rPr lang="pt-BR" altLang="pt-BR" sz="12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Das matrículas de alunos de 4 a 17 anos na Educação Especial, 92% eram em classes comuns;</a:t>
            </a:r>
          </a:p>
          <a:p>
            <a:pPr eaLnBrk="1" hangingPunct="1"/>
            <a:endParaRPr lang="pt-BR" altLang="pt-BR" sz="120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pt-BR" altLang="pt-BR" sz="12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 dez anos houve aumento de 167% no número de matrículas de alunos de 4 a 17 anos da Educação Especial, em classes comuns.</a:t>
            </a:r>
          </a:p>
          <a:p>
            <a:pPr eaLnBrk="1" hangingPunct="1"/>
            <a:endParaRPr lang="pt-BR" altLang="pt-BR" b="1">
              <a:solidFill>
                <a:schemeClr val="bg1"/>
              </a:solidFill>
            </a:endParaRPr>
          </a:p>
        </p:txBody>
      </p:sp>
      <p:pic>
        <p:nvPicPr>
          <p:cNvPr id="33796" name="Imagem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813" y="350838"/>
            <a:ext cx="5903912" cy="285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797" name="Imagem 9" descr="cid:image001.png@01D4ADCF.DDAAC9A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1888" y="4659313"/>
            <a:ext cx="17272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2" name="Gráfico 11"/>
          <p:cNvGraphicFramePr>
            <a:graphicFrameLocks/>
          </p:cNvGraphicFramePr>
          <p:nvPr/>
        </p:nvGraphicFramePr>
        <p:xfrm>
          <a:off x="162519" y="3201736"/>
          <a:ext cx="2612969" cy="16022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tângulo 5"/>
          <p:cNvSpPr>
            <a:spLocks noChangeArrowheads="1"/>
          </p:cNvSpPr>
          <p:nvPr/>
        </p:nvSpPr>
        <p:spPr bwMode="auto">
          <a:xfrm>
            <a:off x="-100013" y="195263"/>
            <a:ext cx="6670676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pt-BR" altLang="pt-BR" sz="12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Matrículas de alunos de 4 a 17 anos de idade na Educação Especial com AEE - 2008 a 2018</a:t>
            </a:r>
          </a:p>
        </p:txBody>
      </p:sp>
      <p:sp>
        <p:nvSpPr>
          <p:cNvPr id="34819" name="CaixaDeTexto 7"/>
          <p:cNvSpPr txBox="1">
            <a:spLocks noChangeArrowheads="1"/>
          </p:cNvSpPr>
          <p:nvPr/>
        </p:nvSpPr>
        <p:spPr bwMode="auto">
          <a:xfrm>
            <a:off x="188913" y="3836988"/>
            <a:ext cx="6505575" cy="1262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/>
            <a:r>
              <a:rPr lang="pt-BR" altLang="pt-BR" sz="1400" b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Desde a criação do AEE houve aumento de 238% no número de matrículas de alunos de 4 a 17 anos;</a:t>
            </a:r>
          </a:p>
          <a:p>
            <a:pPr algn="just" eaLnBrk="1" hangingPunct="1"/>
            <a:endParaRPr lang="pt-BR" altLang="pt-BR"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/>
            <a:r>
              <a:rPr lang="pt-BR" altLang="pt-BR" sz="12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Estudantes da Educação Especial que têm matrículas no AEE:</a:t>
            </a:r>
          </a:p>
          <a:p>
            <a:pPr algn="ctr" eaLnBrk="1" hangingPunct="1"/>
            <a:r>
              <a:rPr lang="pt-BR" altLang="pt-BR" sz="12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24,3% em 2009</a:t>
            </a:r>
          </a:p>
          <a:p>
            <a:pPr algn="ctr" eaLnBrk="1" hangingPunct="1"/>
            <a:r>
              <a:rPr lang="pt-BR" altLang="pt-BR" sz="12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41,6% em 2018</a:t>
            </a:r>
          </a:p>
        </p:txBody>
      </p:sp>
      <p:pic>
        <p:nvPicPr>
          <p:cNvPr id="34820" name="Imagem 9" descr="cid:image001.png@01D4ADCF.DDAAC9A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3325" y="4659313"/>
            <a:ext cx="17287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1" name="Gráfico 10"/>
          <p:cNvGraphicFramePr>
            <a:graphicFrameLocks/>
          </p:cNvGraphicFramePr>
          <p:nvPr/>
        </p:nvGraphicFramePr>
        <p:xfrm>
          <a:off x="188640" y="576749"/>
          <a:ext cx="6505364" cy="32596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ítulo 1"/>
          <p:cNvSpPr>
            <a:spLocks noGrp="1"/>
          </p:cNvSpPr>
          <p:nvPr>
            <p:ph type="title"/>
          </p:nvPr>
        </p:nvSpPr>
        <p:spPr>
          <a:xfrm>
            <a:off x="342900" y="123825"/>
            <a:ext cx="6172200" cy="857250"/>
          </a:xfrm>
        </p:spPr>
        <p:txBody>
          <a:bodyPr/>
          <a:lstStyle/>
          <a:p>
            <a:pPr eaLnBrk="1" hangingPunct="1"/>
            <a:r>
              <a:rPr lang="pt-BR" altLang="pt-BR" smtClean="0">
                <a:solidFill>
                  <a:schemeClr val="bg1"/>
                </a:solidFill>
              </a:rPr>
              <a:t>Estudantes da Educação Especial</a:t>
            </a:r>
          </a:p>
        </p:txBody>
      </p:sp>
      <p:sp>
        <p:nvSpPr>
          <p:cNvPr id="7171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pt-BR" altLang="pt-BR" b="1" smtClean="0">
                <a:solidFill>
                  <a:schemeClr val="bg1"/>
                </a:solidFill>
              </a:rPr>
              <a:t>Estudantes em todas as etapas, níveis e modalidades de ensino, em contextos urbanos e rurais.</a:t>
            </a:r>
          </a:p>
          <a:p>
            <a:pPr eaLnBrk="1" hangingPunct="1"/>
            <a:r>
              <a:rPr lang="pt-BR" altLang="pt-BR" b="1" smtClean="0">
                <a:solidFill>
                  <a:schemeClr val="bg1"/>
                </a:solidFill>
              </a:rPr>
              <a:t>A elegibilidade desses estudantes para os serviços da Educação Especial deve ser justificada mediante avaliação biopicossocial, realizada preferencialmente por equipe multiprofissional.  </a:t>
            </a:r>
          </a:p>
          <a:p>
            <a:pPr eaLnBrk="1" hangingPunct="1"/>
            <a:endParaRPr lang="pt-BR" altLang="pt-BR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0" y="123825"/>
            <a:ext cx="6172200" cy="85725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dirty="0" smtClean="0">
                <a:solidFill>
                  <a:schemeClr val="bg1"/>
                </a:solidFill>
              </a:rPr>
              <a:t>Política Nacional de Educação Especial - 2019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5888" y="1200150"/>
            <a:ext cx="6626225" cy="3394075"/>
          </a:xfrm>
        </p:spPr>
        <p:txBody>
          <a:bodyPr rtlCol="0">
            <a:normAutofit/>
          </a:bodyPr>
          <a:lstStyle/>
          <a:p>
            <a:pPr marL="0" indent="0" algn="ctr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pt-BR" sz="1350" b="1" dirty="0">
              <a:solidFill>
                <a:schemeClr val="bg1"/>
              </a:solidFill>
            </a:endParaRPr>
          </a:p>
          <a:p>
            <a:pPr algn="ctr" eaLnBrk="1" fontAlgn="auto" hangingPunct="1">
              <a:spcAft>
                <a:spcPts val="0"/>
              </a:spcAft>
              <a:defRPr/>
            </a:pPr>
            <a:endParaRPr lang="pt-BR" b="1" dirty="0" smtClean="0">
              <a:solidFill>
                <a:schemeClr val="bg1"/>
              </a:solidFill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pt-BR" b="1" dirty="0" smtClean="0">
                <a:solidFill>
                  <a:schemeClr val="bg1"/>
                </a:solidFill>
              </a:rPr>
              <a:t>... Para atenção </a:t>
            </a:r>
            <a:r>
              <a:rPr lang="pt-BR" b="1" u="sng" dirty="0" smtClean="0">
                <a:solidFill>
                  <a:schemeClr val="bg1"/>
                </a:solidFill>
              </a:rPr>
              <a:t>a estudantes </a:t>
            </a:r>
            <a:r>
              <a:rPr lang="pt-BR" b="1" u="sng" dirty="0" smtClean="0">
                <a:solidFill>
                  <a:srgbClr val="FFFF00"/>
                </a:solidFill>
              </a:rPr>
              <a:t>da</a:t>
            </a:r>
            <a:r>
              <a:rPr lang="pt-BR" b="1" u="sng" dirty="0" smtClean="0">
                <a:solidFill>
                  <a:schemeClr val="bg1"/>
                </a:solidFill>
              </a:rPr>
              <a:t> Educação Especia</a:t>
            </a:r>
            <a:r>
              <a:rPr lang="pt-BR" b="1" dirty="0" smtClean="0">
                <a:solidFill>
                  <a:schemeClr val="bg1"/>
                </a:solidFill>
              </a:rPr>
              <a:t>l – porque Educação Especial é Educação e não apenas APOIO.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pt-BR" b="1" dirty="0" smtClean="0">
                <a:solidFill>
                  <a:schemeClr val="bg1"/>
                </a:solidFill>
              </a:rPr>
              <a:t>Porque a Educação Especial não é “chantilly”, é “salada de fruta com chantilly”..</a:t>
            </a:r>
            <a:endParaRPr lang="pt-BR" b="1" dirty="0">
              <a:solidFill>
                <a:schemeClr val="bg1"/>
              </a:solidFill>
            </a:endParaRPr>
          </a:p>
        </p:txBody>
      </p:sp>
      <p:pic>
        <p:nvPicPr>
          <p:cNvPr id="8196" name="Imagem 3" descr="cid:image001.png@01D4ADCF.DDAAC9A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0800" y="4371975"/>
            <a:ext cx="2771775" cy="593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Conector reto 4"/>
          <p:cNvCxnSpPr/>
          <p:nvPr/>
        </p:nvCxnSpPr>
        <p:spPr>
          <a:xfrm>
            <a:off x="981075" y="1131888"/>
            <a:ext cx="5040313" cy="0"/>
          </a:xfrm>
          <a:prstGeom prst="line">
            <a:avLst/>
          </a:prstGeom>
          <a:ln w="12700">
            <a:solidFill>
              <a:srgbClr val="FFC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ítulo 1"/>
          <p:cNvSpPr>
            <a:spLocks noGrp="1"/>
          </p:cNvSpPr>
          <p:nvPr>
            <p:ph type="title"/>
          </p:nvPr>
        </p:nvSpPr>
        <p:spPr>
          <a:xfrm>
            <a:off x="342900" y="242888"/>
            <a:ext cx="6172200" cy="857250"/>
          </a:xfrm>
        </p:spPr>
        <p:txBody>
          <a:bodyPr/>
          <a:lstStyle/>
          <a:p>
            <a:pPr eaLnBrk="1" hangingPunct="1"/>
            <a:r>
              <a:rPr lang="pt-BR" altLang="pt-BR" smtClean="0">
                <a:solidFill>
                  <a:schemeClr val="bg1"/>
                </a:solidFill>
              </a:rPr>
              <a:t>A PNEE2019 REAFIRMA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5888" y="1100138"/>
            <a:ext cx="6626225" cy="3394075"/>
          </a:xfrm>
        </p:spPr>
        <p:txBody>
          <a:bodyPr rtlCol="0">
            <a:normAutofit fontScale="77500" lnSpcReduction="20000"/>
          </a:bodyPr>
          <a:lstStyle/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pt-BR" dirty="0" smtClean="0">
                <a:solidFill>
                  <a:schemeClr val="bg1"/>
                </a:solidFill>
              </a:rPr>
              <a:t>O PRINCÍPIO DA EDUCAÇÃO COMO DIREITO E 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pt-BR" dirty="0" smtClean="0">
                <a:solidFill>
                  <a:srgbClr val="FFFF00"/>
                </a:solidFill>
              </a:rPr>
              <a:t>PARA TODOS 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pt-BR" dirty="0" smtClean="0">
                <a:solidFill>
                  <a:schemeClr val="bg1"/>
                </a:solidFill>
              </a:rPr>
              <a:t>EM UM SISTEMA EDUCACIONAL 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pt-BR" b="1" dirty="0" smtClean="0">
                <a:solidFill>
                  <a:srgbClr val="FFFF00"/>
                </a:solidFill>
              </a:rPr>
              <a:t>EQUITATIVO, INCLUSIVO, MULTIFUNCIONAL E INTERSETORIAL.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pt-BR" dirty="0" smtClean="0">
              <a:solidFill>
                <a:schemeClr val="bg1"/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pt-BR" dirty="0">
              <a:solidFill>
                <a:schemeClr val="bg1"/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pt-BR" b="1" dirty="0" smtClean="0">
                <a:solidFill>
                  <a:srgbClr val="FFFF00"/>
                </a:solidFill>
              </a:rPr>
              <a:t>INCLUSIVO</a:t>
            </a:r>
            <a:r>
              <a:rPr lang="pt-BR" b="1" dirty="0" smtClean="0">
                <a:solidFill>
                  <a:schemeClr val="bg1"/>
                </a:solidFill>
              </a:rPr>
              <a:t>: É aquele que oportuniza o ingresso de todas as pessoas, sem exclusão ou discriminação.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pt-BR" dirty="0" smtClean="0">
              <a:solidFill>
                <a:schemeClr val="bg1"/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pt-BR" b="1" dirty="0" smtClean="0">
                <a:solidFill>
                  <a:srgbClr val="FFFF00"/>
                </a:solidFill>
              </a:rPr>
              <a:t>EQUITATIVO</a:t>
            </a:r>
            <a:r>
              <a:rPr lang="pt-BR" b="1" dirty="0" smtClean="0">
                <a:solidFill>
                  <a:schemeClr val="bg1"/>
                </a:solidFill>
              </a:rPr>
              <a:t>: É aquele faz </a:t>
            </a:r>
            <a:r>
              <a:rPr lang="pt-BR" b="1" dirty="0">
                <a:solidFill>
                  <a:schemeClr val="bg1"/>
                </a:solidFill>
              </a:rPr>
              <a:t>esforços diferenciados e necessários que todos tenham oportunidades iguais.  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pt-BR" dirty="0" smtClean="0">
                <a:solidFill>
                  <a:schemeClr val="bg1"/>
                </a:solidFill>
              </a:rPr>
              <a:t>.</a:t>
            </a:r>
            <a:endParaRPr lang="pt-BR" dirty="0">
              <a:solidFill>
                <a:schemeClr val="bg1"/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pt-BR" dirty="0">
              <a:solidFill>
                <a:schemeClr val="bg1"/>
              </a:solidFill>
            </a:endParaRPr>
          </a:p>
        </p:txBody>
      </p:sp>
      <p:pic>
        <p:nvPicPr>
          <p:cNvPr id="9220" name="Imagem 3" descr="cid:image001.png@01D4ADCF.DDAAC9A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2213" y="4371975"/>
            <a:ext cx="2771775" cy="593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Conector reto 4"/>
          <p:cNvCxnSpPr/>
          <p:nvPr/>
        </p:nvCxnSpPr>
        <p:spPr>
          <a:xfrm>
            <a:off x="908050" y="987425"/>
            <a:ext cx="5041900" cy="0"/>
          </a:xfrm>
          <a:prstGeom prst="line">
            <a:avLst/>
          </a:prstGeom>
          <a:ln w="12700">
            <a:solidFill>
              <a:srgbClr val="FFC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ítulo 1"/>
          <p:cNvSpPr>
            <a:spLocks noGrp="1"/>
          </p:cNvSpPr>
          <p:nvPr>
            <p:ph type="title"/>
          </p:nvPr>
        </p:nvSpPr>
        <p:spPr>
          <a:xfrm>
            <a:off x="342900" y="123825"/>
            <a:ext cx="6172200" cy="857250"/>
          </a:xfrm>
        </p:spPr>
        <p:txBody>
          <a:bodyPr/>
          <a:lstStyle/>
          <a:p>
            <a:pPr eaLnBrk="1" hangingPunct="1"/>
            <a:r>
              <a:rPr lang="pt-BR" altLang="pt-BR" smtClean="0">
                <a:solidFill>
                  <a:schemeClr val="bg1"/>
                </a:solidFill>
              </a:rPr>
              <a:t>Sistemas de Ensino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b="1" dirty="0">
                <a:solidFill>
                  <a:schemeClr val="bg1"/>
                </a:solidFill>
              </a:rPr>
              <a:t>Promover a organização e o funcionamento dos sistemas de ensino </a:t>
            </a:r>
            <a:r>
              <a:rPr lang="pt-BR" b="1" dirty="0">
                <a:solidFill>
                  <a:srgbClr val="FFFF00"/>
                </a:solidFill>
              </a:rPr>
              <a:t>de maneira acessível e flexível</a:t>
            </a:r>
            <a:r>
              <a:rPr lang="pt-BR" b="1" dirty="0"/>
              <a:t>, </a:t>
            </a:r>
            <a:r>
              <a:rPr lang="pt-BR" b="1" dirty="0">
                <a:solidFill>
                  <a:schemeClr val="bg1"/>
                </a:solidFill>
              </a:rPr>
              <a:t>segundo uma orientação </a:t>
            </a:r>
            <a:r>
              <a:rPr lang="pt-BR" b="1" dirty="0">
                <a:solidFill>
                  <a:srgbClr val="FFFF00"/>
                </a:solidFill>
              </a:rPr>
              <a:t>equitativa, inclusiva e multifuncional, </a:t>
            </a:r>
            <a:r>
              <a:rPr lang="pt-BR" b="1" dirty="0">
                <a:solidFill>
                  <a:schemeClr val="bg1"/>
                </a:solidFill>
              </a:rPr>
              <a:t>tendo o cuidado de considerar a importância da parceria com a área da</a:t>
            </a:r>
            <a:r>
              <a:rPr lang="pt-BR" b="1" dirty="0"/>
              <a:t> </a:t>
            </a:r>
            <a:r>
              <a:rPr lang="pt-BR" b="1" dirty="0">
                <a:solidFill>
                  <a:srgbClr val="FFFF00"/>
                </a:solidFill>
              </a:rPr>
              <a:t>saúde</a:t>
            </a:r>
            <a:r>
              <a:rPr lang="pt-BR" b="1" dirty="0"/>
              <a:t> </a:t>
            </a:r>
            <a:r>
              <a:rPr lang="pt-BR" b="1" dirty="0">
                <a:solidFill>
                  <a:schemeClr val="bg1"/>
                </a:solidFill>
              </a:rPr>
              <a:t>em casos específicos, </a:t>
            </a:r>
            <a:r>
              <a:rPr lang="pt-BR" b="1" dirty="0">
                <a:solidFill>
                  <a:srgbClr val="FFFF00"/>
                </a:solidFill>
              </a:rPr>
              <a:t>sem, contudo, lhe dar a primazia na área educacional</a:t>
            </a:r>
            <a:r>
              <a:rPr lang="pt-BR" b="1" dirty="0"/>
              <a:t>.</a:t>
            </a:r>
            <a:endParaRPr lang="pt-BR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0" y="123825"/>
            <a:ext cx="6172200" cy="857250"/>
          </a:xfrm>
        </p:spPr>
        <p:txBody>
          <a:bodyPr rtlCol="0"/>
          <a:lstStyle/>
          <a:p>
            <a:pPr eaLnBrk="1" fontAlgn="auto" hangingPunct="1">
              <a:spcAft>
                <a:spcPts val="0"/>
              </a:spcAft>
              <a:defRPr/>
            </a:pP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dirty="0" smtClean="0">
                <a:solidFill>
                  <a:schemeClr val="bg1"/>
                </a:solidFill>
              </a:rPr>
              <a:t>Não cabe mais a discussão do </a:t>
            </a:r>
            <a:r>
              <a:rPr lang="pt-BR" b="1" dirty="0" smtClean="0">
                <a:solidFill>
                  <a:srgbClr val="FFFF00"/>
                </a:solidFill>
              </a:rPr>
              <a:t>“ONDE”</a:t>
            </a:r>
            <a:r>
              <a:rPr lang="pt-BR" b="1" dirty="0" smtClean="0">
                <a:solidFill>
                  <a:schemeClr val="bg1"/>
                </a:solidFill>
              </a:rPr>
              <a:t>...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pt-BR" dirty="0" smtClean="0">
              <a:solidFill>
                <a:schemeClr val="tx1"/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smtClean="0">
                <a:solidFill>
                  <a:schemeClr val="tx1"/>
                </a:solidFill>
              </a:rPr>
              <a:t>                                                   </a:t>
            </a:r>
            <a:r>
              <a:rPr lang="pt-BR" dirty="0" smtClean="0">
                <a:solidFill>
                  <a:schemeClr val="bg1"/>
                </a:solidFill>
              </a:rPr>
              <a:t>(flexibilidade)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pt-BR" dirty="0" smtClean="0">
                <a:solidFill>
                  <a:schemeClr val="bg1"/>
                </a:solidFill>
              </a:rPr>
              <a:t>cabe a discussão do </a:t>
            </a:r>
            <a:r>
              <a:rPr lang="pt-BR" b="1" dirty="0" smtClean="0">
                <a:solidFill>
                  <a:srgbClr val="FFFF00"/>
                </a:solidFill>
              </a:rPr>
              <a:t>“COMO”.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pt-BR" b="1" dirty="0">
              <a:solidFill>
                <a:schemeClr val="tx1"/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pt-BR" dirty="0" smtClean="0">
                <a:solidFill>
                  <a:schemeClr val="tx1"/>
                </a:solidFill>
              </a:rPr>
              <a:t>                        </a:t>
            </a:r>
            <a:r>
              <a:rPr lang="pt-BR" dirty="0" smtClean="0">
                <a:solidFill>
                  <a:schemeClr val="bg1"/>
                </a:solidFill>
              </a:rPr>
              <a:t>(equitativo e inclusivo)</a:t>
            </a:r>
          </a:p>
        </p:txBody>
      </p:sp>
      <p:sp>
        <p:nvSpPr>
          <p:cNvPr id="4" name="Seta para Baixo 3"/>
          <p:cNvSpPr/>
          <p:nvPr/>
        </p:nvSpPr>
        <p:spPr>
          <a:xfrm>
            <a:off x="4797425" y="1708150"/>
            <a:ext cx="287338" cy="35877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/>
          </a:p>
        </p:txBody>
      </p:sp>
      <p:sp>
        <p:nvSpPr>
          <p:cNvPr id="5" name="Seta para Baixo 4"/>
          <p:cNvSpPr/>
          <p:nvPr/>
        </p:nvSpPr>
        <p:spPr>
          <a:xfrm>
            <a:off x="3360738" y="3003550"/>
            <a:ext cx="287337" cy="36036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Espaço Reservado para Conteúdo 2"/>
          <p:cNvSpPr>
            <a:spLocks noGrp="1"/>
          </p:cNvSpPr>
          <p:nvPr>
            <p:ph idx="1"/>
          </p:nvPr>
        </p:nvSpPr>
        <p:spPr>
          <a:xfrm>
            <a:off x="44450" y="1125538"/>
            <a:ext cx="6470650" cy="3532187"/>
          </a:xfrm>
        </p:spPr>
        <p:txBody>
          <a:bodyPr/>
          <a:lstStyle/>
          <a:p>
            <a:pPr algn="just" eaLnBrk="1" hangingPunct="1"/>
            <a:r>
              <a:rPr lang="pt-BR" altLang="pt-BR" sz="2300" smtClean="0">
                <a:solidFill>
                  <a:schemeClr val="bg1"/>
                </a:solidFill>
              </a:rPr>
              <a:t>QUESTIONAR O </a:t>
            </a:r>
            <a:r>
              <a:rPr lang="pt-BR" altLang="pt-BR" sz="2300" smtClean="0">
                <a:solidFill>
                  <a:srgbClr val="FFC000"/>
                </a:solidFill>
              </a:rPr>
              <a:t>INCLUSIVISMO</a:t>
            </a:r>
            <a:r>
              <a:rPr lang="pt-BR" altLang="pt-BR" sz="2300" smtClean="0">
                <a:solidFill>
                  <a:schemeClr val="bg1"/>
                </a:solidFill>
              </a:rPr>
              <a:t> NA EDUCAÇÃO ESPECIAL E MODIFICAR VISÕES SOBRE ESCOLAS ESPECIAIS, CLASSES ESPECIAIS, ESCOLAS BILÍNGUES E CLASSES BILÍNGUES </a:t>
            </a:r>
          </a:p>
          <a:p>
            <a:pPr algn="just" eaLnBrk="1" hangingPunct="1"/>
            <a:endParaRPr lang="pt-BR" altLang="pt-BR" sz="2300" smtClean="0">
              <a:solidFill>
                <a:schemeClr val="bg1"/>
              </a:solidFill>
            </a:endParaRPr>
          </a:p>
          <a:p>
            <a:pPr algn="just" eaLnBrk="1" hangingPunct="1"/>
            <a:r>
              <a:rPr lang="pt-BR" altLang="pt-BR" sz="2300" smtClean="0">
                <a:solidFill>
                  <a:schemeClr val="bg1"/>
                </a:solidFill>
              </a:rPr>
              <a:t>RESGATAR A EDUCAÇÃO ESPECIAL COMO “EDUCAÇÃO” E O ATENDIMENTO EDUCACIONAL ESPECIALIZADO COMO PARADIGMA CONSTITUCIONAL  (art. 208).</a:t>
            </a:r>
          </a:p>
          <a:p>
            <a:pPr eaLnBrk="1" hangingPunct="1"/>
            <a:endParaRPr lang="pt-BR" altLang="pt-BR" smtClean="0">
              <a:solidFill>
                <a:schemeClr val="bg1"/>
              </a:solidFill>
            </a:endParaRPr>
          </a:p>
        </p:txBody>
      </p:sp>
      <p:pic>
        <p:nvPicPr>
          <p:cNvPr id="12291" name="Imagem 3" descr="cid:image001.png@01D4ADCF.DDAAC9A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0800" y="4371975"/>
            <a:ext cx="2771775" cy="593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Conector reto 4"/>
          <p:cNvCxnSpPr/>
          <p:nvPr/>
        </p:nvCxnSpPr>
        <p:spPr>
          <a:xfrm>
            <a:off x="908050" y="1058863"/>
            <a:ext cx="5041900" cy="0"/>
          </a:xfrm>
          <a:prstGeom prst="line">
            <a:avLst/>
          </a:prstGeom>
          <a:ln w="12700">
            <a:solidFill>
              <a:srgbClr val="FFC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93" name="Título 5"/>
          <p:cNvSpPr>
            <a:spLocks noGrp="1"/>
          </p:cNvSpPr>
          <p:nvPr>
            <p:ph type="title"/>
          </p:nvPr>
        </p:nvSpPr>
        <p:spPr>
          <a:xfrm>
            <a:off x="342900" y="123825"/>
            <a:ext cx="6172200" cy="857250"/>
          </a:xfrm>
        </p:spPr>
        <p:txBody>
          <a:bodyPr/>
          <a:lstStyle/>
          <a:p>
            <a:pPr eaLnBrk="1" hangingPunct="1"/>
            <a:r>
              <a:rPr lang="pt-BR" altLang="pt-BR" smtClean="0">
                <a:solidFill>
                  <a:schemeClr val="bg1"/>
                </a:solidFill>
              </a:rPr>
              <a:t>Política Nacional de Educação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presentação PNEE 20.09.2019 [Modo de Compatibilidade]" id="{07784AE5-C230-4121-A895-950F8A24C245}" vid="{ADC26C07-83F4-4F9E-B86F-CB975583334B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0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1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2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3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4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5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6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7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8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9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0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1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3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4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5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6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7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8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9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apresentação PNEE 26.09.2019</Template>
  <TotalTime>1</TotalTime>
  <Words>1514</Words>
  <Application>Microsoft Office PowerPoint</Application>
  <PresentationFormat>Personalizar</PresentationFormat>
  <Paragraphs>173</Paragraphs>
  <Slides>31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31</vt:i4>
      </vt:variant>
    </vt:vector>
  </HeadingPairs>
  <TitlesOfParts>
    <vt:vector size="36" baseType="lpstr">
      <vt:lpstr>Calibri</vt:lpstr>
      <vt:lpstr>Arial</vt:lpstr>
      <vt:lpstr>Verdana</vt:lpstr>
      <vt:lpstr>Times New Roman</vt:lpstr>
      <vt:lpstr>Tema do Office</vt:lpstr>
      <vt:lpstr>MEC / SEMESP Diretoria de Educação Especial (Diretoria de acessibilidade, Mobilidade, Inclusão e Apoio a Pessoas com Deficiência)  Diretora: Nidia Limeira de Sá    </vt:lpstr>
      <vt:lpstr>Política Nacional de Educação Especial - 2019</vt:lpstr>
      <vt:lpstr>Política Nacional de Educação Especial</vt:lpstr>
      <vt:lpstr>Estudantes da Educação Especial</vt:lpstr>
      <vt:lpstr>Política Nacional de Educação Especial - 2019</vt:lpstr>
      <vt:lpstr>A PNEE2019 REAFIRMA </vt:lpstr>
      <vt:lpstr>Sistemas de Ensino</vt:lpstr>
      <vt:lpstr>Apresentação do PowerPoint</vt:lpstr>
      <vt:lpstr>Política Nacional de Educação</vt:lpstr>
      <vt:lpstr>Apresentação do PowerPoint</vt:lpstr>
      <vt:lpstr>Serviços e Recursos da Educação Especial</vt:lpstr>
      <vt:lpstr>Espaços de Escolarização</vt:lpstr>
      <vt:lpstr>Apresentação do PowerPoint</vt:lpstr>
      <vt:lpstr>ESCOLA ESPECIAL</vt:lpstr>
      <vt:lpstr>CLASSE ESPECIAL</vt:lpstr>
      <vt:lpstr>Apresentação do PowerPoint</vt:lpstr>
      <vt:lpstr>Apresentação do PowerPoint</vt:lpstr>
      <vt:lpstr>Preferencialmente...</vt:lpstr>
      <vt:lpstr>Apresentação do PowerPoint</vt:lpstr>
      <vt:lpstr>Apresentação do PowerPoint</vt:lpstr>
      <vt:lpstr> </vt:lpstr>
      <vt:lpstr>Centro Integrado de Atendimento Educacional Especializado (CAEE) </vt:lpstr>
      <vt:lpstr>Equipe multiprofissional e interdisciplinar da Educação Especial 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Câmara dos Deputados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MEC / SEMESP Diretoria de Educação Especial (Diretoria de acessibilidade, Mobilidade, Inclusão e Apoio a Pessoas com Deficiência)  Diretora: Nidia Limeira de Sá    </dc:title>
  <dc:creator>Kesle de Araujo Aguiar</dc:creator>
  <cp:lastModifiedBy>Kesle de Araujo Aguiar</cp:lastModifiedBy>
  <cp:revision>1</cp:revision>
  <cp:lastPrinted>2019-09-26T11:18:23Z</cp:lastPrinted>
  <dcterms:created xsi:type="dcterms:W3CDTF">2019-09-26T12:13:18Z</dcterms:created>
  <dcterms:modified xsi:type="dcterms:W3CDTF">2019-09-26T12:15:06Z</dcterms:modified>
</cp:coreProperties>
</file>