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9" r:id="rId2"/>
    <p:sldMasterId id="2147483702" r:id="rId3"/>
  </p:sldMasterIdLst>
  <p:notesMasterIdLst>
    <p:notesMasterId r:id="rId31"/>
  </p:notesMasterIdLst>
  <p:handoutMasterIdLst>
    <p:handoutMasterId r:id="rId32"/>
  </p:handoutMasterIdLst>
  <p:sldIdLst>
    <p:sldId id="343" r:id="rId4"/>
    <p:sldId id="305" r:id="rId5"/>
    <p:sldId id="297" r:id="rId6"/>
    <p:sldId id="306" r:id="rId7"/>
    <p:sldId id="356" r:id="rId8"/>
    <p:sldId id="261" r:id="rId9"/>
    <p:sldId id="348" r:id="rId10"/>
    <p:sldId id="349" r:id="rId11"/>
    <p:sldId id="350" r:id="rId12"/>
    <p:sldId id="358" r:id="rId13"/>
    <p:sldId id="307" r:id="rId14"/>
    <p:sldId id="264" r:id="rId15"/>
    <p:sldId id="265" r:id="rId16"/>
    <p:sldId id="266" r:id="rId17"/>
    <p:sldId id="308" r:id="rId18"/>
    <p:sldId id="355" r:id="rId19"/>
    <p:sldId id="310" r:id="rId20"/>
    <p:sldId id="338" r:id="rId21"/>
    <p:sldId id="277" r:id="rId22"/>
    <p:sldId id="339" r:id="rId23"/>
    <p:sldId id="351" r:id="rId24"/>
    <p:sldId id="330" r:id="rId25"/>
    <p:sldId id="311" r:id="rId26"/>
    <p:sldId id="340" r:id="rId27"/>
    <p:sldId id="287" r:id="rId28"/>
    <p:sldId id="288" r:id="rId29"/>
    <p:sldId id="357" r:id="rId30"/>
  </p:sldIdLst>
  <p:sldSz cx="9144000" cy="6858000" type="screen4x3"/>
  <p:notesSz cx="6819900" cy="99187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C"/>
    <a:srgbClr val="0070EC"/>
    <a:srgbClr val="22518A"/>
    <a:srgbClr val="1B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214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IDEB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6\Outubro%202016\Resultado%20Ideb%20-%202015\Planilhas\IDEB_2015_REGIAO_U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IDEB%20-%20divulgacao_ensino_medio-escolas-201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/>
              <a:t>IDEB - ENSINO MÉDIO - REDE ESTADUAL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Série Histórica - IDEB</c:v>
          </c:tx>
          <c:spPr>
            <a:solidFill>
              <a:srgbClr val="60943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'Ensino Médio'!$A$2:$A$7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'Ensino Médio'!$B$2:$B$7</c:f>
              <c:numCache>
                <c:formatCode>General</c:formatCode>
                <c:ptCount val="6"/>
                <c:pt idx="0">
                  <c:v>2.7</c:v>
                </c:pt>
                <c:pt idx="1">
                  <c:v>3</c:v>
                </c:pt>
                <c:pt idx="2">
                  <c:v>3.1</c:v>
                </c:pt>
                <c:pt idx="3">
                  <c:v>3.6</c:v>
                </c:pt>
                <c:pt idx="4">
                  <c:v>3.9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2-41D3-A26C-9E4771573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0371672"/>
        <c:axId val="229684080"/>
      </c:barChart>
      <c:catAx>
        <c:axId val="100371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4080"/>
        <c:crosses val="autoZero"/>
        <c:auto val="1"/>
        <c:lblAlgn val="ctr"/>
        <c:lblOffset val="100"/>
        <c:noMultiLvlLbl val="0"/>
      </c:catAx>
      <c:valAx>
        <c:axId val="229684080"/>
        <c:scaling>
          <c:orientation val="minMax"/>
          <c:min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100371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pt-BR" sz="2400" b="1">
                <a:solidFill>
                  <a:srgbClr val="002060"/>
                </a:solidFill>
              </a:rPr>
              <a:t>IDEB Ensino Médio - Rede Estadual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'BRASIL X PE'!$A$3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2143303521831014E-2"/>
                  <c:y val="-3.4157422931244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8310488649409324E-2"/>
                  <c:y val="-5.2788744530105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42F-44A4-A7F4-6438CBFD76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'BRASIL X PE'!$B$2:$G$2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'BRASIL X PE'!$B$3:$G$3</c:f>
              <c:numCache>
                <c:formatCode>General</c:formatCode>
                <c:ptCount val="6"/>
                <c:pt idx="0">
                  <c:v>3.2</c:v>
                </c:pt>
                <c:pt idx="1">
                  <c:v>3.4</c:v>
                </c:pt>
                <c:pt idx="2">
                  <c:v>3.4</c:v>
                </c:pt>
                <c:pt idx="3">
                  <c:v>3.4</c:v>
                </c:pt>
                <c:pt idx="4">
                  <c:v>3.5</c:v>
                </c:pt>
                <c:pt idx="5">
                  <c:v>3.5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42F-44A4-A7F4-6438CBFD76A6}"/>
            </c:ext>
          </c:extLst>
        </c:ser>
        <c:ser>
          <c:idx val="1"/>
          <c:order val="1"/>
          <c:tx>
            <c:strRef>
              <c:f>'BRASIL X PE'!$A$4</c:f>
              <c:strCache>
                <c:ptCount val="1"/>
                <c:pt idx="0">
                  <c:v>PE</c:v>
                </c:pt>
              </c:strCache>
            </c:strRef>
          </c:tx>
          <c:spPr>
            <a:ln w="57150" cap="rnd">
              <a:solidFill>
                <a:srgbClr val="01410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777777777778286E-3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09232307521333E-3"/>
                  <c:y val="2.1736541865337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888888888888888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666666666666664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66666666666656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42F-44A4-A7F4-6438CBFD76A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'BRASIL X PE'!$B$2:$G$2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'BRASIL X PE'!$B$4:$G$4</c:f>
              <c:numCache>
                <c:formatCode>General</c:formatCode>
                <c:ptCount val="6"/>
                <c:pt idx="0">
                  <c:v>2.7</c:v>
                </c:pt>
                <c:pt idx="1">
                  <c:v>3</c:v>
                </c:pt>
                <c:pt idx="2">
                  <c:v>3.1</c:v>
                </c:pt>
                <c:pt idx="3">
                  <c:v>3.6</c:v>
                </c:pt>
                <c:pt idx="4">
                  <c:v>3.9</c:v>
                </c:pt>
                <c:pt idx="5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42F-44A4-A7F4-6438CBFD7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9688784"/>
        <c:axId val="229683296"/>
      </c:lineChart>
      <c:catAx>
        <c:axId val="22968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3296"/>
        <c:crosses val="autoZero"/>
        <c:auto val="1"/>
        <c:lblAlgn val="ctr"/>
        <c:lblOffset val="100"/>
        <c:noMultiLvlLbl val="0"/>
      </c:catAx>
      <c:valAx>
        <c:axId val="229683296"/>
        <c:scaling>
          <c:orientation val="minMax"/>
          <c:max val="4.2"/>
          <c:min val="2.2999999999999998"/>
        </c:scaling>
        <c:delete val="1"/>
        <c:axPos val="l"/>
        <c:numFmt formatCode="General" sourceLinked="1"/>
        <c:majorTickMark val="out"/>
        <c:minorTickMark val="none"/>
        <c:tickLblPos val="nextTo"/>
        <c:crossAx val="22968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IDEB 2017</c:v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'IDEB por Tipo'!$A$2:$A$5</c:f>
              <c:strCache>
                <c:ptCount val="4"/>
                <c:pt idx="0">
                  <c:v>Regular</c:v>
                </c:pt>
                <c:pt idx="1">
                  <c:v>Semi-integral</c:v>
                </c:pt>
                <c:pt idx="2">
                  <c:v>Integral</c:v>
                </c:pt>
                <c:pt idx="3">
                  <c:v>Técnica</c:v>
                </c:pt>
              </c:strCache>
            </c:strRef>
          </c:cat>
          <c:val>
            <c:numRef>
              <c:f>'IDEB por Tipo'!$B$2:$B$5</c:f>
              <c:numCache>
                <c:formatCode>0.0</c:formatCode>
                <c:ptCount val="4"/>
                <c:pt idx="0">
                  <c:v>3.7425292153589336</c:v>
                </c:pt>
                <c:pt idx="1">
                  <c:v>4.2352105293809368</c:v>
                </c:pt>
                <c:pt idx="2">
                  <c:v>4.5503026699816216</c:v>
                </c:pt>
                <c:pt idx="3">
                  <c:v>5.270719424460431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A5-4FD2-B7D6-F5680CF85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29684472"/>
        <c:axId val="229688392"/>
      </c:barChart>
      <c:catAx>
        <c:axId val="22968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8392"/>
        <c:crosses val="autoZero"/>
        <c:auto val="1"/>
        <c:lblAlgn val="ctr"/>
        <c:lblOffset val="100"/>
        <c:noMultiLvlLbl val="0"/>
      </c:catAx>
      <c:valAx>
        <c:axId val="2296883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2968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902635442908748"/>
          <c:h val="0.864410343295189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4A-437A-A12D-AEAF4CD444C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4A-437A-A12D-AEAF4CD444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'EM (2)'!$A$1:$A$9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'EM (2)'!$B$1:$B$9</c:f>
              <c:numCache>
                <c:formatCode>General</c:formatCode>
                <c:ptCount val="9"/>
                <c:pt idx="0">
                  <c:v>2.6</c:v>
                </c:pt>
                <c:pt idx="1">
                  <c:v>3</c:v>
                </c:pt>
                <c:pt idx="2">
                  <c:v>3</c:v>
                </c:pt>
                <c:pt idx="3">
                  <c:v>3.2</c:v>
                </c:pt>
                <c:pt idx="4">
                  <c:v>3.4</c:v>
                </c:pt>
                <c:pt idx="5">
                  <c:v>3.56</c:v>
                </c:pt>
                <c:pt idx="6">
                  <c:v>3.75</c:v>
                </c:pt>
                <c:pt idx="7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DE3-4A1E-B870-1A0B43578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687216"/>
        <c:axId val="229684864"/>
      </c:barChart>
      <c:catAx>
        <c:axId val="22968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4864"/>
        <c:crosses val="autoZero"/>
        <c:auto val="1"/>
        <c:lblAlgn val="ctr"/>
        <c:lblOffset val="100"/>
        <c:noMultiLvlLbl val="0"/>
      </c:catAx>
      <c:valAx>
        <c:axId val="229684864"/>
        <c:scaling>
          <c:orientation val="minMax"/>
          <c:min val="2.2000000000000002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96872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4000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468845982720074E-3"/>
          <c:w val="0.9600531090087806"/>
          <c:h val="0.86223891284977894"/>
        </c:manualLayout>
      </c:layout>
      <c:bar3D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Planilha3!$M$3:$M$13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Planilha3!$P$3:$P$13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16</c:v>
                </c:pt>
                <c:pt idx="5">
                  <c:v>22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0A-44D6-87D2-CABD31FAB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9685648"/>
        <c:axId val="229689960"/>
        <c:axId val="0"/>
      </c:bar3DChart>
      <c:catAx>
        <c:axId val="22968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9960"/>
        <c:crosses val="autoZero"/>
        <c:auto val="0"/>
        <c:lblAlgn val="ctr"/>
        <c:lblOffset val="100"/>
        <c:noMultiLvlLbl val="0"/>
      </c:catAx>
      <c:valAx>
        <c:axId val="229689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968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93536098328256"/>
          <c:y val="0"/>
          <c:w val="0.9600531090087806"/>
          <c:h val="0.86223891284977894"/>
        </c:manualLayout>
      </c:layout>
      <c:bar3D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Planilha3!$M$3:$M$13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Planilha3!$P$3:$P$13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16</c:v>
                </c:pt>
                <c:pt idx="5">
                  <c:v>22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1DA-4D68-B260-231BC45053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9688000"/>
        <c:axId val="229689568"/>
        <c:axId val="0"/>
      </c:bar3DChart>
      <c:catAx>
        <c:axId val="22968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9689568"/>
        <c:crosses val="autoZero"/>
        <c:auto val="0"/>
        <c:lblAlgn val="ctr"/>
        <c:lblOffset val="100"/>
        <c:noMultiLvlLbl val="0"/>
      </c:catAx>
      <c:valAx>
        <c:axId val="229689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96880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73EF7-F9A1-44B5-A05A-8C5D5ABB517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4315BA7-447A-45C2-856B-4299F461CCFC}">
      <dgm:prSet phldrT="[Texto]" custT="1"/>
      <dgm:spPr/>
      <dgm:t>
        <a:bodyPr/>
        <a:lstStyle/>
        <a:p>
          <a:r>
            <a:rPr lang="pt-BR" sz="3200" dirty="0" smtClean="0">
              <a:solidFill>
                <a:srgbClr val="002060"/>
              </a:solidFill>
            </a:rPr>
            <a:t>Educação Integral</a:t>
          </a:r>
          <a:endParaRPr lang="pt-BR" sz="3200" dirty="0">
            <a:solidFill>
              <a:srgbClr val="002060"/>
            </a:solidFill>
          </a:endParaRPr>
        </a:p>
      </dgm:t>
    </dgm:pt>
    <dgm:pt modelId="{3AE69E5D-8EA1-4BF3-B1CB-A6BAA60D47D2}" type="parTrans" cxnId="{500FDB07-F719-4853-BA06-9F5194FCEB43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19715634-F31F-4D9F-BF6C-8FA66BE3369F}" type="sibTrans" cxnId="{500FDB07-F719-4853-BA06-9F5194FCEB43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658D62AB-AE83-4053-AFF2-0F0D620CAB33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Educação Interdimensional</a:t>
          </a:r>
          <a:endParaRPr lang="pt-BR" sz="1100" dirty="0">
            <a:solidFill>
              <a:srgbClr val="002060"/>
            </a:solidFill>
          </a:endParaRPr>
        </a:p>
      </dgm:t>
    </dgm:pt>
    <dgm:pt modelId="{D6E37936-5540-4BB4-96F0-86014F41F5A3}" type="parTrans" cxnId="{EBE1BBD5-A658-4EB2-931B-4F40A59475B6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1ADEFC1D-CEF1-4876-8CDD-5077D9F3655B}" type="sibTrans" cxnId="{EBE1BBD5-A658-4EB2-931B-4F40A59475B6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8A24FCB8-16FD-4B27-B672-726DAB56E618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Atitude Empresarial Socioeducacional</a:t>
          </a:r>
          <a:endParaRPr lang="pt-BR" sz="1100" dirty="0">
            <a:solidFill>
              <a:srgbClr val="002060"/>
            </a:solidFill>
          </a:endParaRPr>
        </a:p>
      </dgm:t>
    </dgm:pt>
    <dgm:pt modelId="{19343A20-8016-41A3-8AE7-EC547A722FD0}" type="parTrans" cxnId="{944F1DE4-77C5-47B2-A271-6EBA1781299C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CDC75180-06A8-4E21-B0C9-DE7AC460B132}" type="sibTrans" cxnId="{944F1DE4-77C5-47B2-A271-6EBA1781299C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BE3CA2BC-91EA-43DA-809E-4453816BB444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Protagonismo Juvenil</a:t>
          </a:r>
          <a:endParaRPr lang="pt-BR" sz="1100" dirty="0">
            <a:solidFill>
              <a:srgbClr val="002060"/>
            </a:solidFill>
          </a:endParaRPr>
        </a:p>
      </dgm:t>
    </dgm:pt>
    <dgm:pt modelId="{383136C5-3324-4912-89E7-E240FC959B9E}" type="parTrans" cxnId="{E788BC51-F14D-4DAE-83FD-4A436234068A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84296DA4-B5BD-453E-90FA-EF3621B53F33}" type="sibTrans" cxnId="{E788BC51-F14D-4DAE-83FD-4A436234068A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311495B9-090B-4570-8ACF-4137D00B4E15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Formação Continuada</a:t>
          </a:r>
          <a:endParaRPr lang="pt-BR" sz="1100" dirty="0">
            <a:solidFill>
              <a:srgbClr val="002060"/>
            </a:solidFill>
          </a:endParaRPr>
        </a:p>
      </dgm:t>
    </dgm:pt>
    <dgm:pt modelId="{2CABE3FC-AAC7-4AAC-AABD-33E6397CB61D}" type="parTrans" cxnId="{421E774D-D365-4457-854C-51A0470FC9CB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35EB2955-3E63-497F-A265-475900E65308}" type="sibTrans" cxnId="{421E774D-D365-4457-854C-51A0470FC9CB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B51B6ADA-B06A-4017-837C-7C0E74889401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Educação Profissional</a:t>
          </a:r>
          <a:endParaRPr lang="pt-BR" sz="1100" dirty="0">
            <a:solidFill>
              <a:srgbClr val="002060"/>
            </a:solidFill>
          </a:endParaRPr>
        </a:p>
      </dgm:t>
    </dgm:pt>
    <dgm:pt modelId="{D607A4E5-F9A4-4786-A26F-7243BBD9D4DA}" type="parTrans" cxnId="{A3ADAEB5-2CCA-43AB-9E1B-A5F7781EAE64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5FEAEEB8-E313-4456-B26D-4B00E8F3957C}" type="sibTrans" cxnId="{A3ADAEB5-2CCA-43AB-9E1B-A5F7781EAE64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5172B8D1-C076-4FD2-871E-B221487095B6}">
      <dgm:prSet phldrT="[Texto]" custT="1"/>
      <dgm:spPr/>
      <dgm:t>
        <a:bodyPr lIns="0" tIns="0" rIns="0" bIns="0"/>
        <a:lstStyle/>
        <a:p>
          <a:r>
            <a:rPr lang="pt-BR" sz="1100" dirty="0" smtClean="0">
              <a:solidFill>
                <a:srgbClr val="002060"/>
              </a:solidFill>
            </a:rPr>
            <a:t>Corresponsabilidade</a:t>
          </a:r>
          <a:endParaRPr lang="pt-BR" sz="1100" dirty="0">
            <a:solidFill>
              <a:srgbClr val="002060"/>
            </a:solidFill>
          </a:endParaRPr>
        </a:p>
      </dgm:t>
    </dgm:pt>
    <dgm:pt modelId="{FCE8C042-2E40-44AB-8353-3AD75FF1FCC7}" type="parTrans" cxnId="{5D9A4339-7F85-4F33-912C-763466D27837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80FF4794-ACE0-49BB-B03A-DF3BEF17E15D}" type="sibTrans" cxnId="{5D9A4339-7F85-4F33-912C-763466D27837}">
      <dgm:prSet/>
      <dgm:spPr/>
      <dgm:t>
        <a:bodyPr/>
        <a:lstStyle/>
        <a:p>
          <a:endParaRPr lang="pt-BR" sz="1050">
            <a:solidFill>
              <a:srgbClr val="002060"/>
            </a:solidFill>
          </a:endParaRPr>
        </a:p>
      </dgm:t>
    </dgm:pt>
    <dgm:pt modelId="{843BA2CA-510E-4661-A50A-133C863BBB95}" type="pres">
      <dgm:prSet presAssocID="{8AB73EF7-F9A1-44B5-A05A-8C5D5ABB517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48D2D6-3DCB-44C3-9B67-397B193DE6D6}" type="pres">
      <dgm:prSet presAssocID="{8AB73EF7-F9A1-44B5-A05A-8C5D5ABB517D}" presName="radial" presStyleCnt="0">
        <dgm:presLayoutVars>
          <dgm:animLvl val="ctr"/>
        </dgm:presLayoutVars>
      </dgm:prSet>
      <dgm:spPr/>
    </dgm:pt>
    <dgm:pt modelId="{10FC5BC3-493F-485C-9326-03F8A0852BA0}" type="pres">
      <dgm:prSet presAssocID="{14315BA7-447A-45C2-856B-4299F461CCFC}" presName="centerShape" presStyleLbl="vennNode1" presStyleIdx="0" presStyleCnt="7" custLinFactNeighborX="-1690" custLinFactNeighborY="-2029"/>
      <dgm:spPr/>
      <dgm:t>
        <a:bodyPr/>
        <a:lstStyle/>
        <a:p>
          <a:endParaRPr lang="pt-BR"/>
        </a:p>
      </dgm:t>
    </dgm:pt>
    <dgm:pt modelId="{6643AB94-6628-41AD-B71D-1026A75BC799}" type="pres">
      <dgm:prSet presAssocID="{658D62AB-AE83-4053-AFF2-0F0D620CAB33}" presName="node" presStyleLbl="vennNode1" presStyleIdx="1" presStyleCnt="7" custScaleX="126434" custScaleY="91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050970-FBBE-4389-9298-036F4C6D017F}" type="pres">
      <dgm:prSet presAssocID="{8A24FCB8-16FD-4B27-B672-726DAB56E618}" presName="node" presStyleLbl="vennNode1" presStyleIdx="2" presStyleCnt="7" custScaleX="126434" custScaleY="91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FB9D7A-0566-4D5E-A995-582C59AAB00B}" type="pres">
      <dgm:prSet presAssocID="{BE3CA2BC-91EA-43DA-809E-4453816BB444}" presName="node" presStyleLbl="vennNode1" presStyleIdx="3" presStyleCnt="7" custScaleX="126434" custScaleY="91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5A2B47-A498-452D-98B8-19A2095332DA}" type="pres">
      <dgm:prSet presAssocID="{311495B9-090B-4570-8ACF-4137D00B4E15}" presName="node" presStyleLbl="vennNode1" presStyleIdx="4" presStyleCnt="7" custScaleX="126434" custScaleY="91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C55372-E4F5-4B70-99AB-450A31FA6D9E}" type="pres">
      <dgm:prSet presAssocID="{B51B6ADA-B06A-4017-837C-7C0E74889401}" presName="node" presStyleLbl="vennNode1" presStyleIdx="5" presStyleCnt="7" custScaleX="126434" custScaleY="91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4D7F70-06BA-45E1-A09F-B6E5783A8BC1}" type="pres">
      <dgm:prSet presAssocID="{5172B8D1-C076-4FD2-871E-B221487095B6}" presName="node" presStyleLbl="vennNode1" presStyleIdx="6" presStyleCnt="7" custScaleX="145982" custScaleY="976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44F1DE4-77C5-47B2-A271-6EBA1781299C}" srcId="{14315BA7-447A-45C2-856B-4299F461CCFC}" destId="{8A24FCB8-16FD-4B27-B672-726DAB56E618}" srcOrd="1" destOrd="0" parTransId="{19343A20-8016-41A3-8AE7-EC547A722FD0}" sibTransId="{CDC75180-06A8-4E21-B0C9-DE7AC460B132}"/>
    <dgm:cxn modelId="{EBE1BBD5-A658-4EB2-931B-4F40A59475B6}" srcId="{14315BA7-447A-45C2-856B-4299F461CCFC}" destId="{658D62AB-AE83-4053-AFF2-0F0D620CAB33}" srcOrd="0" destOrd="0" parTransId="{D6E37936-5540-4BB4-96F0-86014F41F5A3}" sibTransId="{1ADEFC1D-CEF1-4876-8CDD-5077D9F3655B}"/>
    <dgm:cxn modelId="{F2A854B0-D07C-4668-81B1-0DD0C4626477}" type="presOf" srcId="{14315BA7-447A-45C2-856B-4299F461CCFC}" destId="{10FC5BC3-493F-485C-9326-03F8A0852BA0}" srcOrd="0" destOrd="0" presId="urn:microsoft.com/office/officeart/2005/8/layout/radial3"/>
    <dgm:cxn modelId="{5D9A4339-7F85-4F33-912C-763466D27837}" srcId="{14315BA7-447A-45C2-856B-4299F461CCFC}" destId="{5172B8D1-C076-4FD2-871E-B221487095B6}" srcOrd="5" destOrd="0" parTransId="{FCE8C042-2E40-44AB-8353-3AD75FF1FCC7}" sibTransId="{80FF4794-ACE0-49BB-B03A-DF3BEF17E15D}"/>
    <dgm:cxn modelId="{4D748289-1174-4D33-B074-C6F490828718}" type="presOf" srcId="{8A24FCB8-16FD-4B27-B672-726DAB56E618}" destId="{5E050970-FBBE-4389-9298-036F4C6D017F}" srcOrd="0" destOrd="0" presId="urn:microsoft.com/office/officeart/2005/8/layout/radial3"/>
    <dgm:cxn modelId="{22BD1C54-8B84-4DB7-BF88-A4DC655F3F4B}" type="presOf" srcId="{311495B9-090B-4570-8ACF-4137D00B4E15}" destId="{0E5A2B47-A498-452D-98B8-19A2095332DA}" srcOrd="0" destOrd="0" presId="urn:microsoft.com/office/officeart/2005/8/layout/radial3"/>
    <dgm:cxn modelId="{421E774D-D365-4457-854C-51A0470FC9CB}" srcId="{14315BA7-447A-45C2-856B-4299F461CCFC}" destId="{311495B9-090B-4570-8ACF-4137D00B4E15}" srcOrd="3" destOrd="0" parTransId="{2CABE3FC-AAC7-4AAC-AABD-33E6397CB61D}" sibTransId="{35EB2955-3E63-497F-A265-475900E65308}"/>
    <dgm:cxn modelId="{164EEE05-BC5C-474F-A427-BBFB4EEDB3B5}" type="presOf" srcId="{BE3CA2BC-91EA-43DA-809E-4453816BB444}" destId="{8FFB9D7A-0566-4D5E-A995-582C59AAB00B}" srcOrd="0" destOrd="0" presId="urn:microsoft.com/office/officeart/2005/8/layout/radial3"/>
    <dgm:cxn modelId="{A090BEA9-B406-418F-84FD-FA1DF914C171}" type="presOf" srcId="{8AB73EF7-F9A1-44B5-A05A-8C5D5ABB517D}" destId="{843BA2CA-510E-4661-A50A-133C863BBB95}" srcOrd="0" destOrd="0" presId="urn:microsoft.com/office/officeart/2005/8/layout/radial3"/>
    <dgm:cxn modelId="{90752B6E-D4B6-4BA1-B16B-C8535EEEB7A8}" type="presOf" srcId="{5172B8D1-C076-4FD2-871E-B221487095B6}" destId="{154D7F70-06BA-45E1-A09F-B6E5783A8BC1}" srcOrd="0" destOrd="0" presId="urn:microsoft.com/office/officeart/2005/8/layout/radial3"/>
    <dgm:cxn modelId="{500FDB07-F719-4853-BA06-9F5194FCEB43}" srcId="{8AB73EF7-F9A1-44B5-A05A-8C5D5ABB517D}" destId="{14315BA7-447A-45C2-856B-4299F461CCFC}" srcOrd="0" destOrd="0" parTransId="{3AE69E5D-8EA1-4BF3-B1CB-A6BAA60D47D2}" sibTransId="{19715634-F31F-4D9F-BF6C-8FA66BE3369F}"/>
    <dgm:cxn modelId="{6131560C-76CB-4D4A-86E8-8FFCB3B80952}" type="presOf" srcId="{B51B6ADA-B06A-4017-837C-7C0E74889401}" destId="{B3C55372-E4F5-4B70-99AB-450A31FA6D9E}" srcOrd="0" destOrd="0" presId="urn:microsoft.com/office/officeart/2005/8/layout/radial3"/>
    <dgm:cxn modelId="{D2E8952F-10C4-4C58-A988-EC41FA01B1EC}" type="presOf" srcId="{658D62AB-AE83-4053-AFF2-0F0D620CAB33}" destId="{6643AB94-6628-41AD-B71D-1026A75BC799}" srcOrd="0" destOrd="0" presId="urn:microsoft.com/office/officeart/2005/8/layout/radial3"/>
    <dgm:cxn modelId="{A3ADAEB5-2CCA-43AB-9E1B-A5F7781EAE64}" srcId="{14315BA7-447A-45C2-856B-4299F461CCFC}" destId="{B51B6ADA-B06A-4017-837C-7C0E74889401}" srcOrd="4" destOrd="0" parTransId="{D607A4E5-F9A4-4786-A26F-7243BBD9D4DA}" sibTransId="{5FEAEEB8-E313-4456-B26D-4B00E8F3957C}"/>
    <dgm:cxn modelId="{E788BC51-F14D-4DAE-83FD-4A436234068A}" srcId="{14315BA7-447A-45C2-856B-4299F461CCFC}" destId="{BE3CA2BC-91EA-43DA-809E-4453816BB444}" srcOrd="2" destOrd="0" parTransId="{383136C5-3324-4912-89E7-E240FC959B9E}" sibTransId="{84296DA4-B5BD-453E-90FA-EF3621B53F33}"/>
    <dgm:cxn modelId="{B4A47CAE-3FFE-45E7-BF4B-DCC9B022A6FD}" type="presParOf" srcId="{843BA2CA-510E-4661-A50A-133C863BBB95}" destId="{AD48D2D6-3DCB-44C3-9B67-397B193DE6D6}" srcOrd="0" destOrd="0" presId="urn:microsoft.com/office/officeart/2005/8/layout/radial3"/>
    <dgm:cxn modelId="{E3246988-E60C-400D-A6AD-66492E8BF9BA}" type="presParOf" srcId="{AD48D2D6-3DCB-44C3-9B67-397B193DE6D6}" destId="{10FC5BC3-493F-485C-9326-03F8A0852BA0}" srcOrd="0" destOrd="0" presId="urn:microsoft.com/office/officeart/2005/8/layout/radial3"/>
    <dgm:cxn modelId="{EF73DF88-C377-498C-B0A2-127FB55AB127}" type="presParOf" srcId="{AD48D2D6-3DCB-44C3-9B67-397B193DE6D6}" destId="{6643AB94-6628-41AD-B71D-1026A75BC799}" srcOrd="1" destOrd="0" presId="urn:microsoft.com/office/officeart/2005/8/layout/radial3"/>
    <dgm:cxn modelId="{2F8C9341-52E4-4E90-9822-249236495B84}" type="presParOf" srcId="{AD48D2D6-3DCB-44C3-9B67-397B193DE6D6}" destId="{5E050970-FBBE-4389-9298-036F4C6D017F}" srcOrd="2" destOrd="0" presId="urn:microsoft.com/office/officeart/2005/8/layout/radial3"/>
    <dgm:cxn modelId="{77FA1B16-4FED-4781-908C-8B615CF83B00}" type="presParOf" srcId="{AD48D2D6-3DCB-44C3-9B67-397B193DE6D6}" destId="{8FFB9D7A-0566-4D5E-A995-582C59AAB00B}" srcOrd="3" destOrd="0" presId="urn:microsoft.com/office/officeart/2005/8/layout/radial3"/>
    <dgm:cxn modelId="{DA76F93C-AE37-4EDE-83BD-5CA6D881989F}" type="presParOf" srcId="{AD48D2D6-3DCB-44C3-9B67-397B193DE6D6}" destId="{0E5A2B47-A498-452D-98B8-19A2095332DA}" srcOrd="4" destOrd="0" presId="urn:microsoft.com/office/officeart/2005/8/layout/radial3"/>
    <dgm:cxn modelId="{ED7AD059-A436-4202-A6C0-5A2725B0E095}" type="presParOf" srcId="{AD48D2D6-3DCB-44C3-9B67-397B193DE6D6}" destId="{B3C55372-E4F5-4B70-99AB-450A31FA6D9E}" srcOrd="5" destOrd="0" presId="urn:microsoft.com/office/officeart/2005/8/layout/radial3"/>
    <dgm:cxn modelId="{A1A96AE0-FE88-48CE-A75C-4A0E780492AA}" type="presParOf" srcId="{AD48D2D6-3DCB-44C3-9B67-397B193DE6D6}" destId="{154D7F70-06BA-45E1-A09F-B6E5783A8BC1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D3E6-1307-463D-BD2F-675F77A27AD0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3E37D-A4DE-47AC-9102-28A3EDEF15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603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0625A-5B2A-4A65-82DF-080F7F627939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5BD37-40C9-4604-9EB9-D4FE310F3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33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BD37-40C9-4604-9EB9-D4FE310F320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499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1D0B1-96FC-4BD0-A738-2958D5D748D1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873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C5AC-3C72-47A3-8F59-063605730C53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2449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C5AC-3C72-47A3-8F59-063605730C53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343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C5AC-3C72-47A3-8F59-063605730C53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81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4DA7-FB1C-45DA-BF9F-EC460EDE3E41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74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4DA7-FB1C-45DA-BF9F-EC460EDE3E41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52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610F0-E93E-401E-8B56-7437E62D3953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9CCD-3D28-47BF-B96D-EB738AD72C3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34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C60E5-1F67-4729-932B-90FCF4D3497C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FED3-9DF9-48BE-A805-5F24413C1AE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4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68999-9B0F-429F-9023-110869DE92B9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6F1AD-7E8B-42E7-A740-5756D252260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26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E48A2-B643-40E9-8FDD-A4D7D621E55A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5152-2534-4754-92C6-40BF6ABAD11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0947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134E-0EC0-4F55-96A7-F73B52ED180B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E532-3630-40FC-A33B-3C32FD5650A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213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48AC-0927-46EF-B655-A74368F76F0F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CB54-3AF1-4240-BC38-1537BF6427AB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62211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AE38-8546-4FAC-922C-B6BBFAF67D56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0A39-B3F5-4D0D-8D7F-813496460621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91666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62E4-5A6C-4E46-A113-F9CB04767D22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CAAA-FD88-40DB-B808-C75C801722A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9164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4811-9F22-4FE7-9B9B-9B13285C56A8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2212-854D-4A37-811B-1F241EA42E54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9351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213A9-44C7-4FDD-BF83-4F5770992C22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4B262-86C8-4688-B32F-C158960F752D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2585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06C7-4640-4F25-9C75-F7220A9034C2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23FE-B193-4211-933B-919D08681CE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5986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82940-679E-4C94-A76E-C87A913507A6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D74E5-6DBB-455D-8A60-635CE851498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391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0B93-6019-414E-8652-9419D59420DD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39267-D0E5-46FB-A02D-465ED1206ED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58238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5E4F-3C29-4C84-BF22-795BAF5CEE57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FCA6E-E8F6-4DBA-8C22-4EBB42BDEDF8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8980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3D66-2EE6-4AF9-86D5-C3186804F0A2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F8C95-C853-4C82-B9A0-4FAA6DD7E8B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6383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8D4AD6-D6EF-4820-803C-780A0DFCDC83}" type="datetimeFigureOut">
              <a:rPr lang="pt-BR" smtClean="0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DA9A-6495-4E28-93E5-62E4820215A6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6180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718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799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65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541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74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4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2DFDE-72D8-43C7-A1B3-756BC8EB2105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64F8-27A5-442C-A40D-182E0E96F5C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80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139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679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733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809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125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50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96D65-F438-4338-8F81-DD7C3F8F3B44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7021D-5107-4EFE-92F4-68F96969926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55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2111-6927-4B1D-812D-108AA672EE79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FD947-8FAB-46A5-A406-EA915B2181A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1413D-FB7E-4A50-94D4-A3192C29172E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7358-29E1-44CA-8852-393A53149BB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17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F95B5-86F6-48A3-A5CD-D27FE6D4FED1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1DDB5-256D-420E-8B93-7951318711D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36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9175A-CE49-4F9A-91BE-56CCD28102F9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B212-B422-4B62-8919-089BF6F5B87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1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3B8C2-7F63-4EDA-AF2C-405CC80BC08C}" type="datetimeFigureOut">
              <a:rPr lang="pt-BR" smtClean="0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C242-55CC-4ED3-890D-20920134FBC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34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648450"/>
            <a:ext cx="91455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5"/>
            <a:ext cx="9161463" cy="73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261" y="25344"/>
            <a:ext cx="1289713" cy="738244"/>
          </a:xfrm>
          <a:prstGeom prst="roundRect">
            <a:avLst>
              <a:gd name="adj" fmla="val 0"/>
            </a:avLst>
          </a:prstGeom>
        </p:spPr>
      </p:pic>
      <p:pic>
        <p:nvPicPr>
          <p:cNvPr id="12" name="Imagem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5"/>
          <a:stretch/>
        </p:blipFill>
        <p:spPr bwMode="auto">
          <a:xfrm>
            <a:off x="0" y="8231"/>
            <a:ext cx="457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5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D4AD6-D6EF-4820-803C-780A0DFCDC83}" type="datetimeFigureOut">
              <a:rPr lang="pt-BR"/>
              <a:pPr>
                <a:defRPr/>
              </a:pPr>
              <a:t>22/04/2019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97DA9A-6495-4E28-93E5-62E4820215A6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2640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1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C4488-7F30-4047-B2E0-C69FFC364FAB}" type="datetimeFigureOut">
              <a:rPr lang="pt-BR" smtClean="0"/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61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2"/>
          <p:cNvSpPr txBox="1">
            <a:spLocks noChangeArrowheads="1"/>
          </p:cNvSpPr>
          <p:nvPr/>
        </p:nvSpPr>
        <p:spPr bwMode="auto">
          <a:xfrm>
            <a:off x="137000" y="146128"/>
            <a:ext cx="5400600" cy="185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egoe UI Black" pitchFamily="34" charset="0"/>
              </a:rPr>
              <a:t>ESCOLAS EM TEMPO INTEGRAL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egoe UI Black" pitchFamily="34" charset="0"/>
              </a:rPr>
              <a:t>PERNAMBUCO</a:t>
            </a:r>
            <a:endParaRPr lang="pt-BR" altLang="pt-BR" sz="2800" b="1" dirty="0">
              <a:solidFill>
                <a:schemeClr val="bg1"/>
              </a:solidFill>
              <a:latin typeface="Century Gothic" panose="020B0502020202020204" pitchFamily="34" charset="0"/>
              <a:cs typeface="Segoe UI Black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1050" b="1" dirty="0" smtClean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Segoe UI Black" pitchFamily="34" charset="0"/>
                <a:cs typeface="Segoe UI Semibold" panose="020B0702040204020203" pitchFamily="34" charset="0"/>
              </a:rPr>
              <a:t>FRED AMANCIO</a:t>
            </a:r>
            <a:endParaRPr lang="pt-BR" altLang="pt-BR" sz="2400" dirty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Segoe UI Black" pitchFamily="34" charset="0"/>
                <a:cs typeface="Segoe UI Semibold" panose="020B0702040204020203" pitchFamily="34" charset="0"/>
              </a:rPr>
              <a:t>Secretário de Educação e Esportes</a:t>
            </a:r>
            <a:endParaRPr lang="pt-BR" altLang="pt-BR" sz="2400" dirty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6" y="5151207"/>
            <a:ext cx="2459433" cy="1459862"/>
          </a:xfrm>
          <a:prstGeom prst="roundRect">
            <a:avLst>
              <a:gd name="adj" fmla="val 38145"/>
            </a:avLst>
          </a:prstGeom>
        </p:spPr>
      </p:pic>
      <p:pic>
        <p:nvPicPr>
          <p:cNvPr id="15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67000"/>
            <a:ext cx="21558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513263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43" y="882699"/>
            <a:ext cx="21050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>
            <a:spLocks noChangeAspect="1"/>
          </p:cNvSpPr>
          <p:nvPr/>
        </p:nvSpPr>
        <p:spPr>
          <a:xfrm>
            <a:off x="5025540" y="3299732"/>
            <a:ext cx="2124000" cy="21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42875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8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9395" y="52464"/>
            <a:ext cx="5308323" cy="657604"/>
          </a:xfrm>
          <a:prstGeom prst="rect">
            <a:avLst/>
          </a:prstGeom>
          <a:noFill/>
        </p:spPr>
        <p:txBody>
          <a:bodyPr wrap="square" lIns="41644" tIns="20822" rIns="41644" bIns="20822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AVALIAÇÃO INTERDIMENSIONAL</a:t>
            </a:r>
          </a:p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APRENDIZAGENS FUNDAMENTAIS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65727" y="1782564"/>
            <a:ext cx="3584398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35" dirty="0">
                <a:solidFill>
                  <a:srgbClr val="002060"/>
                </a:solidFill>
              </a:rPr>
              <a:t>Aprender a Ser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5727" y="2477499"/>
            <a:ext cx="3584398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35" dirty="0">
                <a:solidFill>
                  <a:srgbClr val="002060"/>
                </a:solidFill>
              </a:rPr>
              <a:t>Aprender a Conviver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5727" y="3172433"/>
            <a:ext cx="3584398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35" dirty="0">
                <a:solidFill>
                  <a:srgbClr val="002060"/>
                </a:solidFill>
              </a:rPr>
              <a:t>Aprender a Fazer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5727" y="3867367"/>
            <a:ext cx="3584398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35" dirty="0">
                <a:solidFill>
                  <a:srgbClr val="002060"/>
                </a:solidFill>
              </a:rPr>
              <a:t>Aprender a Conhecer</a:t>
            </a:r>
          </a:p>
        </p:txBody>
      </p:sp>
      <p:sp>
        <p:nvSpPr>
          <p:cNvPr id="3" name="Retângulo Arredondado 2"/>
          <p:cNvSpPr/>
          <p:nvPr/>
        </p:nvSpPr>
        <p:spPr>
          <a:xfrm>
            <a:off x="4498757" y="1702681"/>
            <a:ext cx="3803851" cy="51932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35" b="1" dirty="0"/>
              <a:t>Competências Pessoais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4510980" y="2397615"/>
            <a:ext cx="3803851" cy="51932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35" b="1" dirty="0"/>
              <a:t>Competências Relacionais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4523202" y="3092550"/>
            <a:ext cx="3803851" cy="51932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35" b="1" dirty="0"/>
              <a:t>Competências Produtivas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4535425" y="3787484"/>
            <a:ext cx="3803851" cy="51932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35" b="1" dirty="0"/>
              <a:t>Competências Cognitivas</a:t>
            </a:r>
          </a:p>
        </p:txBody>
      </p:sp>
    </p:spTree>
    <p:extLst>
      <p:ext uri="{BB962C8B-B14F-4D97-AF65-F5344CB8AC3E}">
        <p14:creationId xmlns:p14="http://schemas.microsoft.com/office/powerpoint/2010/main" val="4807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" y="362152"/>
            <a:ext cx="9087772" cy="6019176"/>
          </a:xfrm>
          <a:prstGeom prst="rect">
            <a:avLst/>
          </a:prstGeom>
          <a:ln>
            <a:noFill/>
          </a:ln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81611" rIns="7200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INSUMOS PEDAGÓGICOS E INOVAÇÕES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31617" y="4875268"/>
            <a:ext cx="2161425" cy="94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93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ROBÓTICA</a:t>
            </a:r>
          </a:p>
          <a:p>
            <a:r>
              <a:rPr lang="pt-BR" sz="1393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1.312 </a:t>
            </a:r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Professores capacitados</a:t>
            </a:r>
          </a:p>
          <a:p>
            <a:r>
              <a:rPr lang="pt-BR" sz="1393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401</a:t>
            </a:r>
            <a:r>
              <a:rPr lang="pt-BR" sz="1393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Escolas com oferta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936984" y="2587969"/>
            <a:ext cx="1902216" cy="116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93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ENSINO DE PROGRAMAÇÃO</a:t>
            </a:r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9 Escolas com oferta 2.145 alunos beneficiados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1284" y="3013901"/>
            <a:ext cx="4250513" cy="936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93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PORTAL ESCOLA CONECTADA</a:t>
            </a:r>
          </a:p>
          <a:p>
            <a:r>
              <a:rPr lang="pt-BR" sz="1307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http://escolaconectada.educacao.pe.gov.br/</a:t>
            </a:r>
          </a:p>
          <a:p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Mais de </a:t>
            </a:r>
            <a:r>
              <a:rPr lang="pt-BR" sz="1393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10.000</a:t>
            </a:r>
            <a:r>
              <a:rPr lang="pt-BR" sz="1393" dirty="0">
                <a:solidFill>
                  <a:srgbClr val="002060"/>
                </a:solidFill>
                <a:latin typeface="Century Gothic" panose="020B0502020202020204" pitchFamily="34" charset="0"/>
              </a:rPr>
              <a:t> conteúdos digitais para estudantes, professores e pais.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85" y="4262254"/>
            <a:ext cx="2839825" cy="1710003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4635487" y="1278362"/>
            <a:ext cx="3845745" cy="1748043"/>
            <a:chOff x="4806261" y="1720908"/>
            <a:chExt cx="4120441" cy="1872903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1306" y="1720908"/>
              <a:ext cx="1615396" cy="13759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22" name="Picture 2" descr="Imagem relacionada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261" y="1936932"/>
              <a:ext cx="2502184" cy="165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/>
          <a:srcRect t="17512" r="2095"/>
          <a:stretch/>
        </p:blipFill>
        <p:spPr>
          <a:xfrm>
            <a:off x="657525" y="924839"/>
            <a:ext cx="3645646" cy="20989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4748" y="136997"/>
            <a:ext cx="4948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NOVOS INSUMOS PEDAGÓGICOS E INOVAÇÕES</a:t>
            </a:r>
          </a:p>
        </p:txBody>
      </p:sp>
    </p:spTree>
    <p:extLst>
      <p:ext uri="{BB962C8B-B14F-4D97-AF65-F5344CB8AC3E}">
        <p14:creationId xmlns:p14="http://schemas.microsoft.com/office/powerpoint/2010/main" val="41392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4748" y="136997"/>
            <a:ext cx="4948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NOVOS INSUMOS PEDAGÓGICOS E INOVAÇÕES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51117" y="100249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Plataforma </a:t>
            </a: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de apoio à Gestão </a:t>
            </a:r>
            <a:r>
              <a:rPr lang="pt-BR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Pedagógica</a:t>
            </a:r>
            <a:endParaRPr lang="pt-BR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3362325" cy="10858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228230" cy="421352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107906" y="2832551"/>
            <a:ext cx="29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2019</a:t>
            </a:r>
            <a:endParaRPr lang="pt-BR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107906" y="3533206"/>
            <a:ext cx="296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Lançamento do novo Módulo do ENEM</a:t>
            </a:r>
            <a:endParaRPr lang="pt-BR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292079" y="451086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Avaliações Diagnósticas</a:t>
            </a:r>
            <a:endParaRPr lang="pt-BR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824028" y="4221088"/>
            <a:ext cx="1944216" cy="14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28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total, mais de </a:t>
            </a:r>
            <a:r>
              <a:rPr lang="pt-BR" sz="1828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7.500 </a:t>
            </a:r>
            <a:r>
              <a:rPr lang="pt-BR" sz="1828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alunos já realizaram intercâmbio para 10 países</a:t>
            </a:r>
            <a:endParaRPr lang="pt-BR" sz="711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364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7"/>
          <a:stretch/>
        </p:blipFill>
        <p:spPr bwMode="auto">
          <a:xfrm>
            <a:off x="616865" y="1399103"/>
            <a:ext cx="2195066" cy="13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6363" y="3020316"/>
            <a:ext cx="4713669" cy="228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2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 </a:t>
            </a:r>
            <a:r>
              <a:rPr lang="pt-BR" sz="2032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Edição </a:t>
            </a:r>
            <a:r>
              <a:rPr lang="pt-BR" sz="2032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2019, </a:t>
            </a:r>
            <a:r>
              <a:rPr lang="pt-BR" sz="2032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serão </a:t>
            </a:r>
            <a:endParaRPr lang="pt-BR" sz="2032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t-BR" sz="2032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1.050 </a:t>
            </a:r>
            <a:r>
              <a:rPr lang="pt-BR" sz="2032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alunos </a:t>
            </a:r>
            <a:r>
              <a:rPr lang="pt-BR" sz="2032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contemplados, </a:t>
            </a:r>
          </a:p>
          <a:p>
            <a:r>
              <a:rPr lang="pt-BR" sz="2032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inclusive com o Ganhe o Mundo Esportivo, Ganhe o Mundo Musical e o Ganhe o Mundo Técnico.</a:t>
            </a:r>
            <a:endParaRPr lang="pt-BR" sz="2032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pt-BR" sz="2032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pt-BR" sz="2032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39342" y="3933056"/>
            <a:ext cx="170912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Canadá,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Estados Unidos,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Nova Zelândia,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Austrália,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Argentina,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Uruguai,</a:t>
            </a:r>
          </a:p>
          <a:p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Chile,</a:t>
            </a:r>
          </a:p>
          <a:p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Espanha,</a:t>
            </a:r>
          </a:p>
          <a:p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Colômbia,</a:t>
            </a:r>
          </a:p>
          <a:p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Alemanha</a:t>
            </a:r>
            <a:endParaRPr lang="pt-BR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9496" y="136997"/>
            <a:ext cx="4948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NOVOS INSUMOS PEDAGÓGICOS E INOVAÇÕES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b="11338"/>
          <a:stretch/>
        </p:blipFill>
        <p:spPr>
          <a:xfrm>
            <a:off x="4116197" y="935543"/>
            <a:ext cx="4560259" cy="267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9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>
            <a:off x="908137" y="229420"/>
            <a:ext cx="8229863" cy="6238664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9" name="CaixaDeTexto 8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POR RESULTADOS NA EDUCAÇÃO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0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516" r="21140" b="6250"/>
          <a:stretch>
            <a:fillRect/>
          </a:stretch>
        </p:blipFill>
        <p:spPr bwMode="auto">
          <a:xfrm>
            <a:off x="179512" y="1157506"/>
            <a:ext cx="4206182" cy="261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15" y="1149107"/>
            <a:ext cx="3982512" cy="263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educacao.pe.gov.br/portal/upload/galeria/523/ppe_logo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27633" r="11403" b="31433"/>
          <a:stretch/>
        </p:blipFill>
        <p:spPr bwMode="auto">
          <a:xfrm>
            <a:off x="7681992" y="6093296"/>
            <a:ext cx="136815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6639" y="15128"/>
            <a:ext cx="613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PACTO PELA EDUCAÇÃO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GESTÃO POR RESULTADOS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t="9765" r="29172" b="6250"/>
          <a:stretch>
            <a:fillRect/>
          </a:stretch>
        </p:blipFill>
        <p:spPr bwMode="auto">
          <a:xfrm>
            <a:off x="180423" y="4022480"/>
            <a:ext cx="3618017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t="8789" r="29722" b="7226"/>
          <a:stretch>
            <a:fillRect/>
          </a:stretch>
        </p:blipFill>
        <p:spPr bwMode="auto">
          <a:xfrm>
            <a:off x="3992712" y="4022480"/>
            <a:ext cx="3589976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35496" y="756138"/>
            <a:ext cx="7175268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86" b="1" dirty="0" smtClean="0">
                <a:solidFill>
                  <a:srgbClr val="002060"/>
                </a:solidFill>
              </a:rPr>
              <a:t>Ferramentas para Análise e Decisão</a:t>
            </a:r>
            <a:endParaRPr lang="pt-BR" sz="2086" b="1" dirty="0">
              <a:solidFill>
                <a:srgbClr val="00206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3856" y="3681170"/>
            <a:ext cx="717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Estado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0208" y="6317444"/>
            <a:ext cx="24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Gerências Regionais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10280" y="6313088"/>
            <a:ext cx="24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Escolas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612" y="327173"/>
            <a:ext cx="10690450" cy="6150224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47" y="2290295"/>
            <a:ext cx="3990975" cy="590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RESULTADOS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593155" y="1197464"/>
          <a:ext cx="8178421" cy="38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e 4"/>
          <p:cNvSpPr/>
          <p:nvPr/>
        </p:nvSpPr>
        <p:spPr>
          <a:xfrm>
            <a:off x="1146411" y="5247211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2,7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9225" y="5146409"/>
            <a:ext cx="8562351" cy="540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7" name="Elipse 6"/>
          <p:cNvSpPr/>
          <p:nvPr/>
        </p:nvSpPr>
        <p:spPr>
          <a:xfrm>
            <a:off x="2464928" y="5245276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2,8</a:t>
            </a:r>
          </a:p>
        </p:txBody>
      </p:sp>
      <p:sp>
        <p:nvSpPr>
          <p:cNvPr id="8" name="Elipse 7"/>
          <p:cNvSpPr/>
          <p:nvPr/>
        </p:nvSpPr>
        <p:spPr>
          <a:xfrm>
            <a:off x="3806693" y="5243341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3,0</a:t>
            </a:r>
          </a:p>
        </p:txBody>
      </p:sp>
      <p:sp>
        <p:nvSpPr>
          <p:cNvPr id="9" name="Elipse 8"/>
          <p:cNvSpPr/>
          <p:nvPr/>
        </p:nvSpPr>
        <p:spPr>
          <a:xfrm>
            <a:off x="5148457" y="5241406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3,2</a:t>
            </a:r>
          </a:p>
        </p:txBody>
      </p:sp>
      <p:sp>
        <p:nvSpPr>
          <p:cNvPr id="10" name="Elipse 9"/>
          <p:cNvSpPr/>
          <p:nvPr/>
        </p:nvSpPr>
        <p:spPr>
          <a:xfrm>
            <a:off x="6490221" y="5239471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3,6</a:t>
            </a:r>
          </a:p>
        </p:txBody>
      </p:sp>
      <p:sp>
        <p:nvSpPr>
          <p:cNvPr id="11" name="Elipse 10"/>
          <p:cNvSpPr/>
          <p:nvPr/>
        </p:nvSpPr>
        <p:spPr>
          <a:xfrm>
            <a:off x="7831987" y="5237536"/>
            <a:ext cx="35100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4,0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09225" y="5301459"/>
            <a:ext cx="7555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METAS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6835" y="135352"/>
            <a:ext cx="2452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IDEB – ENSINO MÉDIO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</a:t>
            </a:r>
            <a:r>
              <a:rPr lang="pt-BR" i="1" dirty="0" smtClean="0">
                <a:solidFill>
                  <a:srgbClr val="002060"/>
                </a:solidFill>
              </a:rPr>
              <a:t>INEP/MEC</a:t>
            </a:r>
            <a:r>
              <a:rPr lang="pt-BR" i="1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10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3"/>
          <p:cNvSpPr txBox="1"/>
          <p:nvPr/>
        </p:nvSpPr>
        <p:spPr>
          <a:xfrm>
            <a:off x="3551315" y="6281556"/>
            <a:ext cx="5413173" cy="310936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625" i="1" dirty="0">
                <a:solidFill>
                  <a:srgbClr val="002060"/>
                </a:solidFill>
                <a:latin typeface="Calibri" pitchFamily="34" charset="0"/>
              </a:rPr>
              <a:t> Fonte: </a:t>
            </a:r>
            <a:r>
              <a:rPr lang="pt-BR" sz="1625" i="1" dirty="0">
                <a:solidFill>
                  <a:srgbClr val="002060"/>
                </a:solidFill>
                <a:latin typeface="Calibri"/>
              </a:rPr>
              <a:t>INEP/MEC </a:t>
            </a:r>
            <a:endParaRPr lang="pt-BR" sz="1625" i="1" dirty="0">
              <a:solidFill>
                <a:srgbClr val="002060"/>
              </a:solidFill>
            </a:endParaRPr>
          </a:p>
        </p:txBody>
      </p:sp>
      <p:sp>
        <p:nvSpPr>
          <p:cNvPr id="171" name="CaixaDeTexto 170"/>
          <p:cNvSpPr txBox="1"/>
          <p:nvPr/>
        </p:nvSpPr>
        <p:spPr>
          <a:xfrm>
            <a:off x="73214" y="764704"/>
            <a:ext cx="5950899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1828" b="1" dirty="0">
                <a:solidFill>
                  <a:srgbClr val="002060"/>
                </a:solidFill>
                <a:latin typeface="+mj-lt"/>
                <a:cs typeface="Arial" charset="0"/>
              </a:rPr>
              <a:t>CRESCIMENTO CONTÍNUO</a:t>
            </a:r>
          </a:p>
        </p:txBody>
      </p:sp>
      <p:sp>
        <p:nvSpPr>
          <p:cNvPr id="172" name="CaixaDeTexto 171"/>
          <p:cNvSpPr txBox="1"/>
          <p:nvPr/>
        </p:nvSpPr>
        <p:spPr>
          <a:xfrm>
            <a:off x="179512" y="5373216"/>
            <a:ext cx="7957455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35" dirty="0">
                <a:solidFill>
                  <a:srgbClr val="002060"/>
                </a:solidFill>
              </a:rPr>
              <a:t>Apenas </a:t>
            </a:r>
            <a:r>
              <a:rPr lang="pt-BR" sz="2235" b="1" dirty="0">
                <a:solidFill>
                  <a:srgbClr val="002060"/>
                </a:solidFill>
              </a:rPr>
              <a:t>dois estados</a:t>
            </a:r>
            <a:r>
              <a:rPr lang="pt-BR" sz="2235" dirty="0">
                <a:solidFill>
                  <a:srgbClr val="002060"/>
                </a:solidFill>
              </a:rPr>
              <a:t> </a:t>
            </a:r>
            <a:r>
              <a:rPr lang="pt-BR" sz="2235" b="1" dirty="0">
                <a:solidFill>
                  <a:srgbClr val="002060"/>
                </a:solidFill>
              </a:rPr>
              <a:t>cresceram em todas as edições</a:t>
            </a:r>
            <a:r>
              <a:rPr lang="pt-BR" sz="2235" dirty="0">
                <a:solidFill>
                  <a:srgbClr val="002060"/>
                </a:solidFill>
              </a:rPr>
              <a:t> desde 2007:</a:t>
            </a:r>
          </a:p>
          <a:p>
            <a:r>
              <a:rPr lang="pt-BR" sz="2235" b="1" dirty="0">
                <a:solidFill>
                  <a:srgbClr val="002060"/>
                </a:solidFill>
              </a:rPr>
              <a:t>Pernambuco</a:t>
            </a:r>
            <a:r>
              <a:rPr lang="pt-BR" sz="2235" dirty="0">
                <a:solidFill>
                  <a:srgbClr val="002060"/>
                </a:solidFill>
              </a:rPr>
              <a:t> e Piauí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835" y="135352"/>
            <a:ext cx="2452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IDEB – ENSINO MÉDIO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474817"/>
              </p:ext>
            </p:extLst>
          </p:nvPr>
        </p:nvGraphicFramePr>
        <p:xfrm>
          <a:off x="323528" y="1211321"/>
          <a:ext cx="8640960" cy="408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1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197" cy="6524964"/>
          </a:xfrm>
          <a:prstGeom prst="rect">
            <a:avLst/>
          </a:prstGeom>
        </p:spPr>
      </p:pic>
      <p:pic>
        <p:nvPicPr>
          <p:cNvPr id="5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7" name="CaixaDeTexto 6"/>
          <p:cNvSpPr txBox="1"/>
          <p:nvPr/>
        </p:nvSpPr>
        <p:spPr>
          <a:xfrm>
            <a:off x="62247" y="1881673"/>
            <a:ext cx="3990975" cy="14082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EM PERNAMBUCO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EIXOS ESTRATÉGICOS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1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9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94128"/>
              </p:ext>
            </p:extLst>
          </p:nvPr>
        </p:nvGraphicFramePr>
        <p:xfrm>
          <a:off x="251520" y="980728"/>
          <a:ext cx="8712968" cy="525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tângulo 16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</a:t>
            </a:r>
            <a:r>
              <a:rPr lang="pt-BR" i="1" dirty="0" smtClean="0">
                <a:solidFill>
                  <a:srgbClr val="002060"/>
                </a:solidFill>
              </a:rPr>
              <a:t>INEP/MEC</a:t>
            </a:r>
            <a:r>
              <a:rPr lang="pt-BR" i="1" dirty="0">
                <a:solidFill>
                  <a:srgbClr val="002060"/>
                </a:solidFill>
              </a:rPr>
              <a:t> 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1116448" y="2618808"/>
            <a:ext cx="7566991" cy="450152"/>
            <a:chOff x="-1881790" y="1106640"/>
            <a:chExt cx="6390337" cy="450152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-1881790" y="1514719"/>
              <a:ext cx="6323629" cy="420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"/>
            <p:cNvSpPr txBox="1"/>
            <p:nvPr/>
          </p:nvSpPr>
          <p:spPr>
            <a:xfrm>
              <a:off x="2204291" y="1106640"/>
              <a:ext cx="2304256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BR" sz="2000" b="1" dirty="0">
                  <a:solidFill>
                    <a:srgbClr val="FF0000"/>
                  </a:solidFill>
                </a:rPr>
                <a:t>Média Brasil = 3,5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1152456" y="2262124"/>
            <a:ext cx="7541409" cy="384448"/>
            <a:chOff x="-1860186" y="1106640"/>
            <a:chExt cx="6368733" cy="384448"/>
          </a:xfrm>
        </p:grpSpPr>
        <p:cxnSp>
          <p:nvCxnSpPr>
            <p:cNvPr id="23" name="Conector reto 22"/>
            <p:cNvCxnSpPr/>
            <p:nvPr/>
          </p:nvCxnSpPr>
          <p:spPr>
            <a:xfrm flipV="1">
              <a:off x="-1860186" y="1484784"/>
              <a:ext cx="6293227" cy="630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1"/>
            <p:cNvSpPr txBox="1"/>
            <p:nvPr/>
          </p:nvSpPr>
          <p:spPr>
            <a:xfrm>
              <a:off x="1939788" y="1106640"/>
              <a:ext cx="2568759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BR" sz="2000" b="1" dirty="0">
                  <a:solidFill>
                    <a:srgbClr val="007434"/>
                  </a:solidFill>
                </a:rPr>
                <a:t>Média </a:t>
              </a:r>
              <a:r>
                <a:rPr lang="pt-BR" sz="2000" b="1" dirty="0" smtClean="0">
                  <a:solidFill>
                    <a:srgbClr val="007434"/>
                  </a:solidFill>
                </a:rPr>
                <a:t>Pernambuco </a:t>
              </a:r>
              <a:r>
                <a:rPr lang="pt-BR" sz="2000" b="1" dirty="0">
                  <a:solidFill>
                    <a:srgbClr val="007434"/>
                  </a:solidFill>
                </a:rPr>
                <a:t>= </a:t>
              </a:r>
              <a:r>
                <a:rPr lang="pt-BR" sz="2000" b="1" dirty="0" smtClean="0">
                  <a:solidFill>
                    <a:srgbClr val="007434"/>
                  </a:solidFill>
                </a:rPr>
                <a:t>4,0</a:t>
              </a:r>
              <a:endParaRPr lang="pt-BR" sz="2000" b="1" dirty="0">
                <a:solidFill>
                  <a:srgbClr val="007434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-36512" y="42070"/>
            <a:ext cx="4710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ENSINO MÉDIO - </a:t>
            </a:r>
            <a:r>
              <a:rPr lang="pt-BR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IDEB </a:t>
            </a: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2017 </a:t>
            </a:r>
            <a:endParaRPr lang="pt-BR" sz="2000" b="1" dirty="0" smtClean="0">
              <a:solidFill>
                <a:schemeClr val="bg1"/>
              </a:solidFill>
              <a:latin typeface="Calibri Light" panose="020F0302020204030204" pitchFamily="34" charset="0"/>
              <a:cs typeface="Arial" charset="0"/>
            </a:endParaRPr>
          </a:p>
          <a:p>
            <a:pPr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POR </a:t>
            </a: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TIPO DE ESCOLA</a:t>
            </a:r>
          </a:p>
        </p:txBody>
      </p:sp>
    </p:spTree>
    <p:extLst>
      <p:ext uri="{BB962C8B-B14F-4D97-AF65-F5344CB8AC3E}">
        <p14:creationId xmlns:p14="http://schemas.microsoft.com/office/powerpoint/2010/main" val="42366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42070"/>
            <a:ext cx="4710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ENSINO MÉDIO - </a:t>
            </a:r>
            <a:r>
              <a:rPr lang="pt-BR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SAEB </a:t>
            </a: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2017 </a:t>
            </a:r>
            <a:endParaRPr lang="pt-BR" sz="2000" b="1" dirty="0" smtClean="0">
              <a:solidFill>
                <a:schemeClr val="bg1"/>
              </a:solidFill>
              <a:latin typeface="Calibri Light" panose="020F0302020204030204" pitchFamily="34" charset="0"/>
              <a:cs typeface="Arial" charset="0"/>
            </a:endParaRPr>
          </a:p>
          <a:p>
            <a:pPr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MAIOR EQUIDADE DO PAÍS</a:t>
            </a:r>
            <a:endParaRPr lang="pt-BR" sz="2000" b="1" dirty="0">
              <a:solidFill>
                <a:schemeClr val="bg1"/>
              </a:solidFill>
              <a:latin typeface="Calibri Light" panose="020F0302020204030204" pitchFamily="34" charset="0"/>
              <a:cs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C7AD12F-CF52-479D-8903-159C12A9B0B4}"/>
              </a:ext>
            </a:extLst>
          </p:cNvPr>
          <p:cNvSpPr>
            <a:spLocks/>
          </p:cNvSpPr>
          <p:nvPr/>
        </p:nvSpPr>
        <p:spPr>
          <a:xfrm>
            <a:off x="-1" y="1584965"/>
            <a:ext cx="1296000" cy="15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Ins="180000" rtlCol="0" anchor="ctr">
            <a:noAutofit/>
          </a:bodyPr>
          <a:lstStyle/>
          <a:p>
            <a:r>
              <a:rPr lang="pt-BR" sz="1200" b="1" dirty="0"/>
              <a:t>Língua Portuguesa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636E7DDC-8511-4B91-9FCA-3D770300B3B5}"/>
              </a:ext>
            </a:extLst>
          </p:cNvPr>
          <p:cNvSpPr>
            <a:spLocks/>
          </p:cNvSpPr>
          <p:nvPr/>
        </p:nvSpPr>
        <p:spPr>
          <a:xfrm>
            <a:off x="-1" y="3271704"/>
            <a:ext cx="1296000" cy="15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/>
              <a:t>Matemática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3BDDB82-E418-4009-A120-B4147E9C0BD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841" t="31178" r="6129" b="9339"/>
          <a:stretch/>
        </p:blipFill>
        <p:spPr>
          <a:xfrm>
            <a:off x="1371869" y="1584965"/>
            <a:ext cx="7652139" cy="3270739"/>
          </a:xfrm>
          <a:prstGeom prst="rect">
            <a:avLst/>
          </a:prstGeom>
        </p:spPr>
      </p:pic>
      <p:grpSp>
        <p:nvGrpSpPr>
          <p:cNvPr id="8" name="Group 29">
            <a:extLst>
              <a:ext uri="{FF2B5EF4-FFF2-40B4-BE49-F238E27FC236}">
                <a16:creationId xmlns:a16="http://schemas.microsoft.com/office/drawing/2014/main" xmlns="" id="{DC6F04D0-4670-4AFF-8A4D-10C2B79E8C65}"/>
              </a:ext>
            </a:extLst>
          </p:cNvPr>
          <p:cNvGrpSpPr>
            <a:grpSpLocks/>
          </p:cNvGrpSpPr>
          <p:nvPr/>
        </p:nvGrpSpPr>
        <p:grpSpPr>
          <a:xfrm>
            <a:off x="1371869" y="1237981"/>
            <a:ext cx="7652139" cy="251793"/>
            <a:chOff x="115807" y="1237698"/>
            <a:chExt cx="2358609" cy="319456"/>
          </a:xfrm>
        </p:grpSpPr>
        <p:cxnSp>
          <p:nvCxnSpPr>
            <p:cNvPr id="9" name="Straight Connector 7">
              <a:extLst>
                <a:ext uri="{FF2B5EF4-FFF2-40B4-BE49-F238E27FC236}">
                  <a16:creationId xmlns:a16="http://schemas.microsoft.com/office/drawing/2014/main" xmlns="" id="{C70B3EA7-AD21-4D01-A8AA-E898849687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807" y="1557154"/>
              <a:ext cx="235860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9B830390-2FF6-40B2-8FDE-6F45E6B5E0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5807" y="1237698"/>
              <a:ext cx="2358609" cy="319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35998" numCol="1" anchor="b" anchorCtr="0" compatLnSpc="1">
              <a:prstTxWarp prst="textNoShape">
                <a:avLst/>
              </a:prstTxWarp>
              <a:spAutoFit/>
            </a:bodyPr>
            <a:lstStyle>
              <a:lvl1pPr marL="195263" indent="-1952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4813" indent="-2079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587375" indent="-1809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815975" indent="-2270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968375" indent="-150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1425575" indent="-150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+mn-lt"/>
                </a:defRPr>
              </a:lvl6pPr>
              <a:lvl7pPr marL="1882775" indent="-150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+mn-lt"/>
                </a:defRPr>
              </a:lvl7pPr>
              <a:lvl8pPr marL="2339975" indent="-150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+mn-lt"/>
                </a:defRPr>
              </a:lvl8pPr>
              <a:lvl9pPr marL="2797175" indent="-1508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303">
                <a:spcBef>
                  <a:spcPts val="0"/>
                </a:spcBef>
                <a:spcAft>
                  <a:spcPts val="0"/>
                </a:spcAft>
                <a:buClr>
                  <a:srgbClr val="020E66"/>
                </a:buClr>
                <a:buNone/>
              </a:pPr>
              <a:r>
                <a:rPr lang="pt-BR" b="1" kern="0" dirty="0">
                  <a:solidFill>
                    <a:srgbClr val="002060"/>
                  </a:solidFill>
                </a:rPr>
                <a:t>Diferença entre Nota Média total SAEB 2017 considerando o nível socioeconômico das escolas EM</a:t>
              </a:r>
              <a:endParaRPr lang="pt-BR" kern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2028EE0D-6255-4D90-88E7-49CF0D23E508}"/>
              </a:ext>
            </a:extLst>
          </p:cNvPr>
          <p:cNvSpPr txBox="1">
            <a:spLocks/>
          </p:cNvSpPr>
          <p:nvPr/>
        </p:nvSpPr>
        <p:spPr>
          <a:xfrm>
            <a:off x="35496" y="6021288"/>
            <a:ext cx="7272000" cy="56630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 smtClean="0">
                <a:solidFill>
                  <a:srgbClr val="002060"/>
                </a:solidFill>
              </a:rPr>
              <a:t>Nota: Nota média SAEB desse slide considera tanto a rede Pública quanto a rede Privada</a:t>
            </a:r>
          </a:p>
          <a:p>
            <a:r>
              <a:rPr lang="pt-BR" sz="1400" dirty="0" smtClean="0">
                <a:solidFill>
                  <a:srgbClr val="002060"/>
                </a:solidFill>
              </a:rPr>
              <a:t>Fonte: INEP, resultados SAEB 2017</a:t>
            </a:r>
            <a:endParaRPr lang="pt-BR" sz="1400" dirty="0">
              <a:solidFill>
                <a:srgbClr val="00206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BC0FBD-D481-4AE6-9066-7077ADF586A1}"/>
              </a:ext>
            </a:extLst>
          </p:cNvPr>
          <p:cNvGrpSpPr/>
          <p:nvPr/>
        </p:nvGrpSpPr>
        <p:grpSpPr>
          <a:xfrm>
            <a:off x="3851920" y="4928827"/>
            <a:ext cx="5149031" cy="485319"/>
            <a:chOff x="5089870" y="717738"/>
            <a:chExt cx="5149031" cy="485319"/>
          </a:xfrm>
        </p:grpSpPr>
        <p:sp>
          <p:nvSpPr>
            <p:cNvPr id="13" name="RectangleLegend1">
              <a:extLst>
                <a:ext uri="{FF2B5EF4-FFF2-40B4-BE49-F238E27FC236}">
                  <a16:creationId xmlns:a16="http://schemas.microsoft.com/office/drawing/2014/main" xmlns="" id="{BFE1D91F-1936-4A88-938A-2F9F5BEA0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870" y="775691"/>
              <a:ext cx="100328" cy="97434"/>
            </a:xfrm>
            <a:prstGeom prst="ellipse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4" name="RectangleLegend2">
              <a:extLst>
                <a:ext uri="{FF2B5EF4-FFF2-40B4-BE49-F238E27FC236}">
                  <a16:creationId xmlns:a16="http://schemas.microsoft.com/office/drawing/2014/main" xmlns="" id="{8B1D1BCC-D229-48A1-9BA2-BFFD03D74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870" y="1045566"/>
              <a:ext cx="100328" cy="97434"/>
            </a:xfrm>
            <a:prstGeom prst="ellipse">
              <a:avLst/>
            </a:prstGeom>
            <a:solidFill>
              <a:srgbClr val="00BD3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5" name="Legend1">
              <a:extLst>
                <a:ext uri="{FF2B5EF4-FFF2-40B4-BE49-F238E27FC236}">
                  <a16:creationId xmlns:a16="http://schemas.microsoft.com/office/drawing/2014/main" xmlns="" id="{FB0BEFF4-9EF4-49F1-B297-4D5BA7663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1003" y="717738"/>
              <a:ext cx="496789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400" dirty="0" err="1">
                  <a:latin typeface="+mn-lt"/>
                </a:rPr>
                <a:t>Média</a:t>
              </a:r>
              <a:r>
                <a:rPr lang="en-US" sz="1400" dirty="0">
                  <a:latin typeface="+mn-lt"/>
                </a:rPr>
                <a:t> dos </a:t>
              </a:r>
              <a:r>
                <a:rPr lang="en-US" sz="1400" dirty="0" err="1">
                  <a:latin typeface="+mn-lt"/>
                </a:rPr>
                <a:t>alunos</a:t>
              </a:r>
              <a:r>
                <a:rPr lang="en-US" sz="1400" dirty="0">
                  <a:latin typeface="+mn-lt"/>
                </a:rPr>
                <a:t> das </a:t>
              </a:r>
              <a:r>
                <a:rPr lang="en-US" sz="1400" dirty="0" err="1">
                  <a:latin typeface="+mn-lt"/>
                </a:rPr>
                <a:t>escolas</a:t>
              </a:r>
              <a:r>
                <a:rPr lang="en-US" sz="1400" dirty="0">
                  <a:latin typeface="+mn-lt"/>
                </a:rPr>
                <a:t> </a:t>
              </a:r>
              <a:r>
                <a:rPr lang="en-US" sz="1400" dirty="0" err="1">
                  <a:latin typeface="+mn-lt"/>
                </a:rPr>
                <a:t>alocadas</a:t>
              </a:r>
              <a:r>
                <a:rPr lang="en-US" sz="1400" dirty="0">
                  <a:latin typeface="+mn-lt"/>
                </a:rPr>
                <a:t> no </a:t>
              </a:r>
              <a:r>
                <a:rPr lang="en-US" sz="1400" dirty="0" err="1">
                  <a:latin typeface="+mn-lt"/>
                </a:rPr>
                <a:t>quintil</a:t>
              </a:r>
              <a:r>
                <a:rPr lang="en-US" sz="1400" dirty="0">
                  <a:latin typeface="+mn-lt"/>
                </a:rPr>
                <a:t> </a:t>
              </a:r>
              <a:r>
                <a:rPr lang="en-US" sz="1400" dirty="0" err="1">
                  <a:latin typeface="+mn-lt"/>
                </a:rPr>
                <a:t>mais</a:t>
              </a:r>
              <a:r>
                <a:rPr lang="en-US" sz="1400" dirty="0">
                  <a:latin typeface="+mn-lt"/>
                </a:rPr>
                <a:t> </a:t>
              </a:r>
              <a:r>
                <a:rPr lang="en-US" sz="1400" dirty="0" err="1">
                  <a:latin typeface="+mn-lt"/>
                </a:rPr>
                <a:t>baixo</a:t>
              </a:r>
              <a:r>
                <a:rPr lang="en-US" sz="1400" dirty="0">
                  <a:latin typeface="+mn-lt"/>
                </a:rPr>
                <a:t> de </a:t>
              </a:r>
              <a:r>
                <a:rPr lang="en-US" sz="1400" dirty="0" err="1">
                  <a:latin typeface="+mn-lt"/>
                </a:rPr>
                <a:t>INSE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16" name="Legend2">
              <a:extLst>
                <a:ext uri="{FF2B5EF4-FFF2-40B4-BE49-F238E27FC236}">
                  <a16:creationId xmlns:a16="http://schemas.microsoft.com/office/drawing/2014/main" xmlns="" id="{6A40C635-363C-4E1B-8312-CC302C6F6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1003" y="987613"/>
              <a:ext cx="485876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400" dirty="0" err="1"/>
                <a:t>Média</a:t>
              </a:r>
              <a:r>
                <a:rPr lang="en-US" sz="1400" dirty="0"/>
                <a:t> dos </a:t>
              </a:r>
              <a:r>
                <a:rPr lang="en-US" sz="1400" dirty="0" err="1"/>
                <a:t>alunos</a:t>
              </a:r>
              <a:r>
                <a:rPr lang="en-US" sz="1400" dirty="0"/>
                <a:t> das </a:t>
              </a:r>
              <a:r>
                <a:rPr lang="en-US" sz="1400" dirty="0" err="1"/>
                <a:t>escolas</a:t>
              </a:r>
              <a:r>
                <a:rPr lang="en-US" sz="1400" dirty="0"/>
                <a:t> </a:t>
              </a:r>
              <a:r>
                <a:rPr lang="en-US" sz="1400" dirty="0" err="1"/>
                <a:t>alocadas</a:t>
              </a:r>
              <a:r>
                <a:rPr lang="en-US" sz="1400" dirty="0"/>
                <a:t> no </a:t>
              </a:r>
              <a:r>
                <a:rPr lang="en-US" sz="1400" dirty="0" err="1"/>
                <a:t>quintil</a:t>
              </a:r>
              <a:r>
                <a:rPr lang="en-US" sz="1400" dirty="0"/>
                <a:t> </a:t>
              </a:r>
              <a:r>
                <a:rPr lang="en-US" sz="1400" dirty="0" err="1"/>
                <a:t>mais</a:t>
              </a:r>
              <a:r>
                <a:rPr lang="en-US" sz="1400" dirty="0"/>
                <a:t> alto de </a:t>
              </a:r>
              <a:r>
                <a:rPr lang="en-US" sz="1400" dirty="0" err="1"/>
                <a:t>INSE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5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648404" y="2952687"/>
            <a:ext cx="7576443" cy="407640"/>
            <a:chOff x="-2277054" y="1149152"/>
            <a:chExt cx="6718893" cy="407640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-2182897" y="1484784"/>
              <a:ext cx="6624736" cy="7200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"/>
            <p:cNvSpPr txBox="1"/>
            <p:nvPr/>
          </p:nvSpPr>
          <p:spPr>
            <a:xfrm>
              <a:off x="-2277054" y="1149152"/>
              <a:ext cx="2304256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 b="1" dirty="0">
                  <a:solidFill>
                    <a:srgbClr val="FF0000"/>
                  </a:solidFill>
                </a:rPr>
                <a:t>Média Brasil = 3,5</a:t>
              </a:r>
            </a:p>
          </p:txBody>
        </p:sp>
      </p:grp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318752" y="2276872"/>
          <a:ext cx="7668852" cy="377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Agrupar 9"/>
          <p:cNvGrpSpPr/>
          <p:nvPr/>
        </p:nvGrpSpPr>
        <p:grpSpPr>
          <a:xfrm>
            <a:off x="6971215" y="2014872"/>
            <a:ext cx="849422" cy="4137537"/>
            <a:chOff x="6882727" y="2014872"/>
            <a:chExt cx="849422" cy="4137537"/>
          </a:xfrm>
        </p:grpSpPr>
        <p:sp>
          <p:nvSpPr>
            <p:cNvPr id="11" name="Retângulo 10"/>
            <p:cNvSpPr/>
            <p:nvPr/>
          </p:nvSpPr>
          <p:spPr>
            <a:xfrm>
              <a:off x="7134792" y="2507644"/>
              <a:ext cx="324000" cy="3024000"/>
            </a:xfrm>
            <a:prstGeom prst="rect">
              <a:avLst/>
            </a:prstGeom>
            <a:solidFill>
              <a:srgbClr val="688FC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904020" y="5690744"/>
              <a:ext cx="828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 smtClean="0">
                  <a:solidFill>
                    <a:srgbClr val="1F497D"/>
                  </a:solidFill>
                </a:rPr>
                <a:t>2016</a:t>
              </a:r>
              <a:endParaRPr lang="pt-BR" sz="2400" dirty="0">
                <a:solidFill>
                  <a:srgbClr val="1F497D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882727" y="2014872"/>
              <a:ext cx="8281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dirty="0" smtClean="0">
                  <a:solidFill>
                    <a:srgbClr val="1F497D"/>
                  </a:solidFill>
                </a:rPr>
                <a:t>4,1</a:t>
              </a:r>
              <a:endParaRPr lang="pt-BR" sz="26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640580" y="1283508"/>
            <a:ext cx="893592" cy="4868901"/>
            <a:chOff x="7552092" y="1283508"/>
            <a:chExt cx="893592" cy="4868901"/>
          </a:xfrm>
        </p:grpSpPr>
        <p:sp>
          <p:nvSpPr>
            <p:cNvPr id="2" name="Retângulo 1"/>
            <p:cNvSpPr/>
            <p:nvPr/>
          </p:nvSpPr>
          <p:spPr>
            <a:xfrm>
              <a:off x="7812360" y="1802312"/>
              <a:ext cx="324000" cy="3718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17555" y="5690744"/>
              <a:ext cx="828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 smtClean="0">
                  <a:solidFill>
                    <a:srgbClr val="1F497D"/>
                  </a:solidFill>
                </a:rPr>
                <a:t>2017</a:t>
              </a:r>
              <a:endParaRPr lang="pt-BR" sz="2400" dirty="0">
                <a:solidFill>
                  <a:srgbClr val="1F497D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552092" y="1283508"/>
              <a:ext cx="8281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solidFill>
                    <a:srgbClr val="00B050"/>
                  </a:solidFill>
                </a:rPr>
                <a:t>4,5</a:t>
              </a:r>
              <a:endParaRPr lang="pt-BR" sz="2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</a:t>
            </a:r>
            <a:r>
              <a:rPr lang="pt-BR" i="1" dirty="0" smtClean="0">
                <a:solidFill>
                  <a:srgbClr val="002060"/>
                </a:solidFill>
              </a:rPr>
              <a:t>CAED/UFJF</a:t>
            </a:r>
            <a:r>
              <a:rPr lang="pt-BR" i="1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973" y="130212"/>
            <a:ext cx="4696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SÉRIE HISTÓRICA DO IDEPE – ENSINO MÉDIO</a:t>
            </a:r>
          </a:p>
        </p:txBody>
      </p:sp>
    </p:spTree>
    <p:extLst>
      <p:ext uri="{BB962C8B-B14F-4D97-AF65-F5344CB8AC3E}">
        <p14:creationId xmlns:p14="http://schemas.microsoft.com/office/powerpoint/2010/main" val="12138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4"/>
          <a:stretch/>
        </p:blipFill>
        <p:spPr>
          <a:xfrm>
            <a:off x="1331640" y="336330"/>
            <a:ext cx="7992888" cy="6117006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9" name="CaixaDeTexto 8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DA TAXA DE ABANDONO ESCOLAR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7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ráfico 217"/>
          <p:cNvGraphicFramePr>
            <a:graphicFrameLocks noGrp="1"/>
          </p:cNvGraphicFramePr>
          <p:nvPr>
            <p:extLst/>
          </p:nvPr>
        </p:nvGraphicFramePr>
        <p:xfrm>
          <a:off x="-238283" y="2255773"/>
          <a:ext cx="10044608" cy="325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 noGrp="1"/>
          </p:cNvGraphicFramePr>
          <p:nvPr>
            <p:extLst/>
          </p:nvPr>
        </p:nvGraphicFramePr>
        <p:xfrm flipH="1" flipV="1">
          <a:off x="-2988840" y="1858375"/>
          <a:ext cx="2736304" cy="28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Agrupar 14"/>
          <p:cNvGrpSpPr/>
          <p:nvPr/>
        </p:nvGrpSpPr>
        <p:grpSpPr>
          <a:xfrm>
            <a:off x="137961" y="1560172"/>
            <a:ext cx="1536171" cy="1409380"/>
            <a:chOff x="11521405" y="1812822"/>
            <a:chExt cx="5603324" cy="5603324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1405" y="1812822"/>
              <a:ext cx="5603324" cy="5603324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12572028" y="2998399"/>
              <a:ext cx="3312370" cy="3573011"/>
            </a:xfrm>
            <a:prstGeom prst="rect">
              <a:avLst/>
            </a:prstGeom>
            <a:noFill/>
          </p:spPr>
          <p:txBody>
            <a:bodyPr wrap="square" lIns="18286" tIns="18286" rIns="18286" bIns="18286" rtlCol="0">
              <a:spAutoFit/>
            </a:bodyPr>
            <a:lstStyle/>
            <a:p>
              <a:pPr algn="ctr"/>
              <a:r>
                <a:rPr lang="pt-BR" sz="1400" dirty="0">
                  <a:solidFill>
                    <a:schemeClr val="accent1">
                      <a:lumMod val="50000"/>
                    </a:schemeClr>
                  </a:solidFill>
                  <a:latin typeface="Britannic Bold" panose="020B0903060703020204" pitchFamily="34" charset="0"/>
                </a:rPr>
                <a:t>MENOR TAXA DE ABANDONO DO PAÍS</a:t>
              </a: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62957" y="11593"/>
            <a:ext cx="7046279" cy="660607"/>
          </a:xfrm>
          <a:prstGeom prst="rect">
            <a:avLst/>
          </a:prstGeom>
          <a:noFill/>
        </p:spPr>
        <p:txBody>
          <a:bodyPr wrap="square" lIns="44618" tIns="22309" rIns="44618" bIns="22309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TAXA DE ABANDONO </a:t>
            </a:r>
            <a:r>
              <a:rPr lang="pt-BR" sz="20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</a:p>
          <a:p>
            <a:pPr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+mj-lt"/>
                <a:cs typeface="Arial" charset="0"/>
              </a:rPr>
              <a:t>ENSINO </a:t>
            </a: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MÉDIO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0837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24,0%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898922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20,3%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675784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15,7%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2435093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12,7%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3215341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11,3%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973329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8,4%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732638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5,2%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500723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3,5%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268808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2,5%</a:t>
            </a:r>
          </a:p>
        </p:txBody>
      </p:sp>
      <p:sp>
        <p:nvSpPr>
          <p:cNvPr id="6" name="Seta para a Direita Listrada 5"/>
          <p:cNvSpPr/>
          <p:nvPr/>
        </p:nvSpPr>
        <p:spPr>
          <a:xfrm>
            <a:off x="8570412" y="5459059"/>
            <a:ext cx="438906" cy="418213"/>
          </a:xfrm>
          <a:prstGeom prst="striped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556627" y="62119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INEP/MEC 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053115" y="5559771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1,7%</a:t>
            </a:r>
          </a:p>
        </p:txBody>
      </p:sp>
      <p:sp>
        <p:nvSpPr>
          <p:cNvPr id="151" name="CaixaDeTexto 1"/>
          <p:cNvSpPr txBox="1"/>
          <p:nvPr/>
        </p:nvSpPr>
        <p:spPr>
          <a:xfrm>
            <a:off x="6705169" y="-4347864"/>
            <a:ext cx="1323215" cy="4902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 smtClean="0">
                <a:latin typeface="Century Gothic" panose="020B0502020202020204" pitchFamily="34" charset="0"/>
              </a:rPr>
              <a:t>4,5</a:t>
            </a:r>
            <a:endParaRPr lang="pt-BR" sz="2400" dirty="0"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5786" y="4099689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26º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07" name="CaixaDeTexto 206"/>
          <p:cNvSpPr txBox="1"/>
          <p:nvPr/>
        </p:nvSpPr>
        <p:spPr>
          <a:xfrm>
            <a:off x="887535" y="38796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20º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08" name="CaixaDeTexto 207"/>
          <p:cNvSpPr txBox="1"/>
          <p:nvPr/>
        </p:nvSpPr>
        <p:spPr>
          <a:xfrm>
            <a:off x="1669263" y="3638341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17º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09" name="CaixaDeTexto 208"/>
          <p:cNvSpPr txBox="1"/>
          <p:nvPr/>
        </p:nvSpPr>
        <p:spPr>
          <a:xfrm>
            <a:off x="2403734" y="3511957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15º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0" name="CaixaDeTexto 209"/>
          <p:cNvSpPr txBox="1"/>
          <p:nvPr/>
        </p:nvSpPr>
        <p:spPr>
          <a:xfrm>
            <a:off x="3208031" y="3217157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1" name="CaixaDeTexto 210"/>
          <p:cNvSpPr txBox="1"/>
          <p:nvPr/>
        </p:nvSpPr>
        <p:spPr>
          <a:xfrm>
            <a:off x="3999517" y="2512162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5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2" name="CaixaDeTexto 211"/>
          <p:cNvSpPr txBox="1"/>
          <p:nvPr/>
        </p:nvSpPr>
        <p:spPr>
          <a:xfrm>
            <a:off x="4721474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3" name="CaixaDeTexto 212"/>
          <p:cNvSpPr txBox="1"/>
          <p:nvPr/>
        </p:nvSpPr>
        <p:spPr>
          <a:xfrm>
            <a:off x="6299365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4" name="CaixaDeTexto 213"/>
          <p:cNvSpPr txBox="1"/>
          <p:nvPr/>
        </p:nvSpPr>
        <p:spPr>
          <a:xfrm>
            <a:off x="5494537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5" name="CaixaDeTexto 214"/>
          <p:cNvSpPr txBox="1"/>
          <p:nvPr/>
        </p:nvSpPr>
        <p:spPr>
          <a:xfrm>
            <a:off x="7115689" y="1341659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6" name="CaixaDeTexto 215"/>
          <p:cNvSpPr txBox="1"/>
          <p:nvPr/>
        </p:nvSpPr>
        <p:spPr>
          <a:xfrm>
            <a:off x="7792841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17" name="Retângulo 216"/>
          <p:cNvSpPr/>
          <p:nvPr/>
        </p:nvSpPr>
        <p:spPr>
          <a:xfrm>
            <a:off x="7814584" y="5559771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1,5%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219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7889452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7884368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7884368" y="1970708"/>
            <a:ext cx="648072" cy="28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7146405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7141321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7141321" y="1970708"/>
            <a:ext cx="648072" cy="28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6382936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6377852" y="1680092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6377852" y="1949992"/>
            <a:ext cx="648072" cy="28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5611570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5606486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5606486" y="1970707"/>
            <a:ext cx="648072" cy="28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4848101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4843017" y="1680092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4852651" y="1938384"/>
            <a:ext cx="648072" cy="2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4085074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4081285" y="283738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4081285" y="3168661"/>
            <a:ext cx="648072" cy="16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3324581" y="3974650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3323622" y="3582160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2548807" y="3826914"/>
            <a:ext cx="510481" cy="13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1778697" y="3974650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1776828" y="3964507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71897" r="54326"/>
          <a:stretch/>
        </p:blipFill>
        <p:spPr bwMode="auto">
          <a:xfrm>
            <a:off x="1003882" y="4797152"/>
            <a:ext cx="510481" cy="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999230" y="4255134"/>
            <a:ext cx="553097" cy="54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71897" r="54326"/>
          <a:stretch/>
        </p:blipFill>
        <p:spPr bwMode="auto">
          <a:xfrm>
            <a:off x="279532" y="4805539"/>
            <a:ext cx="510481" cy="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55724"/>
          <a:stretch/>
        </p:blipFill>
        <p:spPr bwMode="auto">
          <a:xfrm>
            <a:off x="275786" y="4419657"/>
            <a:ext cx="553097" cy="3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7213813" y="4408383"/>
            <a:ext cx="405977" cy="2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4618" tIns="22309" rIns="44618" bIns="22309"/>
          <a:lstStyle/>
          <a:p>
            <a:pPr eaLnBrk="1" hangingPunct="1"/>
            <a:r>
              <a:rPr lang="pt-BR" altLang="pt-BR" sz="1867">
                <a:solidFill>
                  <a:srgbClr val="FFFFFF"/>
                </a:solidFill>
              </a:rPr>
              <a:t>3.6</a:t>
            </a: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5389881" y="5030683"/>
            <a:ext cx="405977" cy="25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4618" tIns="22309" rIns="44618" bIns="22309"/>
          <a:lstStyle/>
          <a:p>
            <a:pPr eaLnBrk="1" hangingPunct="1"/>
            <a:r>
              <a:rPr lang="pt-BR" altLang="pt-BR" sz="1867">
                <a:solidFill>
                  <a:srgbClr val="FFFFFF"/>
                </a:solidFill>
              </a:rPr>
              <a:t>3.1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37623" y="2963986"/>
            <a:ext cx="29571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>
                <a:solidFill>
                  <a:srgbClr val="002060"/>
                </a:solidFill>
              </a:rPr>
              <a:t>Educação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3026228" y="2134090"/>
            <a:ext cx="0" cy="272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educacao.pe.gov.br/portal/upload/galeria/523/DSC_2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65" y="2597034"/>
            <a:ext cx="2755200" cy="18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ezerros.pe.gov.br/editor/images/Image/Erem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"/>
          <a:stretch/>
        </p:blipFill>
        <p:spPr bwMode="auto">
          <a:xfrm>
            <a:off x="3362265" y="904110"/>
            <a:ext cx="2755200" cy="16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://2.bp.blogspot.com/-1W35FmfyVkg/VBm414d-A2I/AAAAAAAADiM/_PAUQpkfwI0/s1600/IMG_6984.JPG"/>
          <p:cNvSpPr>
            <a:spLocks noChangeAspect="1" noChangeArrowheads="1"/>
          </p:cNvSpPr>
          <p:nvPr/>
        </p:nvSpPr>
        <p:spPr bwMode="auto">
          <a:xfrm>
            <a:off x="364067" y="101177"/>
            <a:ext cx="284480" cy="2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344" tIns="42672" rIns="85344" bIns="42672" numCol="1" anchor="t" anchorCtr="0" compatLnSpc="1">
            <a:prstTxWarp prst="textNoShape">
              <a:avLst/>
            </a:prstTxWarp>
          </a:bodyPr>
          <a:lstStyle/>
          <a:p>
            <a:endParaRPr lang="pt-BR" sz="3173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65" y="4441538"/>
            <a:ext cx="2755200" cy="183565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85270" y="1498588"/>
            <a:ext cx="2553600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86" b="1" dirty="0">
                <a:solidFill>
                  <a:srgbClr val="002060"/>
                </a:solidFill>
              </a:rPr>
              <a:t>Universidade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184979" y="3064229"/>
            <a:ext cx="2553600" cy="10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86" b="1" dirty="0">
                <a:solidFill>
                  <a:srgbClr val="002060"/>
                </a:solidFill>
              </a:rPr>
              <a:t>Mercado de trabalho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184688" y="5115194"/>
            <a:ext cx="2553600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86" b="1" dirty="0">
                <a:solidFill>
                  <a:srgbClr val="002060"/>
                </a:solidFill>
              </a:rPr>
              <a:t>Futuro</a:t>
            </a:r>
          </a:p>
        </p:txBody>
      </p:sp>
      <p:sp>
        <p:nvSpPr>
          <p:cNvPr id="2" name="Retângulo 1"/>
          <p:cNvSpPr/>
          <p:nvPr/>
        </p:nvSpPr>
        <p:spPr>
          <a:xfrm>
            <a:off x="56825" y="134606"/>
            <a:ext cx="3279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EDUCAÇÃO EM PERNAMBUCO</a:t>
            </a:r>
          </a:p>
        </p:txBody>
      </p:sp>
    </p:spTree>
    <p:extLst>
      <p:ext uri="{BB962C8B-B14F-4D97-AF65-F5344CB8AC3E}">
        <p14:creationId xmlns:p14="http://schemas.microsoft.com/office/powerpoint/2010/main" val="33536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" y="170218"/>
            <a:ext cx="9096315" cy="60122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884" y="2853254"/>
            <a:ext cx="782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highlight>
                  <a:srgbClr val="000080"/>
                </a:highlight>
              </a:rPr>
              <a:t>“ PREPARA PARA A </a:t>
            </a:r>
            <a:r>
              <a:rPr lang="pt-BR" sz="5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highlight>
                  <a:srgbClr val="000080"/>
                </a:highlight>
              </a:rPr>
              <a:t>VIDA”   </a:t>
            </a:r>
            <a:endParaRPr lang="pt-BR" sz="56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5" name="AutoShape 6" descr="http://2.bp.blogspot.com/-1W35FmfyVkg/VBm414d-A2I/AAAAAAAADiM/_PAUQpkfwI0/s1600/IMG_6984.JPG"/>
          <p:cNvSpPr>
            <a:spLocks noChangeAspect="1" noChangeArrowheads="1"/>
          </p:cNvSpPr>
          <p:nvPr/>
        </p:nvSpPr>
        <p:spPr bwMode="auto">
          <a:xfrm>
            <a:off x="338001" y="533542"/>
            <a:ext cx="278461" cy="2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344" tIns="42672" rIns="85344" bIns="42672" numCol="1" anchor="t" anchorCtr="0" compatLnSpc="1">
            <a:prstTxWarp prst="textNoShape">
              <a:avLst/>
            </a:prstTxWarp>
          </a:bodyPr>
          <a:lstStyle/>
          <a:p>
            <a:endParaRPr lang="pt-BR" sz="3173"/>
          </a:p>
        </p:txBody>
      </p:sp>
    </p:spTree>
    <p:extLst>
      <p:ext uri="{BB962C8B-B14F-4D97-AF65-F5344CB8AC3E}">
        <p14:creationId xmlns:p14="http://schemas.microsoft.com/office/powerpoint/2010/main" val="2695411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2"/>
          <p:cNvSpPr txBox="1">
            <a:spLocks noChangeArrowheads="1"/>
          </p:cNvSpPr>
          <p:nvPr/>
        </p:nvSpPr>
        <p:spPr bwMode="auto">
          <a:xfrm>
            <a:off x="137000" y="146128"/>
            <a:ext cx="5400600" cy="185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egoe UI Black" pitchFamily="34" charset="0"/>
              </a:rPr>
              <a:t>ESCOLAS EM TEMPO INTEGRAL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egoe UI Black" pitchFamily="34" charset="0"/>
              </a:rPr>
              <a:t>PERNAMBUCO</a:t>
            </a:r>
            <a:endParaRPr lang="pt-BR" altLang="pt-BR" sz="2800" b="1" dirty="0">
              <a:solidFill>
                <a:schemeClr val="bg1"/>
              </a:solidFill>
              <a:latin typeface="Century Gothic" panose="020B0502020202020204" pitchFamily="34" charset="0"/>
              <a:cs typeface="Segoe UI Black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1050" b="1" dirty="0" smtClean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Segoe UI Black" pitchFamily="34" charset="0"/>
                <a:cs typeface="Segoe UI Semibold" panose="020B0702040204020203" pitchFamily="34" charset="0"/>
              </a:rPr>
              <a:t>FRED AMANCIO</a:t>
            </a:r>
            <a:endParaRPr lang="pt-BR" altLang="pt-BR" sz="2400" dirty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Segoe UI Black" pitchFamily="34" charset="0"/>
                <a:cs typeface="Segoe UI Semibold" panose="020B0702040204020203" pitchFamily="34" charset="0"/>
              </a:rPr>
              <a:t>Secretário de Educação e Esportes</a:t>
            </a:r>
            <a:endParaRPr lang="pt-BR" altLang="pt-BR" sz="2400" dirty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6" y="5151207"/>
            <a:ext cx="2459433" cy="1459862"/>
          </a:xfrm>
          <a:prstGeom prst="roundRect">
            <a:avLst>
              <a:gd name="adj" fmla="val 38145"/>
            </a:avLst>
          </a:prstGeom>
        </p:spPr>
      </p:pic>
      <p:pic>
        <p:nvPicPr>
          <p:cNvPr id="15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67000"/>
            <a:ext cx="21558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513263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43" y="882699"/>
            <a:ext cx="21050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>
            <a:spLocks noChangeAspect="1"/>
          </p:cNvSpPr>
          <p:nvPr/>
        </p:nvSpPr>
        <p:spPr>
          <a:xfrm>
            <a:off x="5025540" y="3299732"/>
            <a:ext cx="2124000" cy="21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42875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0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ixaDeTexto 4"/>
          <p:cNvSpPr txBox="1">
            <a:spLocks noChangeArrowheads="1"/>
          </p:cNvSpPr>
          <p:nvPr/>
        </p:nvSpPr>
        <p:spPr bwMode="auto">
          <a:xfrm>
            <a:off x="258316" y="2177029"/>
            <a:ext cx="8300297" cy="16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2613" dirty="0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Novos insumos pedagógicos e oferta de experiências inovadoras para tornar a escola mais atrativa e potencializar o aprendizado;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258432" y="1268760"/>
            <a:ext cx="8300297" cy="4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Infraestrutura escolar;</a:t>
            </a:r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258432" y="3652392"/>
            <a:ext cx="8300297" cy="12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2613" dirty="0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Pacto pela Educação: Gestão por Resultados aplicada à Educação.</a:t>
            </a: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258432" y="1890093"/>
            <a:ext cx="8300297" cy="4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Foco no Ensino Médio Integral e Técnico;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565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EIXOS ESTRATÉGICOS PARA O ENSINO MÉDIO 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EM PERNAMBUCO</a:t>
            </a:r>
          </a:p>
        </p:txBody>
      </p:sp>
    </p:spTree>
    <p:extLst>
      <p:ext uri="{BB962C8B-B14F-4D97-AF65-F5344CB8AC3E}">
        <p14:creationId xmlns:p14="http://schemas.microsoft.com/office/powerpoint/2010/main" val="42009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8976"/>
            <a:ext cx="9209894" cy="6094360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NA EDUCAÇÃO INTEGRAL</a:t>
            </a:r>
            <a:endParaRPr lang="pt-BR" sz="2400" b="1" dirty="0">
              <a:solidFill>
                <a:srgbClr val="006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2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152" y="54262"/>
            <a:ext cx="4910244" cy="660607"/>
          </a:xfrm>
          <a:prstGeom prst="rect">
            <a:avLst/>
          </a:prstGeom>
          <a:noFill/>
        </p:spPr>
        <p:txBody>
          <a:bodyPr lIns="44618" tIns="22309" rIns="44618" bIns="22309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EDUCAÇÃO INTEGRAL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HISTÓRICO DE IMPLANTAÇÃO</a:t>
            </a:r>
          </a:p>
        </p:txBody>
      </p:sp>
      <p:sp>
        <p:nvSpPr>
          <p:cNvPr id="2" name="Pentágono 1"/>
          <p:cNvSpPr/>
          <p:nvPr/>
        </p:nvSpPr>
        <p:spPr>
          <a:xfrm>
            <a:off x="1784284" y="2671968"/>
            <a:ext cx="1462857" cy="638400"/>
          </a:xfrm>
          <a:prstGeom prst="homePlat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rIns="33600" rtlCol="0" anchor="ctr"/>
          <a:lstStyle/>
          <a:p>
            <a:pPr algn="ctr"/>
            <a:r>
              <a:rPr lang="pt-BR" sz="1625" b="1" dirty="0" smtClean="0"/>
              <a:t>2007</a:t>
            </a:r>
            <a:endParaRPr lang="pt-BR" sz="1625" b="1" dirty="0"/>
          </a:p>
        </p:txBody>
      </p:sp>
      <p:sp>
        <p:nvSpPr>
          <p:cNvPr id="12" name="Divisa 11"/>
          <p:cNvSpPr/>
          <p:nvPr/>
        </p:nvSpPr>
        <p:spPr>
          <a:xfrm>
            <a:off x="4164719" y="2671968"/>
            <a:ext cx="1462857" cy="638400"/>
          </a:xfrm>
          <a:prstGeom prst="chevron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rIns="33600" rtlCol="0" anchor="ctr"/>
          <a:lstStyle/>
          <a:p>
            <a:pPr algn="ctr"/>
            <a:r>
              <a:rPr lang="pt-BR" sz="1625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3" name="Divisa 12"/>
          <p:cNvSpPr/>
          <p:nvPr/>
        </p:nvSpPr>
        <p:spPr>
          <a:xfrm>
            <a:off x="5355417" y="2671968"/>
            <a:ext cx="1462857" cy="638400"/>
          </a:xfrm>
          <a:prstGeom prst="chevron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rIns="33600" rtlCol="0" anchor="ctr"/>
          <a:lstStyle/>
          <a:p>
            <a:pPr algn="ctr"/>
            <a:r>
              <a:rPr lang="pt-BR" sz="1625" b="1" dirty="0" smtClean="0">
                <a:solidFill>
                  <a:schemeClr val="bg1"/>
                </a:solidFill>
              </a:rPr>
              <a:t>2014</a:t>
            </a:r>
            <a:endParaRPr lang="pt-BR" sz="1625" b="1" dirty="0">
              <a:solidFill>
                <a:schemeClr val="bg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6546116" y="2671968"/>
            <a:ext cx="1462857" cy="638400"/>
          </a:xfrm>
          <a:prstGeom prst="chevron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rIns="33600" rtlCol="0" anchor="ctr"/>
          <a:lstStyle/>
          <a:p>
            <a:pPr algn="ctr"/>
            <a:r>
              <a:rPr lang="pt-BR" sz="1625" b="1" dirty="0" smtClean="0">
                <a:solidFill>
                  <a:schemeClr val="bg1"/>
                </a:solidFill>
              </a:rPr>
              <a:t>2018</a:t>
            </a:r>
            <a:endParaRPr lang="pt-BR" sz="1625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latest (1280×89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" y="2667279"/>
            <a:ext cx="1611776" cy="11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3214" y="3812157"/>
            <a:ext cx="1646378" cy="780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25" b="1" dirty="0"/>
              <a:t>Pernambuco</a:t>
            </a:r>
          </a:p>
          <a:p>
            <a:pPr algn="ctr"/>
            <a:r>
              <a:rPr lang="pt-BR" sz="1422" dirty="0"/>
              <a:t>Ensino Médio</a:t>
            </a:r>
          </a:p>
          <a:p>
            <a:pPr algn="ctr"/>
            <a:r>
              <a:rPr lang="pt-BR" sz="1422" dirty="0"/>
              <a:t>Rede Estadual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1646123" y="3361792"/>
            <a:ext cx="1462857" cy="16800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3600" rIns="18286" bIns="0" rtlCol="0" anchor="ctr" anchorCtr="1"/>
          <a:lstStyle/>
          <a:p>
            <a:pPr algn="ctr"/>
            <a:r>
              <a:rPr lang="pt-BR" sz="1625" b="1" dirty="0">
                <a:solidFill>
                  <a:srgbClr val="002060"/>
                </a:solidFill>
              </a:rPr>
              <a:t>Início da Expansão</a:t>
            </a:r>
            <a:r>
              <a:rPr lang="pt-BR" sz="1625" dirty="0">
                <a:solidFill>
                  <a:srgbClr val="002060"/>
                </a:solidFill>
              </a:rPr>
              <a:t> da Rede de Educação em Tempo Integral</a:t>
            </a:r>
          </a:p>
        </p:txBody>
      </p:sp>
      <p:sp>
        <p:nvSpPr>
          <p:cNvPr id="19" name="Retângulo Arredondado 18"/>
          <p:cNvSpPr/>
          <p:nvPr/>
        </p:nvSpPr>
        <p:spPr>
          <a:xfrm>
            <a:off x="4132112" y="3360560"/>
            <a:ext cx="1371429" cy="13776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tIns="33600" rIns="18286" bIns="33600" rtlCol="0" anchor="ctr" anchorCtr="1"/>
          <a:lstStyle/>
          <a:p>
            <a:pPr algn="ctr"/>
            <a:r>
              <a:rPr lang="pt-BR" sz="1625" b="1" dirty="0">
                <a:solidFill>
                  <a:srgbClr val="002060"/>
                </a:solidFill>
              </a:rPr>
              <a:t>165 escolas</a:t>
            </a:r>
            <a:r>
              <a:rPr lang="pt-BR" sz="1625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pt-BR" sz="1625" b="1" dirty="0">
                <a:solidFill>
                  <a:srgbClr val="002060"/>
                </a:solidFill>
              </a:rPr>
              <a:t>21,5% </a:t>
            </a:r>
            <a:r>
              <a:rPr lang="pt-BR" sz="1625" dirty="0">
                <a:solidFill>
                  <a:srgbClr val="002060"/>
                </a:solidFill>
              </a:rPr>
              <a:t>das escolas da Rede</a:t>
            </a:r>
            <a:endParaRPr lang="pt-BR" sz="1625" b="1" dirty="0">
              <a:solidFill>
                <a:srgbClr val="002060"/>
              </a:solidFill>
            </a:endParaRPr>
          </a:p>
        </p:txBody>
      </p:sp>
      <p:sp>
        <p:nvSpPr>
          <p:cNvPr id="21" name="Retângulo Arredondado 20"/>
          <p:cNvSpPr/>
          <p:nvPr/>
        </p:nvSpPr>
        <p:spPr>
          <a:xfrm>
            <a:off x="5405196" y="938216"/>
            <a:ext cx="1371429" cy="16800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tIns="33600" rIns="18286" bIns="33600" rtlCol="0" anchor="t" anchorCtr="1"/>
          <a:lstStyle/>
          <a:p>
            <a:pPr algn="ctr"/>
            <a:r>
              <a:rPr lang="pt-BR" sz="1625" b="1" dirty="0" smtClean="0">
                <a:solidFill>
                  <a:srgbClr val="002060"/>
                </a:solidFill>
              </a:rPr>
              <a:t>326 escolas:</a:t>
            </a:r>
            <a:endParaRPr lang="pt-BR" sz="1625" dirty="0">
              <a:solidFill>
                <a:srgbClr val="002060"/>
              </a:solidFill>
            </a:endParaRPr>
          </a:p>
          <a:p>
            <a:pPr algn="ctr"/>
            <a:r>
              <a:rPr lang="pt-BR" sz="1625" dirty="0" smtClean="0">
                <a:solidFill>
                  <a:srgbClr val="002060"/>
                </a:solidFill>
              </a:rPr>
              <a:t>300 </a:t>
            </a:r>
            <a:r>
              <a:rPr lang="pt-BR" sz="1625" dirty="0" err="1" smtClean="0">
                <a:solidFill>
                  <a:srgbClr val="002060"/>
                </a:solidFill>
              </a:rPr>
              <a:t>EREMs</a:t>
            </a:r>
            <a:r>
              <a:rPr lang="pt-BR" sz="1625" dirty="0" smtClean="0">
                <a:solidFill>
                  <a:srgbClr val="002060"/>
                </a:solidFill>
              </a:rPr>
              <a:t>;</a:t>
            </a:r>
          </a:p>
          <a:p>
            <a:pPr algn="ctr"/>
            <a:r>
              <a:rPr lang="pt-BR" sz="1625" dirty="0" smtClean="0">
                <a:solidFill>
                  <a:srgbClr val="002060"/>
                </a:solidFill>
              </a:rPr>
              <a:t>26 </a:t>
            </a:r>
            <a:r>
              <a:rPr lang="pt-BR" sz="1625" dirty="0" err="1" smtClean="0">
                <a:solidFill>
                  <a:srgbClr val="002060"/>
                </a:solidFill>
              </a:rPr>
              <a:t>ETEs</a:t>
            </a:r>
            <a:endParaRPr lang="pt-BR" sz="1625" b="1" dirty="0">
              <a:solidFill>
                <a:srgbClr val="002060"/>
              </a:solidFill>
            </a:endParaRPr>
          </a:p>
        </p:txBody>
      </p:sp>
      <p:sp>
        <p:nvSpPr>
          <p:cNvPr id="26" name="Retângulo Arredondado 25"/>
          <p:cNvSpPr/>
          <p:nvPr/>
        </p:nvSpPr>
        <p:spPr>
          <a:xfrm>
            <a:off x="6612337" y="3360560"/>
            <a:ext cx="1353143" cy="13776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tIns="33600" rIns="18286" bIns="33600" rtlCol="0" anchor="ctr" anchorCtr="1"/>
          <a:lstStyle/>
          <a:p>
            <a:pPr algn="ctr"/>
            <a:r>
              <a:rPr lang="pt-BR" sz="1625" b="1" dirty="0" smtClean="0">
                <a:solidFill>
                  <a:srgbClr val="002060"/>
                </a:solidFill>
              </a:rPr>
              <a:t>412 </a:t>
            </a:r>
            <a:r>
              <a:rPr lang="pt-BR" sz="1625" b="1" dirty="0">
                <a:solidFill>
                  <a:srgbClr val="002060"/>
                </a:solidFill>
              </a:rPr>
              <a:t>escolas</a:t>
            </a:r>
            <a:endParaRPr lang="pt-BR" sz="1625" dirty="0">
              <a:solidFill>
                <a:srgbClr val="002060"/>
              </a:solidFill>
            </a:endParaRPr>
          </a:p>
          <a:p>
            <a:pPr algn="ctr"/>
            <a:r>
              <a:rPr lang="pt-BR" sz="1625" b="1" dirty="0" smtClean="0">
                <a:solidFill>
                  <a:srgbClr val="002060"/>
                </a:solidFill>
              </a:rPr>
              <a:t>54%</a:t>
            </a:r>
            <a:r>
              <a:rPr lang="pt-BR" sz="1625" dirty="0" smtClean="0">
                <a:solidFill>
                  <a:srgbClr val="002060"/>
                </a:solidFill>
              </a:rPr>
              <a:t> </a:t>
            </a:r>
            <a:r>
              <a:rPr lang="pt-BR" sz="1625" dirty="0">
                <a:solidFill>
                  <a:srgbClr val="002060"/>
                </a:solidFill>
              </a:rPr>
              <a:t>das escolas de Ensino Médio da Rede</a:t>
            </a:r>
            <a:endParaRPr lang="pt-BR" sz="1625" b="1" dirty="0">
              <a:solidFill>
                <a:srgbClr val="002060"/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7380312" y="4860592"/>
            <a:ext cx="1512168" cy="1592744"/>
            <a:chOff x="15049797" y="6350143"/>
            <a:chExt cx="2977080" cy="3135716"/>
          </a:xfrm>
        </p:grpSpPr>
        <p:grpSp>
          <p:nvGrpSpPr>
            <p:cNvPr id="10" name="Agrupar 9"/>
            <p:cNvGrpSpPr/>
            <p:nvPr/>
          </p:nvGrpSpPr>
          <p:grpSpPr>
            <a:xfrm>
              <a:off x="15049797" y="6546837"/>
              <a:ext cx="576064" cy="2838757"/>
              <a:chOff x="15049797" y="6546837"/>
              <a:chExt cx="576064" cy="2838757"/>
            </a:xfrm>
          </p:grpSpPr>
          <p:sp>
            <p:nvSpPr>
              <p:cNvPr id="22" name="Retângulo Arredondado 21"/>
              <p:cNvSpPr/>
              <p:nvPr/>
            </p:nvSpPr>
            <p:spPr>
              <a:xfrm>
                <a:off x="15049797" y="6546837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Arredondado 22"/>
              <p:cNvSpPr/>
              <p:nvPr/>
            </p:nvSpPr>
            <p:spPr>
              <a:xfrm>
                <a:off x="15049797" y="6768400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 Arredondado 23"/>
              <p:cNvSpPr/>
              <p:nvPr/>
            </p:nvSpPr>
            <p:spPr>
              <a:xfrm>
                <a:off x="15049797" y="6989963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Retângulo Arredondado 24"/>
              <p:cNvSpPr/>
              <p:nvPr/>
            </p:nvSpPr>
            <p:spPr>
              <a:xfrm>
                <a:off x="15049797" y="7211526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Retângulo Arredondado 26"/>
              <p:cNvSpPr/>
              <p:nvPr/>
            </p:nvSpPr>
            <p:spPr>
              <a:xfrm>
                <a:off x="15049797" y="7433089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Retângulo Arredondado 27"/>
              <p:cNvSpPr/>
              <p:nvPr/>
            </p:nvSpPr>
            <p:spPr>
              <a:xfrm>
                <a:off x="15049797" y="7654652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 Arredondado 28"/>
              <p:cNvSpPr/>
              <p:nvPr/>
            </p:nvSpPr>
            <p:spPr>
              <a:xfrm>
                <a:off x="15049797" y="7876215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Retângulo Arredondado 29"/>
              <p:cNvSpPr/>
              <p:nvPr/>
            </p:nvSpPr>
            <p:spPr>
              <a:xfrm>
                <a:off x="15049797" y="8097778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Retângulo Arredondado 30"/>
              <p:cNvSpPr/>
              <p:nvPr/>
            </p:nvSpPr>
            <p:spPr>
              <a:xfrm>
                <a:off x="15049797" y="8319341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Retângulo Arredondado 31"/>
              <p:cNvSpPr/>
              <p:nvPr/>
            </p:nvSpPr>
            <p:spPr>
              <a:xfrm>
                <a:off x="15049797" y="8540904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Retângulo Arredondado 32"/>
              <p:cNvSpPr/>
              <p:nvPr/>
            </p:nvSpPr>
            <p:spPr>
              <a:xfrm>
                <a:off x="15049797" y="8762467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Retângulo Arredondado 33"/>
              <p:cNvSpPr/>
              <p:nvPr/>
            </p:nvSpPr>
            <p:spPr>
              <a:xfrm>
                <a:off x="15049797" y="8984030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Retângulo Arredondado 34"/>
              <p:cNvSpPr/>
              <p:nvPr/>
            </p:nvSpPr>
            <p:spPr>
              <a:xfrm>
                <a:off x="15049797" y="9205594"/>
                <a:ext cx="576064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CaixaDeTexto 8"/>
            <p:cNvSpPr txBox="1"/>
            <p:nvPr/>
          </p:nvSpPr>
          <p:spPr>
            <a:xfrm>
              <a:off x="15625861" y="6350143"/>
              <a:ext cx="2401016" cy="313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25" dirty="0" smtClean="0">
                  <a:solidFill>
                    <a:srgbClr val="002060"/>
                  </a:solidFill>
                </a:rPr>
                <a:t>57% </a:t>
              </a:r>
              <a:r>
                <a:rPr lang="pt-BR" sz="1625" dirty="0">
                  <a:solidFill>
                    <a:srgbClr val="002060"/>
                  </a:solidFill>
                </a:rPr>
                <a:t>dos estudantes que ingressam no Ensino Médio.</a:t>
              </a:r>
            </a:p>
          </p:txBody>
        </p:sp>
      </p:grpSp>
      <p:sp>
        <p:nvSpPr>
          <p:cNvPr id="39" name="Retângulo Arredondado 38"/>
          <p:cNvSpPr/>
          <p:nvPr/>
        </p:nvSpPr>
        <p:spPr>
          <a:xfrm>
            <a:off x="7380312" y="564159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40" name="Retângulo Arredondado 39"/>
          <p:cNvSpPr/>
          <p:nvPr/>
        </p:nvSpPr>
        <p:spPr>
          <a:xfrm>
            <a:off x="7380312" y="575413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Arredondado 40"/>
          <p:cNvSpPr/>
          <p:nvPr/>
        </p:nvSpPr>
        <p:spPr>
          <a:xfrm>
            <a:off x="7380312" y="586667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Arredondado 41"/>
          <p:cNvSpPr/>
          <p:nvPr/>
        </p:nvSpPr>
        <p:spPr>
          <a:xfrm>
            <a:off x="7380312" y="597921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Arredondado 42"/>
          <p:cNvSpPr/>
          <p:nvPr/>
        </p:nvSpPr>
        <p:spPr>
          <a:xfrm>
            <a:off x="7380312" y="609175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Arredondado 43"/>
          <p:cNvSpPr/>
          <p:nvPr/>
        </p:nvSpPr>
        <p:spPr>
          <a:xfrm>
            <a:off x="7380312" y="620429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Arredondado 44"/>
          <p:cNvSpPr/>
          <p:nvPr/>
        </p:nvSpPr>
        <p:spPr>
          <a:xfrm>
            <a:off x="7380312" y="6316839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Arredondado 45"/>
          <p:cNvSpPr/>
          <p:nvPr/>
        </p:nvSpPr>
        <p:spPr>
          <a:xfrm>
            <a:off x="7380312" y="5523518"/>
            <a:ext cx="292604" cy="9142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37" name="Divisa 36"/>
          <p:cNvSpPr/>
          <p:nvPr/>
        </p:nvSpPr>
        <p:spPr>
          <a:xfrm>
            <a:off x="2974808" y="2671968"/>
            <a:ext cx="1462857" cy="638400"/>
          </a:xfrm>
          <a:prstGeom prst="chevron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rIns="33600" rtlCol="0" anchor="ctr"/>
          <a:lstStyle/>
          <a:p>
            <a:pPr algn="ctr"/>
            <a:r>
              <a:rPr lang="pt-BR" sz="1625" b="1" dirty="0" smtClean="0">
                <a:solidFill>
                  <a:schemeClr val="bg1"/>
                </a:solidFill>
              </a:rPr>
              <a:t>2008</a:t>
            </a:r>
            <a:endParaRPr lang="pt-BR" sz="1625" b="1" dirty="0">
              <a:solidFill>
                <a:schemeClr val="bg1"/>
              </a:solidFill>
            </a:endParaRPr>
          </a:p>
        </p:txBody>
      </p:sp>
      <p:sp>
        <p:nvSpPr>
          <p:cNvPr id="38" name="Retângulo Arredondado 37"/>
          <p:cNvSpPr/>
          <p:nvPr/>
        </p:nvSpPr>
        <p:spPr>
          <a:xfrm>
            <a:off x="2843808" y="1137760"/>
            <a:ext cx="1512168" cy="146965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600" tIns="33600" rIns="18286" bIns="33600" rtlCol="0" anchor="t" anchorCtr="1"/>
          <a:lstStyle/>
          <a:p>
            <a:pPr algn="ctr"/>
            <a:r>
              <a:rPr lang="pt-BR" sz="1625" b="1" dirty="0">
                <a:solidFill>
                  <a:srgbClr val="002060"/>
                </a:solidFill>
              </a:rPr>
              <a:t>Lei Complementar nº 125, de 10 de julho de </a:t>
            </a:r>
            <a:r>
              <a:rPr lang="pt-BR" sz="1625" b="1" dirty="0" smtClean="0">
                <a:solidFill>
                  <a:srgbClr val="002060"/>
                </a:solidFill>
              </a:rPr>
              <a:t>2008</a:t>
            </a:r>
            <a:endParaRPr lang="pt-BR" sz="1625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4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6" grpId="0" animBg="1"/>
      <p:bldP spid="19" grpId="0" animBg="1"/>
      <p:bldP spid="21" grpId="0" animBg="1"/>
      <p:bldP spid="2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C:\Users\maira.fischer\Desktop\Fotos Apresentação Gov\Aluna ET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3811" y="3253562"/>
            <a:ext cx="3678056" cy="2352682"/>
          </a:xfrm>
          <a:prstGeom prst="rect">
            <a:avLst/>
          </a:prstGeom>
          <a:noFill/>
        </p:spPr>
      </p:pic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6"/>
          <a:stretch/>
        </p:blipFill>
        <p:spPr>
          <a:xfrm>
            <a:off x="3362879" y="1124744"/>
            <a:ext cx="3255219" cy="26190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" y="3145000"/>
            <a:ext cx="3742093" cy="2478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8321" y="794200"/>
            <a:ext cx="4572000" cy="21742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21653">
              <a:spcBef>
                <a:spcPct val="20000"/>
              </a:spcBef>
              <a:defRPr/>
            </a:pPr>
            <a:r>
              <a:rPr lang="pt-BR" altLang="pt-BR" sz="1828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412 </a:t>
            </a:r>
            <a:r>
              <a:rPr lang="pt-BR" altLang="pt-BR" sz="1828" dirty="0">
                <a:solidFill>
                  <a:srgbClr val="002060"/>
                </a:solidFill>
                <a:latin typeface="Arial" panose="020B0604020202020204" pitchFamily="34" charset="0"/>
              </a:rPr>
              <a:t>escolas, sendo</a:t>
            </a:r>
            <a:r>
              <a:rPr lang="pt-BR" altLang="pt-BR" sz="1828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defTabSz="621653">
              <a:spcBef>
                <a:spcPct val="20000"/>
              </a:spcBef>
              <a:defRPr/>
            </a:pPr>
            <a:endParaRPr lang="pt-BR" altLang="pt-BR" sz="813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defTabSz="621653">
              <a:spcBef>
                <a:spcPct val="20000"/>
              </a:spcBef>
              <a:defRPr/>
            </a:pPr>
            <a:r>
              <a:rPr lang="pt-BR" altLang="pt-BR" sz="1625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368</a:t>
            </a:r>
            <a:r>
              <a:rPr lang="pt-BR" altLang="pt-BR" sz="1625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25" dirty="0">
                <a:solidFill>
                  <a:srgbClr val="002060"/>
                </a:solidFill>
                <a:latin typeface="Arial" panose="020B0604020202020204" pitchFamily="34" charset="0"/>
              </a:rPr>
              <a:t>Escolas de Referência</a:t>
            </a: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186 </a:t>
            </a: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Integrais</a:t>
            </a:r>
            <a:endParaRPr lang="pt-BR" altLang="pt-BR" sz="1625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165 </a:t>
            </a: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Semi-Integrais</a:t>
            </a: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17 </a:t>
            </a: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Semi-Integrais Dois Turnos</a:t>
            </a:r>
          </a:p>
          <a:p>
            <a:pPr defTabSz="621653">
              <a:spcBef>
                <a:spcPct val="20000"/>
              </a:spcBef>
              <a:defRPr/>
            </a:pPr>
            <a:endParaRPr lang="pt-BR" altLang="pt-BR" sz="813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defTabSz="621653">
              <a:spcBef>
                <a:spcPct val="20000"/>
              </a:spcBef>
              <a:defRPr/>
            </a:pPr>
            <a:r>
              <a:rPr lang="pt-BR" altLang="pt-BR" sz="1625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44</a:t>
            </a:r>
            <a:r>
              <a:rPr lang="pt-BR" altLang="pt-BR" sz="1625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25" dirty="0">
                <a:solidFill>
                  <a:srgbClr val="002060"/>
                </a:solidFill>
                <a:latin typeface="Arial" panose="020B0604020202020204" pitchFamily="34" charset="0"/>
              </a:rPr>
              <a:t>Escolas Técnicas Estaduais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50622" y="5770716"/>
            <a:ext cx="6437350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21653">
              <a:spcBef>
                <a:spcPct val="20000"/>
              </a:spcBef>
              <a:defRPr/>
            </a:pPr>
            <a:r>
              <a:rPr lang="pt-BR" altLang="pt-BR" sz="1828" dirty="0">
                <a:solidFill>
                  <a:srgbClr val="002060"/>
                </a:solidFill>
                <a:latin typeface="Arial" panose="020B0604020202020204" pitchFamily="34" charset="0"/>
              </a:rPr>
              <a:t>Pelo menos uma Escola de Referência em </a:t>
            </a:r>
            <a:r>
              <a:rPr lang="pt-BR" altLang="pt-BR" sz="1828" b="1" dirty="0">
                <a:solidFill>
                  <a:srgbClr val="002060"/>
                </a:solidFill>
                <a:latin typeface="Arial" panose="020B0604020202020204" pitchFamily="34" charset="0"/>
              </a:rPr>
              <a:t>cada município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748" y="143900"/>
            <a:ext cx="3600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EDUCAÇÃO EM TEMPO INTEGRAL</a:t>
            </a:r>
          </a:p>
        </p:txBody>
      </p:sp>
    </p:spTree>
    <p:extLst>
      <p:ext uri="{BB962C8B-B14F-4D97-AF65-F5344CB8AC3E}">
        <p14:creationId xmlns:p14="http://schemas.microsoft.com/office/powerpoint/2010/main" val="18872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9" y="3132893"/>
            <a:ext cx="3968183" cy="2380910"/>
          </a:xfrm>
          <a:prstGeom prst="rect">
            <a:avLst/>
          </a:prstGeom>
        </p:spPr>
      </p:pic>
      <p:pic>
        <p:nvPicPr>
          <p:cNvPr id="192" name="Imagem 1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21" y="2090692"/>
            <a:ext cx="4077909" cy="23037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5496" y="166365"/>
            <a:ext cx="4910244" cy="352830"/>
          </a:xfrm>
          <a:prstGeom prst="rect">
            <a:avLst/>
          </a:prstGeom>
          <a:noFill/>
        </p:spPr>
        <p:txBody>
          <a:bodyPr lIns="44618" tIns="22309" rIns="44618" bIns="22309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PREMISSAS DA EDUCAÇÃO INTEGRAL</a:t>
            </a:r>
          </a:p>
        </p:txBody>
      </p:sp>
      <p:pic>
        <p:nvPicPr>
          <p:cNvPr id="190" name="Imagem 1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84"/>
            <a:ext cx="4644571" cy="1494862"/>
          </a:xfrm>
          <a:prstGeom prst="rect">
            <a:avLst/>
          </a:prstGeom>
        </p:spPr>
      </p:pic>
      <p:sp>
        <p:nvSpPr>
          <p:cNvPr id="191" name="CaixaDeTexto 190"/>
          <p:cNvSpPr txBox="1"/>
          <p:nvPr/>
        </p:nvSpPr>
        <p:spPr>
          <a:xfrm>
            <a:off x="39984" y="2731864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EDUCAÇÃO INTERDIMENSIONAL</a:t>
            </a:r>
            <a:endParaRPr lang="pt-BR" altLang="pt-BR" sz="1625" dirty="0">
              <a:solidFill>
                <a:srgbClr val="002060"/>
              </a:solidFill>
            </a:endParaRPr>
          </a:p>
        </p:txBody>
      </p:sp>
      <p:sp>
        <p:nvSpPr>
          <p:cNvPr id="193" name="CaixaDeTexto 192"/>
          <p:cNvSpPr txBox="1"/>
          <p:nvPr/>
        </p:nvSpPr>
        <p:spPr>
          <a:xfrm>
            <a:off x="4096518" y="4412114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PROTAGONISMO JUVENIL</a:t>
            </a:r>
            <a:endParaRPr lang="pt-BR" altLang="pt-BR" sz="1625" dirty="0">
              <a:solidFill>
                <a:srgbClr val="002060"/>
              </a:solidFill>
            </a:endParaRPr>
          </a:p>
        </p:txBody>
      </p:sp>
      <p:sp>
        <p:nvSpPr>
          <p:cNvPr id="195" name="CaixaDeTexto 194"/>
          <p:cNvSpPr txBox="1"/>
          <p:nvPr/>
        </p:nvSpPr>
        <p:spPr>
          <a:xfrm>
            <a:off x="195071" y="5513803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PROJETO DE VIDA</a:t>
            </a:r>
            <a:endParaRPr lang="pt-BR" altLang="pt-BR" sz="1625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35361" y="4919317"/>
            <a:ext cx="4389123" cy="13542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80000" rIns="72000">
            <a:spAutoFit/>
          </a:bodyPr>
          <a:lstStyle/>
          <a:p>
            <a:r>
              <a:rPr lang="pt-BR" altLang="pt-BR" dirty="0" smtClean="0">
                <a:solidFill>
                  <a:srgbClr val="002060"/>
                </a:solidFill>
              </a:rPr>
              <a:t>Pedagogia </a:t>
            </a:r>
            <a:r>
              <a:rPr lang="pt-BR" altLang="pt-BR" dirty="0">
                <a:solidFill>
                  <a:srgbClr val="002060"/>
                </a:solidFill>
              </a:rPr>
              <a:t>da presença;</a:t>
            </a:r>
          </a:p>
          <a:p>
            <a:pPr lvl="1"/>
            <a:endParaRPr lang="pt-BR" altLang="pt-BR" sz="1000" dirty="0">
              <a:solidFill>
                <a:srgbClr val="002060"/>
              </a:solidFill>
            </a:endParaRPr>
          </a:p>
          <a:p>
            <a:r>
              <a:rPr lang="pt-BR" altLang="pt-BR" dirty="0" smtClean="0">
                <a:solidFill>
                  <a:srgbClr val="002060"/>
                </a:solidFill>
              </a:rPr>
              <a:t>A </a:t>
            </a:r>
            <a:r>
              <a:rPr lang="pt-BR" altLang="pt-BR" dirty="0">
                <a:solidFill>
                  <a:srgbClr val="002060"/>
                </a:solidFill>
              </a:rPr>
              <a:t>família e a comunidade como </a:t>
            </a:r>
            <a:r>
              <a:rPr lang="pt-BR" altLang="pt-BR" u="sng" dirty="0">
                <a:solidFill>
                  <a:srgbClr val="002060"/>
                </a:solidFill>
              </a:rPr>
              <a:t>autores coadjuvantes necessários</a:t>
            </a:r>
            <a:r>
              <a:rPr lang="pt-BR" altLang="pt-BR" dirty="0">
                <a:solidFill>
                  <a:srgbClr val="002060"/>
                </a:solidFill>
              </a:rPr>
              <a:t> para garantir a plenitude da tarefa educacional da escola.</a:t>
            </a:r>
          </a:p>
        </p:txBody>
      </p:sp>
    </p:spTree>
    <p:extLst>
      <p:ext uri="{BB962C8B-B14F-4D97-AF65-F5344CB8AC3E}">
        <p14:creationId xmlns:p14="http://schemas.microsoft.com/office/powerpoint/2010/main" val="12051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846420437"/>
              </p:ext>
            </p:extLst>
          </p:nvPr>
        </p:nvGraphicFramePr>
        <p:xfrm>
          <a:off x="35496" y="1088168"/>
          <a:ext cx="5083994" cy="457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73215" y="60666"/>
            <a:ext cx="5308323" cy="657604"/>
          </a:xfrm>
          <a:prstGeom prst="rect">
            <a:avLst/>
          </a:prstGeom>
          <a:noFill/>
        </p:spPr>
        <p:txBody>
          <a:bodyPr wrap="square" lIns="41644" tIns="20822" rIns="41644" bIns="20822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CONCEPÇÃO SUSTENTADORA DA EDUCAÇÃO INTEGRAL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4918003" y="1424835"/>
            <a:ext cx="4097661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A FORMAÇÃO DO JOVEM AUTÔNOMO, SOLIDÁRIO E PRODUTIVO: </a:t>
            </a:r>
          </a:p>
          <a:p>
            <a:pPr lvl="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AUTÔNOMO: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capaz de avaliar e decidir.</a:t>
            </a:r>
          </a:p>
          <a:p>
            <a:pPr lvl="0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SOLIDÁRIO: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capaz de envolver-se como parte da solução e, não, como parte do problema, atuando como fonte de iniciativa, liberdade e compromisso.</a:t>
            </a:r>
          </a:p>
          <a:p>
            <a:pPr lvl="0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 PRODUTIVO:   </a:t>
            </a:r>
          </a:p>
          <a:p>
            <a:pPr marL="426689" indent="-426689" algn="just">
              <a:lnSpc>
                <a:spcPct val="80000"/>
              </a:lnSpc>
              <a:spcBef>
                <a:spcPct val="20000"/>
              </a:spcBef>
              <a:buFontTx/>
              <a:buAutoNum type="alphaLcParenR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Preparado para compreender as características e exigências do novo mundo do trabalho;</a:t>
            </a:r>
          </a:p>
          <a:p>
            <a:pPr marL="426689" indent="-426689" algn="just">
              <a:lnSpc>
                <a:spcPct val="80000"/>
              </a:lnSpc>
              <a:spcBef>
                <a:spcPct val="20000"/>
              </a:spcBef>
              <a:buFontTx/>
              <a:buAutoNum type="alphaLcParenR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Detentor das habilidades básicas e de gestão requeridas para um bom desempenho;</a:t>
            </a:r>
          </a:p>
          <a:p>
            <a:pPr marL="426689" indent="-426689" algn="just">
              <a:lnSpc>
                <a:spcPct val="80000"/>
              </a:lnSpc>
              <a:spcBef>
                <a:spcPct val="20000"/>
              </a:spcBef>
              <a:buFontTx/>
              <a:buAutoNum type="alphaLcParenR" startAt="3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Apto para a aquisição das habilidades específicas requeridas pela opção que abraçar. </a:t>
            </a:r>
            <a:endParaRPr lang="pt-BR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9395" y="198853"/>
            <a:ext cx="5308323" cy="349827"/>
          </a:xfrm>
          <a:prstGeom prst="rect">
            <a:avLst/>
          </a:prstGeom>
          <a:noFill/>
        </p:spPr>
        <p:txBody>
          <a:bodyPr wrap="square" lIns="41644" tIns="20822" rIns="41644" bIns="20822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EDUCAÇÃO EM TEMPO INTEGRAL</a:t>
            </a:r>
            <a:endParaRPr lang="pt-BR" sz="2000" b="1" dirty="0">
              <a:solidFill>
                <a:schemeClr val="bg1"/>
              </a:solidFill>
              <a:latin typeface="Calibri Light" panose="020F0302020204030204" pitchFamily="34" charset="0"/>
              <a:cs typeface="Arial" charset="0"/>
            </a:endParaRPr>
          </a:p>
        </p:txBody>
      </p:sp>
      <p:sp>
        <p:nvSpPr>
          <p:cNvPr id="12" name="CaixaDeTexto 4"/>
          <p:cNvSpPr txBox="1">
            <a:spLocks noChangeArrowheads="1"/>
          </p:cNvSpPr>
          <p:nvPr/>
        </p:nvSpPr>
        <p:spPr bwMode="auto">
          <a:xfrm>
            <a:off x="258432" y="1385495"/>
            <a:ext cx="8300297" cy="432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Maior tempo pedagógico;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Escola mais atrativa;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Aplicação do conhecimento - teoria e prática;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 smtClean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Desenvolvimento de projetos;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Dedicação exclusiva de professores;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Protagonismo juvenil;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Projeto de vida e empreendedorismo;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pt-BR" altLang="pt-BR" sz="1200" dirty="0">
              <a:solidFill>
                <a:srgbClr val="002060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pt-BR" altLang="pt-BR" sz="2400" dirty="0" smtClean="0">
                <a:solidFill>
                  <a:srgbClr val="002060"/>
                </a:solidFill>
              </a:rPr>
              <a:t>Eletivas</a:t>
            </a:r>
            <a:endParaRPr lang="pt-BR" altLang="pt-BR" sz="2400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4488" y="846925"/>
            <a:ext cx="5308323" cy="349827"/>
          </a:xfrm>
          <a:prstGeom prst="rect">
            <a:avLst/>
          </a:prstGeom>
          <a:noFill/>
        </p:spPr>
        <p:txBody>
          <a:bodyPr wrap="square" lIns="41644" tIns="20822" rIns="41644" bIns="20822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Arial" charset="0"/>
              </a:rPr>
              <a:t>DIFERENCIAIS:</a:t>
            </a:r>
            <a:endParaRPr lang="pt-BR" sz="2000" b="1" dirty="0">
              <a:solidFill>
                <a:srgbClr val="002060"/>
              </a:solidFill>
              <a:latin typeface="Calibri Light" panose="020F03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Apresentação_RELATÓRIO ANUAL DE INDICADORES 2017.4-Rev.Sec.1 - Fi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Apresentação_RELATÓRIO ANUAL DE INDICADORES 2017.4-Rev.Sec.1 - Final</Template>
  <TotalTime>3642</TotalTime>
  <Words>791</Words>
  <Application>Microsoft Office PowerPoint</Application>
  <PresentationFormat>Apresentação na tela (4:3)</PresentationFormat>
  <Paragraphs>229</Paragraphs>
  <Slides>27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Arial</vt:lpstr>
      <vt:lpstr>Britannic Bold</vt:lpstr>
      <vt:lpstr>Calibri</vt:lpstr>
      <vt:lpstr>Calibri Light</vt:lpstr>
      <vt:lpstr>Century Gothic</vt:lpstr>
      <vt:lpstr>Segoe UI Black</vt:lpstr>
      <vt:lpstr>Segoe UI Semibold</vt:lpstr>
      <vt:lpstr>Wingdings</vt:lpstr>
      <vt:lpstr>Apresentação_RELATÓRIO ANUAL DE INDICADORES 2017.4-Rev.Sec.1 - Final</vt:lpstr>
      <vt:lpstr>1_Tema do Office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Otavio Barros Falcao Junior</dc:creator>
  <cp:lastModifiedBy>Angela Silva Da Veiga</cp:lastModifiedBy>
  <cp:revision>134</cp:revision>
  <cp:lastPrinted>2019-04-22T13:20:53Z</cp:lastPrinted>
  <dcterms:created xsi:type="dcterms:W3CDTF">2015-04-17T18:03:36Z</dcterms:created>
  <dcterms:modified xsi:type="dcterms:W3CDTF">2019-04-22T21:41:53Z</dcterms:modified>
</cp:coreProperties>
</file>