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56" r:id="rId1"/>
  </p:sldMasterIdLst>
  <p:sldIdLst>
    <p:sldId id="256" r:id="rId2"/>
    <p:sldId id="376" r:id="rId3"/>
    <p:sldId id="377" r:id="rId4"/>
    <p:sldId id="265" r:id="rId5"/>
    <p:sldId id="378" r:id="rId6"/>
    <p:sldId id="361" r:id="rId7"/>
    <p:sldId id="282" r:id="rId8"/>
    <p:sldId id="380" r:id="rId9"/>
    <p:sldId id="362" r:id="rId10"/>
    <p:sldId id="288" r:id="rId11"/>
    <p:sldId id="272" r:id="rId12"/>
    <p:sldId id="383" r:id="rId13"/>
    <p:sldId id="385" r:id="rId14"/>
    <p:sldId id="386" r:id="rId15"/>
    <p:sldId id="370" r:id="rId16"/>
    <p:sldId id="382" r:id="rId17"/>
    <p:sldId id="367" r:id="rId18"/>
    <p:sldId id="273" r:id="rId19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8787F7-7759-486C-8255-D3D14CDED8A9}" type="doc">
      <dgm:prSet loTypeId="urn:microsoft.com/office/officeart/2005/8/layout/pyramid1" loCatId="pyramid" qsTypeId="urn:microsoft.com/office/officeart/2005/8/quickstyle/3d5" qsCatId="3D" csTypeId="urn:microsoft.com/office/officeart/2005/8/colors/colorful1" csCatId="colorful" phldr="1"/>
      <dgm:spPr/>
    </dgm:pt>
    <dgm:pt modelId="{39EA297A-72BC-4B99-99AC-AFDE2A12CA3E}">
      <dgm:prSet phldrT="[Texto]"/>
      <dgm:spPr/>
      <dgm:t>
        <a:bodyPr/>
        <a:lstStyle/>
        <a:p>
          <a:r>
            <a:rPr lang="pt-BR" dirty="0"/>
            <a:t>5%</a:t>
          </a:r>
        </a:p>
      </dgm:t>
    </dgm:pt>
    <dgm:pt modelId="{5E138E71-2760-4DCD-B867-061123E88F5B}" type="parTrans" cxnId="{B24F69AC-A983-4762-AF0D-CFF1748685E4}">
      <dgm:prSet/>
      <dgm:spPr/>
      <dgm:t>
        <a:bodyPr/>
        <a:lstStyle/>
        <a:p>
          <a:endParaRPr lang="pt-BR"/>
        </a:p>
      </dgm:t>
    </dgm:pt>
    <dgm:pt modelId="{D9336D05-216C-41A1-96DF-C4FFA14CF2A4}" type="sibTrans" cxnId="{B24F69AC-A983-4762-AF0D-CFF1748685E4}">
      <dgm:prSet/>
      <dgm:spPr/>
      <dgm:t>
        <a:bodyPr/>
        <a:lstStyle/>
        <a:p>
          <a:endParaRPr lang="pt-BR"/>
        </a:p>
      </dgm:t>
    </dgm:pt>
    <dgm:pt modelId="{1B499517-C1A1-4D70-902E-42EBCBC698A4}">
      <dgm:prSet phldrT="[Texto]"/>
      <dgm:spPr/>
      <dgm:t>
        <a:bodyPr/>
        <a:lstStyle/>
        <a:p>
          <a:r>
            <a:rPr lang="pt-BR" dirty="0"/>
            <a:t>15%</a:t>
          </a:r>
        </a:p>
      </dgm:t>
    </dgm:pt>
    <dgm:pt modelId="{1C6B6123-C9DD-4149-AFF0-FF4A9BE5ED61}" type="parTrans" cxnId="{AB04B2C8-1E0E-4786-84D6-5A602AEF3592}">
      <dgm:prSet/>
      <dgm:spPr/>
      <dgm:t>
        <a:bodyPr/>
        <a:lstStyle/>
        <a:p>
          <a:endParaRPr lang="pt-BR"/>
        </a:p>
      </dgm:t>
    </dgm:pt>
    <dgm:pt modelId="{B7F61265-DF62-45C2-96F6-2A66FB170AB0}" type="sibTrans" cxnId="{AB04B2C8-1E0E-4786-84D6-5A602AEF3592}">
      <dgm:prSet/>
      <dgm:spPr/>
      <dgm:t>
        <a:bodyPr/>
        <a:lstStyle/>
        <a:p>
          <a:endParaRPr lang="pt-BR"/>
        </a:p>
      </dgm:t>
    </dgm:pt>
    <dgm:pt modelId="{2286EB14-03A0-4617-8BA7-0B30037B4DE4}">
      <dgm:prSet phldrT="[Texto]"/>
      <dgm:spPr/>
      <dgm:t>
        <a:bodyPr/>
        <a:lstStyle/>
        <a:p>
          <a:r>
            <a:rPr lang="pt-BR" dirty="0"/>
            <a:t>80%</a:t>
          </a:r>
        </a:p>
      </dgm:t>
    </dgm:pt>
    <dgm:pt modelId="{70C5E1FE-8545-4B8B-8C1E-47156D42434E}" type="parTrans" cxnId="{CE24DE37-D563-4D40-86AF-3AF8C9FB41EE}">
      <dgm:prSet/>
      <dgm:spPr/>
      <dgm:t>
        <a:bodyPr/>
        <a:lstStyle/>
        <a:p>
          <a:endParaRPr lang="pt-BR"/>
        </a:p>
      </dgm:t>
    </dgm:pt>
    <dgm:pt modelId="{511038B9-243D-4BB6-AA09-0E0A4D3172F4}" type="sibTrans" cxnId="{CE24DE37-D563-4D40-86AF-3AF8C9FB41EE}">
      <dgm:prSet/>
      <dgm:spPr/>
      <dgm:t>
        <a:bodyPr/>
        <a:lstStyle/>
        <a:p>
          <a:endParaRPr lang="pt-BR"/>
        </a:p>
      </dgm:t>
    </dgm:pt>
    <dgm:pt modelId="{A7FFBE0A-2CAE-4207-9FE0-0CF163EE2315}" type="pres">
      <dgm:prSet presAssocID="{6C8787F7-7759-486C-8255-D3D14CDED8A9}" presName="Name0" presStyleCnt="0">
        <dgm:presLayoutVars>
          <dgm:dir/>
          <dgm:animLvl val="lvl"/>
          <dgm:resizeHandles val="exact"/>
        </dgm:presLayoutVars>
      </dgm:prSet>
      <dgm:spPr/>
    </dgm:pt>
    <dgm:pt modelId="{685E8C9C-F7E9-4E8B-A5AE-7DE74137D5E2}" type="pres">
      <dgm:prSet presAssocID="{39EA297A-72BC-4B99-99AC-AFDE2A12CA3E}" presName="Name8" presStyleCnt="0"/>
      <dgm:spPr/>
    </dgm:pt>
    <dgm:pt modelId="{960F2B80-808C-4C9E-AFB2-EA1B51B04FFB}" type="pres">
      <dgm:prSet presAssocID="{39EA297A-72BC-4B99-99AC-AFDE2A12CA3E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4A6480B-D749-40A0-BA25-98AEBB558843}" type="pres">
      <dgm:prSet presAssocID="{39EA297A-72BC-4B99-99AC-AFDE2A12CA3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8FB3481-8F3D-4F88-9826-523534528525}" type="pres">
      <dgm:prSet presAssocID="{1B499517-C1A1-4D70-902E-42EBCBC698A4}" presName="Name8" presStyleCnt="0"/>
      <dgm:spPr/>
    </dgm:pt>
    <dgm:pt modelId="{ABBF4961-55EF-4429-800E-2F2BDC28F6D2}" type="pres">
      <dgm:prSet presAssocID="{1B499517-C1A1-4D70-902E-42EBCBC698A4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DEFCEB6-1DE3-4481-AE4A-0C815347494B}" type="pres">
      <dgm:prSet presAssocID="{1B499517-C1A1-4D70-902E-42EBCBC698A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E2D2410-73A7-4750-A49F-540384B9209C}" type="pres">
      <dgm:prSet presAssocID="{2286EB14-03A0-4617-8BA7-0B30037B4DE4}" presName="Name8" presStyleCnt="0"/>
      <dgm:spPr/>
    </dgm:pt>
    <dgm:pt modelId="{17FFB673-704B-4B3C-84C3-C2550F7FBEE1}" type="pres">
      <dgm:prSet presAssocID="{2286EB14-03A0-4617-8BA7-0B30037B4DE4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F583710-CEFE-4989-BDBA-5CF8E22F34D2}" type="pres">
      <dgm:prSet presAssocID="{2286EB14-03A0-4617-8BA7-0B30037B4DE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738ECE8C-9156-4B90-8BFA-38C52FB10EE4}" type="presOf" srcId="{39EA297A-72BC-4B99-99AC-AFDE2A12CA3E}" destId="{960F2B80-808C-4C9E-AFB2-EA1B51B04FFB}" srcOrd="0" destOrd="0" presId="urn:microsoft.com/office/officeart/2005/8/layout/pyramid1"/>
    <dgm:cxn modelId="{52F2C63B-3F5B-49D5-9273-07765EDC84FA}" type="presOf" srcId="{1B499517-C1A1-4D70-902E-42EBCBC698A4}" destId="{CDEFCEB6-1DE3-4481-AE4A-0C815347494B}" srcOrd="1" destOrd="0" presId="urn:microsoft.com/office/officeart/2005/8/layout/pyramid1"/>
    <dgm:cxn modelId="{FCEA3949-EE08-4003-92B5-8A619524A328}" type="presOf" srcId="{6C8787F7-7759-486C-8255-D3D14CDED8A9}" destId="{A7FFBE0A-2CAE-4207-9FE0-0CF163EE2315}" srcOrd="0" destOrd="0" presId="urn:microsoft.com/office/officeart/2005/8/layout/pyramid1"/>
    <dgm:cxn modelId="{76C0C74C-00AD-4846-85E7-3B02CD5B8B4D}" type="presOf" srcId="{2286EB14-03A0-4617-8BA7-0B30037B4DE4}" destId="{17FFB673-704B-4B3C-84C3-C2550F7FBEE1}" srcOrd="0" destOrd="0" presId="urn:microsoft.com/office/officeart/2005/8/layout/pyramid1"/>
    <dgm:cxn modelId="{DE48BE3C-7DDC-475D-9807-6922C5D07CD8}" type="presOf" srcId="{2286EB14-03A0-4617-8BA7-0B30037B4DE4}" destId="{6F583710-CEFE-4989-BDBA-5CF8E22F34D2}" srcOrd="1" destOrd="0" presId="urn:microsoft.com/office/officeart/2005/8/layout/pyramid1"/>
    <dgm:cxn modelId="{AB04B2C8-1E0E-4786-84D6-5A602AEF3592}" srcId="{6C8787F7-7759-486C-8255-D3D14CDED8A9}" destId="{1B499517-C1A1-4D70-902E-42EBCBC698A4}" srcOrd="1" destOrd="0" parTransId="{1C6B6123-C9DD-4149-AFF0-FF4A9BE5ED61}" sibTransId="{B7F61265-DF62-45C2-96F6-2A66FB170AB0}"/>
    <dgm:cxn modelId="{DEAE7A67-1496-4154-8B41-57F4A35FA2E7}" type="presOf" srcId="{1B499517-C1A1-4D70-902E-42EBCBC698A4}" destId="{ABBF4961-55EF-4429-800E-2F2BDC28F6D2}" srcOrd="0" destOrd="0" presId="urn:microsoft.com/office/officeart/2005/8/layout/pyramid1"/>
    <dgm:cxn modelId="{C779BD15-6953-46ED-BAE7-5C06408435B7}" type="presOf" srcId="{39EA297A-72BC-4B99-99AC-AFDE2A12CA3E}" destId="{A4A6480B-D749-40A0-BA25-98AEBB558843}" srcOrd="1" destOrd="0" presId="urn:microsoft.com/office/officeart/2005/8/layout/pyramid1"/>
    <dgm:cxn modelId="{B24F69AC-A983-4762-AF0D-CFF1748685E4}" srcId="{6C8787F7-7759-486C-8255-D3D14CDED8A9}" destId="{39EA297A-72BC-4B99-99AC-AFDE2A12CA3E}" srcOrd="0" destOrd="0" parTransId="{5E138E71-2760-4DCD-B867-061123E88F5B}" sibTransId="{D9336D05-216C-41A1-96DF-C4FFA14CF2A4}"/>
    <dgm:cxn modelId="{CE24DE37-D563-4D40-86AF-3AF8C9FB41EE}" srcId="{6C8787F7-7759-486C-8255-D3D14CDED8A9}" destId="{2286EB14-03A0-4617-8BA7-0B30037B4DE4}" srcOrd="2" destOrd="0" parTransId="{70C5E1FE-8545-4B8B-8C1E-47156D42434E}" sibTransId="{511038B9-243D-4BB6-AA09-0E0A4D3172F4}"/>
    <dgm:cxn modelId="{77811685-E8E3-47D9-A7C0-7EA88427ADC1}" type="presParOf" srcId="{A7FFBE0A-2CAE-4207-9FE0-0CF163EE2315}" destId="{685E8C9C-F7E9-4E8B-A5AE-7DE74137D5E2}" srcOrd="0" destOrd="0" presId="urn:microsoft.com/office/officeart/2005/8/layout/pyramid1"/>
    <dgm:cxn modelId="{DB3E1BF3-AA79-4D9A-9A66-6C205EF5C192}" type="presParOf" srcId="{685E8C9C-F7E9-4E8B-A5AE-7DE74137D5E2}" destId="{960F2B80-808C-4C9E-AFB2-EA1B51B04FFB}" srcOrd="0" destOrd="0" presId="urn:microsoft.com/office/officeart/2005/8/layout/pyramid1"/>
    <dgm:cxn modelId="{F58630EA-015E-44AF-83FE-07813B475D63}" type="presParOf" srcId="{685E8C9C-F7E9-4E8B-A5AE-7DE74137D5E2}" destId="{A4A6480B-D749-40A0-BA25-98AEBB558843}" srcOrd="1" destOrd="0" presId="urn:microsoft.com/office/officeart/2005/8/layout/pyramid1"/>
    <dgm:cxn modelId="{2B5EA0FB-DA74-48CB-9D06-B915D4D5FCF8}" type="presParOf" srcId="{A7FFBE0A-2CAE-4207-9FE0-0CF163EE2315}" destId="{98FB3481-8F3D-4F88-9826-523534528525}" srcOrd="1" destOrd="0" presId="urn:microsoft.com/office/officeart/2005/8/layout/pyramid1"/>
    <dgm:cxn modelId="{B002D78B-FC22-40D9-97E8-158ED19D4BD8}" type="presParOf" srcId="{98FB3481-8F3D-4F88-9826-523534528525}" destId="{ABBF4961-55EF-4429-800E-2F2BDC28F6D2}" srcOrd="0" destOrd="0" presId="urn:microsoft.com/office/officeart/2005/8/layout/pyramid1"/>
    <dgm:cxn modelId="{4DDF8ACA-A9A6-4E3C-B3B5-56F2AAA087FA}" type="presParOf" srcId="{98FB3481-8F3D-4F88-9826-523534528525}" destId="{CDEFCEB6-1DE3-4481-AE4A-0C815347494B}" srcOrd="1" destOrd="0" presId="urn:microsoft.com/office/officeart/2005/8/layout/pyramid1"/>
    <dgm:cxn modelId="{667C7B6A-EEA1-45CB-94B4-FB6B2FEC98EA}" type="presParOf" srcId="{A7FFBE0A-2CAE-4207-9FE0-0CF163EE2315}" destId="{0E2D2410-73A7-4750-A49F-540384B9209C}" srcOrd="2" destOrd="0" presId="urn:microsoft.com/office/officeart/2005/8/layout/pyramid1"/>
    <dgm:cxn modelId="{8A097390-F90E-4A66-A977-EDBB6A5E8833}" type="presParOf" srcId="{0E2D2410-73A7-4750-A49F-540384B9209C}" destId="{17FFB673-704B-4B3C-84C3-C2550F7FBEE1}" srcOrd="0" destOrd="0" presId="urn:microsoft.com/office/officeart/2005/8/layout/pyramid1"/>
    <dgm:cxn modelId="{12778CFF-E593-4B69-9AEB-9428C25B2B36}" type="presParOf" srcId="{0E2D2410-73A7-4750-A49F-540384B9209C}" destId="{6F583710-CEFE-4989-BDBA-5CF8E22F34D2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4A61F7-B6A7-4361-B3B2-25566CC6B013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EB93A52B-2AF7-45AD-9BD5-AA02B5B6B1FE}">
      <dgm:prSet phldrT="[Texto]" custT="1"/>
      <dgm:spPr/>
      <dgm:t>
        <a:bodyPr/>
        <a:lstStyle/>
        <a:p>
          <a:r>
            <a:rPr lang="pt-BR" sz="2000" b="1" dirty="0">
              <a:solidFill>
                <a:schemeClr val="bg1"/>
              </a:solidFill>
            </a:rPr>
            <a:t>INTERVENÇÕES INTENSIVAS (EXTRA-CLASSE)</a:t>
          </a:r>
        </a:p>
      </dgm:t>
    </dgm:pt>
    <dgm:pt modelId="{8473F5D6-47DA-4856-9B54-32F081D95F8E}" type="parTrans" cxnId="{2D10FFC3-502B-423B-B978-46643C1672AF}">
      <dgm:prSet/>
      <dgm:spPr/>
      <dgm:t>
        <a:bodyPr/>
        <a:lstStyle/>
        <a:p>
          <a:endParaRPr lang="pt-BR"/>
        </a:p>
      </dgm:t>
    </dgm:pt>
    <dgm:pt modelId="{5191E9B9-617D-47E1-B760-B28D024C13CA}" type="sibTrans" cxnId="{2D10FFC3-502B-423B-B978-46643C1672AF}">
      <dgm:prSet/>
      <dgm:spPr/>
      <dgm:t>
        <a:bodyPr/>
        <a:lstStyle/>
        <a:p>
          <a:endParaRPr lang="pt-BR"/>
        </a:p>
      </dgm:t>
    </dgm:pt>
    <dgm:pt modelId="{E3F2923E-3C32-4272-A217-F9872D8E380B}">
      <dgm:prSet phldrT="[Texto]" custT="1"/>
      <dgm:spPr/>
      <dgm:t>
        <a:bodyPr/>
        <a:lstStyle/>
        <a:p>
          <a:r>
            <a:rPr lang="pt-BR" sz="2000" dirty="0"/>
            <a:t>estudantes individuais com necessidade de apoio abrangente e de alta intensidade</a:t>
          </a:r>
        </a:p>
      </dgm:t>
    </dgm:pt>
    <dgm:pt modelId="{B0F5741C-30DF-4D46-B6F6-3AD6060CE238}" type="parTrans" cxnId="{37E42BBA-FF5E-4867-8DFC-296D909FBDB4}">
      <dgm:prSet/>
      <dgm:spPr/>
      <dgm:t>
        <a:bodyPr/>
        <a:lstStyle/>
        <a:p>
          <a:endParaRPr lang="pt-BR"/>
        </a:p>
      </dgm:t>
    </dgm:pt>
    <dgm:pt modelId="{B966E8D8-6B76-44F0-A888-B6E100055413}" type="sibTrans" cxnId="{37E42BBA-FF5E-4867-8DFC-296D909FBDB4}">
      <dgm:prSet/>
      <dgm:spPr/>
      <dgm:t>
        <a:bodyPr/>
        <a:lstStyle/>
        <a:p>
          <a:endParaRPr lang="pt-BR"/>
        </a:p>
      </dgm:t>
    </dgm:pt>
    <dgm:pt modelId="{67B1F138-63DE-4A5A-A86B-BC46AC9C4F4D}">
      <dgm:prSet phldrT="[Texto]" custT="1"/>
      <dgm:spPr/>
      <dgm:t>
        <a:bodyPr/>
        <a:lstStyle/>
        <a:p>
          <a:r>
            <a:rPr lang="pt-BR" sz="2000" b="1" dirty="0">
              <a:solidFill>
                <a:schemeClr val="bg1"/>
              </a:solidFill>
            </a:rPr>
            <a:t>INTERVENÇÕES FOCALIZADAS (classe comum e </a:t>
          </a:r>
          <a:r>
            <a:rPr lang="pt-BR" sz="2000" b="1" dirty="0" err="1">
              <a:solidFill>
                <a:schemeClr val="bg1"/>
              </a:solidFill>
            </a:rPr>
            <a:t>extra-classe</a:t>
          </a:r>
          <a:r>
            <a:rPr lang="pt-BR" sz="2000" b="1" dirty="0">
              <a:solidFill>
                <a:schemeClr val="bg1"/>
              </a:solidFill>
            </a:rPr>
            <a:t>)</a:t>
          </a:r>
        </a:p>
      </dgm:t>
    </dgm:pt>
    <dgm:pt modelId="{C79D8F37-5919-4E7F-8FCA-06127A5EC92B}" type="parTrans" cxnId="{0CCD58DE-59E4-43CC-982B-E2EF0CAAF5FE}">
      <dgm:prSet/>
      <dgm:spPr/>
      <dgm:t>
        <a:bodyPr/>
        <a:lstStyle/>
        <a:p>
          <a:endParaRPr lang="pt-BR"/>
        </a:p>
      </dgm:t>
    </dgm:pt>
    <dgm:pt modelId="{854354CA-1E26-4600-A8BD-0AB6ED8A549C}" type="sibTrans" cxnId="{0CCD58DE-59E4-43CC-982B-E2EF0CAAF5FE}">
      <dgm:prSet/>
      <dgm:spPr/>
      <dgm:t>
        <a:bodyPr/>
        <a:lstStyle/>
        <a:p>
          <a:endParaRPr lang="pt-BR"/>
        </a:p>
      </dgm:t>
    </dgm:pt>
    <dgm:pt modelId="{ADF686BA-FA09-415F-AFBC-774763FE4729}">
      <dgm:prSet phldrT="[Texto]" custT="1"/>
      <dgm:spPr/>
      <dgm:t>
        <a:bodyPr/>
        <a:lstStyle/>
        <a:p>
          <a:r>
            <a:rPr lang="pt-BR" sz="2000" dirty="0"/>
            <a:t>Alguns estudantes (risco), intervenções em grupo com metas definidas e monitoramento frequente do progresso</a:t>
          </a:r>
        </a:p>
      </dgm:t>
    </dgm:pt>
    <dgm:pt modelId="{68F549A6-C17B-4E0A-A912-7F8741C9AE8E}" type="parTrans" cxnId="{2C2B666F-ADB2-4F41-9A74-953A3C2D798B}">
      <dgm:prSet/>
      <dgm:spPr/>
      <dgm:t>
        <a:bodyPr/>
        <a:lstStyle/>
        <a:p>
          <a:endParaRPr lang="pt-BR"/>
        </a:p>
      </dgm:t>
    </dgm:pt>
    <dgm:pt modelId="{155FC272-B545-493C-80E6-6CD6EC09A200}" type="sibTrans" cxnId="{2C2B666F-ADB2-4F41-9A74-953A3C2D798B}">
      <dgm:prSet/>
      <dgm:spPr/>
      <dgm:t>
        <a:bodyPr/>
        <a:lstStyle/>
        <a:p>
          <a:endParaRPr lang="pt-BR"/>
        </a:p>
      </dgm:t>
    </dgm:pt>
    <dgm:pt modelId="{041DF3BF-D2C9-42E4-863E-35ED5B8DACFF}">
      <dgm:prSet phldrT="[Texto]" custT="1"/>
      <dgm:spPr/>
      <dgm:t>
        <a:bodyPr/>
        <a:lstStyle/>
        <a:p>
          <a:r>
            <a:rPr lang="pt-BR" sz="1800" b="1" dirty="0">
              <a:solidFill>
                <a:schemeClr val="bg1"/>
              </a:solidFill>
            </a:rPr>
            <a:t>INTERVENÇOES UNIVERSAIS ( NA CLASSE COMUM</a:t>
          </a:r>
          <a:r>
            <a:rPr lang="pt-BR" sz="2000" dirty="0"/>
            <a:t>)</a:t>
          </a:r>
        </a:p>
      </dgm:t>
    </dgm:pt>
    <dgm:pt modelId="{1B1089C9-1060-4C85-8857-90CC5738DE2D}" type="parTrans" cxnId="{EE025E4E-0C84-4559-8C29-CD00AA8A6128}">
      <dgm:prSet/>
      <dgm:spPr/>
      <dgm:t>
        <a:bodyPr/>
        <a:lstStyle/>
        <a:p>
          <a:endParaRPr lang="pt-BR"/>
        </a:p>
      </dgm:t>
    </dgm:pt>
    <dgm:pt modelId="{F0E5DBE9-2645-4093-A17A-FD499BF702F7}" type="sibTrans" cxnId="{EE025E4E-0C84-4559-8C29-CD00AA8A6128}">
      <dgm:prSet/>
      <dgm:spPr/>
      <dgm:t>
        <a:bodyPr/>
        <a:lstStyle/>
        <a:p>
          <a:endParaRPr lang="pt-BR"/>
        </a:p>
      </dgm:t>
    </dgm:pt>
    <dgm:pt modelId="{8CE3D0E4-CB18-4FF0-B6C4-976EB9756A8C}" type="pres">
      <dgm:prSet presAssocID="{B94A61F7-B6A7-4361-B3B2-25566CC6B01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AFA4402-57E7-459F-9A86-B2E470AFA6A9}" type="pres">
      <dgm:prSet presAssocID="{EB93A52B-2AF7-45AD-9BD5-AA02B5B6B1FE}" presName="parentText" presStyleLbl="node1" presStyleIdx="0" presStyleCnt="3" custLinFactNeighborX="491" custLinFactNeighborY="2456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267BDBE-A91C-4029-957B-9121E6A6FCC5}" type="pres">
      <dgm:prSet presAssocID="{EB93A52B-2AF7-45AD-9BD5-AA02B5B6B1F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BF0E990-CFD9-4096-8917-00AE9F50E02B}" type="pres">
      <dgm:prSet presAssocID="{67B1F138-63DE-4A5A-A86B-BC46AC9C4F4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8B07C50-9E08-49DB-85CC-C8A9D773AB0F}" type="pres">
      <dgm:prSet presAssocID="{67B1F138-63DE-4A5A-A86B-BC46AC9C4F4D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9522605-4C3C-403C-B526-2222F5D34759}" type="pres">
      <dgm:prSet presAssocID="{041DF3BF-D2C9-42E4-863E-35ED5B8DACFF}" presName="parentText" presStyleLbl="node1" presStyleIdx="2" presStyleCnt="3" custLinFactNeighborX="-3977" custLinFactNeighborY="8867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6AB2806-0F37-4077-B6F4-78B5327E6FDD}" type="presOf" srcId="{B94A61F7-B6A7-4361-B3B2-25566CC6B013}" destId="{8CE3D0E4-CB18-4FF0-B6C4-976EB9756A8C}" srcOrd="0" destOrd="0" presId="urn:microsoft.com/office/officeart/2005/8/layout/vList2"/>
    <dgm:cxn modelId="{82CD367A-5C23-4EC2-AC74-EE391BED0436}" type="presOf" srcId="{EB93A52B-2AF7-45AD-9BD5-AA02B5B6B1FE}" destId="{7AFA4402-57E7-459F-9A86-B2E470AFA6A9}" srcOrd="0" destOrd="0" presId="urn:microsoft.com/office/officeart/2005/8/layout/vList2"/>
    <dgm:cxn modelId="{EE025E4E-0C84-4559-8C29-CD00AA8A6128}" srcId="{B94A61F7-B6A7-4361-B3B2-25566CC6B013}" destId="{041DF3BF-D2C9-42E4-863E-35ED5B8DACFF}" srcOrd="2" destOrd="0" parTransId="{1B1089C9-1060-4C85-8857-90CC5738DE2D}" sibTransId="{F0E5DBE9-2645-4093-A17A-FD499BF702F7}"/>
    <dgm:cxn modelId="{2E858280-783E-418A-A71F-78270036E04A}" type="presOf" srcId="{041DF3BF-D2C9-42E4-863E-35ED5B8DACFF}" destId="{49522605-4C3C-403C-B526-2222F5D34759}" srcOrd="0" destOrd="0" presId="urn:microsoft.com/office/officeart/2005/8/layout/vList2"/>
    <dgm:cxn modelId="{CD3B065F-A6DD-4880-BCB8-52DF968B13E2}" type="presOf" srcId="{ADF686BA-FA09-415F-AFBC-774763FE4729}" destId="{98B07C50-9E08-49DB-85CC-C8A9D773AB0F}" srcOrd="0" destOrd="0" presId="urn:microsoft.com/office/officeart/2005/8/layout/vList2"/>
    <dgm:cxn modelId="{0CCD58DE-59E4-43CC-982B-E2EF0CAAF5FE}" srcId="{B94A61F7-B6A7-4361-B3B2-25566CC6B013}" destId="{67B1F138-63DE-4A5A-A86B-BC46AC9C4F4D}" srcOrd="1" destOrd="0" parTransId="{C79D8F37-5919-4E7F-8FCA-06127A5EC92B}" sibTransId="{854354CA-1E26-4600-A8BD-0AB6ED8A549C}"/>
    <dgm:cxn modelId="{37E42BBA-FF5E-4867-8DFC-296D909FBDB4}" srcId="{EB93A52B-2AF7-45AD-9BD5-AA02B5B6B1FE}" destId="{E3F2923E-3C32-4272-A217-F9872D8E380B}" srcOrd="0" destOrd="0" parTransId="{B0F5741C-30DF-4D46-B6F6-3AD6060CE238}" sibTransId="{B966E8D8-6B76-44F0-A888-B6E100055413}"/>
    <dgm:cxn modelId="{2D10FFC3-502B-423B-B978-46643C1672AF}" srcId="{B94A61F7-B6A7-4361-B3B2-25566CC6B013}" destId="{EB93A52B-2AF7-45AD-9BD5-AA02B5B6B1FE}" srcOrd="0" destOrd="0" parTransId="{8473F5D6-47DA-4856-9B54-32F081D95F8E}" sibTransId="{5191E9B9-617D-47E1-B760-B28D024C13CA}"/>
    <dgm:cxn modelId="{2C2B666F-ADB2-4F41-9A74-953A3C2D798B}" srcId="{67B1F138-63DE-4A5A-A86B-BC46AC9C4F4D}" destId="{ADF686BA-FA09-415F-AFBC-774763FE4729}" srcOrd="0" destOrd="0" parTransId="{68F549A6-C17B-4E0A-A912-7F8741C9AE8E}" sibTransId="{155FC272-B545-493C-80E6-6CD6EC09A200}"/>
    <dgm:cxn modelId="{BD607DD1-3BA3-456A-B1B7-8ACCE9FDED11}" type="presOf" srcId="{E3F2923E-3C32-4272-A217-F9872D8E380B}" destId="{A267BDBE-A91C-4029-957B-9121E6A6FCC5}" srcOrd="0" destOrd="0" presId="urn:microsoft.com/office/officeart/2005/8/layout/vList2"/>
    <dgm:cxn modelId="{FA476F2B-7A39-4747-B623-4DD188F2BCED}" type="presOf" srcId="{67B1F138-63DE-4A5A-A86B-BC46AC9C4F4D}" destId="{3BF0E990-CFD9-4096-8917-00AE9F50E02B}" srcOrd="0" destOrd="0" presId="urn:microsoft.com/office/officeart/2005/8/layout/vList2"/>
    <dgm:cxn modelId="{103DA54A-DA58-4DC4-8500-B1050B9834F3}" type="presParOf" srcId="{8CE3D0E4-CB18-4FF0-B6C4-976EB9756A8C}" destId="{7AFA4402-57E7-459F-9A86-B2E470AFA6A9}" srcOrd="0" destOrd="0" presId="urn:microsoft.com/office/officeart/2005/8/layout/vList2"/>
    <dgm:cxn modelId="{B38B252D-31DB-4099-A340-CB8FD8620D5A}" type="presParOf" srcId="{8CE3D0E4-CB18-4FF0-B6C4-976EB9756A8C}" destId="{A267BDBE-A91C-4029-957B-9121E6A6FCC5}" srcOrd="1" destOrd="0" presId="urn:microsoft.com/office/officeart/2005/8/layout/vList2"/>
    <dgm:cxn modelId="{CF207FD8-867A-4EA5-B2E0-DD13FD4E0CBA}" type="presParOf" srcId="{8CE3D0E4-CB18-4FF0-B6C4-976EB9756A8C}" destId="{3BF0E990-CFD9-4096-8917-00AE9F50E02B}" srcOrd="2" destOrd="0" presId="urn:microsoft.com/office/officeart/2005/8/layout/vList2"/>
    <dgm:cxn modelId="{88C5B5C1-20D5-4D2D-A096-CAA12E2B12C3}" type="presParOf" srcId="{8CE3D0E4-CB18-4FF0-B6C4-976EB9756A8C}" destId="{98B07C50-9E08-49DB-85CC-C8A9D773AB0F}" srcOrd="3" destOrd="0" presId="urn:microsoft.com/office/officeart/2005/8/layout/vList2"/>
    <dgm:cxn modelId="{9075DC14-C35F-4451-ABBC-E8172169BADD}" type="presParOf" srcId="{8CE3D0E4-CB18-4FF0-B6C4-976EB9756A8C}" destId="{49522605-4C3C-403C-B526-2222F5D3475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C525B3B-231C-4543-A29B-9660FA9D04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E47FA915-5619-C74F-9527-4104D27877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F410B268-F7B4-9649-9565-04EEEE247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F7FE47-06CE-C54E-B0F4-2447A71C78C8}" type="datetimeFigureOut">
              <a:rPr lang="en-US" smtClean="0"/>
              <a:pPr>
                <a:defRPr/>
              </a:pPr>
              <a:t>11/21/2019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0B3AD98E-225B-5542-A16E-245868F92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5AD1F968-CEB7-C445-A766-4C3FFA629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0B62E-EFA1-9D4A-9462-C378487B5DAC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07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986BDAB-CE7B-3F4D-A4F6-F3FDE725B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81FD1A94-81C2-8647-8A89-6A05E8BE9D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8D5F3594-C322-0046-8656-B20933861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F7FE47-06CE-C54E-B0F4-2447A71C78C8}" type="datetimeFigureOut">
              <a:rPr lang="en-US" smtClean="0"/>
              <a:pPr>
                <a:defRPr/>
              </a:pPr>
              <a:t>11/21/2019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09C37699-2E22-5645-B7E8-708DDAA36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EC3F282-E665-BB4D-97A3-CD73E967D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0B62E-EFA1-9D4A-9462-C378487B5DAC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2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7EAE4D1-F1FC-F14C-8158-1B75177D0E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xmlns="" id="{FC13FC18-EA4C-6343-8A96-5C4D411355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59A1706C-F3DB-5340-85F2-0724621F1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F7FE47-06CE-C54E-B0F4-2447A71C78C8}" type="datetimeFigureOut">
              <a:rPr lang="en-US" smtClean="0"/>
              <a:pPr>
                <a:defRPr/>
              </a:pPr>
              <a:t>11/21/2019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15F678BD-BB5D-8141-B978-A4625C784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EC41226E-82C7-E04B-B371-D3A34A9CE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0B62E-EFA1-9D4A-9462-C378487B5DAC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37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F2801C5-50CA-9343-88AD-FFCB15D21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2780E821-C26B-4549-951C-306578A0F2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B98038D6-0B5A-9844-B95C-F06D6C344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F7FE47-06CE-C54E-B0F4-2447A71C78C8}" type="datetimeFigureOut">
              <a:rPr lang="en-US" smtClean="0"/>
              <a:pPr>
                <a:defRPr/>
              </a:pPr>
              <a:t>11/21/2019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E3FEE69-1E6B-A942-A0DC-BB201ADA7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9B5F59AF-1926-D64B-90B3-A8CCCB20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0B62E-EFA1-9D4A-9462-C378487B5DAC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03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1A7A476-7BB6-9C4D-AE09-75B05BCE0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FFB77B29-AEE3-A244-9BB2-691992A3D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DB36D1DB-2682-5844-8E0F-1FBB038E0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7A101B-B2AF-8D42-ABA0-415EB95CD24E}" type="datetimeFigureOut">
              <a:rPr lang="en-US" smtClean="0"/>
              <a:pPr>
                <a:defRPr/>
              </a:pPr>
              <a:t>11/21/2019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A9E99C3B-F301-3E40-9B51-0B2113888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F14A7450-D99A-F14B-B496-B056BA56C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FBBB56-D666-5745-BE57-771208A6686A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47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1080392-F45B-2942-A4C9-E29816F623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0FECE86B-9A66-544C-B103-F6A51558A1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21949B18-A328-EA49-A05B-26418A342A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237EA2F8-88AE-6740-880D-A83ED3026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F7FE47-06CE-C54E-B0F4-2447A71C78C8}" type="datetimeFigureOut">
              <a:rPr lang="en-US" smtClean="0"/>
              <a:pPr>
                <a:defRPr/>
              </a:pPr>
              <a:t>11/21/2019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464C7BD9-CBDF-6044-976F-15E042E28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AA8A9672-F352-E94F-8ADE-A3EB42C2A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0B62E-EFA1-9D4A-9462-C378487B5DAC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053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FDA509A-BC03-AE48-93D1-63D06F529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FC5702EA-6598-D740-B6C6-0C17DF06F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xmlns="" id="{87A08822-89BC-BE41-8336-78C3E3B4D8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xmlns="" id="{19207143-D543-ED4C-AC9E-DBAEF3BB2E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xmlns="" id="{2411950E-6646-304F-9B8E-DE1B5B21C3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xmlns="" id="{1951DFFB-B053-F949-8998-2CA388E01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F7FE47-06CE-C54E-B0F4-2447A71C78C8}" type="datetimeFigureOut">
              <a:rPr lang="en-US" smtClean="0"/>
              <a:pPr>
                <a:defRPr/>
              </a:pPr>
              <a:t>11/21/2019</a:t>
            </a:fld>
            <a:endParaRPr lang="en-US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xmlns="" id="{11AAA774-0DA5-9045-96DA-923D51A90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xmlns="" id="{5B560019-6D48-B04A-A744-E709DC5DA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0B62E-EFA1-9D4A-9462-C378487B5DAC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85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3701DE6-A3D3-3B49-A042-A05948B8C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BD822306-B278-FF45-82B3-DFEDCF9DB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F7FE47-06CE-C54E-B0F4-2447A71C78C8}" type="datetimeFigureOut">
              <a:rPr lang="en-US" smtClean="0"/>
              <a:pPr>
                <a:defRPr/>
              </a:pPr>
              <a:t>11/21/2019</a:t>
            </a:fld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BF0FC358-575C-4747-BD05-4D364DBAE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F45F84FE-FA6F-EC41-9C0F-34CC3CE07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0B62E-EFA1-9D4A-9462-C378487B5DAC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6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xmlns="" id="{E65F4E34-69AA-3246-8E21-90E96A3C1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F7FE47-06CE-C54E-B0F4-2447A71C78C8}" type="datetimeFigureOut">
              <a:rPr lang="en-US" smtClean="0"/>
              <a:pPr>
                <a:defRPr/>
              </a:pPr>
              <a:t>11/21/2019</a:t>
            </a:fld>
            <a:endParaRPr lang="en-US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xmlns="" id="{30978145-D932-7843-B92D-64438E0BE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xmlns="" id="{A303DBC9-AE2B-5747-9362-63BA23EA4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0B62E-EFA1-9D4A-9462-C378487B5DAC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4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2DA743E-F9C4-7B41-AAB8-D186F5A19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FFE561F-08F5-B843-AC4F-2F427F8C5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566F869D-C6C9-704E-900D-CFF9751B89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7EC06150-BDF8-0B48-98A9-198BA3003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F7FE47-06CE-C54E-B0F4-2447A71C78C8}" type="datetimeFigureOut">
              <a:rPr lang="en-US" smtClean="0"/>
              <a:pPr>
                <a:defRPr/>
              </a:pPr>
              <a:t>11/21/2019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75497072-3DFB-564A-9088-F26619B17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0DB19083-57E1-EB45-8130-0910A797E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0B62E-EFA1-9D4A-9462-C378487B5DAC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0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7FB96D2-3057-8D40-8291-04160FE05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xmlns="" id="{0A0838E2-B3E9-7B41-B960-8AD434E3A5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xmlns="" id="{1FA4A901-25A3-B24C-9371-D198B7B8C4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xmlns="" id="{594E4911-22F5-DC4B-8638-997DDB01C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F7FE47-06CE-C54E-B0F4-2447A71C78C8}" type="datetimeFigureOut">
              <a:rPr lang="en-US" smtClean="0"/>
              <a:pPr>
                <a:defRPr/>
              </a:pPr>
              <a:t>11/21/2019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xmlns="" id="{014C6493-9BA0-EA4E-9236-565C969AE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xmlns="" id="{B33E6841-585B-A643-A361-1E35C8FC8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10B62E-EFA1-9D4A-9462-C378487B5DAC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98DC6402-0905-BC40-A6CB-874017E01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C432EE41-9EE7-804F-952B-C5C1C3EC41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7BD5536-C13F-834B-ACA0-23254DAE59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7F7FE47-06CE-C54E-B0F4-2447A71C78C8}" type="datetimeFigureOut">
              <a:rPr lang="en-US" smtClean="0"/>
              <a:pPr>
                <a:defRPr/>
              </a:pPr>
              <a:t>11/21/2019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16EB4FA7-32D5-0849-AA45-EA0CE59C12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A1CCAB6E-B779-3C4F-BD0F-EC48B7BC83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C10B62E-EFA1-9D4A-9462-C378487B5DAC}" type="slidenum">
              <a:rPr lang="en-US" smtClean="0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737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7" r:id="rId1"/>
    <p:sldLayoutId id="2147484158" r:id="rId2"/>
    <p:sldLayoutId id="2147484159" r:id="rId3"/>
    <p:sldLayoutId id="2147484160" r:id="rId4"/>
    <p:sldLayoutId id="2147484161" r:id="rId5"/>
    <p:sldLayoutId id="2147484162" r:id="rId6"/>
    <p:sldLayoutId id="2147484163" r:id="rId7"/>
    <p:sldLayoutId id="2147484164" r:id="rId8"/>
    <p:sldLayoutId id="2147484165" r:id="rId9"/>
    <p:sldLayoutId id="2147484166" r:id="rId10"/>
    <p:sldLayoutId id="21474841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0EC4B5A-9733-B843-9355-9B22AB3B95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3263" y="1422400"/>
            <a:ext cx="9699625" cy="2668588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dirty="0"/>
              <a:t/>
            </a:r>
            <a:br>
              <a:rPr lang="pt-BR" sz="3600" dirty="0"/>
            </a:br>
            <a:r>
              <a:rPr lang="pt-BR" sz="3600" b="1" dirty="0"/>
              <a:t/>
            </a:r>
            <a:br>
              <a:rPr lang="pt-BR" sz="3600" b="1" dirty="0"/>
            </a:br>
            <a:endParaRPr lang="pt-BR" sz="4400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29A6A05B-D08F-694F-864F-BC6B5541FC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72263" y="4003675"/>
            <a:ext cx="3976687" cy="685800"/>
          </a:xfrm>
        </p:spPr>
        <p:txBody>
          <a:bodyPr rtlCol="0">
            <a:normAutofit fontScale="4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Enicéia Gonçalves Mendes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UFSCAR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dirty="0"/>
              <a:t>São Carlos,2018</a:t>
            </a:r>
          </a:p>
        </p:txBody>
      </p:sp>
      <p:pic>
        <p:nvPicPr>
          <p:cNvPr id="4" name="Picture 5" descr="loog slides1.jpg">
            <a:extLst>
              <a:ext uri="{FF2B5EF4-FFF2-40B4-BE49-F238E27FC236}">
                <a16:creationId xmlns:a16="http://schemas.microsoft.com/office/drawing/2014/main" xmlns="" id="{E6893CEA-58BD-574A-A31E-6E454DC99E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938" y="3914775"/>
            <a:ext cx="2460625" cy="95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AutoShape 6" descr="Resultado de imagem para ufscar logo">
            <a:extLst>
              <a:ext uri="{FF2B5EF4-FFF2-40B4-BE49-F238E27FC236}">
                <a16:creationId xmlns:a16="http://schemas.microsoft.com/office/drawing/2014/main" xmlns="" id="{2B506C3B-0D44-6F43-8FF6-B0419A225B3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368675" y="3159125"/>
            <a:ext cx="38735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1800"/>
          </a:p>
        </p:txBody>
      </p:sp>
      <p:pic>
        <p:nvPicPr>
          <p:cNvPr id="8198" name="Imagem 7">
            <a:extLst>
              <a:ext uri="{FF2B5EF4-FFF2-40B4-BE49-F238E27FC236}">
                <a16:creationId xmlns:a16="http://schemas.microsoft.com/office/drawing/2014/main" xmlns="" id="{A57D1F9C-E1C6-9C4E-A63F-9D8A2E2DEA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7738" y="3906838"/>
            <a:ext cx="1590675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Retângulo 5">
            <a:extLst>
              <a:ext uri="{FF2B5EF4-FFF2-40B4-BE49-F238E27FC236}">
                <a16:creationId xmlns:a16="http://schemas.microsoft.com/office/drawing/2014/main" xmlns="" id="{A0C65AA8-A2B7-274B-AE23-D182AA5AC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9000" y="614363"/>
            <a:ext cx="56816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1800"/>
              <a:t> 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C1024106-817F-9948-967E-60EC6CC6586F}"/>
              </a:ext>
            </a:extLst>
          </p:cNvPr>
          <p:cNvSpPr/>
          <p:nvPr/>
        </p:nvSpPr>
        <p:spPr>
          <a:xfrm>
            <a:off x="223934" y="1329452"/>
            <a:ext cx="11296632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5400" b="1" dirty="0">
                <a:latin typeface="Bahnschrift SemiBold" panose="020B0502040204020203" pitchFamily="34" charset="0"/>
              </a:rPr>
              <a:t>ATENDIMENTO EDUCACIONAL ESPECIALIZADO</a:t>
            </a:r>
            <a:endParaRPr lang="pt-BR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8201" name="Retângulo 7">
            <a:extLst>
              <a:ext uri="{FF2B5EF4-FFF2-40B4-BE49-F238E27FC236}">
                <a16:creationId xmlns:a16="http://schemas.microsoft.com/office/drawing/2014/main" xmlns="" id="{8B0AAE2B-E861-9340-AE71-947116E33C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975" y="177800"/>
            <a:ext cx="45354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1800" b="1"/>
              <a:t>AUDIÊNCIA PÚBLICA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1800" b="1"/>
              <a:t>NOVEMBRO DE 2019</a:t>
            </a:r>
            <a:br>
              <a:rPr lang="pt-BR" altLang="pt-BR" sz="1800" b="1"/>
            </a:br>
            <a:endParaRPr lang="pt-BR" altLang="pt-BR" sz="1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tângulo 1">
            <a:extLst>
              <a:ext uri="{FF2B5EF4-FFF2-40B4-BE49-F238E27FC236}">
                <a16:creationId xmlns:a16="http://schemas.microsoft.com/office/drawing/2014/main" xmlns="" id="{76758B7C-F334-CC42-85E9-F71F889CA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739" y="223838"/>
            <a:ext cx="116459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000" dirty="0">
                <a:latin typeface="Times New Roman" panose="02020603050405020304" pitchFamily="18" charset="0"/>
                <a:cs typeface="Calibri" panose="020F0502020204030204" pitchFamily="34" charset="0"/>
              </a:rPr>
              <a:t>SERVIÇOS EDUCACIONAIS OFERECIDOS AO PAEE EM MUNICÍPIOS  BRASILEIROS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000" dirty="0">
                <a:latin typeface="Times New Roman" panose="02020603050405020304" pitchFamily="18" charset="0"/>
                <a:cs typeface="Calibri" panose="020F0502020204030204" pitchFamily="34" charset="0"/>
              </a:rPr>
              <a:t>34 </a:t>
            </a:r>
            <a:r>
              <a:rPr lang="pt-BR" altLang="pt-BR" sz="2000" dirty="0">
                <a:latin typeface="Times New Roman" panose="02020603050405020304" pitchFamily="18" charset="0"/>
              </a:rPr>
              <a:t>gestores municipais  de 18 estados (ONEESP,2016)</a:t>
            </a:r>
            <a:endParaRPr lang="pt-BR" altLang="pt-BR" sz="1900" dirty="0">
              <a:latin typeface="Calibri" panose="020F0502020204030204" pitchFamily="34" charset="0"/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F221EA8D-B264-AA46-9028-BF4625BAFAA0}"/>
              </a:ext>
            </a:extLst>
          </p:cNvPr>
          <p:cNvSpPr/>
          <p:nvPr/>
        </p:nvSpPr>
        <p:spPr>
          <a:xfrm>
            <a:off x="261318" y="1036737"/>
            <a:ext cx="11369403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defTabSz="100134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dirty="0">
                <a:solidFill>
                  <a:srgbClr val="FFFF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 MAIS PRESENTE NOS MUNICÍPIOS BRASILEIROS ERA O AEE NAS SRM MAS, FORAM ENCONTRADOS TAMBÉM OUTROS SERVIÇOS (34 MUNICÍPIOS)</a:t>
            </a:r>
            <a:endParaRPr lang="pt-BR" dirty="0">
              <a:solidFill>
                <a:srgbClr val="FFFF00"/>
              </a:solidFill>
            </a:endParaRPr>
          </a:p>
        </p:txBody>
      </p:sp>
      <p:sp>
        <p:nvSpPr>
          <p:cNvPr id="27652" name="Retângulo 3">
            <a:extLst>
              <a:ext uri="{FF2B5EF4-FFF2-40B4-BE49-F238E27FC236}">
                <a16:creationId xmlns:a16="http://schemas.microsoft.com/office/drawing/2014/main" xmlns="" id="{D98B3AA5-3012-DB4F-A695-7F41640B6E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739" y="2157413"/>
            <a:ext cx="4772025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AutoNum type="arabicParenR"/>
            </a:pPr>
            <a:r>
              <a:rPr lang="pt-BR" alt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Serviço de Itinerância (</a:t>
            </a:r>
            <a:r>
              <a:rPr lang="pt-BR" altLang="pt-B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pt-BR" alt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=17)   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AutoNum type="arabicParenR"/>
            </a:pPr>
            <a:r>
              <a:rPr lang="pt-BR" alt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Serviço domiciliar (</a:t>
            </a:r>
            <a:r>
              <a:rPr lang="pt-BR" altLang="pt-B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pt-BR" alt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=13); 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AutoNum type="arabicParenR"/>
            </a:pPr>
            <a:r>
              <a:rPr lang="pt-BR" alt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Professor de apoio (</a:t>
            </a:r>
            <a:r>
              <a:rPr lang="pt-BR" altLang="pt-B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pt-BR" alt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=13); 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AutoNum type="arabicParenR"/>
            </a:pPr>
            <a:r>
              <a:rPr lang="pt-BR" alt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Intérprete (</a:t>
            </a:r>
            <a:r>
              <a:rPr lang="pt-BR" altLang="pt-B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pt-BR" alt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=11); 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AutoNum type="arabicParenR"/>
            </a:pPr>
            <a:r>
              <a:rPr lang="pt-BR" alt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Serviço hospitalar (</a:t>
            </a:r>
            <a:r>
              <a:rPr lang="pt-BR" altLang="pt-B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pt-BR" alt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=7); 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AutoNum type="arabicParenR"/>
            </a:pPr>
            <a:r>
              <a:rPr lang="pt-BR" alt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Centro de Atendimento Especializado/Centro de Apoio/Centro de Educação Especial (</a:t>
            </a:r>
            <a:r>
              <a:rPr lang="pt-BR" altLang="pt-B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pt-BR" alt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=7); 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AutoNum type="arabicParenR"/>
            </a:pPr>
            <a:r>
              <a:rPr lang="pt-BR" alt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Serviços específicos para TGD (</a:t>
            </a:r>
            <a:r>
              <a:rPr lang="pt-BR" altLang="pt-BR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pt-BR" altLang="pt-BR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=7); </a:t>
            </a:r>
          </a:p>
          <a:p>
            <a:pPr algn="just" eaLnBrk="1" hangingPunct="1">
              <a:lnSpc>
                <a:spcPct val="150000"/>
              </a:lnSpc>
              <a:spcBef>
                <a:spcPct val="0"/>
              </a:spcBef>
              <a:buFontTx/>
              <a:buAutoNum type="arabicParenR"/>
            </a:pPr>
            <a:endParaRPr lang="pt-BR" altLang="pt-BR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65305F41-8C37-A644-B3BC-813730349225}"/>
              </a:ext>
            </a:extLst>
          </p:cNvPr>
          <p:cNvSpPr txBox="1"/>
          <p:nvPr/>
        </p:nvSpPr>
        <p:spPr>
          <a:xfrm>
            <a:off x="5778752" y="2020404"/>
            <a:ext cx="5256212" cy="42465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defTabSz="1001344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8) Ensino Colaborativo/</a:t>
            </a:r>
            <a:r>
              <a:rPr lang="pt-B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Co-ensino</a:t>
            </a: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pt-BR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Bi-docência</a:t>
            </a: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/Segundo Educador (n=7); </a:t>
            </a:r>
          </a:p>
          <a:p>
            <a:pPr algn="just" defTabSz="1001344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9) Classe especial (n=6); </a:t>
            </a:r>
          </a:p>
          <a:p>
            <a:pPr algn="just" defTabSz="1001344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10) Monitor/estagiário (n=6); </a:t>
            </a:r>
          </a:p>
          <a:p>
            <a:pPr algn="just" defTabSz="1001344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11) Atendimento Clínico (n=4); </a:t>
            </a:r>
          </a:p>
          <a:p>
            <a:pPr algn="just" defTabSz="1001344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12) Instrutor de Libras (n=4); </a:t>
            </a:r>
          </a:p>
          <a:p>
            <a:pPr algn="just" defTabSz="1001344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13) Cuidador (n=4); </a:t>
            </a:r>
          </a:p>
          <a:p>
            <a:pPr algn="just" defTabSz="1001344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14) Equipe Multidisciplinar/Psicopedagogos (n=4);</a:t>
            </a:r>
          </a:p>
          <a:p>
            <a:pPr marL="342900" indent="-342900" algn="just" defTabSz="1001344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arenR" startAt="15"/>
              <a:defRPr/>
            </a:pP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Serviço específico para a EJA (n=3); </a:t>
            </a:r>
          </a:p>
          <a:p>
            <a:pPr marL="342900" indent="-342900" algn="just" defTabSz="1001344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AutoNum type="arabicParenR" startAt="15"/>
              <a:defRPr/>
            </a:pPr>
            <a:r>
              <a:rPr lang="pt-B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Serviço específico para AH/SD (n=2)</a:t>
            </a:r>
            <a:endParaRPr lang="pt-BR" sz="160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aixaDeTexto 1">
            <a:extLst>
              <a:ext uri="{FF2B5EF4-FFF2-40B4-BE49-F238E27FC236}">
                <a16:creationId xmlns:a16="http://schemas.microsoft.com/office/drawing/2014/main" xmlns="" id="{32595D23-E1F4-DB46-B4D9-37C322215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650" y="15058"/>
            <a:ext cx="11845925" cy="110799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pt-BR" altLang="pt-BR" sz="1800" dirty="0">
              <a:solidFill>
                <a:schemeClr val="bg1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pt-BR" altLang="pt-BR" sz="2400" b="1" dirty="0">
                <a:solidFill>
                  <a:srgbClr val="FF0000"/>
                </a:solidFill>
              </a:rPr>
              <a:t>E O QUE A LITERATURA SOBRE EDUCAÇAO INCLUSIVA SUGERE QUANTO AOS APOIOS NA ATUALIDADE?</a:t>
            </a:r>
          </a:p>
        </p:txBody>
      </p:sp>
      <p:graphicFrame>
        <p:nvGraphicFramePr>
          <p:cNvPr id="3" name="Diagrama 2">
            <a:extLst>
              <a:ext uri="{FF2B5EF4-FFF2-40B4-BE49-F238E27FC236}">
                <a16:creationId xmlns:a16="http://schemas.microsoft.com/office/drawing/2014/main" xmlns="" id="{7F1960E5-3075-1145-98DD-D793481924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3116235"/>
              </p:ext>
            </p:extLst>
          </p:nvPr>
        </p:nvGraphicFramePr>
        <p:xfrm>
          <a:off x="120650" y="1631092"/>
          <a:ext cx="4237681" cy="4914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A5446043-075E-F945-96B6-6775FC133902}"/>
              </a:ext>
            </a:extLst>
          </p:cNvPr>
          <p:cNvSpPr txBox="1"/>
          <p:nvPr/>
        </p:nvSpPr>
        <p:spPr>
          <a:xfrm>
            <a:off x="293665" y="1289008"/>
            <a:ext cx="58080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pt-BR" dirty="0"/>
              <a:t>SISTEMA DE APOIO MULTINIVEL OU MULTICAMADA </a:t>
            </a:r>
          </a:p>
        </p:txBody>
      </p:sp>
      <p:graphicFrame>
        <p:nvGraphicFramePr>
          <p:cNvPr id="5" name="Diagrama 4">
            <a:extLst>
              <a:ext uri="{FF2B5EF4-FFF2-40B4-BE49-F238E27FC236}">
                <a16:creationId xmlns:a16="http://schemas.microsoft.com/office/drawing/2014/main" xmlns="" id="{4B1BB4E7-BB38-5645-8E38-1856F44AFF9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3293974"/>
              </p:ext>
            </p:extLst>
          </p:nvPr>
        </p:nvGraphicFramePr>
        <p:xfrm>
          <a:off x="4358331" y="1683523"/>
          <a:ext cx="7380588" cy="4539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1750" name="Retângulo 1">
            <a:extLst>
              <a:ext uri="{FF2B5EF4-FFF2-40B4-BE49-F238E27FC236}">
                <a16:creationId xmlns:a16="http://schemas.microsoft.com/office/drawing/2014/main" xmlns="" id="{A8D70D45-9C3B-C746-AD54-4D136E1E02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9903" y="6136710"/>
            <a:ext cx="6096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pt-BR" altLang="pt-BR" dirty="0"/>
          </a:p>
          <a:p>
            <a:pPr>
              <a:buFont typeface="Arial" panose="020B0604020202020204" pitchFamily="34" charset="0"/>
              <a:buChar char="•"/>
            </a:pPr>
            <a:r>
              <a:rPr lang="pt-BR" altLang="pt-BR" dirty="0"/>
              <a:t>Atinge todos os estudantes, preventivo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 animBg="1"/>
      <p:bldGraphic spid="5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79B036B4-592C-2049-9D2D-CC502E8AF623}"/>
              </a:ext>
            </a:extLst>
          </p:cNvPr>
          <p:cNvSpPr/>
          <p:nvPr/>
        </p:nvSpPr>
        <p:spPr>
          <a:xfrm>
            <a:off x="484614" y="601275"/>
            <a:ext cx="10941050" cy="618630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t-BR" sz="3600" dirty="0"/>
              <a:t>Até o momento as politicas de Educação Especial  priorizaram as INTERVENÇOES REMEDIATIVAS (focalizadas e intensivas)  que, em tese seriam necessárias  para apenas 20% do PAEE</a:t>
            </a:r>
          </a:p>
          <a:p>
            <a:pPr>
              <a:defRPr/>
            </a:pPr>
            <a:endParaRPr lang="pt-BR" sz="3600" dirty="0">
              <a:solidFill>
                <a:srgbClr val="FF0000"/>
              </a:solidFill>
            </a:endParaRPr>
          </a:p>
          <a:p>
            <a:pPr>
              <a:defRPr/>
            </a:pPr>
            <a:r>
              <a:rPr lang="pt-BR" sz="3600" b="1" dirty="0"/>
              <a:t>PRIORIDADE ATUAL DEVERIA SER INVESTIR EM INTERVENÇÕES UNIVERSAIS- IMPLANTAÇAO DE UMA SISTEMÁTICA DE APOIOS CENTRADO NA CLASSE COMUM</a:t>
            </a:r>
          </a:p>
          <a:p>
            <a:pPr>
              <a:defRPr/>
            </a:pPr>
            <a:endParaRPr lang="pt-BR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204C0213-2DAF-634C-9A10-1530024C17CC}"/>
              </a:ext>
            </a:extLst>
          </p:cNvPr>
          <p:cNvSpPr/>
          <p:nvPr/>
        </p:nvSpPr>
        <p:spPr>
          <a:xfrm>
            <a:off x="713678" y="706974"/>
            <a:ext cx="1072747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t-BR" sz="3200" b="1" dirty="0">
                <a:solidFill>
                  <a:srgbClr val="FF0000"/>
                </a:solidFill>
              </a:rPr>
              <a:t>PROFESSOR DE EE COMO APOIO NA CLASSE COMUM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pt-BR" sz="3200" dirty="0"/>
              <a:t>(EX: COENSINO, SEGUNDO PROFESSOR, BIDOCÊNCIA)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pt-BR" sz="32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pt-BR" sz="3200" b="1" dirty="0">
                <a:solidFill>
                  <a:srgbClr val="FF0000"/>
                </a:solidFill>
              </a:rPr>
              <a:t>FORMAÇAO DE PROFESSORES E DE AGENTES EDUCACIONAIS 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pt-BR" sz="2800" dirty="0"/>
              <a:t>DESENHO UNIVERSAL DA APRENDIZAGEM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pt-BR" sz="2800" dirty="0"/>
              <a:t>ENSINO DIFERENCIADO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pt-BR" sz="2800" dirty="0"/>
              <a:t>CULTURA COLABORATIVA ESCOLAR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pt-BR" sz="2800" dirty="0"/>
              <a:t>CONSULTORIA COLABORATIVA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pt-BR" sz="2800" dirty="0"/>
              <a:t> APRENDIZAGEM COOPERATIVA</a:t>
            </a:r>
          </a:p>
        </p:txBody>
      </p:sp>
    </p:spTree>
    <p:extLst>
      <p:ext uri="{BB962C8B-B14F-4D97-AF65-F5344CB8AC3E}">
        <p14:creationId xmlns:p14="http://schemas.microsoft.com/office/powerpoint/2010/main" val="1763413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51E71084-4397-ED4E-95B6-7A407A639377}"/>
              </a:ext>
            </a:extLst>
          </p:cNvPr>
          <p:cNvSpPr txBox="1"/>
          <p:nvPr/>
        </p:nvSpPr>
        <p:spPr>
          <a:xfrm>
            <a:off x="418153" y="202525"/>
            <a:ext cx="92304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AS MUDANÇAS NA PROPOSTA DE ATUALIZAÇAO DA POLITICA ATUAL ANUNCIAM </a:t>
            </a:r>
          </a:p>
          <a:p>
            <a:r>
              <a:rPr lang="pt-BR" dirty="0"/>
              <a:t>AVANÇOS NA POLITICA  DE EDUCAÇAO ESPECIAL NO CONTEXTO BRASILEIRO?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9796B81B-8917-E248-9639-1ABF535F7ECC}"/>
              </a:ext>
            </a:extLst>
          </p:cNvPr>
          <p:cNvSpPr txBox="1"/>
          <p:nvPr/>
        </p:nvSpPr>
        <p:spPr>
          <a:xfrm>
            <a:off x="328943" y="5023649"/>
            <a:ext cx="113909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MEDIDAS CONSERVADORAS, COMPENSATÓRIAS E QUE NÃO CONTRIBUEM PARA TORNAR AS ESCOLAS  CADA VEZ MAIS INCLUSIVAS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6611AA1F-6724-4E49-A0B8-AFE59F5424ED}"/>
              </a:ext>
            </a:extLst>
          </p:cNvPr>
          <p:cNvSpPr txBox="1"/>
          <p:nvPr/>
        </p:nvSpPr>
        <p:spPr>
          <a:xfrm>
            <a:off x="328943" y="5957925"/>
            <a:ext cx="9049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E NÃO  RESOLVEM OS RISCOS DE RETROCESSO QUE SE ENCONTRAM EM CURSO </a:t>
            </a:r>
          </a:p>
        </p:txBody>
      </p:sp>
      <p:sp>
        <p:nvSpPr>
          <p:cNvPr id="5" name="CaixaDeTexto 2">
            <a:extLst>
              <a:ext uri="{FF2B5EF4-FFF2-40B4-BE49-F238E27FC236}">
                <a16:creationId xmlns:a16="http://schemas.microsoft.com/office/drawing/2014/main" xmlns="" id="{0B97A274-6F84-C743-A9FD-10AC70D2F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943" y="1042385"/>
            <a:ext cx="11621855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endParaRPr lang="pt-BR" altLang="pt-BR" b="1" dirty="0">
              <a:solidFill>
                <a:schemeClr val="accent1"/>
              </a:solidFill>
            </a:endParaRPr>
          </a:p>
          <a:p>
            <a:r>
              <a:rPr lang="pt-BR" altLang="pt-BR" b="1" dirty="0">
                <a:solidFill>
                  <a:schemeClr val="accent1"/>
                </a:solidFill>
              </a:rPr>
              <a:t>Há referências ao sistema educacional inclusivo e a rede de serviços, mas sem dar prioridade </a:t>
            </a:r>
          </a:p>
          <a:p>
            <a:r>
              <a:rPr lang="pt-BR" altLang="pt-BR" b="1" dirty="0">
                <a:solidFill>
                  <a:schemeClr val="accent1"/>
                </a:solidFill>
              </a:rPr>
              <a:t>à escolarização em classe comum, para onde poderia e deveria ir a maioria do PAEE.</a:t>
            </a:r>
          </a:p>
          <a:p>
            <a:endParaRPr lang="pt-BR" altLang="pt-BR" b="1" dirty="0">
              <a:solidFill>
                <a:schemeClr val="accent1"/>
              </a:solidFill>
            </a:endParaRPr>
          </a:p>
          <a:p>
            <a:r>
              <a:rPr lang="pt-BR" altLang="pt-BR" b="1" dirty="0">
                <a:solidFill>
                  <a:schemeClr val="accent1"/>
                </a:solidFill>
              </a:rPr>
              <a:t>A nova perspectiva não tem identidade, considerando. as referenciais conceituais que embasam a política de inclusão escolar na literatura.</a:t>
            </a:r>
            <a:r>
              <a:rPr lang="pt-BR" dirty="0"/>
              <a:t> NA TEORIA HÁ UMA PROPOSTA DE VALE TUDO NO AEE O QUE SIGNIFICA QUE NA PRÁTICA A TENDÊNCIA SERIA DE MANTER O QUE JÁ EXISTE: INTERVENÇÕES REMEDIATIVAS  (SEGUNDO E TERCEIRO NIVEL)</a:t>
            </a:r>
          </a:p>
          <a:p>
            <a:endParaRPr lang="pt-BR" altLang="pt-BR" b="1" dirty="0">
              <a:solidFill>
                <a:schemeClr val="accent1"/>
              </a:solidFill>
            </a:endParaRPr>
          </a:p>
          <a:p>
            <a:r>
              <a:rPr lang="pt-BR" altLang="pt-BR" b="1" dirty="0">
                <a:solidFill>
                  <a:schemeClr val="accent1"/>
                </a:solidFill>
              </a:rPr>
              <a:t>Representa a volta do “vale tudo”, ou seja, de qualquer forma de escolarização é permitida que já foi testada durante 30 anos no país sem resultado. O agravante no contexto atual é que isso poderia implicar em  reforço a terceirização, retiradas de recursos das escolas públicas, </a:t>
            </a:r>
            <a:r>
              <a:rPr lang="pt-BR" altLang="pt-BR" b="1" dirty="0" err="1">
                <a:solidFill>
                  <a:schemeClr val="accent1"/>
                </a:solidFill>
              </a:rPr>
              <a:t>desresponsabilização</a:t>
            </a:r>
            <a:r>
              <a:rPr lang="pt-BR" altLang="pt-BR" b="1" dirty="0">
                <a:solidFill>
                  <a:schemeClr val="accent1"/>
                </a:solidFill>
              </a:rPr>
              <a:t> da escola comum, exclusão dos diferentes</a:t>
            </a:r>
          </a:p>
        </p:txBody>
      </p:sp>
    </p:spTree>
    <p:extLst>
      <p:ext uri="{BB962C8B-B14F-4D97-AF65-F5344CB8AC3E}">
        <p14:creationId xmlns:p14="http://schemas.microsoft.com/office/powerpoint/2010/main" val="2542019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B9CBF77-936D-0E40-9529-697826DEC385}"/>
              </a:ext>
            </a:extLst>
          </p:cNvPr>
          <p:cNvSpPr txBox="1">
            <a:spLocks/>
          </p:cNvSpPr>
          <p:nvPr/>
        </p:nvSpPr>
        <p:spPr>
          <a:xfrm>
            <a:off x="125413" y="255588"/>
            <a:ext cx="11118850" cy="5429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>
            <a:lvl1pPr algn="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algn="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algn="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algn="r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457200" algn="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914400" algn="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1371600" algn="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1828800" algn="r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defTabSz="914400">
              <a:defRPr/>
            </a:pPr>
            <a:r>
              <a:rPr lang="pt-BR" b="1" dirty="0">
                <a:solidFill>
                  <a:srgbClr val="FF0000"/>
                </a:solidFill>
              </a:rPr>
              <a:t>Riscos DE RETROCESSO EM CURSO </a:t>
            </a:r>
          </a:p>
          <a:p>
            <a:pPr defTabSz="914400">
              <a:defRPr/>
            </a:pPr>
            <a:r>
              <a:rPr lang="pt-BR" b="1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47C127A3-860F-8B49-8470-DFF0F6D3074B}"/>
              </a:ext>
            </a:extLst>
          </p:cNvPr>
          <p:cNvSpPr txBox="1">
            <a:spLocks/>
          </p:cNvSpPr>
          <p:nvPr/>
        </p:nvSpPr>
        <p:spPr>
          <a:xfrm>
            <a:off x="125413" y="1239334"/>
            <a:ext cx="11811000" cy="54737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defRPr/>
            </a:pPr>
            <a:r>
              <a:rPr lang="pt-BR" sz="2400" b="1" dirty="0">
                <a:solidFill>
                  <a:schemeClr val="tx1"/>
                </a:solidFill>
              </a:rPr>
              <a:t>Contratação indiscriminada de profissionais de apoio a inclusão escolar ou de estagiários associado à dispensa de professores especializados- </a:t>
            </a:r>
            <a:r>
              <a:rPr lang="pt-BR" sz="2400" b="1" dirty="0">
                <a:solidFill>
                  <a:srgbClr val="FF0000"/>
                </a:solidFill>
              </a:rPr>
              <a:t>PRECARIZAÇÃO DO EMPREGO, BARATEAMENTO DOS RECURSOS HUMANOS, DESPROFISSIONALIZAÇAO, BAIXA QUALIDADE DO SERVIÇO DE APOIO NAS ESCOLAS COMUNS</a:t>
            </a:r>
          </a:p>
          <a:p>
            <a:pPr defTabSz="914400">
              <a:defRPr/>
            </a:pPr>
            <a:r>
              <a:rPr lang="pt-BR" sz="2400" b="1" dirty="0">
                <a:solidFill>
                  <a:schemeClr val="tx1"/>
                </a:solidFill>
              </a:rPr>
              <a:t>Contexto de redução de financiamento-  aumenta a demanda para instituições especializadas na oferta do AEE, e de outros serviços (saúde, reabilitação, assistência social, profissionalização, intervenção precoce, programas de transição) </a:t>
            </a:r>
            <a:r>
              <a:rPr lang="pt-BR" sz="2400" b="1" dirty="0">
                <a:solidFill>
                  <a:srgbClr val="FF0000"/>
                </a:solidFill>
              </a:rPr>
              <a:t>– RISCO DE REFORÇO À TERCEIRIZAÇÃO/PRIVATIZAÇÃO/FILANTROPIA E ASSISTENCIALISMO E PRECARIZAÇÃO- FORA DA ESFERA DO DIREITO </a:t>
            </a:r>
          </a:p>
          <a:p>
            <a:pPr defTabSz="914400">
              <a:defRPr/>
            </a:pPr>
            <a:r>
              <a:rPr lang="pt-BR" sz="2400" b="1" dirty="0"/>
              <a:t>Excesso de </a:t>
            </a:r>
            <a:r>
              <a:rPr lang="pt-BR" sz="2400" b="1" dirty="0" err="1"/>
              <a:t>Judicialização</a:t>
            </a:r>
            <a:r>
              <a:rPr lang="pt-BR" sz="2400" b="1" dirty="0"/>
              <a:t>- escassos orçamentos locais já estão seriamente comprometidos com o cumprimento de decisões</a:t>
            </a:r>
            <a:r>
              <a:rPr lang="pt-BR" sz="2400" b="1" dirty="0">
                <a:solidFill>
                  <a:schemeClr val="tx1"/>
                </a:solidFill>
              </a:rPr>
              <a:t> judiciais- </a:t>
            </a:r>
            <a:r>
              <a:rPr lang="pt-BR" sz="2400" b="1" dirty="0">
                <a:solidFill>
                  <a:srgbClr val="FF0000"/>
                </a:solidFill>
              </a:rPr>
              <a:t>PERDA DE AUTONOMIA DO PODER EXECUTIVO, DO SETOR DA EDUCAÇÃO PÚBLICA E DAS ESCOLAS  NA CONDUÇÃO DA POLITICA EDUCACIONAL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2508F4F1-D2DC-7642-8292-45238E392DC5}"/>
              </a:ext>
            </a:extLst>
          </p:cNvPr>
          <p:cNvSpPr/>
          <p:nvPr/>
        </p:nvSpPr>
        <p:spPr>
          <a:xfrm>
            <a:off x="386250" y="1373251"/>
            <a:ext cx="1117352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rgbClr val="FF0000"/>
                </a:solidFill>
              </a:rPr>
              <a:t>1. AMPLIAÇÃO DO ACESSO- Prioridade às medidas de fomento à escolarização nas classes comuns das escolas públicas - maioria pode e deve estudar na escola comum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rgbClr val="FF0000"/>
                </a:solidFill>
              </a:rPr>
              <a:t>2. Não é lógico nem necessário excluir alternativas à escolarização em escolas comuns (classes especiais e instituições especializadas) para uma parcela pequena do PAEE;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rgbClr val="FF0000"/>
                </a:solidFill>
              </a:rPr>
              <a:t>3. Educação pública /escola pública tem que se responsabilizar pela escolarização do seu PAEE- Exclusão da diferença não vai melhorar a qualidade da escola pública-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b="1" dirty="0">
              <a:solidFill>
                <a:srgbClr val="FF0000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>
                <a:solidFill>
                  <a:srgbClr val="FF0000"/>
                </a:solidFill>
              </a:rPr>
              <a:t>4. Grande luta será MELHORAR QUALIDADE PARA TODOS (garantia do direito a educação)- melhorar o ensino da classe comum para então propor apoios </a:t>
            </a:r>
            <a:r>
              <a:rPr lang="pt-BR" b="1" dirty="0" err="1">
                <a:solidFill>
                  <a:srgbClr val="FF0000"/>
                </a:solidFill>
              </a:rPr>
              <a:t>extra-classe</a:t>
            </a:r>
            <a:r>
              <a:rPr lang="pt-BR" b="1" dirty="0">
                <a:solidFill>
                  <a:srgbClr val="FF0000"/>
                </a:solidFill>
              </a:rPr>
              <a:t> ou </a:t>
            </a:r>
            <a:r>
              <a:rPr lang="pt-BR" b="1" dirty="0" err="1">
                <a:solidFill>
                  <a:srgbClr val="FF0000"/>
                </a:solidFill>
              </a:rPr>
              <a:t>extra-escola</a:t>
            </a:r>
            <a:r>
              <a:rPr lang="pt-BR" b="1" dirty="0">
                <a:solidFill>
                  <a:srgbClr val="FF0000"/>
                </a:solidFill>
              </a:rPr>
              <a:t> comum.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0A2CF1C2-6DCE-3844-9D72-68F641362F54}"/>
              </a:ext>
            </a:extLst>
          </p:cNvPr>
          <p:cNvSpPr/>
          <p:nvPr/>
        </p:nvSpPr>
        <p:spPr>
          <a:xfrm>
            <a:off x="386250" y="5141655"/>
            <a:ext cx="117370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Uma politica de inclusão escolar é um IMPERATIVO para a realidade brasileira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dirty="0"/>
              <a:t>Avanços implica em manter o que se tem, ampliar acesso e diversificar os apoios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2B98D7AA-B30E-FD43-A5D0-762DCA96882E}"/>
              </a:ext>
            </a:extLst>
          </p:cNvPr>
          <p:cNvSpPr txBox="1"/>
          <p:nvPr/>
        </p:nvSpPr>
        <p:spPr>
          <a:xfrm>
            <a:off x="687750" y="927869"/>
            <a:ext cx="10570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DIRETRIZES NECESSÁRIAS PARA O AVANÇO DA POLITICA DE EDUCAÇAO ESPECIAL NO BRASIL 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A4A27259-032A-924B-8C53-B831CBC264A2}"/>
              </a:ext>
            </a:extLst>
          </p:cNvPr>
          <p:cNvSpPr/>
          <p:nvPr/>
        </p:nvSpPr>
        <p:spPr>
          <a:xfrm>
            <a:off x="3381964" y="220185"/>
            <a:ext cx="16433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b="1" dirty="0">
                <a:solidFill>
                  <a:srgbClr val="00B050"/>
                </a:solidFill>
              </a:rPr>
              <a:t>CONCLUSÃO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1">
            <a:extLst>
              <a:ext uri="{FF2B5EF4-FFF2-40B4-BE49-F238E27FC236}">
                <a16:creationId xmlns:a16="http://schemas.microsoft.com/office/drawing/2014/main" xmlns="" id="{D9615F67-C855-1D47-99E1-B2F3C32FA1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54" y="227249"/>
            <a:ext cx="11845925" cy="158402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pt-BR" altLang="pt-BR" sz="2000" b="1" dirty="0">
                <a:solidFill>
                  <a:srgbClr val="FF0000"/>
                </a:solidFill>
              </a:rPr>
              <a:t>UNIÃO DE ESFORÇOS ( E NÃO DIVISÃO)- Política deve fazer parceria mas controlar o crescimento excessivo do setor filantrópico  para dar  protagonismo à escola pública</a:t>
            </a:r>
            <a:endParaRPr lang="pt-BR" altLang="pt-BR" sz="1600" b="1" dirty="0">
              <a:solidFill>
                <a:schemeClr val="bg1"/>
              </a:solidFill>
            </a:endParaRPr>
          </a:p>
          <a:p>
            <a:pPr marL="0" indent="0">
              <a:buNone/>
              <a:defRPr/>
            </a:pPr>
            <a:r>
              <a:rPr lang="pt-BR" alt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DEFINIÇÃO DO </a:t>
            </a:r>
            <a:r>
              <a:rPr lang="en-US" alt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PAPEL DAS INSTITUIÇÕES ESPECIALIZADAS no Sistema educational inclusive (</a:t>
            </a:r>
            <a:r>
              <a:rPr lang="en-US" alt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Manter</a:t>
            </a:r>
            <a:r>
              <a:rPr lang="en-US" alt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–se </a:t>
            </a:r>
            <a:r>
              <a:rPr lang="en-US" alt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como</a:t>
            </a:r>
            <a:r>
              <a:rPr lang="en-US" alt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escolas</a:t>
            </a:r>
            <a:r>
              <a:rPr lang="en-US" alt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especiais</a:t>
            </a:r>
            <a:r>
              <a:rPr lang="en-US" alt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alt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alunos</a:t>
            </a:r>
            <a:r>
              <a:rPr lang="en-US" alt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que </a:t>
            </a:r>
            <a:r>
              <a:rPr lang="en-US" alt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não</a:t>
            </a:r>
            <a:r>
              <a:rPr lang="en-US" alt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se </a:t>
            </a:r>
            <a:r>
              <a:rPr lang="en-US" alt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beneficiam</a:t>
            </a:r>
            <a:r>
              <a:rPr lang="en-US" alt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alt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escolarização</a:t>
            </a:r>
            <a:r>
              <a:rPr lang="en-US" alt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alt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classe</a:t>
            </a:r>
            <a:r>
              <a:rPr lang="en-US" alt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alt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alt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escola</a:t>
            </a:r>
            <a:r>
              <a:rPr lang="en-US" alt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pt-BR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comum</a:t>
            </a:r>
            <a:r>
              <a:rPr lang="en-US" altLang="pt-BR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34FA7740-2942-C84F-824F-229AB5FCDCA3}"/>
              </a:ext>
            </a:extLst>
          </p:cNvPr>
          <p:cNvSpPr txBox="1"/>
          <p:nvPr/>
        </p:nvSpPr>
        <p:spPr>
          <a:xfrm>
            <a:off x="186654" y="3183926"/>
            <a:ext cx="11845925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FORMAÇÃO DE PROFESSORES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FOCO NA FORMAÇAO INICIAL E NÃO NA FORMAÇAO CONTINUADA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CONTEÚDO OBRIGATÓRIO DE EDUCAÇAO INCLUSIVA NA FORMAÇAO DE TODOS OS PROFESSORES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COM MUDANÇA NOS CONTEÚDOS (ORGANIZAÇAO ESCOLAR</a:t>
            </a:r>
            <a:r>
              <a:rPr lang="pt-BR" dirty="0">
                <a:solidFill>
                  <a:schemeClr val="bg1"/>
                </a:solidFill>
              </a:rPr>
              <a:t>, CULTURA COLABORATIVA E INOVAÇOES PEDAGÓGICAS)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F1356127-05D8-7341-B428-BED777827703}"/>
              </a:ext>
            </a:extLst>
          </p:cNvPr>
          <p:cNvSpPr txBox="1"/>
          <p:nvPr/>
        </p:nvSpPr>
        <p:spPr>
          <a:xfrm>
            <a:off x="186654" y="2022468"/>
            <a:ext cx="11845925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rgbClr val="FF0000"/>
                </a:solidFill>
              </a:rPr>
              <a:t>FOCO NAS INTERVENÇOES UNIVERSAIS</a:t>
            </a:r>
            <a:endParaRPr lang="pt-BR" sz="1200" b="1" dirty="0">
              <a:solidFill>
                <a:schemeClr val="bg1"/>
              </a:solidFill>
            </a:endParaRPr>
          </a:p>
          <a:p>
            <a:r>
              <a:rPr lang="pt-BR" dirty="0">
                <a:solidFill>
                  <a:schemeClr val="tx1"/>
                </a:solidFill>
              </a:rPr>
              <a:t>- INOVAR E AVANÇAR PRIORIZANDO OS APOIOS  CENTRADOS NA CLASSE COMUM- PROFESSOR ESPECIALIZADO TRABALHANDO EM PARCERIA  COM PROFESSORES DO ENSINO COMUM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3327C4AE-0F95-114F-A540-92BB5618587B}"/>
              </a:ext>
            </a:extLst>
          </p:cNvPr>
          <p:cNvSpPr txBox="1"/>
          <p:nvPr/>
        </p:nvSpPr>
        <p:spPr>
          <a:xfrm>
            <a:off x="198429" y="4591606"/>
            <a:ext cx="11834150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DESENVOLVIMENTO DE SISTEMAS EDUCACIONAIS INCLUSIVOS</a:t>
            </a:r>
          </a:p>
          <a:p>
            <a:pPr marL="285750" indent="-285750">
              <a:buFontTx/>
              <a:buChar char="-"/>
            </a:pPr>
            <a:r>
              <a:rPr lang="pt-BR" dirty="0">
                <a:solidFill>
                  <a:schemeClr val="tx1"/>
                </a:solidFill>
              </a:rPr>
              <a:t>DIVERSIFICAÇAO E INTERGRAÇAO DOS SISTEMA DE APOIO</a:t>
            </a:r>
          </a:p>
          <a:p>
            <a:pPr marL="285750" indent="-285750">
              <a:buFontTx/>
              <a:buChar char="-"/>
            </a:pPr>
            <a:r>
              <a:rPr lang="pt-BR" dirty="0">
                <a:solidFill>
                  <a:schemeClr val="tx1"/>
                </a:solidFill>
              </a:rPr>
              <a:t>DIFERENTE DE UMA ÚNICA ESCOLA E UM  ÚNICO ENSINO PARA TODOS </a:t>
            </a:r>
          </a:p>
        </p:txBody>
      </p:sp>
      <p:sp>
        <p:nvSpPr>
          <p:cNvPr id="9" name="Retângulo 1">
            <a:extLst>
              <a:ext uri="{FF2B5EF4-FFF2-40B4-BE49-F238E27FC236}">
                <a16:creationId xmlns:a16="http://schemas.microsoft.com/office/drawing/2014/main" xmlns="" id="{79B952C6-5E6E-7047-86AE-7519372B17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6654" y="5722287"/>
            <a:ext cx="11466512" cy="70788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defRPr/>
            </a:pPr>
            <a:r>
              <a:rPr lang="pt-BR" altLang="pt-BR" sz="2000" dirty="0">
                <a:solidFill>
                  <a:srgbClr val="FF0000"/>
                </a:solidFill>
              </a:rPr>
              <a:t>4. </a:t>
            </a:r>
            <a:r>
              <a:rPr lang="pt-BR" altLang="pt-BR" sz="2000" b="1" dirty="0">
                <a:solidFill>
                  <a:srgbClr val="FF0000"/>
                </a:solidFill>
              </a:rPr>
              <a:t>MUDANÇA NA POLITICA DE FORMAÇÃO- </a:t>
            </a:r>
            <a:r>
              <a:rPr lang="pt-BR" altLang="pt-BR" sz="2000" dirty="0"/>
              <a:t>FOCO NA FORMAÇÃO INCIAL E NÃO NA FORMAÇÃO CONTINUADA (Legislação)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tângulo 1">
            <a:extLst>
              <a:ext uri="{FF2B5EF4-FFF2-40B4-BE49-F238E27FC236}">
                <a16:creationId xmlns:a16="http://schemas.microsoft.com/office/drawing/2014/main" xmlns="" id="{47935133-9B25-E647-AC76-F4A5875BF0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8775" y="3071813"/>
            <a:ext cx="7050088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4400">
                <a:latin typeface="Calibri" panose="020F0502020204030204" pitchFamily="34" charset="0"/>
              </a:rPr>
              <a:t>http://www.oneesp.ufscar.br</a:t>
            </a:r>
          </a:p>
        </p:txBody>
      </p:sp>
      <p:sp>
        <p:nvSpPr>
          <p:cNvPr id="37891" name="CaixaDeTexto 4">
            <a:extLst>
              <a:ext uri="{FF2B5EF4-FFF2-40B4-BE49-F238E27FC236}">
                <a16:creationId xmlns:a16="http://schemas.microsoft.com/office/drawing/2014/main" xmlns="" id="{FF052639-D062-AC44-8AAA-D23B7D5589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7213" y="2303463"/>
            <a:ext cx="6653212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4400">
                <a:latin typeface="Calibri" panose="020F0502020204030204" pitchFamily="34" charset="0"/>
              </a:rPr>
              <a:t>eniceia.mendes@gmail.com</a:t>
            </a:r>
          </a:p>
        </p:txBody>
      </p:sp>
      <p:sp>
        <p:nvSpPr>
          <p:cNvPr id="37892" name="CaixaDeTexto 5">
            <a:extLst>
              <a:ext uri="{FF2B5EF4-FFF2-40B4-BE49-F238E27FC236}">
                <a16:creationId xmlns:a16="http://schemas.microsoft.com/office/drawing/2014/main" xmlns="" id="{585AAC54-A61E-2E4E-AABD-DA6AA5B41D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0175" y="3924300"/>
            <a:ext cx="836613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1900">
                <a:latin typeface="Calibri" panose="020F0502020204030204" pitchFamily="34" charset="0"/>
              </a:rPr>
              <a:t>APOIO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1900">
              <a:latin typeface="Calibri" panose="020F050202020403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1900">
              <a:latin typeface="Calibri" panose="020F0502020204030204" pitchFamily="34" charset="0"/>
            </a:endParaRPr>
          </a:p>
        </p:txBody>
      </p:sp>
      <p:sp>
        <p:nvSpPr>
          <p:cNvPr id="37893" name="AutoShape 2" descr="data:image/jpeg;base64,/9j/4AAQSkZJRgABAQAAAQABAAD/2wCEAAkGBwgHBgkIBwgKCgkLDRYPDQwMDRsUFRAWIB0iIiAdHx8kKDQsJCYxJx8fLT0tMTU3Ojo6Iys/RD84QzQ5OjcBCgoKDQwNGg8PGjclHyU3Nzc3Nzc3Nzc3Nzc3Nzc3Nzc3Nzc3Nzc3Nzc3Nzc3Nzc3Nzc3Nzc3Nzc3Nzc3Nzc3N//AABEIAGEAcgMBIgACEQEDEQH/xAAbAAABBQEBAAAAAAAAAAAAAAAAAQMFBgcEAv/EAEUQAAEDAwEFBQMGCwcFAAAAAAECAwQABREGBxIhMUETUWFxgSKRoRQyQpKxwRUWIzNSYnKistLiNIKjwtHT8xckJURU/8QAGgEBAAIDAQAAAAAAAAAAAAAAAAEEAgMFBv/EADERAAICAQEFBQYHAQAAAAAAAAABAgMREgQhMUFRE3GBocEiYZGx0eEFJDIzQpLxFP/aAAwDAQACEQMRAD8A3GiiigCiiigCiikJAGScAc6AWiqbfdo1mtrpjQiu5zM7oai8U73dvcvdk1EpTtA1PxKm7BBXyGCHcfxZ+rVqGyTa1T9le/6cTHUXy43OBbGw5cJkeMg8i84E58s86qtx2oaahkpaeflqHDDLRAPqrHwpq3bL7O25292fl3KQritTrhSFH04+8mrXbrLa7YMW+3xo5722gD7+dT+Uh1l5L1Y9ooszX18uMV1uxaXuCStBCJK21KCP1sBOCfDNdOyu4ainGf8AhsyXIyd3snJLe6rf47wBIGRjHl61oFLSW019m641pZ58WMPOchRRRVQyCiiigCimpMhmLHcfkuoaZbSVLcWcJSBzJNZ7K1letSSnIOiIJ7FJ3V3B9OEp8geA9cn9Wt1VE7eHBcW+CIbwaI662ygrdcShA5qUcAetQUvWmmohIdvMRRHMNL7Q/u5qts7NFz1pkaqvcue9z7NCsISfAqz8AmuPVUPSulW2oNusjM67yBhhh3eexngFKBJ68h195qzXs9EpKCk5P3LC+L+hDbJuXtP00yytbEh+StI9lCI607x7sqAAqhTdVq1bNUzfbx+CLR/88dtbhcHcSBx8zw8KuWi9nrMLFx1A0zInOe0I+6nsmc+A4E/AdO+ra5p6yupKXLRAUPGMj/St3bbJs8mq02+u7y3EYkypWa8aA01DDluls75GC4G1uPq8+GR8BQ7tTty1lu2Wu4zV9N1sAH4k/CpmXoDTErO9am2yerK1N49xqHf2XQG1ly0XW4wHOhS4FAe7B+NYxnsU25WOTfv+28e0NjXGqJJ/7LRcoJPJTxWPtSKX8Zde8xpNrH7f9VeDaNoVl42+7x7s0nk3IGFH6389KztGk251LGq7DKgKJx2zaSUH0P3E1m64v9mEZeLz8G0xnqKdbaqicZ+jJBT1UyVnHuSa6bftQsjzvYXFmXbnhwIeb3gPq8feBVps97tl7Y7a1zWpCR84IOFJ/aSeI9RTlxtcC6M9lcYbElHc6gHHkelVZWUZ02VY7m/k8k4fUdhTYs+MiRCkNSGV/NcaWFJPqK6Kza66NuOmXl3fRMhwbvtPQFqKg4PD9LyPHuPSrTo7U8bU9uL7Q7KQ0QmRHPNtX3pPQ+Y5g1hbQlDtK3mPmu8lPkywUUUVWJM31o5I1TqyLpGI8W4jQD85aefQ49AU48VA9Kvttt8W1wmocFhLLDQwlCft8T41R9FDf2iasW4PygUlKc893eP3BNaGaubW9KjUuCSfi1nJjHqQesNQsaaszs50Bbp9hhonHaLPIeXAk+AqB2f6afQ4vUl+y9dpvtpCx+ZSfDoSPcOHfUdu/jrtEUlft2mycN36LjmfvUPcjxrShU2P/nqVa/VLe+7kvVhb3kBS0Vy3KQYsNx1PzhwHmaoSkopticlCLk+CHHZTTZwSSR0SM0y1corjnZ7+6o8goYzUdFkt9kSs5J45qKubqFKUodM1Rt2xwjqRzbtvcIqax3Fx502+w1IaU1IaQ62oYUhaQoH0NR2mpi5du/KklbStwk9e6parlVisgpx5l+m2N1asjwZRL1s4iqe+XabkuWmejijs1Hsye7A4p9OHga57PrWfZp6LPrdj5O8eDU5I9hwd5xwx+sOXUCtDqNv9kg363rhXBoKQeKFj5zav0knoa6ENp1rRf7S6814+jM8Y4EgkhSQQcgjII61mupGvxM1tDv8AFHZ264qLM1A+alR5n/N5pV30/oq5TdO31ej725vpA3re+fpJ44T5EA47iCO6pTauwh7REwrAy2ttac9++B9hIrZTDsdoVb3xlu70+YbyslwznlRUTpiS5J01aX3clx2EytRx1KATRVGUHGTROSmam7bR2t29SttqXbJ6QzMCBxSrgM/BJHfhQ61b75fmI2lJl5hPIdbEcrYcScpUo8E/vEVKTYcedFdizGkPMOp3VtrGQRWS6x0ZcNP2icq0T3HbG4UrkRHDlSMKBBHfg448Dgcc1fpdW0uEbHiSwu9fUh5XAt+yq1/g/SbD689tNUZC1HmQeCfgAfWrlWa6W2lWiPboVvukd+CpllDaXN3fbWEjGeAz07seNXm3Xy1XMA2+4xZHg26CfdzrVtlVytlOyL3sRawSNcN6jrlW51tr85wUnxIOa7qSqM4qcXF8yLIKyDg+DM+RLWnIUk5B48cUw/IKhlZwkcaulwsMOesuL323DzU0cZ8+lMw9MW+M6l1XaPrScgvHIHoABXBl+G7Q5aU1jqean+EbW5aU1p6/YXSkZxi277qSlTyt8JPMDGBU1SDhS13Kq1VBQXI9HRUqa41rkFFFeVrS2grWQlIGSScAVsNpn+2CKWbbAvkc7suBJTuK8Dxx9ZKfjTW025m6Q7Xp23+1Mua23FJ57iOacjz4+STUHtQ1YxfFs2a0EyGEObzjjYJDq+QSnHMcT5nGOVWvQelpUR9y+38792kJwlB/9dGMY88YHDkBjvrsKPYUV2W8VnC+Xgt7NfF4RcYUVEOGxFa/NstpbT5AYH2UU/RXHe/ebApibFZmxHoslAWy82ptxJ6pIwRT9FE8b0DJGSNFylWLVUJE/T7yyqLJcZDnZ548vtHMHiM5qdVs/wBIX1gS7WtbSFnIchyN4A+St4DywKu02FGnxlxprDb7CxhTbiQoGqPM2aojSFStMXeXa3T9DfKkeWQQrHmTXShtSm9Wtwl5PvRhpG/+nl1hn/w+rp7CRybc3iPgoD4Upsm0WN/ZtRxH09zqRn4tn7a87m0y2DCV266pHIqAzj9w17GqdcsDdk6QC1dS0s4+BVWzN0v5Ql/X1wNwZ2msDG7a5Hj7P9NeTcdprfOz2tfu/wB0V6/HHWB4DRbwPitX8tIrUO0KT/ZNLxmM9X1Zx++mmmf8oQ+K9GDz+GdpQ56etx8v+akXfdpCElS9P25KRzJOAP8AGr0Ye0u4EdrcIFuQeYbCSf4VH40J2aPT1BeotRT53HO4k4A+sVfYKaqI/r0eCk/XA3laue0jVEclt02llfI/JwHCnzO+oUzGtOtNbFJmvSEw1HPaST2bWO8IAG97vWtRs2jrBZilcG3Ndsnk87+UWPIqzj0xU7iolt9Vf7FaT6tf78xpb4sq+k9DWvTgDyAZM4jCpLo4jwQPoj4+NWmiiubZZO2WqbyzJLAUUUVgSFFFFAQknVlhi3UWyRcmkS99LZQQrCVq+akqxuhR6AnNTdZ1BM2zifY3tMP3J6Xd3JTbimwYrja3QsOLcIISUjoRnKRjvrRByoDmuU+Ja4L064PJYisJ3nHFckinIkliZFZlRXEusPIS424k8FJIyCPSqtr2Jc7u5abTbojbrK5Iky1yMhjcawpKFkDPtL3eH6ppzZ1HuVttD9musfs1W6QpqO4neLbrJ9pG6SBkDeKf7ooC0rUlCSpRwlIyTULaNXWC8ykRrbcm3nnEFbaChSStI5lO8Bn0qXlAqjOgAklCgAPKqJoHSMtm3aenXu4THHrdGPyeC6022mKpSd1QOEhSuGR7RNAaBUJc9V2S1zlwZs3s5KEBam0srWQk5wfZSe41N1m2oIs5rXFymIVqSPGeiR0Ids7CFhwp7TIUVJPLeGMd5oDRmXUPsoeaOUOJCknGMg8RXNdbpCtENUu4yEsMBQTvKBOVE4AAHEk9wp6IvtIrLm64neQk4dGFjI+kOh76r20GIZdkaT8gmS0tym3FKgPbkiMBn8q1wO8pP6PUE0BMWa82+9xVSbXKTIaQstrIBBQsc0qB4g8RwPfXfVS2eC5fJbgu4plFlcnMR6dHSzJeb3E8XEpA45yASM4FW2gCiiigCkPKlooDyaUcqKKAQ9aUfONFFAB6UDr50UUAteR830oooD1SK++iigAc6WiigCiiigP/2Q==">
            <a:extLst>
              <a:ext uri="{FF2B5EF4-FFF2-40B4-BE49-F238E27FC236}">
                <a16:creationId xmlns:a16="http://schemas.microsoft.com/office/drawing/2014/main" xmlns="" id="{F1A41FE0-347A-8444-8DC1-05817AAF606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1900">
              <a:latin typeface="Calibri" panose="020F0502020204030204" pitchFamily="34" charset="0"/>
            </a:endParaRPr>
          </a:p>
        </p:txBody>
      </p:sp>
      <p:pic>
        <p:nvPicPr>
          <p:cNvPr id="37895" name="Picture 11" descr="E:\logo cnpq.gif">
            <a:extLst>
              <a:ext uri="{FF2B5EF4-FFF2-40B4-BE49-F238E27FC236}">
                <a16:creationId xmlns:a16="http://schemas.microsoft.com/office/drawing/2014/main" xmlns="" id="{89C50979-EFD6-EE4B-A7D7-3FB1680372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8481" y="4610100"/>
            <a:ext cx="2147005" cy="954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6" name="CaixaDeTexto 8">
            <a:extLst>
              <a:ext uri="{FF2B5EF4-FFF2-40B4-BE49-F238E27FC236}">
                <a16:creationId xmlns:a16="http://schemas.microsoft.com/office/drawing/2014/main" xmlns="" id="{F3FD6B6E-B74E-4947-82F0-57F9406E1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40088" y="900113"/>
            <a:ext cx="540067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8000" b="1">
                <a:latin typeface="Calibri" panose="020F0502020204030204" pitchFamily="34" charset="0"/>
              </a:rPr>
              <a:t>OBRIGADA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tângulo 2">
            <a:extLst>
              <a:ext uri="{FF2B5EF4-FFF2-40B4-BE49-F238E27FC236}">
                <a16:creationId xmlns:a16="http://schemas.microsoft.com/office/drawing/2014/main" xmlns="" id="{4793849E-A88B-BC49-B0BF-D6759AF01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900" y="731367"/>
            <a:ext cx="10579100" cy="5878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r>
              <a:rPr lang="pt-BR" altLang="pt-BR" sz="3200" b="1" dirty="0">
                <a:solidFill>
                  <a:srgbClr val="FF0000"/>
                </a:solidFill>
              </a:rPr>
              <a:t>TERMO</a:t>
            </a:r>
            <a:r>
              <a:rPr lang="pt-BR" altLang="pt-BR" sz="2800" b="1" dirty="0">
                <a:solidFill>
                  <a:srgbClr val="FF0000"/>
                </a:solidFill>
              </a:rPr>
              <a:t> AEE </a:t>
            </a:r>
            <a:r>
              <a:rPr lang="pt-BR" altLang="pt-BR" sz="2800" dirty="0"/>
              <a:t>apareceu pela primeira vez na </a:t>
            </a:r>
          </a:p>
          <a:p>
            <a:r>
              <a:rPr lang="pt-BR" altLang="pt-BR" sz="2800" b="1" dirty="0">
                <a:solidFill>
                  <a:srgbClr val="FF0000"/>
                </a:solidFill>
              </a:rPr>
              <a:t>Portaria 69/86 (MEC,1986), </a:t>
            </a:r>
            <a:r>
              <a:rPr lang="pt-BR" altLang="pt-BR" sz="2800" dirty="0"/>
              <a:t>como sinônimo de tipos de escolarização </a:t>
            </a:r>
          </a:p>
          <a:p>
            <a:pPr lvl="1"/>
            <a:r>
              <a:rPr lang="pt-BR" altLang="pt-BR" sz="2400" b="1" dirty="0">
                <a:solidFill>
                  <a:schemeClr val="accent1">
                    <a:lumMod val="75000"/>
                  </a:schemeClr>
                </a:solidFill>
              </a:rPr>
              <a:t>classe comum</a:t>
            </a:r>
            <a:r>
              <a:rPr lang="pt-BR" altLang="pt-BR" sz="2400" dirty="0">
                <a:solidFill>
                  <a:srgbClr val="FFFF00"/>
                </a:solidFill>
              </a:rPr>
              <a:t>, </a:t>
            </a:r>
          </a:p>
          <a:p>
            <a:pPr lvl="1"/>
            <a:r>
              <a:rPr lang="pt-BR" altLang="pt-BR" sz="2400" dirty="0"/>
              <a:t>classe comum com apoio de professor itinerante,</a:t>
            </a:r>
          </a:p>
          <a:p>
            <a:pPr lvl="1"/>
            <a:r>
              <a:rPr lang="pt-BR" altLang="pt-BR" sz="2400" dirty="0"/>
              <a:t>classe comum com apoio de sala de recursos, </a:t>
            </a:r>
          </a:p>
          <a:p>
            <a:pPr lvl="1"/>
            <a:r>
              <a:rPr lang="pt-BR" altLang="pt-BR" sz="2400" b="1" dirty="0">
                <a:solidFill>
                  <a:schemeClr val="accent1">
                    <a:lumMod val="75000"/>
                  </a:schemeClr>
                </a:solidFill>
              </a:rPr>
              <a:t>classe especial, </a:t>
            </a:r>
          </a:p>
          <a:p>
            <a:pPr lvl="1"/>
            <a:r>
              <a:rPr lang="pt-BR" altLang="pt-BR" sz="2400" b="1" dirty="0">
                <a:solidFill>
                  <a:schemeClr val="accent1">
                    <a:lumMod val="75000"/>
                  </a:schemeClr>
                </a:solidFill>
              </a:rPr>
              <a:t>escola especial</a:t>
            </a:r>
            <a:r>
              <a:rPr lang="pt-BR" altLang="pt-BR" sz="2400" dirty="0">
                <a:solidFill>
                  <a:schemeClr val="accent1">
                    <a:lumMod val="75000"/>
                  </a:schemeClr>
                </a:solidFill>
              </a:rPr>
              <a:t>, </a:t>
            </a:r>
          </a:p>
          <a:p>
            <a:pPr lvl="1"/>
            <a:r>
              <a:rPr lang="pt-BR" altLang="pt-BR" sz="2400" dirty="0"/>
              <a:t>centro de educação precoce, </a:t>
            </a:r>
          </a:p>
          <a:p>
            <a:pPr lvl="1"/>
            <a:r>
              <a:rPr lang="pt-BR" altLang="pt-BR" sz="2400" dirty="0"/>
              <a:t>serviço de atendimento psicopedagógico, </a:t>
            </a:r>
          </a:p>
          <a:p>
            <a:pPr lvl="1"/>
            <a:r>
              <a:rPr lang="pt-BR" altLang="pt-BR" sz="2400" dirty="0"/>
              <a:t>oficina pedagógica, </a:t>
            </a:r>
          </a:p>
          <a:p>
            <a:pPr lvl="1"/>
            <a:r>
              <a:rPr lang="pt-BR" altLang="pt-BR" sz="2400" dirty="0"/>
              <a:t>centro de educação precoce,</a:t>
            </a:r>
          </a:p>
          <a:p>
            <a:pPr lvl="1"/>
            <a:r>
              <a:rPr lang="pt-BR" altLang="pt-BR" sz="2400" dirty="0"/>
              <a:t>serviço de atendimento psicopedagógico, </a:t>
            </a:r>
          </a:p>
          <a:p>
            <a:pPr lvl="1"/>
            <a:r>
              <a:rPr lang="pt-BR" altLang="pt-BR" sz="2400" dirty="0"/>
              <a:t>oficina pedagógica e </a:t>
            </a:r>
          </a:p>
          <a:p>
            <a:pPr lvl="1"/>
            <a:r>
              <a:rPr lang="pt-BR" altLang="pt-BR" sz="2400" dirty="0"/>
              <a:t>escola empresa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3EAA5C6D-99D7-214A-B92C-ABF2949FFDDE}"/>
              </a:ext>
            </a:extLst>
          </p:cNvPr>
          <p:cNvSpPr txBox="1"/>
          <p:nvPr/>
        </p:nvSpPr>
        <p:spPr>
          <a:xfrm>
            <a:off x="311267" y="146592"/>
            <a:ext cx="7603363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 </a:t>
            </a:r>
            <a:r>
              <a:rPr lang="pt-BR" sz="3200" b="1" dirty="0">
                <a:solidFill>
                  <a:srgbClr val="00B050"/>
                </a:solidFill>
              </a:rPr>
              <a:t>PRIMEIRA DEFINIÇÃO DE AEE (1986)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DFBB791D-C114-5849-9066-3B712F64FE02}"/>
              </a:ext>
            </a:extLst>
          </p:cNvPr>
          <p:cNvSpPr txBox="1"/>
          <p:nvPr/>
        </p:nvSpPr>
        <p:spPr>
          <a:xfrm>
            <a:off x="379413" y="168442"/>
            <a:ext cx="7037504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32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1988- NOVO CONCEITO DE AEE</a:t>
            </a:r>
            <a:endParaRPr lang="pt-BR" sz="3200" b="1" dirty="0">
              <a:solidFill>
                <a:srgbClr val="00B050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B51F3E58-F217-3F4A-A181-24FB568D0E24}"/>
              </a:ext>
            </a:extLst>
          </p:cNvPr>
          <p:cNvSpPr/>
          <p:nvPr/>
        </p:nvSpPr>
        <p:spPr>
          <a:xfrm>
            <a:off x="2612129" y="996533"/>
            <a:ext cx="8132762" cy="25545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pt-BR" sz="3200" dirty="0">
                <a:latin typeface="Garamond" panose="02020404030301010803" pitchFamily="18" charset="0"/>
              </a:rPr>
              <a:t>A Constituição Federal de 1988 garantiu a matricula preferencialmente no ensino regular e o direito ao atendimento educacional especializado (AEE) para atender as necessidades diferenciadas destes estudantes.</a:t>
            </a:r>
            <a:endParaRPr lang="pt-BR" sz="3200" dirty="0"/>
          </a:p>
        </p:txBody>
      </p:sp>
      <p:pic>
        <p:nvPicPr>
          <p:cNvPr id="4" name="Picture 12" descr="constituição">
            <a:extLst>
              <a:ext uri="{FF2B5EF4-FFF2-40B4-BE49-F238E27FC236}">
                <a16:creationId xmlns:a16="http://schemas.microsoft.com/office/drawing/2014/main" xmlns="" id="{257FE420-24E8-8748-99CC-D5C01B5614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413" y="1038603"/>
            <a:ext cx="1708150" cy="247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B06F386E-D021-4D4B-8BB0-FD2BE4C4BC02}"/>
              </a:ext>
            </a:extLst>
          </p:cNvPr>
          <p:cNvSpPr txBox="1"/>
          <p:nvPr/>
        </p:nvSpPr>
        <p:spPr>
          <a:xfrm>
            <a:off x="379413" y="4911965"/>
            <a:ext cx="11307065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Na prática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b="1" dirty="0"/>
              <a:t>Continuou sendo compreendido  como atendimento em 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</a:rPr>
              <a:t>instituição especializada e em classe especial </a:t>
            </a:r>
            <a:r>
              <a:rPr lang="pt-BR" b="1" dirty="0"/>
              <a:t>por falta de regulamentação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06E48781-0EA2-EB43-91D5-A4ED3617ABAC}"/>
              </a:ext>
            </a:extLst>
          </p:cNvPr>
          <p:cNvSpPr txBox="1"/>
          <p:nvPr/>
        </p:nvSpPr>
        <p:spPr>
          <a:xfrm>
            <a:off x="223024" y="3781356"/>
            <a:ext cx="96632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ENTENDIMENTO QUE </a:t>
            </a:r>
            <a:r>
              <a:rPr lang="pt-BR" dirty="0">
                <a:solidFill>
                  <a:srgbClr val="FF0000"/>
                </a:solidFill>
              </a:rPr>
              <a:t>NÃO SERIAM AS CLASSES E ESCOLAS ESPECIAIS</a:t>
            </a:r>
            <a:r>
              <a:rPr lang="pt-BR" dirty="0"/>
              <a:t>, QUE SERIA </a:t>
            </a:r>
          </a:p>
          <a:p>
            <a:r>
              <a:rPr lang="pt-BR" dirty="0"/>
              <a:t>UM APOIO À ESCOLARIZAÇAO EM CLASSE COMUM  QUE SERIA DEFINIDO NO FUTURO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xmlns="" id="{1CF834E7-6BAA-9246-B978-A996F4C74984}"/>
              </a:ext>
            </a:extLst>
          </p:cNvPr>
          <p:cNvSpPr/>
          <p:nvPr/>
        </p:nvSpPr>
        <p:spPr>
          <a:xfrm>
            <a:off x="227806" y="226093"/>
            <a:ext cx="11561762" cy="70788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pt-BR" sz="2000" dirty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1994- </a:t>
            </a:r>
            <a:r>
              <a:rPr lang="pt-BR" sz="20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DECLARAÇÃO DE SALAMANCA, </a:t>
            </a:r>
            <a:r>
              <a:rPr lang="pt-BR" sz="2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de princípios, política e prática das necessidades educativas especiais, e</a:t>
            </a:r>
            <a:r>
              <a:rPr lang="pt-BR" sz="2000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 Linha de Ação</a:t>
            </a:r>
            <a:endParaRPr lang="pt-BR" sz="20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67E2705E-7508-164E-9EDE-8C93ADC31B34}"/>
              </a:ext>
            </a:extLst>
          </p:cNvPr>
          <p:cNvSpPr txBox="1">
            <a:spLocks noChangeArrowheads="1"/>
          </p:cNvSpPr>
          <p:nvPr/>
        </p:nvSpPr>
        <p:spPr>
          <a:xfrm>
            <a:off x="165894" y="1266988"/>
            <a:ext cx="11482387" cy="635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pt-BR" altLang="pt-BR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1996</a:t>
            </a:r>
            <a:r>
              <a:rPr lang="pt-BR" altLang="pt-BR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LDBEN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252D0D25-AD5E-D340-9EA8-B52C2CAB4B1C}"/>
              </a:ext>
            </a:extLst>
          </p:cNvPr>
          <p:cNvSpPr txBox="1"/>
          <p:nvPr/>
        </p:nvSpPr>
        <p:spPr>
          <a:xfrm>
            <a:off x="196849" y="2234997"/>
            <a:ext cx="11420475" cy="12001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dirty="0"/>
              <a:t>Legislação reforça os pressupostos da </a:t>
            </a:r>
            <a:r>
              <a:rPr lang="pt-BR" sz="2400" b="1" dirty="0"/>
              <a:t>educação inclusiva e a garantia do d</a:t>
            </a:r>
            <a:r>
              <a:rPr lang="pt-BR" sz="2400" dirty="0"/>
              <a:t>ireito de </a:t>
            </a:r>
            <a:r>
              <a:rPr lang="pt-BR" sz="2400" b="1" dirty="0">
                <a:solidFill>
                  <a:srgbClr val="FF0000"/>
                </a:solidFill>
              </a:rPr>
              <a:t>escolarização do PAEE nas classes comuns das escolas regulares e ao AEE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F2474D30-43DE-A54D-90BE-91D5DA4EFA21}"/>
              </a:ext>
            </a:extLst>
          </p:cNvPr>
          <p:cNvSpPr txBox="1"/>
          <p:nvPr/>
        </p:nvSpPr>
        <p:spPr>
          <a:xfrm>
            <a:off x="1744235" y="3598047"/>
            <a:ext cx="7421563" cy="267765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/>
              <a:t>MUDANÇAS LEGAIS IMPORTANTES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/>
              <a:t>MAS....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dirty="0"/>
              <a:t>COM POUCO IMPACTO NA PRÁTICA, PREVALECE A INDEFINIÇÃO DO CONCEITO DE AEE E A NOÇÃO DE QUE EQUIVALERIA AO ATENDIMENTO </a:t>
            </a:r>
            <a:r>
              <a:rPr lang="pt-BR" sz="2800" b="1" dirty="0">
                <a:solidFill>
                  <a:srgbClr val="FF0000"/>
                </a:solidFill>
              </a:rPr>
              <a:t>EM  INSTITUIÇAO ESPECIALIZADA E CLASSE ESPECIAL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6B669F0E-5FBF-5944-A9BB-F24531E1EBBD}"/>
              </a:ext>
            </a:extLst>
          </p:cNvPr>
          <p:cNvSpPr/>
          <p:nvPr/>
        </p:nvSpPr>
        <p:spPr>
          <a:xfrm>
            <a:off x="1803400" y="823992"/>
            <a:ext cx="981233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800" dirty="0">
                <a:latin typeface="Garamond" panose="02020404030301010803" pitchFamily="18" charset="0"/>
              </a:rPr>
              <a:t>“Diretrizes Nacionais para a Educação Especial na Educação Básica, </a:t>
            </a:r>
            <a:r>
              <a:rPr lang="pt-BR" sz="2800" dirty="0">
                <a:solidFill>
                  <a:srgbClr val="FF0000"/>
                </a:solidFill>
                <a:latin typeface="Garamond" panose="02020404030301010803" pitchFamily="18" charset="0"/>
              </a:rPr>
              <a:t>Resolução CNE/CEB 2/2001.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artigo 8º </a:t>
            </a:r>
            <a:r>
              <a:rPr lang="pt-BR" sz="2800" dirty="0">
                <a:latin typeface="Garamond" panose="02020404030301010803" pitchFamily="18" charset="0"/>
              </a:rPr>
              <a:t>previu serviços de apoio pedagógico especializado realizados </a:t>
            </a:r>
            <a:r>
              <a:rPr lang="pt-BR" sz="2800" dirty="0">
                <a:solidFill>
                  <a:srgbClr val="FF0000"/>
                </a:solidFill>
                <a:latin typeface="Garamond" panose="02020404030301010803" pitchFamily="18" charset="0"/>
              </a:rPr>
              <a:t>nas classes comuns </a:t>
            </a:r>
            <a:r>
              <a:rPr lang="pt-BR" sz="2800" dirty="0">
                <a:latin typeface="Garamond" panose="02020404030301010803" pitchFamily="18" charset="0"/>
              </a:rPr>
              <a:t>e serviços de apoio pedagógico especializado em </a:t>
            </a:r>
            <a:r>
              <a:rPr lang="pt-BR" sz="2800" dirty="0">
                <a:solidFill>
                  <a:srgbClr val="FF0000"/>
                </a:solidFill>
                <a:latin typeface="Garamond" panose="02020404030301010803" pitchFamily="18" charset="0"/>
              </a:rPr>
              <a:t>salas de recursos</a:t>
            </a:r>
            <a:r>
              <a:rPr lang="pt-BR" sz="2800" dirty="0">
                <a:latin typeface="Garamond" panose="02020404030301010803" pitchFamily="18" charset="0"/>
              </a:rPr>
              <a:t>. 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artigo 9º </a:t>
            </a:r>
            <a:r>
              <a:rPr lang="pt-BR" sz="2800" dirty="0">
                <a:latin typeface="Garamond" panose="02020404030301010803" pitchFamily="18" charset="0"/>
              </a:rPr>
              <a:t>estabeleceu que, extraordinariamente, as escolas poderiam criar “</a:t>
            </a:r>
            <a:r>
              <a:rPr lang="pt-BR" sz="2800" dirty="0">
                <a:solidFill>
                  <a:srgbClr val="FF0000"/>
                </a:solidFill>
                <a:latin typeface="Garamond" panose="02020404030301010803" pitchFamily="18" charset="0"/>
              </a:rPr>
              <a:t>classes especiais</a:t>
            </a:r>
            <a:r>
              <a:rPr lang="pt-BR" sz="2800" dirty="0">
                <a:latin typeface="Garamond" panose="02020404030301010803" pitchFamily="18" charset="0"/>
              </a:rPr>
              <a:t>” e o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artigo 10 </a:t>
            </a:r>
            <a:r>
              <a:rPr lang="pt-BR" sz="2800" dirty="0">
                <a:latin typeface="Garamond" panose="02020404030301010803" pitchFamily="18" charset="0"/>
              </a:rPr>
              <a:t>manteve a possibilidade de funcionamento de </a:t>
            </a:r>
            <a:r>
              <a:rPr lang="pt-BR" sz="2800" dirty="0">
                <a:solidFill>
                  <a:srgbClr val="FF0000"/>
                </a:solidFill>
                <a:latin typeface="Garamond" panose="02020404030301010803" pitchFamily="18" charset="0"/>
              </a:rPr>
              <a:t>escolas especiais para aqueles alunos que apresentassem necessidades educacionais especiais e requeressem atenção mais intensiva e individualizada</a:t>
            </a:r>
            <a:r>
              <a:rPr lang="pt-BR" sz="2800" dirty="0">
                <a:latin typeface="Garamond" panose="02020404030301010803" pitchFamily="18" charset="0"/>
              </a:rPr>
              <a:t>. 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0BECA00B-D4E2-164B-BF6B-DA467A1FBD68}"/>
              </a:ext>
            </a:extLst>
          </p:cNvPr>
          <p:cNvSpPr txBox="1"/>
          <p:nvPr/>
        </p:nvSpPr>
        <p:spPr>
          <a:xfrm>
            <a:off x="100012" y="5564421"/>
            <a:ext cx="1174908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sz="2800" dirty="0">
                <a:latin typeface="Garamond" panose="02020404030301010803" pitchFamily="18" charset="0"/>
              </a:rPr>
              <a:t>As diretrizes inovam com o apoio na classe comum e incorpora outras </a:t>
            </a:r>
            <a:r>
              <a:rPr lang="pt-BR" sz="2800" b="1" dirty="0">
                <a:solidFill>
                  <a:srgbClr val="FF0000"/>
                </a:solidFill>
                <a:latin typeface="Garamond" panose="02020404030301010803" pitchFamily="18" charset="0"/>
              </a:rPr>
              <a:t>formas de AEE </a:t>
            </a:r>
            <a:r>
              <a:rPr lang="pt-BR" sz="2800" dirty="0">
                <a:latin typeface="Garamond" panose="02020404030301010803" pitchFamily="18" charset="0"/>
              </a:rPr>
              <a:t>em curso no país, prevendo a coexistência destas nos sistemas de ensino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pt-BR" sz="2800" dirty="0">
                <a:solidFill>
                  <a:srgbClr val="FF0000"/>
                </a:solidFill>
                <a:latin typeface="Garamond" panose="02020404030301010803" pitchFamily="18" charset="0"/>
              </a:rPr>
              <a:t>NA PRÁTICA NADA MUDA</a:t>
            </a:r>
            <a:endParaRPr lang="pt-BR" sz="2800" dirty="0">
              <a:solidFill>
                <a:srgbClr val="FF0000"/>
              </a:solidFill>
            </a:endParaRPr>
          </a:p>
        </p:txBody>
      </p:sp>
      <p:pic>
        <p:nvPicPr>
          <p:cNvPr id="4" name="Picture 22">
            <a:extLst>
              <a:ext uri="{FF2B5EF4-FFF2-40B4-BE49-F238E27FC236}">
                <a16:creationId xmlns:a16="http://schemas.microsoft.com/office/drawing/2014/main" xmlns="" id="{CE98D1CF-F9A8-9642-92C4-80733986D0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913" y="1979613"/>
            <a:ext cx="1614487" cy="236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EEC9EADA-6488-D942-AC6B-0C5E3E02259F}"/>
              </a:ext>
            </a:extLst>
          </p:cNvPr>
          <p:cNvSpPr/>
          <p:nvPr/>
        </p:nvSpPr>
        <p:spPr>
          <a:xfrm>
            <a:off x="996156" y="163061"/>
            <a:ext cx="785343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28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2001- MUDANÇA NO  CONCEITO DE AEE</a:t>
            </a:r>
            <a:endParaRPr lang="pt-BR" sz="28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41DD4C99-AB8F-A34F-94BB-06C01E453136}"/>
              </a:ext>
            </a:extLst>
          </p:cNvPr>
          <p:cNvSpPr txBox="1"/>
          <p:nvPr/>
        </p:nvSpPr>
        <p:spPr>
          <a:xfrm>
            <a:off x="193675" y="117475"/>
            <a:ext cx="11577638" cy="129266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pt-BR" sz="2800" b="1" dirty="0">
                <a:solidFill>
                  <a:srgbClr val="FF0000"/>
                </a:solidFill>
              </a:rPr>
              <a:t>RESULTADOS</a:t>
            </a:r>
          </a:p>
          <a:p>
            <a:pPr eaLnBrk="1" hangingPunct="1">
              <a:defRPr/>
            </a:pPr>
            <a:r>
              <a:rPr lang="pt-BR" sz="2800" b="1" dirty="0">
                <a:solidFill>
                  <a:srgbClr val="FF0000"/>
                </a:solidFill>
              </a:rPr>
              <a:t>1970- 2000- </a:t>
            </a:r>
            <a:r>
              <a:rPr lang="pt-BR" sz="2800" dirty="0"/>
              <a:t>POLÍTICA DE </a:t>
            </a:r>
            <a:r>
              <a:rPr lang="pt-BR" sz="3200" b="1" dirty="0">
                <a:solidFill>
                  <a:schemeClr val="accent6">
                    <a:lumMod val="75000"/>
                  </a:schemeClr>
                </a:solidFill>
              </a:rPr>
              <a:t>“INTEGRAÇÃO ESCOLAR”</a:t>
            </a:r>
          </a:p>
          <a:p>
            <a:pPr eaLnBrk="1" hangingPunct="1">
              <a:defRPr/>
            </a:pPr>
            <a:endParaRPr lang="pt-BR" dirty="0"/>
          </a:p>
        </p:txBody>
      </p:sp>
      <p:sp>
        <p:nvSpPr>
          <p:cNvPr id="4" name="CaixaDeTexto 6">
            <a:extLst>
              <a:ext uri="{FF2B5EF4-FFF2-40B4-BE49-F238E27FC236}">
                <a16:creationId xmlns:a16="http://schemas.microsoft.com/office/drawing/2014/main" xmlns="" id="{7E42D92B-45C5-EA40-859F-DE3F2B7EFECF}"/>
              </a:ext>
            </a:extLst>
          </p:cNvPr>
          <p:cNvSpPr txBox="1"/>
          <p:nvPr/>
        </p:nvSpPr>
        <p:spPr>
          <a:xfrm>
            <a:off x="69578" y="1639637"/>
            <a:ext cx="4294188" cy="237013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pt-BR" b="1" dirty="0">
                <a:solidFill>
                  <a:srgbClr val="000000"/>
                </a:solidFill>
              </a:rPr>
              <a:t>RESULTADO/</a:t>
            </a:r>
            <a:r>
              <a:rPr lang="pt-BR" b="1" dirty="0">
                <a:solidFill>
                  <a:srgbClr val="FF0000"/>
                </a:solidFill>
              </a:rPr>
              <a:t>MATRÍCULAS</a:t>
            </a:r>
          </a:p>
          <a:p>
            <a:pPr eaLnBrk="1" hangingPunct="1">
              <a:defRPr/>
            </a:pPr>
            <a:endParaRPr lang="pt-BR" b="1" dirty="0">
              <a:solidFill>
                <a:srgbClr val="000000"/>
              </a:solidFill>
            </a:endParaRPr>
          </a:p>
          <a:p>
            <a:pPr>
              <a:defRPr/>
            </a:pPr>
            <a:r>
              <a:rPr lang="pt-BR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1974-  </a:t>
            </a:r>
            <a:r>
              <a:rPr lang="pt-BR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96.413</a:t>
            </a:r>
          </a:p>
          <a:p>
            <a:pPr>
              <a:defRPr/>
            </a:pPr>
            <a:r>
              <a:rPr lang="pt-BR" sz="2800" b="1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1988- </a:t>
            </a:r>
            <a:r>
              <a:rPr lang="pt-BR" sz="28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166.290</a:t>
            </a:r>
            <a:r>
              <a:rPr lang="pt-BR" sz="2800" b="1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r>
              <a:rPr lang="pt-BR" sz="2800" b="1" dirty="0">
                <a:solidFill>
                  <a:schemeClr val="accent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2000- </a:t>
            </a:r>
            <a:r>
              <a:rPr lang="pt-BR" sz="2800" b="1" dirty="0">
                <a:latin typeface="Arial" panose="020B0604020202020204" pitchFamily="34" charset="0"/>
                <a:cs typeface="Arial" panose="020B0604020202020204" pitchFamily="34" charset="0"/>
              </a:rPr>
              <a:t>382.215</a:t>
            </a:r>
          </a:p>
          <a:p>
            <a:pPr>
              <a:defRPr/>
            </a:pPr>
            <a:endParaRPr lang="pt-BR" sz="2800" b="1" dirty="0">
              <a:solidFill>
                <a:srgbClr val="000000"/>
              </a:solidFill>
            </a:endParaRPr>
          </a:p>
        </p:txBody>
      </p:sp>
      <p:sp>
        <p:nvSpPr>
          <p:cNvPr id="5" name="CaixaDeTexto 7">
            <a:extLst>
              <a:ext uri="{FF2B5EF4-FFF2-40B4-BE49-F238E27FC236}">
                <a16:creationId xmlns:a16="http://schemas.microsoft.com/office/drawing/2014/main" xmlns="" id="{1614650F-8B69-C440-A778-1A7C05C35374}"/>
              </a:ext>
            </a:extLst>
          </p:cNvPr>
          <p:cNvSpPr txBox="1"/>
          <p:nvPr/>
        </p:nvSpPr>
        <p:spPr>
          <a:xfrm>
            <a:off x="4855939" y="3115578"/>
            <a:ext cx="4903788" cy="6461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pt-BR" dirty="0">
                <a:solidFill>
                  <a:srgbClr val="000000"/>
                </a:solidFill>
              </a:rPr>
              <a:t>300.520 MATRÍCULAS </a:t>
            </a:r>
            <a:r>
              <a:rPr lang="pt-BR" b="1" dirty="0">
                <a:solidFill>
                  <a:srgbClr val="000000"/>
                </a:solidFill>
              </a:rPr>
              <a:t>CLASSES ESPECIAIS E INSTITUIÇÕES ESPECIALIZADAS</a:t>
            </a:r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0C11CB28-3ADA-194E-ADEF-4FF5C122997C}"/>
              </a:ext>
            </a:extLst>
          </p:cNvPr>
          <p:cNvSpPr/>
          <p:nvPr/>
        </p:nvSpPr>
        <p:spPr>
          <a:xfrm>
            <a:off x="4883373" y="4061385"/>
            <a:ext cx="4903787" cy="6477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pt-BR" dirty="0">
                <a:solidFill>
                  <a:srgbClr val="000000"/>
                </a:solidFill>
              </a:rPr>
              <a:t>81.695 MATRÍCULAS </a:t>
            </a:r>
          </a:p>
          <a:p>
            <a:pPr>
              <a:defRPr/>
            </a:pPr>
            <a:r>
              <a:rPr lang="pt-BR" b="1" dirty="0">
                <a:solidFill>
                  <a:srgbClr val="000000"/>
                </a:solidFill>
              </a:rPr>
              <a:t>CLASSES COMUNS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xmlns="" id="{BEE3FA33-73C2-D849-AA00-B0A8154A9ED2}"/>
              </a:ext>
            </a:extLst>
          </p:cNvPr>
          <p:cNvSpPr/>
          <p:nvPr/>
        </p:nvSpPr>
        <p:spPr>
          <a:xfrm>
            <a:off x="193675" y="5025017"/>
            <a:ext cx="11788775" cy="156966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3200" dirty="0"/>
              <a:t>400 mil </a:t>
            </a:r>
            <a:r>
              <a:rPr lang="en-US" sz="3200" dirty="0" err="1"/>
              <a:t>matrículas</a:t>
            </a:r>
            <a:r>
              <a:rPr lang="en-US" sz="3200" dirty="0"/>
              <a:t> de </a:t>
            </a:r>
            <a:r>
              <a:rPr lang="en-US" sz="3200" dirty="0" err="1"/>
              <a:t>alunos</a:t>
            </a:r>
            <a:r>
              <a:rPr lang="en-US" sz="3200" dirty="0"/>
              <a:t> do PAEE </a:t>
            </a:r>
            <a:r>
              <a:rPr lang="en-US" sz="3200" dirty="0" err="1"/>
              <a:t>em</a:t>
            </a:r>
            <a:r>
              <a:rPr lang="en-US" sz="3200" dirty="0"/>
              <a:t> </a:t>
            </a:r>
            <a:r>
              <a:rPr lang="en-US" sz="3200" dirty="0" err="1"/>
              <a:t>todo</a:t>
            </a:r>
            <a:r>
              <a:rPr lang="en-US" sz="3200" dirty="0"/>
              <a:t> o </a:t>
            </a:r>
            <a:r>
              <a:rPr lang="en-US" sz="3200" dirty="0" err="1"/>
              <a:t>país</a:t>
            </a:r>
            <a:r>
              <a:rPr lang="en-US" sz="3200" dirty="0"/>
              <a:t> </a:t>
            </a:r>
          </a:p>
          <a:p>
            <a:pPr>
              <a:defRPr/>
            </a:pPr>
            <a:r>
              <a:rPr lang="en-US" sz="3200" b="1" dirty="0">
                <a:solidFill>
                  <a:srgbClr val="C00000"/>
                </a:solidFill>
              </a:rPr>
              <a:t>COBERTURA MÍNIMA- MAIORIA CONTINUOU FORA DE QUALQUER TIPO DE ESCOLA</a:t>
            </a:r>
          </a:p>
        </p:txBody>
      </p:sp>
      <p:sp>
        <p:nvSpPr>
          <p:cNvPr id="16393" name="Retângulo 9">
            <a:extLst>
              <a:ext uri="{FF2B5EF4-FFF2-40B4-BE49-F238E27FC236}">
                <a16:creationId xmlns:a16="http://schemas.microsoft.com/office/drawing/2014/main" xmlns="" id="{B5C08C46-00E5-EF49-BE54-9C3B2AA634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1686" y="2931256"/>
            <a:ext cx="15557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5400" b="1" dirty="0">
                <a:solidFill>
                  <a:srgbClr val="FF0000"/>
                </a:solidFill>
              </a:rPr>
              <a:t>79%</a:t>
            </a:r>
          </a:p>
        </p:txBody>
      </p:sp>
      <p:sp>
        <p:nvSpPr>
          <p:cNvPr id="16394" name="Retângulo 10">
            <a:extLst>
              <a:ext uri="{FF2B5EF4-FFF2-40B4-BE49-F238E27FC236}">
                <a16:creationId xmlns:a16="http://schemas.microsoft.com/office/drawing/2014/main" xmlns="" id="{CBEB6A98-F216-0242-BDDD-92F692E649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5060" y="3924066"/>
            <a:ext cx="155575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5400" b="1" dirty="0">
                <a:solidFill>
                  <a:srgbClr val="FF0000"/>
                </a:solidFill>
              </a:rPr>
              <a:t>21%</a:t>
            </a:r>
          </a:p>
        </p:txBody>
      </p:sp>
      <p:sp>
        <p:nvSpPr>
          <p:cNvPr id="12" name="Seta para a direita 11">
            <a:extLst>
              <a:ext uri="{FF2B5EF4-FFF2-40B4-BE49-F238E27FC236}">
                <a16:creationId xmlns:a16="http://schemas.microsoft.com/office/drawing/2014/main" xmlns="" id="{8BF79F85-895F-6E46-8B54-DD4DE89D3D0E}"/>
              </a:ext>
            </a:extLst>
          </p:cNvPr>
          <p:cNvSpPr/>
          <p:nvPr/>
        </p:nvSpPr>
        <p:spPr>
          <a:xfrm>
            <a:off x="9787160" y="4102680"/>
            <a:ext cx="977900" cy="485775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4" name="Seta para a direita 13">
            <a:extLst>
              <a:ext uri="{FF2B5EF4-FFF2-40B4-BE49-F238E27FC236}">
                <a16:creationId xmlns:a16="http://schemas.microsoft.com/office/drawing/2014/main" xmlns="" id="{347A5B17-7FF6-0E43-AA1C-9451BB2930DB}"/>
              </a:ext>
            </a:extLst>
          </p:cNvPr>
          <p:cNvSpPr/>
          <p:nvPr/>
        </p:nvSpPr>
        <p:spPr>
          <a:xfrm>
            <a:off x="9787160" y="3209801"/>
            <a:ext cx="977900" cy="485775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7" name="Seta para a direita 6">
            <a:extLst>
              <a:ext uri="{FF2B5EF4-FFF2-40B4-BE49-F238E27FC236}">
                <a16:creationId xmlns:a16="http://schemas.microsoft.com/office/drawing/2014/main" xmlns="" id="{6FA90E66-10FB-4B47-BF79-3EC683E0DCA5}"/>
              </a:ext>
            </a:extLst>
          </p:cNvPr>
          <p:cNvSpPr/>
          <p:nvPr/>
        </p:nvSpPr>
        <p:spPr>
          <a:xfrm>
            <a:off x="3066952" y="3063626"/>
            <a:ext cx="1681163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8" grpId="0" animBg="1"/>
      <p:bldP spid="16393" grpId="0"/>
      <p:bldP spid="16394" grpId="0"/>
      <p:bldP spid="12" grpId="0" animBg="1"/>
      <p:bldP spid="14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65">
            <a:extLst>
              <a:ext uri="{FF2B5EF4-FFF2-40B4-BE49-F238E27FC236}">
                <a16:creationId xmlns:a16="http://schemas.microsoft.com/office/drawing/2014/main" xmlns="" id="{BB882B21-FDDA-234F-A4FD-23A4767D4B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3238" y="854677"/>
            <a:ext cx="108013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000125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000125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000125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000125" fontAlgn="base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altLang="pt-BR" sz="2400" b="1" dirty="0">
                <a:solidFill>
                  <a:schemeClr val="tx1">
                    <a:lumMod val="95000"/>
                  </a:schemeClr>
                </a:solidFill>
              </a:rPr>
              <a:t>POLÍTICA DA EDUCAÇÃO ESPECIAL NO BRASIL NA PERSPECTIVA DA EDUCAÇÃO INCLUSIVA (2008)</a:t>
            </a:r>
          </a:p>
        </p:txBody>
      </p:sp>
      <p:sp>
        <p:nvSpPr>
          <p:cNvPr id="9" name="TextBox 64">
            <a:extLst>
              <a:ext uri="{FF2B5EF4-FFF2-40B4-BE49-F238E27FC236}">
                <a16:creationId xmlns:a16="http://schemas.microsoft.com/office/drawing/2014/main" xmlns="" id="{F739CF23-AF87-0242-BA7F-277277EB1F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1939284"/>
            <a:ext cx="11474450" cy="1570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100134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3200" dirty="0"/>
              <a:t>Escolarização principal em tempo integral em </a:t>
            </a:r>
            <a:r>
              <a:rPr lang="pt-BR" sz="3200" dirty="0">
                <a:solidFill>
                  <a:srgbClr val="FF0000"/>
                </a:solidFill>
              </a:rPr>
              <a:t>CLASSE COMUM DE ESCOLA REGULAR </a:t>
            </a:r>
            <a:r>
              <a:rPr lang="pt-BR" sz="3200" dirty="0"/>
              <a:t>(aproximadamente 5 horas diárias/ 5 dias por semana);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F0085872-1907-8D4F-A885-5B9A7D52B34F}"/>
              </a:ext>
            </a:extLst>
          </p:cNvPr>
          <p:cNvSpPr/>
          <p:nvPr/>
        </p:nvSpPr>
        <p:spPr>
          <a:xfrm>
            <a:off x="5601352" y="3277502"/>
            <a:ext cx="605122" cy="923330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defTabSz="370297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</a:rPr>
              <a:t>+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xmlns="" id="{8E7388DB-726A-094E-B865-814FB6F34214}"/>
              </a:ext>
            </a:extLst>
          </p:cNvPr>
          <p:cNvSpPr/>
          <p:nvPr/>
        </p:nvSpPr>
        <p:spPr>
          <a:xfrm>
            <a:off x="565150" y="4226232"/>
            <a:ext cx="11552238" cy="157003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defTabSz="1001344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dirty="0">
                <a:solidFill>
                  <a:srgbClr val="FF0000"/>
                </a:solidFill>
              </a:rPr>
              <a:t>ATENDIMENTO EDUCACIONAL ESPECIALIZADO </a:t>
            </a:r>
            <a:r>
              <a:rPr lang="pt-BR" sz="2400" dirty="0"/>
              <a:t>(AEE): </a:t>
            </a:r>
            <a:r>
              <a:rPr lang="pt-BR" sz="2400" b="1" dirty="0">
                <a:solidFill>
                  <a:srgbClr val="FF0000"/>
                </a:solidFill>
              </a:rPr>
              <a:t>COMPLEMENTAR</a:t>
            </a:r>
            <a:r>
              <a:rPr lang="pt-BR" sz="2400" dirty="0"/>
              <a:t> ou </a:t>
            </a:r>
            <a:r>
              <a:rPr lang="pt-BR" sz="2400" b="1" dirty="0">
                <a:solidFill>
                  <a:srgbClr val="FF0000"/>
                </a:solidFill>
              </a:rPr>
              <a:t>SUPLEMENTAR</a:t>
            </a:r>
            <a:r>
              <a:rPr lang="pt-BR" sz="2400" dirty="0">
                <a:solidFill>
                  <a:srgbClr val="FF0000"/>
                </a:solidFill>
              </a:rPr>
              <a:t>- </a:t>
            </a:r>
            <a:r>
              <a:rPr lang="pt-BR" sz="2400" dirty="0"/>
              <a:t> no </a:t>
            </a:r>
            <a:r>
              <a:rPr lang="pt-BR" sz="2400" b="1" dirty="0">
                <a:solidFill>
                  <a:srgbClr val="FF0000"/>
                </a:solidFill>
              </a:rPr>
              <a:t>CONTRA-TURNO</a:t>
            </a:r>
            <a:r>
              <a:rPr lang="pt-BR" sz="2400" dirty="0"/>
              <a:t> da classe comum freqüentada pelo aluno em </a:t>
            </a:r>
            <a:r>
              <a:rPr lang="pt-BR" sz="2400" b="1" dirty="0">
                <a:solidFill>
                  <a:srgbClr val="FF0000"/>
                </a:solidFill>
              </a:rPr>
              <a:t>SALAS DE RECURSOS MULTIFUNCIONAIS (SRM) ou em CENTRO DE ATENDIMENTO EDUCAIONAL  ESPECIALIZADO (CAEE).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12518690-197A-8443-BB76-95840D7EF14A}"/>
              </a:ext>
            </a:extLst>
          </p:cNvPr>
          <p:cNvSpPr/>
          <p:nvPr/>
        </p:nvSpPr>
        <p:spPr>
          <a:xfrm>
            <a:off x="565150" y="247439"/>
            <a:ext cx="8877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2008- CONCEITO DE AEE ASSOCIADO A APOIO EXTRA-CLASSE COMUM</a:t>
            </a:r>
            <a:endParaRPr lang="pt-BR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xmlns="" id="{BA61F903-6436-4C41-837A-C1E41B7EC1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584200"/>
            <a:ext cx="11749088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3200" b="1" dirty="0">
                <a:solidFill>
                  <a:schemeClr val="accent1"/>
                </a:solidFill>
              </a:rPr>
              <a:t>Resolução CNE/CEB nº 4/2009 -Diretrizes Operacionais para o Atendimento Educacional Especializado na Educação Básica </a:t>
            </a:r>
            <a:r>
              <a:rPr lang="pt-BR" altLang="pt-BR" sz="3200" dirty="0"/>
              <a:t>: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pt-BR" altLang="pt-BR" sz="32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3200" dirty="0"/>
              <a:t>Art. 5º O AEE é realizado, prioritariamente, nas </a:t>
            </a:r>
            <a:r>
              <a:rPr lang="pt-BR" altLang="pt-BR" sz="3200" b="1" dirty="0">
                <a:solidFill>
                  <a:schemeClr val="accent1"/>
                </a:solidFill>
              </a:rPr>
              <a:t>SALAS DE RECURSOS MULTIFUNCIONAIS </a:t>
            </a:r>
            <a:r>
              <a:rPr lang="pt-BR" altLang="pt-BR" sz="3200" dirty="0"/>
              <a:t>da própria escola ou em outra ESCOLA de </a:t>
            </a:r>
            <a:r>
              <a:rPr lang="pt-BR" altLang="pt-BR" sz="3200" b="1" dirty="0">
                <a:solidFill>
                  <a:schemeClr val="accent1"/>
                </a:solidFill>
              </a:rPr>
              <a:t>ENSINO REGULAR</a:t>
            </a:r>
            <a:r>
              <a:rPr lang="pt-BR" altLang="pt-BR" sz="3200" dirty="0"/>
              <a:t>, no </a:t>
            </a:r>
            <a:r>
              <a:rPr lang="pt-BR" altLang="pt-BR" sz="3200" b="1" dirty="0">
                <a:solidFill>
                  <a:schemeClr val="accent1"/>
                </a:solidFill>
              </a:rPr>
              <a:t>TURNO INVERSO </a:t>
            </a:r>
            <a:r>
              <a:rPr lang="pt-BR" altLang="pt-BR" sz="3200" dirty="0"/>
              <a:t>da escolarização, </a:t>
            </a:r>
            <a:r>
              <a:rPr lang="pt-BR" altLang="pt-BR" sz="3200" b="1" dirty="0">
                <a:solidFill>
                  <a:schemeClr val="accent1"/>
                </a:solidFill>
              </a:rPr>
              <a:t>NÃO SENDO SUBSTITUTIVO </a:t>
            </a:r>
            <a:r>
              <a:rPr lang="pt-BR" altLang="pt-BR" sz="3200" dirty="0"/>
              <a:t>às classes comuns, podendo ser realizado, em </a:t>
            </a:r>
            <a:r>
              <a:rPr lang="pt-BR" altLang="pt-BR" sz="3200" b="1" dirty="0">
                <a:solidFill>
                  <a:schemeClr val="accent1"/>
                </a:solidFill>
              </a:rPr>
              <a:t>CAEE DE INSTITUIÇÃO ESPECIALIZADA DA REDE PÚBLICA OU DE INSTITUIÇÃO ESPECIALIZADA</a:t>
            </a:r>
            <a:r>
              <a:rPr lang="pt-BR" altLang="pt-BR" sz="3200" dirty="0"/>
              <a:t> ...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6">
            <a:extLst>
              <a:ext uri="{FF2B5EF4-FFF2-40B4-BE49-F238E27FC236}">
                <a16:creationId xmlns:a16="http://schemas.microsoft.com/office/drawing/2014/main" xmlns="" id="{D8D5AB67-9984-D84E-B50E-95FA6BB9ABAB}"/>
              </a:ext>
            </a:extLst>
          </p:cNvPr>
          <p:cNvSpPr txBox="1"/>
          <p:nvPr/>
        </p:nvSpPr>
        <p:spPr>
          <a:xfrm>
            <a:off x="8381240" y="405723"/>
            <a:ext cx="2841625" cy="4000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pt-BR" sz="2000" b="1" dirty="0">
                <a:solidFill>
                  <a:srgbClr val="000000"/>
                </a:solidFill>
              </a:rPr>
              <a:t>382.215  matrículas</a:t>
            </a:r>
          </a:p>
        </p:txBody>
      </p:sp>
      <p:sp>
        <p:nvSpPr>
          <p:cNvPr id="7" name="CaixaDeTexto 7">
            <a:extLst>
              <a:ext uri="{FF2B5EF4-FFF2-40B4-BE49-F238E27FC236}">
                <a16:creationId xmlns:a16="http://schemas.microsoft.com/office/drawing/2014/main" xmlns="" id="{43E53FA0-2184-BD44-BA05-B0F4D20ECF22}"/>
              </a:ext>
            </a:extLst>
          </p:cNvPr>
          <p:cNvSpPr txBox="1"/>
          <p:nvPr/>
        </p:nvSpPr>
        <p:spPr>
          <a:xfrm>
            <a:off x="163513" y="234176"/>
            <a:ext cx="6878638" cy="954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/>
              <a:t>26 anos de política de “integração escolar” (1974-2000)</a:t>
            </a:r>
          </a:p>
        </p:txBody>
      </p:sp>
      <p:sp>
        <p:nvSpPr>
          <p:cNvPr id="8" name="CaixaDeTexto 8">
            <a:extLst>
              <a:ext uri="{FF2B5EF4-FFF2-40B4-BE49-F238E27FC236}">
                <a16:creationId xmlns:a16="http://schemas.microsoft.com/office/drawing/2014/main" xmlns="" id="{08A11887-44CC-8245-9582-45D0829AC805}"/>
              </a:ext>
            </a:extLst>
          </p:cNvPr>
          <p:cNvSpPr txBox="1"/>
          <p:nvPr/>
        </p:nvSpPr>
        <p:spPr>
          <a:xfrm>
            <a:off x="163513" y="1358703"/>
            <a:ext cx="6923087" cy="95408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dirty="0">
                <a:solidFill>
                  <a:srgbClr val="FF0000"/>
                </a:solidFill>
              </a:rPr>
              <a:t>15 anos de politica de "inclusão escolar“ (2000-2015)</a:t>
            </a:r>
          </a:p>
        </p:txBody>
      </p:sp>
      <p:sp>
        <p:nvSpPr>
          <p:cNvPr id="9" name="Seta para baixo 10">
            <a:extLst>
              <a:ext uri="{FF2B5EF4-FFF2-40B4-BE49-F238E27FC236}">
                <a16:creationId xmlns:a16="http://schemas.microsoft.com/office/drawing/2014/main" xmlns="" id="{82711206-4745-2240-918C-B9D9FA3F89C1}"/>
              </a:ext>
            </a:extLst>
          </p:cNvPr>
          <p:cNvSpPr/>
          <p:nvPr/>
        </p:nvSpPr>
        <p:spPr>
          <a:xfrm rot="16200000">
            <a:off x="7333457" y="1245394"/>
            <a:ext cx="485775" cy="97948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0" name="Seta para baixo 11">
            <a:extLst>
              <a:ext uri="{FF2B5EF4-FFF2-40B4-BE49-F238E27FC236}">
                <a16:creationId xmlns:a16="http://schemas.microsoft.com/office/drawing/2014/main" xmlns="" id="{736DD232-B3AC-444F-B30E-E793C8FC4F89}"/>
              </a:ext>
            </a:extLst>
          </p:cNvPr>
          <p:cNvSpPr/>
          <p:nvPr/>
        </p:nvSpPr>
        <p:spPr>
          <a:xfrm rot="16200000">
            <a:off x="7333456" y="104775"/>
            <a:ext cx="484188" cy="977900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11" name="CaixaDeTexto 12">
            <a:extLst>
              <a:ext uri="{FF2B5EF4-FFF2-40B4-BE49-F238E27FC236}">
                <a16:creationId xmlns:a16="http://schemas.microsoft.com/office/drawing/2014/main" xmlns="" id="{E995A7B4-670E-3C4D-8E45-004F89C77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18763" y="4060825"/>
            <a:ext cx="16335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1800">
                <a:ea typeface="MS PGothic" panose="020B0600070205080204" pitchFamily="34" charset="-128"/>
              </a:rPr>
              <a:t>inep 2015</a:t>
            </a:r>
          </a:p>
        </p:txBody>
      </p:sp>
      <p:sp>
        <p:nvSpPr>
          <p:cNvPr id="13" name="Retângulo 15">
            <a:extLst>
              <a:ext uri="{FF2B5EF4-FFF2-40B4-BE49-F238E27FC236}">
                <a16:creationId xmlns:a16="http://schemas.microsoft.com/office/drawing/2014/main" xmlns="" id="{C56BDB8B-E8F2-354B-B166-07D9F5BB99B2}"/>
              </a:ext>
            </a:extLst>
          </p:cNvPr>
          <p:cNvSpPr/>
          <p:nvPr/>
        </p:nvSpPr>
        <p:spPr>
          <a:xfrm>
            <a:off x="163513" y="4168370"/>
            <a:ext cx="11699875" cy="129222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285750" indent="-285750" algn="just" eaLnBrk="1" hangingPunct="1">
              <a:lnSpc>
                <a:spcPct val="150000"/>
              </a:lnSpc>
              <a:buFontTx/>
              <a:buChar char="•"/>
              <a:tabLst>
                <a:tab pos="457200" algn="l"/>
              </a:tabLst>
              <a:defRPr/>
            </a:pPr>
            <a:r>
              <a:rPr lang="pt-BR" b="1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ESTIMA-SE QUE ESSE NÚMERO DE MATRÍCULAS AINDA É INSUFICIENTE PARA COBRIR A DEMANDA</a:t>
            </a:r>
          </a:p>
          <a:p>
            <a:pPr marL="285750" indent="-285750" algn="just" eaLnBrk="1" hangingPunct="1">
              <a:lnSpc>
                <a:spcPct val="150000"/>
              </a:lnSpc>
              <a:buFontTx/>
              <a:buChar char="•"/>
              <a:tabLst>
                <a:tab pos="457200" algn="l"/>
              </a:tabLst>
              <a:defRPr/>
            </a:pPr>
            <a:r>
              <a:rPr lang="pt-BR" sz="1600" dirty="0">
                <a:solidFill>
                  <a:srgbClr val="000000"/>
                </a:solidFill>
                <a:latin typeface="Times New Roman" charset="0"/>
                <a:ea typeface="ＭＳ Ｐゴシック" charset="0"/>
                <a:cs typeface="Times New Roman" charset="0"/>
              </a:rPr>
              <a:t>NO MÍNIMO 500 MIL ALUNOS DO PAEE AINDA FORA  DA ESCOLA</a:t>
            </a:r>
            <a:endParaRPr lang="pt-BR" sz="1600" dirty="0">
              <a:solidFill>
                <a:srgbClr val="000000"/>
              </a:solidFill>
              <a:latin typeface="Calibri" charset="0"/>
              <a:ea typeface="Calibri" charset="0"/>
              <a:cs typeface="Times New Roman" charset="0"/>
            </a:endParaRPr>
          </a:p>
        </p:txBody>
      </p:sp>
      <p:sp>
        <p:nvSpPr>
          <p:cNvPr id="14" name="CaixaDeTexto 5">
            <a:extLst>
              <a:ext uri="{FF2B5EF4-FFF2-40B4-BE49-F238E27FC236}">
                <a16:creationId xmlns:a16="http://schemas.microsoft.com/office/drawing/2014/main" xmlns="" id="{B5A20A83-042B-E14F-AA18-E64703D5E02B}"/>
              </a:ext>
            </a:extLst>
          </p:cNvPr>
          <p:cNvSpPr txBox="1"/>
          <p:nvPr/>
        </p:nvSpPr>
        <p:spPr>
          <a:xfrm>
            <a:off x="8381240" y="1482550"/>
            <a:ext cx="2934789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pt-BR" sz="2000" b="1" dirty="0"/>
              <a:t>971.372  matrículas</a:t>
            </a:r>
          </a:p>
        </p:txBody>
      </p:sp>
      <p:graphicFrame>
        <p:nvGraphicFramePr>
          <p:cNvPr id="15" name="Tabela 4">
            <a:extLst>
              <a:ext uri="{FF2B5EF4-FFF2-40B4-BE49-F238E27FC236}">
                <a16:creationId xmlns:a16="http://schemas.microsoft.com/office/drawing/2014/main" xmlns="" id="{1E9A7A12-906A-0B4A-AF1A-B489C76C3B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045555"/>
              </p:ext>
            </p:extLst>
          </p:nvPr>
        </p:nvGraphicFramePr>
        <p:xfrm>
          <a:off x="209549" y="2598871"/>
          <a:ext cx="11699876" cy="14033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4993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8499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62352"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CLASSE COMUM</a:t>
                      </a:r>
                      <a:endParaRPr lang="pt-BR" sz="32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1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3200" b="1" u="none" strike="noStrike" dirty="0">
                          <a:solidFill>
                            <a:srgbClr val="0070C0"/>
                          </a:solidFill>
                          <a:effectLst/>
                        </a:rPr>
                        <a:t>CLASSES EXCLUSIVAS</a:t>
                      </a:r>
                      <a:endParaRPr lang="pt-BR" sz="32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1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0998"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796.486 (82%) </a:t>
                      </a:r>
                      <a:endParaRPr lang="pt-BR" sz="54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1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4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174.886  (18%)</a:t>
                      </a:r>
                      <a:endParaRPr lang="pt-BR" sz="5400" b="1" i="0" u="none" strike="noStrike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4" marR="9524" marT="9518" marB="0" anchor="b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2" name="Retângulo 11">
            <a:extLst>
              <a:ext uri="{FF2B5EF4-FFF2-40B4-BE49-F238E27FC236}">
                <a16:creationId xmlns:a16="http://schemas.microsoft.com/office/drawing/2014/main" xmlns="" id="{02A30907-AE74-A044-B4BC-49E728DF62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12" y="5756772"/>
            <a:ext cx="11699876" cy="707886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algn="just" eaLnBrk="1" fontAlgn="b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000" b="1" dirty="0">
                <a:solidFill>
                  <a:srgbClr val="FF0000"/>
                </a:solidFill>
              </a:rPr>
              <a:t>ENTRETANTO... EM 2016,  APENAS 42 % TINHA ACESSO AO AEE</a:t>
            </a:r>
          </a:p>
          <a:p>
            <a:pPr algn="just" eaLnBrk="1" fontAlgn="b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000" b="1" dirty="0">
                <a:solidFill>
                  <a:srgbClr val="FF0000"/>
                </a:solidFill>
              </a:rPr>
              <a:t>6 EM CADA 10 ALUNOS DO PAEE ESTÃO APENAS E SOMENTE NA CLASSE COMUM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 animBg="1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766</TotalTime>
  <Words>1627</Words>
  <Application>Microsoft Office PowerPoint</Application>
  <PresentationFormat>Widescreen</PresentationFormat>
  <Paragraphs>164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30" baseType="lpstr">
      <vt:lpstr>MS PGothic</vt:lpstr>
      <vt:lpstr>MS PGothic</vt:lpstr>
      <vt:lpstr>Arial</vt:lpstr>
      <vt:lpstr>Bahnschrift SemiBold</vt:lpstr>
      <vt:lpstr>Calibri</vt:lpstr>
      <vt:lpstr>Calibri Light</vt:lpstr>
      <vt:lpstr>Century Gothic</vt:lpstr>
      <vt:lpstr>Comic Sans MS</vt:lpstr>
      <vt:lpstr>Garamond</vt:lpstr>
      <vt:lpstr>Times New Roman</vt:lpstr>
      <vt:lpstr>Wingdings</vt:lpstr>
      <vt:lpstr>Tema do Office</vt:lpstr>
      <vt:lpstr>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inep</dc:title>
  <dc:creator>Eniceia Mendes</dc:creator>
  <cp:lastModifiedBy>Elizabeth Gomes de Lima Santos</cp:lastModifiedBy>
  <cp:revision>86</cp:revision>
  <dcterms:created xsi:type="dcterms:W3CDTF">2016-07-09T00:29:48Z</dcterms:created>
  <dcterms:modified xsi:type="dcterms:W3CDTF">2019-11-21T11:19:40Z</dcterms:modified>
</cp:coreProperties>
</file>