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School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8CC"/>
          </a:solidFill>
        </a:fill>
      </a:tcStyle>
    </a:wholeTbl>
    <a:band2H>
      <a:tcTxStyle/>
      <a:tcStyle>
        <a:tcBdr/>
        <a:fill>
          <a:solidFill>
            <a:srgbClr val="FF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6D8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4392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entury Schoolbook"/>
      </a:defRPr>
    </a:lvl1pPr>
    <a:lvl2pPr indent="228600" latinLnBrk="0">
      <a:defRPr sz="1200">
        <a:latin typeface="+mn-lt"/>
        <a:ea typeface="+mn-ea"/>
        <a:cs typeface="+mn-cs"/>
        <a:sym typeface="Century Schoolbook"/>
      </a:defRPr>
    </a:lvl2pPr>
    <a:lvl3pPr indent="457200" latinLnBrk="0">
      <a:defRPr sz="1200">
        <a:latin typeface="+mn-lt"/>
        <a:ea typeface="+mn-ea"/>
        <a:cs typeface="+mn-cs"/>
        <a:sym typeface="Century Schoolbook"/>
      </a:defRPr>
    </a:lvl3pPr>
    <a:lvl4pPr indent="685800" latinLnBrk="0">
      <a:defRPr sz="1200">
        <a:latin typeface="+mn-lt"/>
        <a:ea typeface="+mn-ea"/>
        <a:cs typeface="+mn-cs"/>
        <a:sym typeface="Century Schoolbook"/>
      </a:defRPr>
    </a:lvl4pPr>
    <a:lvl5pPr indent="914400" latinLnBrk="0">
      <a:defRPr sz="1200">
        <a:latin typeface="+mn-lt"/>
        <a:ea typeface="+mn-ea"/>
        <a:cs typeface="+mn-cs"/>
        <a:sym typeface="Century Schoolbook"/>
      </a:defRPr>
    </a:lvl5pPr>
    <a:lvl6pPr indent="1143000" latinLnBrk="0">
      <a:defRPr sz="1200">
        <a:latin typeface="+mn-lt"/>
        <a:ea typeface="+mn-ea"/>
        <a:cs typeface="+mn-cs"/>
        <a:sym typeface="Century Schoolbook"/>
      </a:defRPr>
    </a:lvl6pPr>
    <a:lvl7pPr indent="1371600" latinLnBrk="0">
      <a:defRPr sz="1200">
        <a:latin typeface="+mn-lt"/>
        <a:ea typeface="+mn-ea"/>
        <a:cs typeface="+mn-cs"/>
        <a:sym typeface="Century Schoolbook"/>
      </a:defRPr>
    </a:lvl7pPr>
    <a:lvl8pPr indent="1600200" latinLnBrk="0">
      <a:defRPr sz="1200">
        <a:latin typeface="+mn-lt"/>
        <a:ea typeface="+mn-ea"/>
        <a:cs typeface="+mn-cs"/>
        <a:sym typeface="Century Schoolbook"/>
      </a:defRPr>
    </a:lvl8pPr>
    <a:lvl9pPr indent="1828800" latinLnBrk="0">
      <a:defRPr sz="1200">
        <a:latin typeface="+mn-lt"/>
        <a:ea typeface="+mn-ea"/>
        <a:cs typeface="+mn-cs"/>
        <a:sym typeface="Century School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2286000" y="3124200"/>
            <a:ext cx="6172200" cy="189436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6000" y="5003322"/>
            <a:ext cx="6172200" cy="13716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>
                <a:solidFill>
                  <a:srgbClr val="575F6D"/>
                </a:solidFill>
              </a:defRPr>
            </a:lvl1pPr>
            <a:lvl2pPr marL="0" indent="0">
              <a:buClrTx/>
              <a:buSzTx/>
              <a:buNone/>
              <a:defRPr sz="1800" b="1">
                <a:solidFill>
                  <a:srgbClr val="575F6D"/>
                </a:solidFill>
              </a:defRPr>
            </a:lvl2pPr>
            <a:lvl3pPr marL="0" indent="0">
              <a:buClrTx/>
              <a:buSzTx/>
              <a:buNone/>
              <a:defRPr sz="1800" b="1">
                <a:solidFill>
                  <a:srgbClr val="575F6D"/>
                </a:solidFill>
              </a:defRPr>
            </a:lvl3pPr>
            <a:lvl4pPr marL="0" indent="0">
              <a:buClrTx/>
              <a:buSzTx/>
              <a:buNone/>
              <a:defRPr sz="1800" b="1">
                <a:solidFill>
                  <a:srgbClr val="575F6D"/>
                </a:solidFill>
              </a:defRPr>
            </a:lvl4pPr>
            <a:lvl5pPr marL="0" indent="0">
              <a:buClrTx/>
              <a:buSzTx/>
              <a:buNone/>
              <a:defRPr sz="1800" b="1">
                <a:solidFill>
                  <a:srgbClr val="575F6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Rectangle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ectangle"/>
          <p:cNvSpPr/>
          <p:nvPr/>
        </p:nvSpPr>
        <p:spPr>
          <a:xfrm>
            <a:off x="276334" y="0"/>
            <a:ext cx="104666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990600" y="0"/>
            <a:ext cx="181874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/>
          <p:cNvSpPr/>
          <p:nvPr/>
        </p:nvSpPr>
        <p:spPr>
          <a:xfrm>
            <a:off x="1141318" y="0"/>
            <a:ext cx="230282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Line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Line"/>
          <p:cNvSpPr/>
          <p:nvPr/>
        </p:nvSpPr>
        <p:spPr>
          <a:xfrm flipH="1">
            <a:off x="914398" y="0"/>
            <a:ext cx="4" cy="6858000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" name="Line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Line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ine"/>
          <p:cNvSpPr/>
          <p:nvPr/>
        </p:nvSpPr>
        <p:spPr>
          <a:xfrm flipH="1">
            <a:off x="1066798" y="0"/>
            <a:ext cx="4" cy="6858000"/>
          </a:xfrm>
          <a:prstGeom prst="line">
            <a:avLst/>
          </a:prstGeom>
          <a:ln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Line"/>
          <p:cNvSpPr/>
          <p:nvPr/>
        </p:nvSpPr>
        <p:spPr>
          <a:xfrm flipH="1">
            <a:off x="9113856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Rectangle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Circle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Circle"/>
          <p:cNvSpPr/>
          <p:nvPr/>
        </p:nvSpPr>
        <p:spPr>
          <a:xfrm>
            <a:off x="1309631" y="4866752"/>
            <a:ext cx="641427" cy="6414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Circle"/>
          <p:cNvSpPr/>
          <p:nvPr/>
        </p:nvSpPr>
        <p:spPr>
          <a:xfrm>
            <a:off x="1091080" y="5500632"/>
            <a:ext cx="137162" cy="1371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Circle"/>
          <p:cNvSpPr/>
          <p:nvPr/>
        </p:nvSpPr>
        <p:spPr>
          <a:xfrm>
            <a:off x="1664206" y="5788152"/>
            <a:ext cx="274323" cy="2743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Circle"/>
          <p:cNvSpPr/>
          <p:nvPr/>
        </p:nvSpPr>
        <p:spPr>
          <a:xfrm>
            <a:off x="1905000" y="4495800"/>
            <a:ext cx="365763" cy="3657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76178" y="5033794"/>
            <a:ext cx="308331" cy="3073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1676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196453" y="196452"/>
            <a:ext cx="8751094" cy="6482956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410764">
              <a:defRPr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0846" y="6661546"/>
            <a:ext cx="211238" cy="207936"/>
          </a:xfrm>
          <a:prstGeom prst="rect">
            <a:avLst/>
          </a:prstGeom>
        </p:spPr>
        <p:txBody>
          <a:bodyPr lIns="35717" tIns="35717" rIns="35717" bIns="35717" anchor="t"/>
          <a:lstStyle>
            <a:lvl1pPr defTabSz="410764">
              <a:defRPr sz="900" b="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>
                <a:solidFill>
                  <a:srgbClr val="FFF39D"/>
                </a:solidFill>
              </a:defRPr>
            </a:lvl1pPr>
            <a:lvl2pPr marL="0" indent="0">
              <a:buClrTx/>
              <a:buSzTx/>
              <a:buNone/>
              <a:defRPr sz="1800" b="1">
                <a:solidFill>
                  <a:srgbClr val="FFF39D"/>
                </a:solidFill>
              </a:defRPr>
            </a:lvl2pPr>
            <a:lvl3pPr marL="0" indent="0">
              <a:buClrTx/>
              <a:buSzTx/>
              <a:buNone/>
              <a:defRPr sz="1800" b="1">
                <a:solidFill>
                  <a:srgbClr val="FFF39D"/>
                </a:solidFill>
              </a:defRPr>
            </a:lvl3pPr>
            <a:lvl4pPr marL="0" indent="0">
              <a:buClrTx/>
              <a:buSzTx/>
              <a:buNone/>
              <a:defRPr sz="1800" b="1">
                <a:solidFill>
                  <a:srgbClr val="FFF39D"/>
                </a:solidFill>
              </a:defRPr>
            </a:lvl4pPr>
            <a:lvl5pPr marL="0" indent="0">
              <a:buClrTx/>
              <a:buSzTx/>
              <a:buNone/>
              <a:defRPr sz="1800" b="1">
                <a:solidFill>
                  <a:srgbClr val="FFF39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Rectangle"/>
          <p:cNvSpPr/>
          <p:nvPr/>
        </p:nvSpPr>
        <p:spPr>
          <a:xfrm>
            <a:off x="276334" y="0"/>
            <a:ext cx="104666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Rectangle"/>
          <p:cNvSpPr/>
          <p:nvPr/>
        </p:nvSpPr>
        <p:spPr>
          <a:xfrm>
            <a:off x="990600" y="0"/>
            <a:ext cx="181874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Rectangle"/>
          <p:cNvSpPr/>
          <p:nvPr/>
        </p:nvSpPr>
        <p:spPr>
          <a:xfrm>
            <a:off x="1141318" y="0"/>
            <a:ext cx="230282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Line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" name="Line"/>
          <p:cNvSpPr/>
          <p:nvPr/>
        </p:nvSpPr>
        <p:spPr>
          <a:xfrm flipH="1">
            <a:off x="914398" y="0"/>
            <a:ext cx="4" cy="6858000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" name="Line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" name="Line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Line"/>
          <p:cNvSpPr/>
          <p:nvPr/>
        </p:nvSpPr>
        <p:spPr>
          <a:xfrm flipH="1">
            <a:off x="1066798" y="0"/>
            <a:ext cx="4" cy="6858000"/>
          </a:xfrm>
          <a:prstGeom prst="line">
            <a:avLst/>
          </a:prstGeom>
          <a:ln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" name="Rectangle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Circle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Circle"/>
          <p:cNvSpPr/>
          <p:nvPr/>
        </p:nvSpPr>
        <p:spPr>
          <a:xfrm>
            <a:off x="1324704" y="4866752"/>
            <a:ext cx="641424" cy="6414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Circle"/>
          <p:cNvSpPr/>
          <p:nvPr/>
        </p:nvSpPr>
        <p:spPr>
          <a:xfrm>
            <a:off x="1091080" y="5500632"/>
            <a:ext cx="137162" cy="1371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Circle"/>
          <p:cNvSpPr/>
          <p:nvPr/>
        </p:nvSpPr>
        <p:spPr>
          <a:xfrm>
            <a:off x="1664206" y="5791200"/>
            <a:ext cx="274323" cy="2743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Circle"/>
          <p:cNvSpPr/>
          <p:nvPr/>
        </p:nvSpPr>
        <p:spPr>
          <a:xfrm>
            <a:off x="1879038" y="4479888"/>
            <a:ext cx="365763" cy="3657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Line"/>
          <p:cNvSpPr/>
          <p:nvPr/>
        </p:nvSpPr>
        <p:spPr>
          <a:xfrm flipH="1">
            <a:off x="9097943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1250" y="5033794"/>
            <a:ext cx="308332" cy="3073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Rectangle"/>
          <p:cNvSpPr>
            <a:spLocks noGrp="1"/>
          </p:cNvSpPr>
          <p:nvPr>
            <p:ph type="body" sz="quarter" idx="13"/>
          </p:nvPr>
        </p:nvSpPr>
        <p:spPr>
          <a:xfrm>
            <a:off x="489337" y="1601859"/>
            <a:ext cx="3593326" cy="59409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endParaRPr/>
          </a:p>
        </p:txBody>
      </p:sp>
      <p:sp>
        <p:nvSpPr>
          <p:cNvPr id="88" name="Rectangle"/>
          <p:cNvSpPr>
            <a:spLocks noGrp="1"/>
          </p:cNvSpPr>
          <p:nvPr>
            <p:ph type="body" sz="quarter" idx="14"/>
          </p:nvPr>
        </p:nvSpPr>
        <p:spPr>
          <a:xfrm>
            <a:off x="4375539" y="1601859"/>
            <a:ext cx="3593324" cy="59409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12280" y="274320"/>
            <a:ext cx="1527050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200"/>
            </a:lvl1pPr>
            <a:lvl2pPr marL="0" indent="0">
              <a:spcBef>
                <a:spcPts val="1000"/>
              </a:spcBef>
              <a:buClrTx/>
              <a:buSzTx/>
              <a:buNone/>
              <a:defRPr sz="1200"/>
            </a:lvl2pPr>
            <a:lvl3pPr marL="0" indent="0">
              <a:spcBef>
                <a:spcPts val="1000"/>
              </a:spcBef>
              <a:buClrTx/>
              <a:buSzTx/>
              <a:buNone/>
              <a:defRPr sz="1200"/>
            </a:lvl3pPr>
            <a:lvl4pPr marL="0" indent="0">
              <a:spcBef>
                <a:spcPts val="1000"/>
              </a:spcBef>
              <a:buClrTx/>
              <a:buSzTx/>
              <a:buNone/>
              <a:defRPr sz="1200"/>
            </a:lvl4pPr>
            <a:lvl5pPr marL="0" indent="0">
              <a:spcBef>
                <a:spcPts val="1000"/>
              </a:spcBef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Line"/>
          <p:cNvSpPr/>
          <p:nvPr/>
        </p:nvSpPr>
        <p:spPr>
          <a:xfrm flipH="1">
            <a:off x="6248397" y="0"/>
            <a:ext cx="5" cy="6858000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Line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6" name="Line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Line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Circle"/>
          <p:cNvSpPr/>
          <p:nvPr/>
        </p:nvSpPr>
        <p:spPr>
          <a:xfrm>
            <a:off x="8156447" y="5715000"/>
            <a:ext cx="548643" cy="548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ircle"/>
          <p:cNvSpPr/>
          <p:nvPr/>
        </p:nvSpPr>
        <p:spPr>
          <a:xfrm>
            <a:off x="8156447" y="5715000"/>
            <a:ext cx="548643" cy="548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3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5797" y="264795"/>
            <a:ext cx="1524002" cy="4956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None/>
              <a:defRPr sz="1200"/>
            </a:lvl1pPr>
            <a:lvl2pPr marL="640080" indent="-274320">
              <a:spcBef>
                <a:spcPts val="400"/>
              </a:spcBef>
              <a:buClrTx/>
              <a:defRPr sz="1200"/>
            </a:lvl2pPr>
            <a:lvl3pPr marL="950975" indent="-219455">
              <a:spcBef>
                <a:spcPts val="400"/>
              </a:spcBef>
              <a:buClrTx/>
              <a:defRPr sz="1200"/>
            </a:lvl3pPr>
            <a:lvl4pPr>
              <a:spcBef>
                <a:spcPts val="400"/>
              </a:spcBef>
              <a:buClrTx/>
              <a:defRPr sz="1200"/>
            </a:lvl4pPr>
            <a:lvl5pPr marL="1524000" indent="-243839">
              <a:spcBef>
                <a:spcPts val="400"/>
              </a:spcBef>
              <a:buClr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Line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" name="Line"/>
          <p:cNvSpPr/>
          <p:nvPr/>
        </p:nvSpPr>
        <p:spPr>
          <a:xfrm flipH="1">
            <a:off x="6248397" y="0"/>
            <a:ext cx="5" cy="6858000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Line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/>
          <p:cNvSpPr/>
          <p:nvPr/>
        </p:nvSpPr>
        <p:spPr>
          <a:xfrm flipH="1">
            <a:off x="76198" y="0"/>
            <a:ext cx="4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Line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Rectangle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Line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Circle"/>
          <p:cNvSpPr/>
          <p:nvPr/>
        </p:nvSpPr>
        <p:spPr>
          <a:xfrm>
            <a:off x="8156447" y="5715000"/>
            <a:ext cx="548643" cy="548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79651" y="5840984"/>
            <a:ext cx="308331" cy="307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small" spc="0" baseline="0">
          <a:solidFill>
            <a:srgbClr val="575F6D"/>
          </a:solidFill>
          <a:uFillTx/>
          <a:latin typeface="+mn-lt"/>
          <a:ea typeface="+mn-ea"/>
          <a:cs typeface="+mn-cs"/>
          <a:sym typeface="Century Schoolbook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1pPr>
      <a:lvl2pPr marL="679267" marR="0" indent="-3135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2pPr>
      <a:lvl3pPr marL="975360" marR="0" indent="-2438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Tx/>
        <a:buChar char="○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3pPr>
      <a:lvl4pPr marL="1249678" marR="0" indent="-2438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Tx/>
        <a:buChar char="○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4pPr>
      <a:lvl5pPr marL="1554478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Tx/>
        <a:buChar char="●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5pPr>
      <a:lvl6pPr marL="182880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6pPr>
      <a:lvl7pPr marL="2142307" marR="0" indent="-3135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Tx/>
        <a:buChar char="○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7pPr>
      <a:lvl8pPr marL="2416628" marR="0" indent="-3135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8pPr>
      <a:lvl9pPr marL="2690947" marR="0" indent="-3135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Schoolboo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education/education-at-a-glance-2017/chile_eag-2017-42-en;jsessionid=mAa5BCfRKG3D7nzs9X7vLrgO.ip-10-240-5-1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edchoice.org/wp-content/uploads/2018/05/The-Chile-Experiment-by-Mariano-Narodowski.pdf" TargetMode="External"/><Relationship Id="rId4" Type="http://schemas.openxmlformats.org/officeDocument/2006/relationships/hyperlink" Target="http://economia.uc.cl/docs/dt_42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io.banrep.gov.co/handle/20.500.12134/973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3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undeb - Vouchers"/>
          <p:cNvSpPr txBox="1">
            <a:spLocks noGrp="1"/>
          </p:cNvSpPr>
          <p:nvPr>
            <p:ph type="title"/>
          </p:nvPr>
        </p:nvSpPr>
        <p:spPr>
          <a:xfrm>
            <a:off x="1882550" y="901700"/>
            <a:ext cx="5685268" cy="1074158"/>
          </a:xfrm>
          <a:prstGeom prst="rect">
            <a:avLst/>
          </a:prstGeom>
        </p:spPr>
        <p:txBody>
          <a:bodyPr/>
          <a:lstStyle>
            <a:lvl1pPr defTabSz="758951">
              <a:defRPr sz="4400" b="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Fundeb - Vouchers</a:t>
            </a:r>
          </a:p>
        </p:txBody>
      </p:sp>
      <p:sp>
        <p:nvSpPr>
          <p:cNvPr id="173" name="Anamaria Camargo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sz="3000" b="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Anamaria</a:t>
            </a:r>
            <a:r>
              <a:rPr>
                <a:solidFill>
                  <a:srgbClr val="575F6D"/>
                </a:solidFill>
              </a:rPr>
              <a:t> </a:t>
            </a:r>
            <a:r>
              <a:t>Camargo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rasil x Chile: US$ / aluno / an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388106"/>
          </a:xfrm>
          <a:prstGeom prst="rect">
            <a:avLst/>
          </a:prstGeom>
        </p:spPr>
        <p:txBody>
          <a:bodyPr/>
          <a:lstStyle>
            <a:lvl1pPr defTabSz="630936">
              <a:defRPr sz="1800" b="1"/>
            </a:lvl1pPr>
          </a:lstStyle>
          <a:p>
            <a:r>
              <a:t>Brasil x Chile: US$ / aluno / ano</a:t>
            </a:r>
          </a:p>
        </p:txBody>
      </p:sp>
      <p:sp>
        <p:nvSpPr>
          <p:cNvPr id="176" name="Brasil: 3.799 (1) x Chile: 4.124 (2)…"/>
          <p:cNvSpPr txBox="1">
            <a:spLocks noGrp="1"/>
          </p:cNvSpPr>
          <p:nvPr>
            <p:ph type="body" idx="1"/>
          </p:nvPr>
        </p:nvSpPr>
        <p:spPr>
          <a:xfrm>
            <a:off x="411859" y="857533"/>
            <a:ext cx="8263130" cy="5629651"/>
          </a:xfrm>
          <a:prstGeom prst="rect">
            <a:avLst/>
          </a:prstGeom>
        </p:spPr>
        <p:txBody>
          <a:bodyPr/>
          <a:lstStyle/>
          <a:p>
            <a:pPr marL="381000" indent="-381000" defTabSz="434340">
              <a:spcBef>
                <a:spcPts val="0"/>
              </a:spcBef>
              <a:buSzPct val="60000"/>
              <a:buBlip>
                <a:blip r:embed="rId2"/>
              </a:buBlip>
              <a:defRPr sz="23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Brasil: 3.799 </a:t>
            </a:r>
            <a:r>
              <a:rPr sz="1100"/>
              <a:t>(1)</a:t>
            </a:r>
            <a:r>
              <a:t> x Chile: 4.124 </a:t>
            </a:r>
            <a:r>
              <a:rPr sz="1100"/>
              <a:t>(2)</a:t>
            </a:r>
          </a:p>
          <a:p>
            <a:pPr marL="381000" indent="-381000" defTabSz="434340">
              <a:spcBef>
                <a:spcPts val="0"/>
              </a:spcBef>
              <a:buSzPct val="60000"/>
              <a:buBlip>
                <a:blip r:embed="rId2"/>
              </a:buBlip>
              <a:defRPr sz="1100">
                <a:latin typeface="+mj-lt"/>
                <a:ea typeface="+mj-ea"/>
                <a:cs typeface="+mj-cs"/>
                <a:sym typeface="Helvetica"/>
              </a:defRPr>
            </a:pPr>
            <a:endParaRPr sz="1100"/>
          </a:p>
          <a:p>
            <a:pPr marL="0" indent="0" defTabSz="434340">
              <a:spcBef>
                <a:spcPts val="0"/>
              </a:spcBef>
              <a:buSzTx/>
              <a:buNone/>
              <a:defRPr sz="1100">
                <a:latin typeface="+mj-lt"/>
                <a:ea typeface="+mj-ea"/>
                <a:cs typeface="+mj-cs"/>
                <a:sym typeface="Helvetica"/>
              </a:defRPr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100"/>
            </a:pP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(1)download.inep.gov.br/acoes_internacionais/estatisticas_educacionais/ocde/education_at_a_glance/CN_Brazil_OECD_2017.pdf</a:t>
            </a:r>
          </a:p>
          <a:p>
            <a:pPr marL="0" indent="0" defTabSz="868680">
              <a:spcBef>
                <a:spcPts val="500"/>
              </a:spcBef>
              <a:buSzTx/>
              <a:buNone/>
              <a:defRPr sz="1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(2)) (2)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https://www.oecd-ilibrary.org/education/education-at-a-glance-2017/chile_eag-2017-42-en;jsessionid=mAa5BCfRKG3D7nzs9X7vLrgO.ip-10-240-5-157</a:t>
            </a: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(3)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http://economia.uc.cl/docs/dt_429.pdf</a:t>
            </a:r>
            <a:r>
              <a:t> (melhores resultados nas escolas públicas)</a:t>
            </a:r>
            <a:endParaRPr sz="1100"/>
          </a:p>
          <a:p>
            <a:pPr marL="0" indent="0" defTabSz="868680">
              <a:spcBef>
                <a:spcPts val="500"/>
              </a:spcBef>
              <a:buSzTx/>
              <a:buNone/>
              <a:defRPr sz="1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(4)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https://www.edchoice.org/wp-content/uploads/2018/05/The-Chile-Experiment-by-Mariano-Narodowski.pdf</a:t>
            </a:r>
            <a:r>
              <a:t> (principal causa de superioridade - menor segregação da América do Sul)</a:t>
            </a:r>
          </a:p>
        </p:txBody>
      </p:sp>
      <p:pic>
        <p:nvPicPr>
          <p:cNvPr id="177" name="Captura de Tela 2019-10-12 às 17.30.43.jpg" descr="Captura de Tela 2019-10-12 às 17.30.4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9837" y="1481019"/>
            <a:ext cx="6829051" cy="3071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0" name="Mais 100 leis federais na área da educação (legislação nunca consolidada)…"/>
          <p:cNvSpPr txBox="1">
            <a:spLocks noGrp="1"/>
          </p:cNvSpPr>
          <p:nvPr>
            <p:ph type="body" sz="half" idx="1"/>
          </p:nvPr>
        </p:nvSpPr>
        <p:spPr>
          <a:xfrm>
            <a:off x="6213997" y="119323"/>
            <a:ext cx="2488156" cy="6439722"/>
          </a:xfrm>
          <a:prstGeom prst="rect">
            <a:avLst/>
          </a:prstGeom>
        </p:spPr>
        <p:txBody>
          <a:bodyPr/>
          <a:lstStyle/>
          <a:p>
            <a:pPr marL="200526" indent="-200526" defTabSz="228600">
              <a:spcBef>
                <a:spcPts val="0"/>
              </a:spcBef>
              <a:buSzPct val="60000"/>
              <a:buBlip>
                <a:blip r:embed="rId3"/>
              </a:buBlip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Mais 100 leis federais na área da educação (legislação nunca consolidada) </a:t>
            </a:r>
          </a:p>
          <a:p>
            <a:pPr defTabSz="228600">
              <a:spcBef>
                <a:spcPts val="0"/>
              </a:spcBef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200526" indent="-200526" defTabSz="228600">
              <a:spcBef>
                <a:spcPts val="0"/>
              </a:spcBef>
              <a:buSzPct val="60000"/>
              <a:buBlip>
                <a:blip r:embed="rId3"/>
              </a:buBlip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Somente a LDB da Educação Nacional, aprovada em 1996, já sofreu mais de 40 alterações. </a:t>
            </a:r>
          </a:p>
          <a:p>
            <a:pPr defTabSz="228600">
              <a:spcBef>
                <a:spcPts val="0"/>
              </a:spcBef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200526" indent="-200526" defTabSz="228600">
              <a:spcBef>
                <a:spcPts val="0"/>
              </a:spcBef>
              <a:buSzPct val="60000"/>
              <a:buBlip>
                <a:blip r:embed="rId3"/>
              </a:buBlip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Os estados possuem, em média, outras 40 leis</a:t>
            </a:r>
          </a:p>
          <a:p>
            <a:pPr defTabSz="228600">
              <a:spcBef>
                <a:spcPts val="0"/>
              </a:spcBef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200526" indent="-200526" defTabSz="228600">
              <a:spcBef>
                <a:spcPts val="0"/>
              </a:spcBef>
              <a:buSzPct val="60000"/>
              <a:buBlip>
                <a:blip r:embed="rId3"/>
              </a:buBlip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Os municípios têm cerca de 20 leis</a:t>
            </a:r>
          </a:p>
          <a:p>
            <a:pPr defTabSz="228600">
              <a:spcBef>
                <a:spcPts val="0"/>
              </a:spcBef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200526" indent="-200526" defTabSz="228600">
              <a:spcBef>
                <a:spcPts val="0"/>
              </a:spcBef>
              <a:buSzPct val="60000"/>
              <a:buBlip>
                <a:blip r:embed="rId3"/>
              </a:buBlip>
              <a:defRPr sz="1500"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Somente no ano de 2018 os principais órgãos do MEC baixaram 5.800 portarias e o Conselho Nacional de Educação, dezenas de resoluções e pareceres.</a:t>
            </a:r>
          </a:p>
        </p:txBody>
      </p:sp>
      <p:pic>
        <p:nvPicPr>
          <p:cNvPr id="181" name="Captura de Tela 2019-10-19 às 19.04.39.jpg" descr="Captura de Tela 2019-10-19 às 19.04.3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06" y="23614"/>
            <a:ext cx="6100138" cy="3688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aptura de Tela 2019-10-19 às 19.07.27.jpg" descr="Captura de Tela 2019-10-19 às 19.07.2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003" y="3459481"/>
            <a:ext cx="6021593" cy="342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ovo Fundeb - Vouchers Escolare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604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Novo Fundeb - Vouchers Escolares</a:t>
            </a:r>
          </a:p>
        </p:txBody>
      </p:sp>
      <p:sp>
        <p:nvSpPr>
          <p:cNvPr id="185" name="Período de carência variável conforme características do municípi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72000"/>
          </a:xfrm>
          <a:prstGeom prst="rect">
            <a:avLst/>
          </a:prstGeom>
        </p:spPr>
        <p:txBody>
          <a:bodyPr/>
          <a:lstStyle/>
          <a:p>
            <a:pPr marL="300789" indent="-300789">
              <a:buSzPct val="60000"/>
              <a:buBlip>
                <a:blip r:embed="rId2"/>
              </a:buBlip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Período de carência variável conforme características do município</a:t>
            </a:r>
          </a:p>
          <a:p>
            <a:pPr marL="300789" indent="-300789">
              <a:buSzPct val="60000"/>
              <a:buBlip>
                <a:blip r:embed="rId2"/>
              </a:buBlip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Monopólio do Fundeb para escolas públicas durante período de carência</a:t>
            </a:r>
          </a:p>
          <a:p>
            <a:pPr marL="300789" indent="-300789">
              <a:buSzPct val="60000"/>
              <a:buBlip>
                <a:blip r:embed="rId2"/>
              </a:buBlip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Preparação das escolas públicas e privadas</a:t>
            </a:r>
          </a:p>
          <a:p>
            <a:pPr marL="300789" indent="-300789">
              <a:buSzPct val="60000"/>
              <a:buBlip>
                <a:blip r:embed="rId2"/>
              </a:buBlip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Vouchers para crianças e jovens até um determinado NSE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utonomia Gerencial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4864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Autonomia Gerencial</a:t>
            </a:r>
          </a:p>
        </p:txBody>
      </p:sp>
      <p:sp>
        <p:nvSpPr>
          <p:cNvPr id="188" name="contratar consultoria privada…"/>
          <p:cNvSpPr txBox="1">
            <a:spLocks noGrp="1"/>
          </p:cNvSpPr>
          <p:nvPr>
            <p:ph type="body" idx="1"/>
          </p:nvPr>
        </p:nvSpPr>
        <p:spPr>
          <a:xfrm>
            <a:off x="457200" y="1001339"/>
            <a:ext cx="7467600" cy="5472615"/>
          </a:xfrm>
          <a:prstGeom prst="rect">
            <a:avLst/>
          </a:prstGeom>
        </p:spPr>
        <p:txBody>
          <a:bodyPr/>
          <a:lstStyle/>
          <a:p>
            <a:pPr marL="189497" indent="-189497" defTabSz="288036">
              <a:spcBef>
                <a:spcPts val="0"/>
              </a:spcBef>
              <a:buSzPct val="60000"/>
              <a:buBlip>
                <a:blip r:embed="rId2"/>
              </a:buBlip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contratar consultoria privada</a:t>
            </a:r>
          </a:p>
          <a:p>
            <a:pPr marL="0" indent="0" defTabSz="288036">
              <a:spcBef>
                <a:spcPts val="0"/>
              </a:spcBef>
              <a:buSzTx/>
              <a:buNone/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189497" indent="-189497" defTabSz="288036">
              <a:spcBef>
                <a:spcPts val="0"/>
              </a:spcBef>
              <a:buSzPct val="60000"/>
              <a:buBlip>
                <a:blip r:embed="rId2"/>
              </a:buBlip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demitir pessoas em cargos de confiança</a:t>
            </a:r>
          </a:p>
          <a:p>
            <a:pPr marL="0" indent="0" defTabSz="288036">
              <a:spcBef>
                <a:spcPts val="0"/>
              </a:spcBef>
              <a:buSzTx/>
              <a:buNone/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189497" indent="-189497" defTabSz="288036">
              <a:spcBef>
                <a:spcPts val="0"/>
              </a:spcBef>
              <a:buSzPct val="60000"/>
              <a:buBlip>
                <a:blip r:embed="rId2"/>
              </a:buBlip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definir e aplicar critérios de premiação para seus professores</a:t>
            </a:r>
          </a:p>
          <a:p>
            <a:pPr marL="0" indent="0" defTabSz="288036">
              <a:spcBef>
                <a:spcPts val="0"/>
              </a:spcBef>
              <a:buSzTx/>
              <a:buNone/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189497" indent="-189497" defTabSz="288036">
              <a:spcBef>
                <a:spcPts val="0"/>
              </a:spcBef>
              <a:buSzPct val="60000"/>
              <a:buBlip>
                <a:blip r:embed="rId2"/>
              </a:buBlip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optar por uma gestão compartilhada dentro da sua rede para que possam se fortalecer onde têm deficiências</a:t>
            </a:r>
          </a:p>
          <a:p>
            <a:pPr marL="0" indent="0" defTabSz="288036">
              <a:spcBef>
                <a:spcPts val="0"/>
              </a:spcBef>
              <a:buSzTx/>
              <a:buNone/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189497" indent="-189497" defTabSz="288036">
              <a:spcBef>
                <a:spcPts val="0"/>
              </a:spcBef>
              <a:buSzPct val="60000"/>
              <a:buBlip>
                <a:blip r:embed="rId2"/>
              </a:buBlip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buscar recursos privados para sua escola: aluguel de espaço para eventos privados, parcerias com empresas privadas locais, etc. </a:t>
            </a:r>
            <a:endParaRPr sz="1800">
              <a:latin typeface="Avenir Heavy"/>
              <a:ea typeface="Avenir Heavy"/>
              <a:cs typeface="Avenir Heavy"/>
              <a:sym typeface="Avenir Heavy"/>
            </a:endParaRPr>
          </a:p>
          <a:p>
            <a:pPr marL="0" indent="0" defTabSz="288036">
              <a:spcBef>
                <a:spcPts val="0"/>
              </a:spcBef>
              <a:buSzTx/>
              <a:buNone/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800">
              <a:latin typeface="Avenir Heavy"/>
              <a:ea typeface="Avenir Heavy"/>
              <a:cs typeface="Avenir Heavy"/>
              <a:sym typeface="Avenir Heavy"/>
            </a:endParaRPr>
          </a:p>
          <a:p>
            <a:pPr marL="189497" indent="-189497" defTabSz="288036">
              <a:spcBef>
                <a:spcPts val="0"/>
              </a:spcBef>
              <a:buSzPct val="60000"/>
              <a:buBlip>
                <a:blip r:embed="rId2"/>
              </a:buBlip>
              <a:defRPr sz="2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envolver a comunidade local — professores, funcionários, alunos, famílias, vizinhança, etc. através de ações de marketing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o final do período de transição…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4864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Ao final do período de transição…</a:t>
            </a:r>
          </a:p>
        </p:txBody>
      </p:sp>
      <p:sp>
        <p:nvSpPr>
          <p:cNvPr id="191" name="80 e 90% do valor do Fundeb por aluno/ano deverão ser colocados à disposição dos alunos elegíveis na forma de vouchers.…"/>
          <p:cNvSpPr txBox="1">
            <a:spLocks noGrp="1"/>
          </p:cNvSpPr>
          <p:nvPr>
            <p:ph type="body" idx="1"/>
          </p:nvPr>
        </p:nvSpPr>
        <p:spPr>
          <a:xfrm>
            <a:off x="457200" y="1370726"/>
            <a:ext cx="8029575" cy="5103227"/>
          </a:xfrm>
          <a:prstGeom prst="rect">
            <a:avLst/>
          </a:prstGeom>
        </p:spPr>
        <p:txBody>
          <a:bodyPr/>
          <a:lstStyle/>
          <a:p>
            <a:pPr marL="110289" indent="-110289" defTabSz="457200">
              <a:spcBef>
                <a:spcPts val="0"/>
              </a:spcBef>
              <a:buSzPct val="60000"/>
              <a:buBlip>
                <a:blip r:embed="rId2"/>
              </a:buBlip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rPr>
              <a:t>80 e 90% do valor do Fundeb por aluno/ano deverão ser colocados à disposição dos alunos elegíveis na forma de vouchers.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>
              <a:solidFill>
                <a:srgbClr val="011993"/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119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Ex.: Se o valor/aluno/ano for R$5000,00, cada aluno que desejar sair da escola receberá entre R$4000 e R$4500 na forma de voucher para usar em alguma escola da rede privada.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aptura de Tela 2019-10-18 às 15.15.37.jpg" descr="Captura de Tela 2019-10-18 às 15.15.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14" y="669569"/>
            <a:ext cx="8493388" cy="4719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lômbia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443370"/>
          </a:xfrm>
          <a:prstGeom prst="rect">
            <a:avLst/>
          </a:prstGeom>
        </p:spPr>
        <p:txBody>
          <a:bodyPr/>
          <a:lstStyle>
            <a:lvl1pPr defTabSz="722376">
              <a:defRPr sz="2000" b="1"/>
            </a:lvl1pPr>
          </a:lstStyle>
          <a:p>
            <a:r>
              <a:t>Colômbia</a:t>
            </a:r>
          </a:p>
        </p:txBody>
      </p:sp>
      <p:sp>
        <p:nvSpPr>
          <p:cNvPr id="196" name="Estudo da Universidade de Stanford (2019) sobre efeitos dos vouchers ao longo de 20 anos:…"/>
          <p:cNvSpPr txBox="1">
            <a:spLocks noGrp="1"/>
          </p:cNvSpPr>
          <p:nvPr>
            <p:ph type="body" idx="1"/>
          </p:nvPr>
        </p:nvSpPr>
        <p:spPr>
          <a:xfrm>
            <a:off x="442912" y="754949"/>
            <a:ext cx="8172451" cy="6072714"/>
          </a:xfrm>
          <a:prstGeom prst="rect">
            <a:avLst/>
          </a:prstGeom>
        </p:spPr>
        <p:txBody>
          <a:bodyPr/>
          <a:lstStyle/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932">
                <a:uFill>
                  <a:solidFill>
                    <a:srgbClr val="3C0A49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Estudo da Universidade de Stanford (2019) sobre efeitos dos vouchers ao longo de 20 anos: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932">
                <a:uFill>
                  <a:solidFill>
                    <a:srgbClr val="3C0A49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840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📍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mais chances de concluir o Ensino Médio dentro do prazo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840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📍mais chances de sair da pobreza e alcançar renda classificada como de classe média até os 33 anos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840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📍mais chances de morar em regiões menos pobres da cidade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840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📍 mais chances de conseguir financiar um carro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840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📍menos chances de ter um filho na adolescência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1840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📍menos gastos públicos enquanto ele está na escola e maior arrecadação depois que ele conclui.</a:t>
            </a:r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736">
                <a:solidFill>
                  <a:srgbClr val="011993"/>
                </a:solidFill>
                <a:uFill>
                  <a:solidFill>
                    <a:srgbClr val="3C0A49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0" indent="0" defTabSz="243961">
              <a:lnSpc>
                <a:spcPct val="150000"/>
              </a:lnSpc>
              <a:spcBef>
                <a:spcPts val="0"/>
              </a:spcBef>
              <a:buSzTx/>
              <a:buNone/>
              <a:defRPr sz="736">
                <a:uFill>
                  <a:solidFill>
                    <a:srgbClr val="3C0A49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Link do estudo: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http://repositorio.banrep.gov.co/handle/20.500.12134/9731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 escola é apenas um meio para se chegar a um fim:  crianças e jovens capazes de atingir seu potencial pessoal e profissional.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158165" cy="1146017"/>
          </a:xfrm>
          <a:prstGeom prst="rect">
            <a:avLst/>
          </a:prstGeom>
        </p:spPr>
        <p:txBody>
          <a:bodyPr/>
          <a:lstStyle>
            <a:lvl1pPr algn="ctr" defTabSz="694944">
              <a:defRPr sz="2200" b="1"/>
            </a:lvl1pPr>
          </a:lstStyle>
          <a:p>
            <a:r>
              <a:t>A escola é apenas um meio para se chegar a um fim:  crianças e jovens capazes de atingir seu potencial pessoal e profissional.</a:t>
            </a:r>
          </a:p>
        </p:txBody>
      </p:sp>
      <p:pic>
        <p:nvPicPr>
          <p:cNvPr id="199" name="Captura de Tela 2019-10-19 às 19.11.49.jpg" descr="Captura de Tela 2019-10-19 às 19.11.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808" y="1052736"/>
            <a:ext cx="7817601" cy="5114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alcão Envidraçado">
  <a:themeElements>
    <a:clrScheme name="Balcão Envidraç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Balcão Envidraçado">
      <a:majorFont>
        <a:latin typeface="Helvetica"/>
        <a:ea typeface="Helvetica"/>
        <a:cs typeface="Helvetica"/>
      </a:majorFont>
      <a:minorFont>
        <a:latin typeface="Century Schoolbook"/>
        <a:ea typeface="Century Schoolbook"/>
        <a:cs typeface="Century Schoolbook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alcão Envidraçado">
  <a:themeElements>
    <a:clrScheme name="Balcão Envidraç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Balcão Envidraçado">
      <a:majorFont>
        <a:latin typeface="Helvetica"/>
        <a:ea typeface="Helvetica"/>
        <a:cs typeface="Helvetica"/>
      </a:majorFont>
      <a:minorFont>
        <a:latin typeface="Century Schoolbook"/>
        <a:ea typeface="Century Schoolbook"/>
        <a:cs typeface="Century Schoolbook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Apresentação na tela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Avenir Book</vt:lpstr>
      <vt:lpstr>Avenir Heavy</vt:lpstr>
      <vt:lpstr>Century Schoolbook</vt:lpstr>
      <vt:lpstr>Helvetica</vt:lpstr>
      <vt:lpstr>Helvetica Neue</vt:lpstr>
      <vt:lpstr>Helvetica Neue Bold Condensed</vt:lpstr>
      <vt:lpstr>Balcão Envidraçado</vt:lpstr>
      <vt:lpstr>Fundeb - Vouchers</vt:lpstr>
      <vt:lpstr>Brasil x Chile: US$ / aluno / ano</vt:lpstr>
      <vt:lpstr>Apresentação do PowerPoint</vt:lpstr>
      <vt:lpstr>Novo Fundeb - Vouchers Escolares</vt:lpstr>
      <vt:lpstr>Autonomia Gerencial</vt:lpstr>
      <vt:lpstr>Ao final do período de transição…</vt:lpstr>
      <vt:lpstr>Apresentação do PowerPoint</vt:lpstr>
      <vt:lpstr>Colômbia</vt:lpstr>
      <vt:lpstr>A escola é apenas um meio para se chegar a um fim:  crianças e jovens capazes de atingir seu potencial pessoal e profissional.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Fundeb - Vouchers</dc:title>
  <dc:creator>Kesle de Araujo Aguiar</dc:creator>
  <cp:lastModifiedBy>Kesle de Araujo Aguiar</cp:lastModifiedBy>
  <cp:revision>1</cp:revision>
  <dcterms:modified xsi:type="dcterms:W3CDTF">2019-11-07T12:48:11Z</dcterms:modified>
</cp:coreProperties>
</file>