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59" r:id="rId3"/>
    <p:sldId id="346" r:id="rId4"/>
    <p:sldId id="347" r:id="rId5"/>
    <p:sldId id="348" r:id="rId6"/>
    <p:sldId id="351" r:id="rId7"/>
    <p:sldId id="354" r:id="rId8"/>
    <p:sldId id="356" r:id="rId9"/>
    <p:sldId id="299" r:id="rId10"/>
    <p:sldId id="319" r:id="rId11"/>
    <p:sldId id="340" r:id="rId12"/>
    <p:sldId id="300" r:id="rId13"/>
    <p:sldId id="316" r:id="rId14"/>
    <p:sldId id="303" r:id="rId15"/>
    <p:sldId id="306" r:id="rId16"/>
    <p:sldId id="357" r:id="rId17"/>
    <p:sldId id="305" r:id="rId18"/>
    <p:sldId id="308" r:id="rId19"/>
    <p:sldId id="342" r:id="rId20"/>
    <p:sldId id="343" r:id="rId21"/>
    <p:sldId id="344" r:id="rId22"/>
    <p:sldId id="358" r:id="rId23"/>
    <p:sldId id="339" r:id="rId24"/>
    <p:sldId id="282" r:id="rId25"/>
  </p:sldIdLst>
  <p:sldSz cx="9144000" cy="6858000" type="screen4x3"/>
  <p:notesSz cx="6735763" cy="98663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76568" autoAdjust="0"/>
  </p:normalViewPr>
  <p:slideViewPr>
    <p:cSldViewPr>
      <p:cViewPr varScale="1">
        <p:scale>
          <a:sx n="70" d="100"/>
          <a:sy n="70" d="100"/>
        </p:scale>
        <p:origin x="190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srvcbl01\Projetos%20Institucionais\Cinthia\FIPE\Tabula&#231;&#227;o%20FIPE%20at&#233;%202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rvcbl01\Projetos%20Institucionais\Cinthia\FIPE\Tabula&#231;&#227;o%20FIPE%20at&#233;%20201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rvcbl01\Projetos%20Institucionais\Cinthia\FIPE\Tabula&#231;&#227;o%20FIPE%20at&#233;%20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Plan1!$C$9:$F$9</c:f>
              <c:numCache>
                <c:formatCode>General</c:formatCode>
                <c:ptCount val="4"/>
                <c:pt idx="0">
                  <c:v>26</c:v>
                </c:pt>
                <c:pt idx="1">
                  <c:v>66.5</c:v>
                </c:pt>
                <c:pt idx="2">
                  <c:v>71.900000000000006</c:v>
                </c:pt>
                <c:pt idx="3">
                  <c:v>104.7</c:v>
                </c:pt>
              </c:numCache>
            </c:numRef>
          </c:val>
          <c:extLst xmlns:c16r2="http://schemas.microsoft.com/office/drawing/2015/06/chart">
            <c:ext xmlns:c16="http://schemas.microsoft.com/office/drawing/2014/chart" uri="{C3380CC4-5D6E-409C-BE32-E72D297353CC}">
              <c16:uniqueId val="{00000000-D5D9-4279-BCE9-238ED27507E0}"/>
            </c:ext>
          </c:extLst>
        </c:ser>
        <c:dLbls>
          <c:showLegendKey val="0"/>
          <c:showVal val="0"/>
          <c:showCatName val="0"/>
          <c:showSerName val="0"/>
          <c:showPercent val="0"/>
          <c:showBubbleSize val="0"/>
        </c:dLbls>
        <c:gapWidth val="150"/>
        <c:axId val="111507024"/>
        <c:axId val="111242512"/>
      </c:barChart>
      <c:catAx>
        <c:axId val="111507024"/>
        <c:scaling>
          <c:orientation val="minMax"/>
        </c:scaling>
        <c:delete val="1"/>
        <c:axPos val="b"/>
        <c:majorTickMark val="out"/>
        <c:minorTickMark val="none"/>
        <c:tickLblPos val="nextTo"/>
        <c:crossAx val="111242512"/>
        <c:crosses val="autoZero"/>
        <c:auto val="1"/>
        <c:lblAlgn val="ctr"/>
        <c:lblOffset val="100"/>
        <c:noMultiLvlLbl val="0"/>
      </c:catAx>
      <c:valAx>
        <c:axId val="111242512"/>
        <c:scaling>
          <c:orientation val="minMax"/>
        </c:scaling>
        <c:delete val="0"/>
        <c:axPos val="l"/>
        <c:majorGridlines/>
        <c:numFmt formatCode="General" sourceLinked="1"/>
        <c:majorTickMark val="out"/>
        <c:minorTickMark val="none"/>
        <c:tickLblPos val="nextTo"/>
        <c:crossAx val="11150702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marL="0" algn="l" defTabSz="914400" rtl="0" eaLnBrk="1" latinLnBrk="0" hangingPunct="1">
            <a:defRPr lang="en-US" sz="3200" b="1" i="0" u="none" strike="noStrike" kern="1200" baseline="0">
              <a:solidFill>
                <a:schemeClr val="tx1"/>
              </a:solidFill>
              <a:effectLst>
                <a:outerShdw blurRad="38100" dist="38100" dir="2700000" algn="tl">
                  <a:srgbClr val="000000">
                    <a:alpha val="43137"/>
                  </a:srgbClr>
                </a:outerShdw>
              </a:effectLst>
              <a:latin typeface="Arial" pitchFamily="34" charset="0"/>
              <a:ea typeface="ＭＳ Ｐゴシック" pitchFamily="34" charset="-128"/>
              <a:cs typeface="+mn-cs"/>
            </a:defRPr>
          </a:pPr>
          <a:endParaRPr lang="pt-BR"/>
        </a:p>
      </c:txPr>
    </c:title>
    <c:autoTitleDeleted val="0"/>
    <c:plotArea>
      <c:layout/>
      <c:barChart>
        <c:barDir val="col"/>
        <c:grouping val="clustered"/>
        <c:varyColors val="0"/>
        <c:ser>
          <c:idx val="0"/>
          <c:order val="0"/>
          <c:tx>
            <c:strRef>
              <c:f>'Diversos (2)'!$F$3</c:f>
              <c:strCache>
                <c:ptCount val="1"/>
                <c:pt idx="0">
                  <c:v>Títulos (ISBN)</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'Diversos (2)'!$A$17:$A$21</c:f>
              <c:numCache>
                <c:formatCode>General</c:formatCode>
                <c:ptCount val="5"/>
                <c:pt idx="0">
                  <c:v>2011</c:v>
                </c:pt>
                <c:pt idx="1">
                  <c:v>2012</c:v>
                </c:pt>
                <c:pt idx="2">
                  <c:v>2013</c:v>
                </c:pt>
                <c:pt idx="3">
                  <c:v>2014</c:v>
                </c:pt>
                <c:pt idx="4">
                  <c:v>2015</c:v>
                </c:pt>
              </c:numCache>
            </c:numRef>
          </c:cat>
          <c:val>
            <c:numRef>
              <c:f>'Diversos (2)'!$F$17:$F$21</c:f>
              <c:numCache>
                <c:formatCode>#,##0</c:formatCode>
                <c:ptCount val="5"/>
                <c:pt idx="0">
                  <c:v>57563</c:v>
                </c:pt>
                <c:pt idx="1">
                  <c:v>57474</c:v>
                </c:pt>
                <c:pt idx="2">
                  <c:v>62235</c:v>
                </c:pt>
                <c:pt idx="3">
                  <c:v>60829</c:v>
                </c:pt>
                <c:pt idx="4">
                  <c:v>52427</c:v>
                </c:pt>
              </c:numCache>
            </c:numRef>
          </c:val>
          <c:extLst xmlns:c16r2="http://schemas.microsoft.com/office/drawing/2015/06/chart">
            <c:ext xmlns:c16="http://schemas.microsoft.com/office/drawing/2014/chart" uri="{C3380CC4-5D6E-409C-BE32-E72D297353CC}">
              <c16:uniqueId val="{00000000-843F-4303-8201-2988EB7CDE98}"/>
            </c:ext>
          </c:extLst>
        </c:ser>
        <c:dLbls>
          <c:showLegendKey val="0"/>
          <c:showVal val="0"/>
          <c:showCatName val="0"/>
          <c:showSerName val="0"/>
          <c:showPercent val="0"/>
          <c:showBubbleSize val="0"/>
        </c:dLbls>
        <c:gapWidth val="150"/>
        <c:axId val="169584664"/>
        <c:axId val="169585048"/>
      </c:barChart>
      <c:catAx>
        <c:axId val="169584664"/>
        <c:scaling>
          <c:orientation val="minMax"/>
        </c:scaling>
        <c:delete val="0"/>
        <c:axPos val="b"/>
        <c:numFmt formatCode="General" sourceLinked="1"/>
        <c:majorTickMark val="out"/>
        <c:minorTickMark val="none"/>
        <c:tickLblPos val="nextTo"/>
        <c:crossAx val="169585048"/>
        <c:crosses val="autoZero"/>
        <c:auto val="1"/>
        <c:lblAlgn val="ctr"/>
        <c:lblOffset val="100"/>
        <c:noMultiLvlLbl val="0"/>
      </c:catAx>
      <c:valAx>
        <c:axId val="169585048"/>
        <c:scaling>
          <c:orientation val="minMax"/>
        </c:scaling>
        <c:delete val="0"/>
        <c:axPos val="l"/>
        <c:majorGridlines/>
        <c:numFmt formatCode="#,##0" sourceLinked="1"/>
        <c:majorTickMark val="out"/>
        <c:minorTickMark val="none"/>
        <c:tickLblPos val="nextTo"/>
        <c:crossAx val="16958466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marL="0" algn="l" defTabSz="914400" rtl="0" eaLnBrk="1" latinLnBrk="0" hangingPunct="1">
            <a:defRPr lang="en-US" sz="3200" b="1" kern="1200">
              <a:solidFill>
                <a:schemeClr val="tx1"/>
              </a:solidFill>
              <a:effectLst>
                <a:outerShdw blurRad="38100" dist="38100" dir="2700000" algn="tl">
                  <a:srgbClr val="000000">
                    <a:alpha val="43137"/>
                  </a:srgbClr>
                </a:outerShdw>
              </a:effectLst>
              <a:latin typeface="Arial" pitchFamily="34" charset="0"/>
              <a:ea typeface="ＭＳ Ｐゴシック" pitchFamily="34" charset="-128"/>
              <a:cs typeface="+mn-cs"/>
            </a:defRPr>
          </a:pPr>
          <a:endParaRPr lang="pt-BR"/>
        </a:p>
      </c:txPr>
    </c:title>
    <c:autoTitleDeleted val="0"/>
    <c:plotArea>
      <c:layout/>
      <c:barChart>
        <c:barDir val="col"/>
        <c:grouping val="clustered"/>
        <c:varyColors val="0"/>
        <c:ser>
          <c:idx val="0"/>
          <c:order val="0"/>
          <c:tx>
            <c:strRef>
              <c:f>'Diversos (2)'!$F$24</c:f>
              <c:strCache>
                <c:ptCount val="1"/>
                <c:pt idx="0">
                  <c:v>Exemplares Produzidos </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'Diversos (2)'!$A$38:$A$42</c:f>
              <c:numCache>
                <c:formatCode>General</c:formatCode>
                <c:ptCount val="5"/>
                <c:pt idx="0">
                  <c:v>2011</c:v>
                </c:pt>
                <c:pt idx="1">
                  <c:v>2012</c:v>
                </c:pt>
                <c:pt idx="2">
                  <c:v>2013</c:v>
                </c:pt>
                <c:pt idx="3">
                  <c:v>2014</c:v>
                </c:pt>
                <c:pt idx="4">
                  <c:v>2015</c:v>
                </c:pt>
              </c:numCache>
            </c:numRef>
          </c:cat>
          <c:val>
            <c:numRef>
              <c:f>'Diversos (2)'!$F$38:$F$42</c:f>
              <c:numCache>
                <c:formatCode>#,##0</c:formatCode>
                <c:ptCount val="5"/>
                <c:pt idx="0">
                  <c:v>499796286</c:v>
                </c:pt>
                <c:pt idx="1">
                  <c:v>485261332</c:v>
                </c:pt>
                <c:pt idx="2">
                  <c:v>467835901</c:v>
                </c:pt>
                <c:pt idx="3">
                  <c:v>501371513</c:v>
                </c:pt>
                <c:pt idx="4">
                  <c:v>446848571</c:v>
                </c:pt>
              </c:numCache>
            </c:numRef>
          </c:val>
          <c:extLst xmlns:c16r2="http://schemas.microsoft.com/office/drawing/2015/06/chart">
            <c:ext xmlns:c16="http://schemas.microsoft.com/office/drawing/2014/chart" uri="{C3380CC4-5D6E-409C-BE32-E72D297353CC}">
              <c16:uniqueId val="{00000000-354A-4B99-9412-C69E1D6D72BC}"/>
            </c:ext>
          </c:extLst>
        </c:ser>
        <c:dLbls>
          <c:showLegendKey val="0"/>
          <c:showVal val="0"/>
          <c:showCatName val="0"/>
          <c:showSerName val="0"/>
          <c:showPercent val="0"/>
          <c:showBubbleSize val="0"/>
        </c:dLbls>
        <c:gapWidth val="150"/>
        <c:axId val="169621536"/>
        <c:axId val="169621920"/>
      </c:barChart>
      <c:catAx>
        <c:axId val="169621536"/>
        <c:scaling>
          <c:orientation val="minMax"/>
        </c:scaling>
        <c:delete val="0"/>
        <c:axPos val="b"/>
        <c:numFmt formatCode="General" sourceLinked="1"/>
        <c:majorTickMark val="out"/>
        <c:minorTickMark val="none"/>
        <c:tickLblPos val="nextTo"/>
        <c:crossAx val="169621920"/>
        <c:crosses val="autoZero"/>
        <c:auto val="1"/>
        <c:lblAlgn val="ctr"/>
        <c:lblOffset val="100"/>
        <c:noMultiLvlLbl val="0"/>
      </c:catAx>
      <c:valAx>
        <c:axId val="169621920"/>
        <c:scaling>
          <c:orientation val="minMax"/>
        </c:scaling>
        <c:delete val="0"/>
        <c:axPos val="l"/>
        <c:majorGridlines/>
        <c:numFmt formatCode="#,##0" sourceLinked="1"/>
        <c:majorTickMark val="out"/>
        <c:minorTickMark val="none"/>
        <c:tickLblPos val="nextTo"/>
        <c:crossAx val="169621536"/>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2918830" cy="493316"/>
          </a:xfrm>
          <a:prstGeom prst="rect">
            <a:avLst/>
          </a:prstGeom>
        </p:spPr>
        <p:txBody>
          <a:bodyPr vert="horz" lIns="90763" tIns="45382" rIns="90763" bIns="45382" rtlCol="0"/>
          <a:lstStyle>
            <a:lvl1pPr algn="l">
              <a:defRPr sz="1200"/>
            </a:lvl1pPr>
          </a:lstStyle>
          <a:p>
            <a:endParaRPr lang="pt-BR" dirty="0"/>
          </a:p>
        </p:txBody>
      </p:sp>
      <p:sp>
        <p:nvSpPr>
          <p:cNvPr id="3" name="Espaço Reservado para Data 2"/>
          <p:cNvSpPr>
            <a:spLocks noGrp="1"/>
          </p:cNvSpPr>
          <p:nvPr>
            <p:ph type="dt" idx="1"/>
          </p:nvPr>
        </p:nvSpPr>
        <p:spPr>
          <a:xfrm>
            <a:off x="3815375" y="0"/>
            <a:ext cx="2918830" cy="493316"/>
          </a:xfrm>
          <a:prstGeom prst="rect">
            <a:avLst/>
          </a:prstGeom>
        </p:spPr>
        <p:txBody>
          <a:bodyPr vert="horz" lIns="90763" tIns="45382" rIns="90763" bIns="45382" rtlCol="0"/>
          <a:lstStyle>
            <a:lvl1pPr algn="r">
              <a:defRPr sz="1200"/>
            </a:lvl1pPr>
          </a:lstStyle>
          <a:p>
            <a:fld id="{8109B657-E5C5-4BBC-ACD3-48AC0ACA9361}" type="datetimeFigureOut">
              <a:rPr lang="pt-BR" smtClean="0"/>
              <a:t>18/04/2017</a:t>
            </a:fld>
            <a:endParaRPr lang="pt-BR" dirty="0"/>
          </a:p>
        </p:txBody>
      </p:sp>
      <p:sp>
        <p:nvSpPr>
          <p:cNvPr id="4" name="Espaço Reservado para Imagem de Slide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763" tIns="45382" rIns="90763" bIns="45382" rtlCol="0" anchor="ctr"/>
          <a:lstStyle/>
          <a:p>
            <a:endParaRPr lang="pt-BR" dirty="0"/>
          </a:p>
        </p:txBody>
      </p:sp>
      <p:sp>
        <p:nvSpPr>
          <p:cNvPr id="5" name="Espaço Reservado para Anotações 4"/>
          <p:cNvSpPr>
            <a:spLocks noGrp="1"/>
          </p:cNvSpPr>
          <p:nvPr>
            <p:ph type="body" sz="quarter" idx="3"/>
          </p:nvPr>
        </p:nvSpPr>
        <p:spPr>
          <a:xfrm>
            <a:off x="673577" y="4686499"/>
            <a:ext cx="5388610" cy="4439841"/>
          </a:xfrm>
          <a:prstGeom prst="rect">
            <a:avLst/>
          </a:prstGeom>
        </p:spPr>
        <p:txBody>
          <a:bodyPr vert="horz" lIns="90763" tIns="45382" rIns="90763" bIns="45382"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1" y="9371285"/>
            <a:ext cx="2918830" cy="493316"/>
          </a:xfrm>
          <a:prstGeom prst="rect">
            <a:avLst/>
          </a:prstGeom>
        </p:spPr>
        <p:txBody>
          <a:bodyPr vert="horz" lIns="90763" tIns="45382" rIns="90763" bIns="45382"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15375" y="9371285"/>
            <a:ext cx="2918830" cy="493316"/>
          </a:xfrm>
          <a:prstGeom prst="rect">
            <a:avLst/>
          </a:prstGeom>
        </p:spPr>
        <p:txBody>
          <a:bodyPr vert="horz" lIns="90763" tIns="45382" rIns="90763" bIns="45382" rtlCol="0" anchor="b"/>
          <a:lstStyle>
            <a:lvl1pPr algn="r">
              <a:defRPr sz="1200"/>
            </a:lvl1pPr>
          </a:lstStyle>
          <a:p>
            <a:fld id="{95F53069-80CB-46C4-A68D-849A817B77B5}" type="slidenum">
              <a:rPr lang="pt-BR" smtClean="0"/>
              <a:t>‹nº›</a:t>
            </a:fld>
            <a:endParaRPr lang="pt-BR" dirty="0"/>
          </a:p>
        </p:txBody>
      </p:sp>
    </p:spTree>
    <p:extLst>
      <p:ext uri="{BB962C8B-B14F-4D97-AF65-F5344CB8AC3E}">
        <p14:creationId xmlns:p14="http://schemas.microsoft.com/office/powerpoint/2010/main" val="301423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Agradecimentos:</a:t>
            </a:r>
          </a:p>
          <a:p>
            <a:r>
              <a:rPr lang="pt-BR" baseline="0" dirty="0"/>
              <a:t>Deputada Pollyana Gama</a:t>
            </a:r>
          </a:p>
          <a:p>
            <a:endParaRPr lang="pt-BR" dirty="0"/>
          </a:p>
          <a:p>
            <a:endParaRPr lang="pt-BR" dirty="0"/>
          </a:p>
          <a:p>
            <a:endParaRPr lang="pt-BR" dirty="0"/>
          </a:p>
        </p:txBody>
      </p:sp>
      <p:sp>
        <p:nvSpPr>
          <p:cNvPr id="4" name="Espaço Reservado para Número de Slide 3"/>
          <p:cNvSpPr>
            <a:spLocks noGrp="1"/>
          </p:cNvSpPr>
          <p:nvPr>
            <p:ph type="sldNum" sz="quarter" idx="10"/>
          </p:nvPr>
        </p:nvSpPr>
        <p:spPr/>
        <p:txBody>
          <a:bodyPr/>
          <a:lstStyle/>
          <a:p>
            <a:fld id="{95F53069-80CB-46C4-A68D-849A817B77B5}" type="slidenum">
              <a:rPr lang="pt-BR" smtClean="0"/>
              <a:t>1</a:t>
            </a:fld>
            <a:endParaRPr lang="pt-BR" dirty="0"/>
          </a:p>
        </p:txBody>
      </p:sp>
    </p:spTree>
    <p:extLst>
      <p:ext uri="{BB962C8B-B14F-4D97-AF65-F5344CB8AC3E}">
        <p14:creationId xmlns:p14="http://schemas.microsoft.com/office/powerpoint/2010/main" val="2219370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O que se percebe é que a literatura não está sendo explorada como deve nas escolas e isto ocorre em grande parte, pela pouca informação ou pouco incentivo aos professores. A formação acadêmica, infelizmente não dá ênfase à leitura. Milton Hatoun em recente entrevista ao portal G1, foi categórico em afirmar que “Não há mais leitores porque a escola pública não forma bons leitores”.</a:t>
            </a:r>
            <a:br>
              <a:rPr lang="pt-BR" sz="1200" kern="1200" dirty="0">
                <a:solidFill>
                  <a:schemeClr val="tx1"/>
                </a:solidFill>
                <a:effectLst/>
                <a:latin typeface="+mn-lt"/>
                <a:ea typeface="+mn-ea"/>
                <a:cs typeface="+mn-cs"/>
              </a:rPr>
            </a:b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95F53069-80CB-46C4-A68D-849A817B77B5}" type="slidenum">
              <a:rPr lang="pt-BR" smtClean="0"/>
              <a:t>15</a:t>
            </a:fld>
            <a:endParaRPr lang="pt-BR" dirty="0"/>
          </a:p>
        </p:txBody>
      </p:sp>
    </p:spTree>
    <p:extLst>
      <p:ext uri="{BB962C8B-B14F-4D97-AF65-F5344CB8AC3E}">
        <p14:creationId xmlns:p14="http://schemas.microsoft.com/office/powerpoint/2010/main" val="3000722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Relator: Deputado Rafael Mota</a:t>
            </a:r>
          </a:p>
          <a:p>
            <a:endParaRPr lang="pt-BR" baseline="0" dirty="0"/>
          </a:p>
          <a:p>
            <a:r>
              <a:rPr lang="pt-BR" baseline="0" dirty="0"/>
              <a:t>Ele é importantíssimo porque propõe a criação de um Fundo para a realização de várias ações para o incentivo do Livro e da Leitura.</a:t>
            </a:r>
          </a:p>
          <a:p>
            <a:r>
              <a:rPr lang="pt-BR" baseline="0" dirty="0"/>
              <a:t>Prevê várias possibilidades de fontes de recurso.</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effectLst/>
              </a:rPr>
              <a:t>Parecer do Relator, Dep. Rafael Motta (PSB-RN), pela aprovação deste, e do PL 1529/2011 (cria o Vale Livro), apensado, com substitutivo.</a:t>
            </a:r>
          </a:p>
          <a:p>
            <a:endParaRPr lang="pt-BR" baseline="0" dirty="0"/>
          </a:p>
          <a:p>
            <a:endParaRPr lang="pt-BR" dirty="0"/>
          </a:p>
        </p:txBody>
      </p:sp>
      <p:sp>
        <p:nvSpPr>
          <p:cNvPr id="4" name="Espaço Reservado para Número de Slide 3"/>
          <p:cNvSpPr>
            <a:spLocks noGrp="1"/>
          </p:cNvSpPr>
          <p:nvPr>
            <p:ph type="sldNum" sz="quarter" idx="10"/>
          </p:nvPr>
        </p:nvSpPr>
        <p:spPr/>
        <p:txBody>
          <a:bodyPr/>
          <a:lstStyle/>
          <a:p>
            <a:fld id="{95F53069-80CB-46C4-A68D-849A817B77B5}" type="slidenum">
              <a:rPr lang="pt-BR" smtClean="0"/>
              <a:t>17</a:t>
            </a:fld>
            <a:endParaRPr lang="pt-BR" dirty="0"/>
          </a:p>
        </p:txBody>
      </p:sp>
    </p:spTree>
    <p:extLst>
      <p:ext uri="{BB962C8B-B14F-4D97-AF65-F5344CB8AC3E}">
        <p14:creationId xmlns:p14="http://schemas.microsoft.com/office/powerpoint/2010/main" val="854777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Estes projetos são muito </a:t>
            </a:r>
            <a:r>
              <a:rPr lang="pt-BR" baseline="0" dirty="0" err="1"/>
              <a:t>im´portantes</a:t>
            </a:r>
            <a:r>
              <a:rPr lang="pt-BR" baseline="0" dirty="0"/>
              <a:t> porque ao se tornar lei,  o PNLE passa a ser uma politica de Estado, independentemente de governos.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effectLst/>
              </a:rPr>
              <a:t>Parecer do Relator, Dep. Rafael Motta (PSB-RN), pela aprovação deste, e do PL 1529/2011 (cria o Vale Livro), apensado, com substitutivo</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effectLst/>
              </a:rPr>
              <a:t>O PLS 212/2016 (Da Fátima) esta na comissão de </a:t>
            </a:r>
            <a:r>
              <a:rPr lang="pt-BR" dirty="0" err="1">
                <a:effectLst/>
              </a:rPr>
              <a:t>Educaçao</a:t>
            </a:r>
            <a:r>
              <a:rPr lang="pt-BR" dirty="0">
                <a:effectLst/>
              </a:rPr>
              <a:t> Cultura e Esporte do Senado Federal</a:t>
            </a:r>
          </a:p>
        </p:txBody>
      </p:sp>
      <p:sp>
        <p:nvSpPr>
          <p:cNvPr id="4" name="Espaço Reservado para Número de Slide 3"/>
          <p:cNvSpPr>
            <a:spLocks noGrp="1"/>
          </p:cNvSpPr>
          <p:nvPr>
            <p:ph type="sldNum" sz="quarter" idx="10"/>
          </p:nvPr>
        </p:nvSpPr>
        <p:spPr/>
        <p:txBody>
          <a:bodyPr/>
          <a:lstStyle/>
          <a:p>
            <a:fld id="{95F53069-80CB-46C4-A68D-849A817B77B5}" type="slidenum">
              <a:rPr lang="pt-BR" smtClean="0"/>
              <a:t>18</a:t>
            </a:fld>
            <a:endParaRPr lang="pt-BR" dirty="0"/>
          </a:p>
        </p:txBody>
      </p:sp>
    </p:spTree>
    <p:extLst>
      <p:ext uri="{BB962C8B-B14F-4D97-AF65-F5344CB8AC3E}">
        <p14:creationId xmlns:p14="http://schemas.microsoft.com/office/powerpoint/2010/main" val="167723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5F53069-80CB-46C4-A68D-849A817B77B5}" type="slidenum">
              <a:rPr lang="pt-BR" smtClean="0"/>
              <a:t>19</a:t>
            </a:fld>
            <a:endParaRPr lang="pt-BR" dirty="0"/>
          </a:p>
        </p:txBody>
      </p:sp>
    </p:spTree>
    <p:extLst>
      <p:ext uri="{BB962C8B-B14F-4D97-AF65-F5344CB8AC3E}">
        <p14:creationId xmlns:p14="http://schemas.microsoft.com/office/powerpoint/2010/main" val="2674521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TEMOS</a:t>
            </a:r>
            <a:r>
              <a:rPr lang="pt-BR" baseline="0" dirty="0"/>
              <a:t> QUE MUDAR ESTA REALIDADE PARA MUDAR O BRASIL!</a:t>
            </a:r>
            <a:endParaRPr lang="pt-BR" dirty="0"/>
          </a:p>
        </p:txBody>
      </p:sp>
      <p:sp>
        <p:nvSpPr>
          <p:cNvPr id="4" name="Espaço Reservado para Número de Slide 3"/>
          <p:cNvSpPr>
            <a:spLocks noGrp="1"/>
          </p:cNvSpPr>
          <p:nvPr>
            <p:ph type="sldNum" sz="quarter" idx="10"/>
          </p:nvPr>
        </p:nvSpPr>
        <p:spPr/>
        <p:txBody>
          <a:bodyPr/>
          <a:lstStyle/>
          <a:p>
            <a:fld id="{95F53069-80CB-46C4-A68D-849A817B77B5}" type="slidenum">
              <a:rPr lang="pt-BR" smtClean="0"/>
              <a:t>23</a:t>
            </a:fld>
            <a:endParaRPr lang="pt-BR" dirty="0"/>
          </a:p>
        </p:txBody>
      </p:sp>
    </p:spTree>
    <p:extLst>
      <p:ext uri="{BB962C8B-B14F-4D97-AF65-F5344CB8AC3E}">
        <p14:creationId xmlns:p14="http://schemas.microsoft.com/office/powerpoint/2010/main" val="2128791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Principais ações:</a:t>
            </a:r>
          </a:p>
          <a:p>
            <a:r>
              <a:rPr lang="pt-BR" dirty="0"/>
              <a:t>- Bienal Internacional do Livro de São Paulo. Em 2016 recebeu mais de 650.000 visitantes. Em 2018 acontece a 25ª edição</a:t>
            </a:r>
          </a:p>
          <a:p>
            <a:pPr marL="171450" indent="-171450">
              <a:buFontTx/>
              <a:buChar char="-"/>
            </a:pPr>
            <a:r>
              <a:rPr lang="pt-BR" dirty="0"/>
              <a:t>Prêmio Jabuti. O mais prestigiado e importante prêmio do setor editorial. Em 2018 completa 60 anos.</a:t>
            </a:r>
          </a:p>
          <a:p>
            <a:pPr marL="171450" indent="-171450">
              <a:buFontTx/>
              <a:buChar char="-"/>
            </a:pPr>
            <a:r>
              <a:rPr lang="pt-BR" dirty="0"/>
              <a:t>Projeto </a:t>
            </a:r>
            <a:r>
              <a:rPr lang="pt-BR" dirty="0" err="1"/>
              <a:t>Brazilian</a:t>
            </a:r>
            <a:r>
              <a:rPr lang="pt-BR" dirty="0"/>
              <a:t> </a:t>
            </a:r>
            <a:r>
              <a:rPr lang="pt-BR" dirty="0" err="1"/>
              <a:t>Publishers</a:t>
            </a:r>
            <a:r>
              <a:rPr lang="pt-BR" dirty="0"/>
              <a:t>. Convênio com APEX Brasil. Leva a produção editorial brasileira para Frankfurt, Bolonha e Guadalajara</a:t>
            </a:r>
          </a:p>
          <a:p>
            <a:pPr marL="171450" indent="-171450">
              <a:buFontTx/>
              <a:buChar char="-"/>
            </a:pPr>
            <a:r>
              <a:rPr lang="pt-BR" dirty="0"/>
              <a:t> Congresso Internacional do livro Digital: 6 edições</a:t>
            </a:r>
          </a:p>
          <a:p>
            <a:pPr marL="171450" indent="-171450">
              <a:buFontTx/>
              <a:buChar char="-"/>
            </a:pPr>
            <a:r>
              <a:rPr lang="pt-BR" dirty="0"/>
              <a:t> METABOOKS: A mais completa plataforma de metadados para o mercado brasileiro. Convênio com a alemã Feira do Livro </a:t>
            </a:r>
            <a:r>
              <a:rPr lang="pt-BR"/>
              <a:t>de Frankfurt</a:t>
            </a:r>
            <a:endParaRPr lang="pt-BR" dirty="0"/>
          </a:p>
          <a:p>
            <a:endParaRPr lang="pt-BR" dirty="0"/>
          </a:p>
        </p:txBody>
      </p:sp>
      <p:sp>
        <p:nvSpPr>
          <p:cNvPr id="4" name="Espaço Reservado para Número de Slide 3"/>
          <p:cNvSpPr>
            <a:spLocks noGrp="1"/>
          </p:cNvSpPr>
          <p:nvPr>
            <p:ph type="sldNum" sz="quarter" idx="10"/>
          </p:nvPr>
        </p:nvSpPr>
        <p:spPr/>
        <p:txBody>
          <a:bodyPr/>
          <a:lstStyle/>
          <a:p>
            <a:fld id="{95F53069-80CB-46C4-A68D-849A817B77B5}" type="slidenum">
              <a:rPr lang="pt-BR" smtClean="0"/>
              <a:t>2</a:t>
            </a:fld>
            <a:endParaRPr lang="pt-BR" dirty="0"/>
          </a:p>
        </p:txBody>
      </p:sp>
    </p:spTree>
    <p:extLst>
      <p:ext uri="{BB962C8B-B14F-4D97-AF65-F5344CB8AC3E}">
        <p14:creationId xmlns:p14="http://schemas.microsoft.com/office/powerpoint/2010/main" val="3973187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Espaço Reservado para Imagem de Slide 1"/>
          <p:cNvSpPr>
            <a:spLocks noGrp="1" noRot="1" noChangeAspect="1" noTextEdit="1"/>
          </p:cNvSpPr>
          <p:nvPr>
            <p:ph type="sldImg"/>
          </p:nvPr>
        </p:nvSpPr>
        <p:spPr>
          <a:ln/>
        </p:spPr>
      </p:sp>
      <p:sp>
        <p:nvSpPr>
          <p:cNvPr id="229379"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BR" altLang="pt-BR" dirty="0">
                <a:latin typeface="Helvetica" pitchFamily="-84" charset="0"/>
              </a:rPr>
              <a:t>Definição de leitor e não leitor no Brasil</a:t>
            </a:r>
          </a:p>
          <a:p>
            <a:pPr marL="170181" indent="-170181">
              <a:buFont typeface="Arial" panose="020B0604020202020204" pitchFamily="34" charset="0"/>
              <a:buChar char="•"/>
            </a:pPr>
            <a:r>
              <a:rPr lang="pt-BR" altLang="pt-BR" dirty="0">
                <a:latin typeface="Helvetica" pitchFamily="-84" charset="0"/>
              </a:rPr>
              <a:t>Leitor é aquele</a:t>
            </a:r>
            <a:r>
              <a:rPr lang="pt-BR" altLang="pt-BR" baseline="0" dirty="0">
                <a:latin typeface="Helvetica" pitchFamily="-84" charset="0"/>
              </a:rPr>
              <a:t> que leu, inteiro ou em partes, pelo menos 1 livro nos últimos 3 meses.</a:t>
            </a:r>
          </a:p>
          <a:p>
            <a:pPr marL="170181" indent="-170181">
              <a:buFont typeface="Arial" panose="020B0604020202020204" pitchFamily="34" charset="0"/>
              <a:buChar char="•"/>
            </a:pPr>
            <a:r>
              <a:rPr lang="pt-BR" altLang="pt-BR" baseline="0" dirty="0">
                <a:latin typeface="Helvetica" pitchFamily="-84" charset="0"/>
              </a:rPr>
              <a:t>Não Leitor é aquele que não leu, nenhum livro nos últimos 3 meses, mesmo que tenha lido nos últimos 12 meses. </a:t>
            </a:r>
          </a:p>
          <a:p>
            <a:pPr marL="170181" indent="-170181">
              <a:buFont typeface="Arial" panose="020B0604020202020204" pitchFamily="34" charset="0"/>
              <a:buChar char="•"/>
            </a:pPr>
            <a:endParaRPr lang="pt-BR" altLang="pt-BR" baseline="0" dirty="0">
              <a:latin typeface="Helvetica" pitchFamily="-84" charset="0"/>
            </a:endParaRPr>
          </a:p>
          <a:p>
            <a:r>
              <a:rPr lang="pt-BR" altLang="pt-BR" baseline="0" dirty="0">
                <a:latin typeface="Helvetica" pitchFamily="-84" charset="0"/>
              </a:rPr>
              <a:t>Importante (para os números acima)</a:t>
            </a:r>
          </a:p>
          <a:p>
            <a:r>
              <a:rPr lang="pt-BR" altLang="pt-BR" baseline="0" dirty="0">
                <a:latin typeface="Helvetica" pitchFamily="-84" charset="0"/>
              </a:rPr>
              <a:t>Foi separado para estudo em cada amostra um grupo com o mesmo perfil: população acima de 15 anos com o mínimo de 3 anos de escolaridade, que leu pelo menos 1 livro nos últimos 3 meses (base – amostra 2000)</a:t>
            </a:r>
          </a:p>
          <a:p>
            <a:endParaRPr lang="pt-BR" altLang="pt-BR" dirty="0">
              <a:latin typeface="Helvetica" pitchFamily="-84" charset="0"/>
            </a:endParaRPr>
          </a:p>
        </p:txBody>
      </p:sp>
      <p:sp>
        <p:nvSpPr>
          <p:cNvPr id="229380" name="Espaço Reservado para Número de Slide 3"/>
          <p:cNvSpPr>
            <a:spLocks noGrp="1"/>
          </p:cNvSpPr>
          <p:nvPr>
            <p:ph type="sldNum" sz="quarter" idx="4294967295"/>
          </p:nvPr>
        </p:nvSpPr>
        <p:spPr bwMode="auto">
          <a:xfrm>
            <a:off x="3815375" y="9371285"/>
            <a:ext cx="2918830" cy="4933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Helvetica" pitchFamily="-84" charset="0"/>
                <a:ea typeface="ヒラギノ角ゴ ProN W3" pitchFamily="-84" charset="-128"/>
                <a:sym typeface="Helvetica" pitchFamily="-84" charset="0"/>
              </a:defRPr>
            </a:lvl1pPr>
            <a:lvl2pPr marL="737452" indent="-283635" eaLnBrk="0" hangingPunct="0">
              <a:defRPr sz="1200">
                <a:solidFill>
                  <a:schemeClr val="tx1"/>
                </a:solidFill>
                <a:latin typeface="Helvetica" pitchFamily="-84" charset="0"/>
                <a:ea typeface="ヒラギノ角ゴ ProN W3" pitchFamily="-84" charset="-128"/>
                <a:sym typeface="Helvetica" pitchFamily="-84" charset="0"/>
              </a:defRPr>
            </a:lvl2pPr>
            <a:lvl3pPr marL="1134542" indent="-226908" eaLnBrk="0" hangingPunct="0">
              <a:defRPr sz="1200">
                <a:solidFill>
                  <a:schemeClr val="tx1"/>
                </a:solidFill>
                <a:latin typeface="Helvetica" pitchFamily="-84" charset="0"/>
                <a:ea typeface="ヒラギノ角ゴ ProN W3" pitchFamily="-84" charset="-128"/>
                <a:sym typeface="Helvetica" pitchFamily="-84" charset="0"/>
              </a:defRPr>
            </a:lvl3pPr>
            <a:lvl4pPr marL="1588359" indent="-226908" eaLnBrk="0" hangingPunct="0">
              <a:defRPr sz="1200">
                <a:solidFill>
                  <a:schemeClr val="tx1"/>
                </a:solidFill>
                <a:latin typeface="Helvetica" pitchFamily="-84" charset="0"/>
                <a:ea typeface="ヒラギノ角ゴ ProN W3" pitchFamily="-84" charset="-128"/>
                <a:sym typeface="Helvetica" pitchFamily="-84" charset="0"/>
              </a:defRPr>
            </a:lvl4pPr>
            <a:lvl5pPr marL="2042175" indent="-226908" eaLnBrk="0" hangingPunct="0">
              <a:defRPr sz="1200">
                <a:solidFill>
                  <a:schemeClr val="tx1"/>
                </a:solidFill>
                <a:latin typeface="Helvetica" pitchFamily="-84" charset="0"/>
                <a:ea typeface="ヒラギノ角ゴ ProN W3" pitchFamily="-84" charset="-128"/>
                <a:sym typeface="Helvetica" pitchFamily="-84" charset="0"/>
              </a:defRPr>
            </a:lvl5pPr>
            <a:lvl6pPr marL="2495992" indent="-226908"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6pPr>
            <a:lvl7pPr marL="2949809" indent="-226908"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7pPr>
            <a:lvl8pPr marL="3403625" indent="-226908"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8pPr>
            <a:lvl9pPr marL="3857442" indent="-226908"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9pPr>
          </a:lstStyle>
          <a:p>
            <a:pPr eaLnBrk="1" hangingPunct="1"/>
            <a:fld id="{A696109B-D98E-49ED-B367-D8572E904BF4}" type="slidenum">
              <a:rPr lang="pt-BR" altLang="pt-BR">
                <a:solidFill>
                  <a:srgbClr val="000000"/>
                </a:solidFill>
              </a:rPr>
              <a:pPr eaLnBrk="1" hangingPunct="1"/>
              <a:t>4</a:t>
            </a:fld>
            <a:endParaRPr lang="pt-BR" altLang="pt-BR" dirty="0">
              <a:solidFill>
                <a:srgbClr val="000000"/>
              </a:solidFill>
            </a:endParaRPr>
          </a:p>
        </p:txBody>
      </p:sp>
    </p:spTree>
    <p:extLst>
      <p:ext uri="{BB962C8B-B14F-4D97-AF65-F5344CB8AC3E}">
        <p14:creationId xmlns:p14="http://schemas.microsoft.com/office/powerpoint/2010/main" val="3678893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Em todas as regiões observa-se um crescimento de leitores, com exceção do Nordeste com mesmo comportamento nos últimos 4 anos. Região Norte inverteu a curva em 4 anos. Destaque para a região Sudeste com crescimento de 11 pontos percentuais. </a:t>
            </a:r>
          </a:p>
        </p:txBody>
      </p:sp>
      <p:sp>
        <p:nvSpPr>
          <p:cNvPr id="4" name="Espaço Reservado para Número de Slide 3"/>
          <p:cNvSpPr>
            <a:spLocks noGrp="1"/>
          </p:cNvSpPr>
          <p:nvPr>
            <p:ph type="sldNum" sz="quarter" idx="10"/>
          </p:nvPr>
        </p:nvSpPr>
        <p:spPr/>
        <p:txBody>
          <a:bodyPr/>
          <a:lstStyle/>
          <a:p>
            <a:fld id="{95F53069-80CB-46C4-A68D-849A817B77B5}" type="slidenum">
              <a:rPr lang="pt-BR" smtClean="0"/>
              <a:t>7</a:t>
            </a:fld>
            <a:endParaRPr lang="pt-BR" dirty="0"/>
          </a:p>
        </p:txBody>
      </p:sp>
    </p:spTree>
    <p:extLst>
      <p:ext uri="{BB962C8B-B14F-4D97-AF65-F5344CB8AC3E}">
        <p14:creationId xmlns:p14="http://schemas.microsoft.com/office/powerpoint/2010/main" val="498257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A pesquisa Produção e Vendas do Mercado Editorial Brasileiro é realizada anualmente pela Fundação Instituto de Pesquisas Econômicas - Fipe encomendada pelo Sindicato Nacional dos Editores de Livros - SNEL e a Câmara Brasileira do Livro - CBL.</a:t>
            </a:r>
            <a:endParaRPr lang="pt-BR" dirty="0"/>
          </a:p>
        </p:txBody>
      </p:sp>
      <p:sp>
        <p:nvSpPr>
          <p:cNvPr id="4" name="Espaço Reservado para Número de Slide 3"/>
          <p:cNvSpPr>
            <a:spLocks noGrp="1"/>
          </p:cNvSpPr>
          <p:nvPr>
            <p:ph type="sldNum" sz="quarter" idx="10"/>
          </p:nvPr>
        </p:nvSpPr>
        <p:spPr/>
        <p:txBody>
          <a:bodyPr/>
          <a:lstStyle/>
          <a:p>
            <a:fld id="{95F53069-80CB-46C4-A68D-849A817B77B5}" type="slidenum">
              <a:rPr lang="pt-BR" smtClean="0"/>
              <a:t>9</a:t>
            </a:fld>
            <a:endParaRPr lang="pt-BR" dirty="0"/>
          </a:p>
        </p:txBody>
      </p:sp>
    </p:spTree>
    <p:extLst>
      <p:ext uri="{BB962C8B-B14F-4D97-AF65-F5344CB8AC3E}">
        <p14:creationId xmlns:p14="http://schemas.microsoft.com/office/powerpoint/2010/main" val="1073463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Criado em 1967 e oficializado como norma internacional em 1972, o ISBN - International Standard Book Number - é um sistema que identifica numericamente os livros segundo o título, o autor, o país e a editora, individualizando-os inclusive por edição. No Brasil, a Fundação Biblioteca Nacional representa a Agência Brasileira desde 1978, com a função de atribuir o número de identificação aos livros editados no país.</a:t>
            </a:r>
            <a:endParaRPr lang="pt-BR" dirty="0"/>
          </a:p>
        </p:txBody>
      </p:sp>
      <p:sp>
        <p:nvSpPr>
          <p:cNvPr id="4" name="Espaço Reservado para Número de Slide 3"/>
          <p:cNvSpPr>
            <a:spLocks noGrp="1"/>
          </p:cNvSpPr>
          <p:nvPr>
            <p:ph type="sldNum" sz="quarter" idx="10"/>
          </p:nvPr>
        </p:nvSpPr>
        <p:spPr/>
        <p:txBody>
          <a:bodyPr/>
          <a:lstStyle/>
          <a:p>
            <a:fld id="{95F53069-80CB-46C4-A68D-849A817B77B5}" type="slidenum">
              <a:rPr lang="pt-BR" smtClean="0"/>
              <a:t>10</a:t>
            </a:fld>
            <a:endParaRPr lang="pt-BR" dirty="0"/>
          </a:p>
        </p:txBody>
      </p:sp>
    </p:spTree>
    <p:extLst>
      <p:ext uri="{BB962C8B-B14F-4D97-AF65-F5344CB8AC3E}">
        <p14:creationId xmlns:p14="http://schemas.microsoft.com/office/powerpoint/2010/main" val="3101675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Embora</a:t>
            </a:r>
            <a:r>
              <a:rPr lang="pt-BR" baseline="0" dirty="0"/>
              <a:t> o Brasil tenha a 5ª maior população mundial e o 7º mercado consumidor mundial, a receita de nossa indústria editorial em 2015  de 5,2 bilhões, representou apenas 2,5% do faturamento mundial do setor que foi de 59,3 bilhões de Euros ou 208 bilhões de Reais. Este percentual confirma a pertinência dos esforços para ampliar o número de leitores no país, fator decisivo para o avanço na educação, saúde, segurança e distribuição de renda, cuja melhoria está ligada de maneira intrínseca ao acesso à informação e ao conhecimento.</a:t>
            </a:r>
          </a:p>
          <a:p>
            <a:endParaRPr lang="pt-BR" dirty="0"/>
          </a:p>
        </p:txBody>
      </p:sp>
      <p:sp>
        <p:nvSpPr>
          <p:cNvPr id="4" name="Espaço Reservado para Número de Slide 3"/>
          <p:cNvSpPr>
            <a:spLocks noGrp="1"/>
          </p:cNvSpPr>
          <p:nvPr>
            <p:ph type="sldNum" sz="quarter" idx="10"/>
          </p:nvPr>
        </p:nvSpPr>
        <p:spPr/>
        <p:txBody>
          <a:bodyPr/>
          <a:lstStyle/>
          <a:p>
            <a:fld id="{95F53069-80CB-46C4-A68D-849A817B77B5}" type="slidenum">
              <a:rPr lang="pt-BR" smtClean="0"/>
              <a:t>12</a:t>
            </a:fld>
            <a:endParaRPr lang="pt-BR" dirty="0"/>
          </a:p>
        </p:txBody>
      </p:sp>
    </p:spTree>
    <p:extLst>
      <p:ext uri="{BB962C8B-B14F-4D97-AF65-F5344CB8AC3E}">
        <p14:creationId xmlns:p14="http://schemas.microsoft.com/office/powerpoint/2010/main" val="3653717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5F53069-80CB-46C4-A68D-849A817B77B5}" type="slidenum">
              <a:rPr lang="pt-BR" smtClean="0"/>
              <a:t>13</a:t>
            </a:fld>
            <a:endParaRPr lang="pt-BR" dirty="0"/>
          </a:p>
        </p:txBody>
      </p:sp>
    </p:spTree>
    <p:extLst>
      <p:ext uri="{BB962C8B-B14F-4D97-AF65-F5344CB8AC3E}">
        <p14:creationId xmlns:p14="http://schemas.microsoft.com/office/powerpoint/2010/main" val="2093677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 redução no número de livrarias é preocupante, já que segundo o IBGE (dados de 2014) apenas 15% dos municípios brasileiros contavam com uma livraria.</a:t>
            </a:r>
          </a:p>
          <a:p>
            <a:r>
              <a:rPr lang="pt-BR" dirty="0"/>
              <a:t>Neste sentido a CBL está desenvolvendo um programa para motivar empreendedores a investirem na criação de livrarias principalmente em municípios com pouco acesso ao livro. Para tanto, estamos finalizando um manual que contemple todas as recomendações para montar uma livraria física ou virtual. </a:t>
            </a:r>
          </a:p>
        </p:txBody>
      </p:sp>
      <p:sp>
        <p:nvSpPr>
          <p:cNvPr id="4" name="Espaço Reservado para Número de Slide 3"/>
          <p:cNvSpPr>
            <a:spLocks noGrp="1"/>
          </p:cNvSpPr>
          <p:nvPr>
            <p:ph type="sldNum" sz="quarter" idx="10"/>
          </p:nvPr>
        </p:nvSpPr>
        <p:spPr/>
        <p:txBody>
          <a:bodyPr/>
          <a:lstStyle/>
          <a:p>
            <a:fld id="{95F53069-80CB-46C4-A68D-849A817B77B5}" type="slidenum">
              <a:rPr lang="pt-BR" smtClean="0"/>
              <a:t>14</a:t>
            </a:fld>
            <a:endParaRPr lang="pt-BR" dirty="0"/>
          </a:p>
        </p:txBody>
      </p:sp>
    </p:spTree>
    <p:extLst>
      <p:ext uri="{BB962C8B-B14F-4D97-AF65-F5344CB8AC3E}">
        <p14:creationId xmlns:p14="http://schemas.microsoft.com/office/powerpoint/2010/main" val="4230297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DE6AFD5E-37EC-4460-AF1A-4C56B7779205}" type="datetimeFigureOut">
              <a:rPr lang="pt-BR" smtClean="0"/>
              <a:t>18/04/2017</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7C085350-67B5-46BA-99CE-0A7541235583}" type="slidenum">
              <a:rPr lang="pt-BR" smtClean="0"/>
              <a:t>‹nº›</a:t>
            </a:fld>
            <a:endParaRPr lang="pt-BR" dirty="0"/>
          </a:p>
        </p:txBody>
      </p:sp>
      <p:pic>
        <p:nvPicPr>
          <p:cNvPr id="8" name="Picture 8"/>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91926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E6AFD5E-37EC-4460-AF1A-4C56B7779205}" type="datetimeFigureOut">
              <a:rPr lang="pt-BR" smtClean="0"/>
              <a:t>18/04/2017</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7C085350-67B5-46BA-99CE-0A7541235583}" type="slidenum">
              <a:rPr lang="pt-BR" smtClean="0"/>
              <a:t>‹nº›</a:t>
            </a:fld>
            <a:endParaRPr lang="pt-BR" dirty="0"/>
          </a:p>
        </p:txBody>
      </p:sp>
    </p:spTree>
    <p:extLst>
      <p:ext uri="{BB962C8B-B14F-4D97-AF65-F5344CB8AC3E}">
        <p14:creationId xmlns:p14="http://schemas.microsoft.com/office/powerpoint/2010/main" val="978201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E6AFD5E-37EC-4460-AF1A-4C56B7779205}" type="datetimeFigureOut">
              <a:rPr lang="pt-BR" smtClean="0"/>
              <a:t>18/04/2017</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7C085350-67B5-46BA-99CE-0A7541235583}" type="slidenum">
              <a:rPr lang="pt-BR" smtClean="0"/>
              <a:t>‹nº›</a:t>
            </a:fld>
            <a:endParaRPr lang="pt-BR" dirty="0"/>
          </a:p>
        </p:txBody>
      </p:sp>
    </p:spTree>
    <p:extLst>
      <p:ext uri="{BB962C8B-B14F-4D97-AF65-F5344CB8AC3E}">
        <p14:creationId xmlns:p14="http://schemas.microsoft.com/office/powerpoint/2010/main" val="1441628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a:xfrm>
            <a:off x="457200" y="6356350"/>
            <a:ext cx="2133600" cy="365125"/>
          </a:xfrm>
          <a:prstGeom prst="rect">
            <a:avLst/>
          </a:prstGeom>
        </p:spPr>
        <p:txBody>
          <a:bodyPr/>
          <a:lstStyle/>
          <a:p>
            <a:fld id="{6562820F-3FCC-43D3-9FD4-1956356EAA31}" type="datetimeFigureOut">
              <a:rPr lang="pt-BR" smtClean="0"/>
              <a:pPr/>
              <a:t>18/04/2017</a:t>
            </a:fld>
            <a:endParaRPr lang="pt-BR" dirty="0"/>
          </a:p>
        </p:txBody>
      </p:sp>
      <p:sp>
        <p:nvSpPr>
          <p:cNvPr id="4" name="Espaço Reservado para Rodapé 3"/>
          <p:cNvSpPr>
            <a:spLocks noGrp="1"/>
          </p:cNvSpPr>
          <p:nvPr>
            <p:ph type="ftr" sz="quarter" idx="11"/>
          </p:nvPr>
        </p:nvSpPr>
        <p:spPr>
          <a:xfrm>
            <a:off x="3124200" y="6356350"/>
            <a:ext cx="2895600" cy="365125"/>
          </a:xfrm>
          <a:prstGeom prst="rect">
            <a:avLst/>
          </a:prstGeom>
        </p:spPr>
        <p:txBody>
          <a:bodyPr/>
          <a:lstStyle/>
          <a:p>
            <a:endParaRPr lang="pt-BR" dirty="0"/>
          </a:p>
        </p:txBody>
      </p:sp>
      <p:sp>
        <p:nvSpPr>
          <p:cNvPr id="5" name="Espaço Reservado para Número de Slide 4"/>
          <p:cNvSpPr>
            <a:spLocks noGrp="1"/>
          </p:cNvSpPr>
          <p:nvPr>
            <p:ph type="sldNum" sz="quarter" idx="12"/>
          </p:nvPr>
        </p:nvSpPr>
        <p:spPr>
          <a:xfrm>
            <a:off x="6553200" y="6356350"/>
            <a:ext cx="2133600" cy="365125"/>
          </a:xfrm>
          <a:prstGeom prst="rect">
            <a:avLst/>
          </a:prstGeom>
        </p:spPr>
        <p:txBody>
          <a:bodyPr/>
          <a:lstStyle/>
          <a:p>
            <a:fld id="{2345DFB5-2C82-45E7-B113-514464513124}" type="slidenum">
              <a:rPr lang="pt-BR" smtClean="0"/>
              <a:pPr/>
              <a:t>‹nº›</a:t>
            </a:fld>
            <a:endParaRPr lang="pt-BR" dirty="0"/>
          </a:p>
        </p:txBody>
      </p:sp>
    </p:spTree>
    <p:extLst>
      <p:ext uri="{BB962C8B-B14F-4D97-AF65-F5344CB8AC3E}">
        <p14:creationId xmlns:p14="http://schemas.microsoft.com/office/powerpoint/2010/main" val="1798842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a:xfrm>
            <a:off x="467544" y="1630339"/>
            <a:ext cx="8229600" cy="4525963"/>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E6AFD5E-37EC-4460-AF1A-4C56B7779205}" type="datetimeFigureOut">
              <a:rPr lang="pt-BR" smtClean="0"/>
              <a:t>18/04/2017</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7C085350-67B5-46BA-99CE-0A7541235583}" type="slidenum">
              <a:rPr lang="pt-BR" smtClean="0"/>
              <a:t>‹nº›</a:t>
            </a:fld>
            <a:endParaRPr lang="pt-BR" dirty="0"/>
          </a:p>
        </p:txBody>
      </p:sp>
      <p:pic>
        <p:nvPicPr>
          <p:cNvPr id="9" name="Picture 1"/>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17075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DE6AFD5E-37EC-4460-AF1A-4C56B7779205}" type="datetimeFigureOut">
              <a:rPr lang="pt-BR" smtClean="0"/>
              <a:t>18/04/2017</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7C085350-67B5-46BA-99CE-0A7541235583}" type="slidenum">
              <a:rPr lang="pt-BR" smtClean="0"/>
              <a:t>‹nº›</a:t>
            </a:fld>
            <a:endParaRPr lang="pt-BR" dirty="0"/>
          </a:p>
        </p:txBody>
      </p:sp>
      <p:pic>
        <p:nvPicPr>
          <p:cNvPr id="7" name="Picture 1"/>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2293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DE6AFD5E-37EC-4460-AF1A-4C56B7779205}" type="datetimeFigureOut">
              <a:rPr lang="pt-BR" smtClean="0"/>
              <a:t>18/04/2017</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7C085350-67B5-46BA-99CE-0A7541235583}" type="slidenum">
              <a:rPr lang="pt-BR" smtClean="0"/>
              <a:t>‹nº›</a:t>
            </a:fld>
            <a:endParaRPr lang="pt-BR" dirty="0"/>
          </a:p>
        </p:txBody>
      </p:sp>
      <p:pic>
        <p:nvPicPr>
          <p:cNvPr id="8" name="Picture 1"/>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5472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DE6AFD5E-37EC-4460-AF1A-4C56B7779205}" type="datetimeFigureOut">
              <a:rPr lang="pt-BR" smtClean="0"/>
              <a:t>18/04/2017</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7C085350-67B5-46BA-99CE-0A7541235583}" type="slidenum">
              <a:rPr lang="pt-BR" smtClean="0"/>
              <a:t>‹nº›</a:t>
            </a:fld>
            <a:endParaRPr lang="pt-BR" dirty="0"/>
          </a:p>
        </p:txBody>
      </p:sp>
    </p:spTree>
    <p:extLst>
      <p:ext uri="{BB962C8B-B14F-4D97-AF65-F5344CB8AC3E}">
        <p14:creationId xmlns:p14="http://schemas.microsoft.com/office/powerpoint/2010/main" val="1648617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DE6AFD5E-37EC-4460-AF1A-4C56B7779205}" type="datetimeFigureOut">
              <a:rPr lang="pt-BR" smtClean="0"/>
              <a:t>18/04/2017</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7C085350-67B5-46BA-99CE-0A7541235583}" type="slidenum">
              <a:rPr lang="pt-BR" smtClean="0"/>
              <a:t>‹nº›</a:t>
            </a:fld>
            <a:endParaRPr lang="pt-BR" dirty="0"/>
          </a:p>
        </p:txBody>
      </p:sp>
    </p:spTree>
    <p:extLst>
      <p:ext uri="{BB962C8B-B14F-4D97-AF65-F5344CB8AC3E}">
        <p14:creationId xmlns:p14="http://schemas.microsoft.com/office/powerpoint/2010/main" val="119861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E6AFD5E-37EC-4460-AF1A-4C56B7779205}" type="datetimeFigureOut">
              <a:rPr lang="pt-BR" smtClean="0"/>
              <a:t>18/04/2017</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7C085350-67B5-46BA-99CE-0A7541235583}" type="slidenum">
              <a:rPr lang="pt-BR" smtClean="0"/>
              <a:t>‹nº›</a:t>
            </a:fld>
            <a:endParaRPr lang="pt-BR" dirty="0"/>
          </a:p>
        </p:txBody>
      </p:sp>
    </p:spTree>
    <p:extLst>
      <p:ext uri="{BB962C8B-B14F-4D97-AF65-F5344CB8AC3E}">
        <p14:creationId xmlns:p14="http://schemas.microsoft.com/office/powerpoint/2010/main" val="3119963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DE6AFD5E-37EC-4460-AF1A-4C56B7779205}" type="datetimeFigureOut">
              <a:rPr lang="pt-BR" smtClean="0"/>
              <a:t>18/04/2017</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7C085350-67B5-46BA-99CE-0A7541235583}" type="slidenum">
              <a:rPr lang="pt-BR" smtClean="0"/>
              <a:t>‹nº›</a:t>
            </a:fld>
            <a:endParaRPr lang="pt-BR" dirty="0"/>
          </a:p>
        </p:txBody>
      </p:sp>
    </p:spTree>
    <p:extLst>
      <p:ext uri="{BB962C8B-B14F-4D97-AF65-F5344CB8AC3E}">
        <p14:creationId xmlns:p14="http://schemas.microsoft.com/office/powerpoint/2010/main" val="2528316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DE6AFD5E-37EC-4460-AF1A-4C56B7779205}" type="datetimeFigureOut">
              <a:rPr lang="pt-BR" smtClean="0"/>
              <a:t>18/04/2017</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7C085350-67B5-46BA-99CE-0A7541235583}" type="slidenum">
              <a:rPr lang="pt-BR" smtClean="0"/>
              <a:t>‹nº›</a:t>
            </a:fld>
            <a:endParaRPr lang="pt-BR" dirty="0"/>
          </a:p>
        </p:txBody>
      </p:sp>
    </p:spTree>
    <p:extLst>
      <p:ext uri="{BB962C8B-B14F-4D97-AF65-F5344CB8AC3E}">
        <p14:creationId xmlns:p14="http://schemas.microsoft.com/office/powerpoint/2010/main" val="1741189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AFD5E-37EC-4460-AF1A-4C56B7779205}" type="datetimeFigureOut">
              <a:rPr lang="pt-BR" smtClean="0"/>
              <a:t>18/04/2017</a:t>
            </a:fld>
            <a:endParaRPr lang="pt-BR" dirty="0"/>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85350-67B5-46BA-99CE-0A7541235583}" type="slidenum">
              <a:rPr lang="pt-BR" smtClean="0"/>
              <a:t>‹nº›</a:t>
            </a:fld>
            <a:endParaRPr lang="pt-BR" dirty="0"/>
          </a:p>
        </p:txBody>
      </p:sp>
    </p:spTree>
    <p:extLst>
      <p:ext uri="{BB962C8B-B14F-4D97-AF65-F5344CB8AC3E}">
        <p14:creationId xmlns:p14="http://schemas.microsoft.com/office/powerpoint/2010/main" val="1746602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51520" y="3434224"/>
            <a:ext cx="8280920" cy="1261884"/>
          </a:xfrm>
          <a:prstGeom prst="rect">
            <a:avLst/>
          </a:prstGeom>
          <a:noFill/>
        </p:spPr>
        <p:txBody>
          <a:bodyPr wrap="square" rtlCol="0">
            <a:spAutoFit/>
          </a:bodyPr>
          <a:lstStyle/>
          <a:p>
            <a:r>
              <a:rPr lang="pt-BR" sz="4000" b="1" dirty="0">
                <a:solidFill>
                  <a:schemeClr val="bg1"/>
                </a:solidFill>
                <a:effectLst>
                  <a:outerShdw blurRad="38100" dist="38100" dir="2700000" algn="tl">
                    <a:srgbClr val="000000">
                      <a:alpha val="43137"/>
                    </a:srgbClr>
                  </a:outerShdw>
                </a:effectLst>
              </a:rPr>
              <a:t>AUDIÊNCIA PÚBLICA </a:t>
            </a:r>
          </a:p>
          <a:p>
            <a:r>
              <a:rPr lang="pt-BR" sz="3600" b="1" dirty="0">
                <a:solidFill>
                  <a:schemeClr val="bg1"/>
                </a:solidFill>
                <a:effectLst>
                  <a:outerShdw blurRad="38100" dist="38100" dir="2700000" algn="tl">
                    <a:srgbClr val="000000">
                      <a:alpha val="43137"/>
                    </a:srgbClr>
                  </a:outerShdw>
                </a:effectLst>
              </a:rPr>
              <a:t>O Desenvolvimento da Leitura no Brasil </a:t>
            </a:r>
          </a:p>
        </p:txBody>
      </p:sp>
      <p:sp>
        <p:nvSpPr>
          <p:cNvPr id="5" name="Retângulo 4"/>
          <p:cNvSpPr/>
          <p:nvPr/>
        </p:nvSpPr>
        <p:spPr>
          <a:xfrm>
            <a:off x="251520" y="5509681"/>
            <a:ext cx="7848872" cy="1015663"/>
          </a:xfrm>
          <a:prstGeom prst="rect">
            <a:avLst/>
          </a:prstGeom>
        </p:spPr>
        <p:txBody>
          <a:bodyPr wrap="square">
            <a:spAutoFit/>
          </a:bodyPr>
          <a:lstStyle/>
          <a:p>
            <a:r>
              <a:rPr lang="pt-BR" sz="2000" b="1" dirty="0">
                <a:solidFill>
                  <a:schemeClr val="bg1"/>
                </a:solidFill>
                <a:effectLst>
                  <a:outerShdw blurRad="38100" dist="38100" dir="2700000" algn="tl">
                    <a:srgbClr val="000000">
                      <a:alpha val="43137"/>
                    </a:srgbClr>
                  </a:outerShdw>
                </a:effectLst>
              </a:rPr>
              <a:t>Luís Antônio Torelli</a:t>
            </a:r>
          </a:p>
          <a:p>
            <a:r>
              <a:rPr lang="pt-BR" sz="2000" b="1" dirty="0">
                <a:solidFill>
                  <a:schemeClr val="bg1"/>
                </a:solidFill>
                <a:effectLst>
                  <a:outerShdw blurRad="38100" dist="38100" dir="2700000" algn="tl">
                    <a:srgbClr val="000000">
                      <a:alpha val="43137"/>
                    </a:srgbClr>
                  </a:outerShdw>
                </a:effectLst>
              </a:rPr>
              <a:t>Presidente da CBL</a:t>
            </a:r>
          </a:p>
          <a:p>
            <a:r>
              <a:rPr lang="pt-BR" sz="2000" b="1" dirty="0">
                <a:solidFill>
                  <a:schemeClr val="bg1"/>
                </a:solidFill>
                <a:effectLst>
                  <a:outerShdw blurRad="38100" dist="38100" dir="2700000" algn="tl">
                    <a:srgbClr val="000000">
                      <a:alpha val="43137"/>
                    </a:srgbClr>
                  </a:outerShdw>
                </a:effectLst>
              </a:rPr>
              <a:t>18/4/2017 – Brasília </a:t>
            </a:r>
          </a:p>
        </p:txBody>
      </p:sp>
    </p:spTree>
    <p:extLst>
      <p:ext uri="{BB962C8B-B14F-4D97-AF65-F5344CB8AC3E}">
        <p14:creationId xmlns:p14="http://schemas.microsoft.com/office/powerpoint/2010/main" val="3618993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11"/>
          <p:cNvSpPr>
            <a:spLocks noChangeArrowheads="1"/>
          </p:cNvSpPr>
          <p:nvPr/>
        </p:nvSpPr>
        <p:spPr bwMode="auto">
          <a:xfrm>
            <a:off x="107504" y="6423139"/>
            <a:ext cx="24449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Helvetica" pitchFamily="-84" charset="0"/>
                <a:ea typeface="ヒラギノ角ゴ ProN W3" pitchFamily="-84" charset="-128"/>
                <a:sym typeface="Helvetica" pitchFamily="-84" charset="0"/>
              </a:defRPr>
            </a:lvl1pPr>
            <a:lvl2pPr marL="742950" indent="-285750" eaLnBrk="0" hangingPunct="0">
              <a:defRPr sz="1200">
                <a:solidFill>
                  <a:schemeClr val="tx1"/>
                </a:solidFill>
                <a:latin typeface="Helvetica" pitchFamily="-84" charset="0"/>
                <a:ea typeface="ヒラギノ角ゴ ProN W3" pitchFamily="-84" charset="-128"/>
                <a:sym typeface="Helvetica" pitchFamily="-84" charset="0"/>
              </a:defRPr>
            </a:lvl2pPr>
            <a:lvl3pPr marL="1143000" indent="-228600" eaLnBrk="0" hangingPunct="0">
              <a:defRPr sz="1200">
                <a:solidFill>
                  <a:schemeClr val="tx1"/>
                </a:solidFill>
                <a:latin typeface="Helvetica" pitchFamily="-84" charset="0"/>
                <a:ea typeface="ヒラギノ角ゴ ProN W3" pitchFamily="-84" charset="-128"/>
                <a:sym typeface="Helvetica" pitchFamily="-84" charset="0"/>
              </a:defRPr>
            </a:lvl3pPr>
            <a:lvl4pPr marL="1600200" indent="-228600" eaLnBrk="0" hangingPunct="0">
              <a:defRPr sz="1200">
                <a:solidFill>
                  <a:schemeClr val="tx1"/>
                </a:solidFill>
                <a:latin typeface="Helvetica" pitchFamily="-84" charset="0"/>
                <a:ea typeface="ヒラギノ角ゴ ProN W3" pitchFamily="-84" charset="-128"/>
                <a:sym typeface="Helvetica" pitchFamily="-84" charset="0"/>
              </a:defRPr>
            </a:lvl4pPr>
            <a:lvl5pPr marL="2057400" indent="-228600" eaLnBrk="0" hangingPunct="0">
              <a:defRPr sz="1200">
                <a:solidFill>
                  <a:schemeClr val="tx1"/>
                </a:solidFill>
                <a:latin typeface="Helvetica" pitchFamily="-84" charset="0"/>
                <a:ea typeface="ヒラギノ角ゴ ProN W3" pitchFamily="-84" charset="-128"/>
                <a:sym typeface="Helvetica" pitchFamily="-84" charset="0"/>
              </a:defRPr>
            </a:lvl5pPr>
            <a:lvl6pPr marL="25146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6pPr>
            <a:lvl7pPr marL="29718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7pPr>
            <a:lvl8pPr marL="34290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8pPr>
            <a:lvl9pPr marL="38862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9pPr>
          </a:lstStyle>
          <a:p>
            <a:pPr eaLnBrk="1" hangingPunct="1"/>
            <a:r>
              <a:rPr lang="pt-BR" altLang="pt-BR" sz="1000" dirty="0">
                <a:solidFill>
                  <a:srgbClr val="000000"/>
                </a:solidFill>
                <a:latin typeface="Arial" pitchFamily="34" charset="0"/>
              </a:rPr>
              <a:t>Fonte: Pesquisa Fipe 2015 (CBL/SNEL)</a:t>
            </a:r>
          </a:p>
        </p:txBody>
      </p:sp>
      <p:graphicFrame>
        <p:nvGraphicFramePr>
          <p:cNvPr id="5" name="Gráfico 4"/>
          <p:cNvGraphicFramePr>
            <a:graphicFrameLocks/>
          </p:cNvGraphicFramePr>
          <p:nvPr>
            <p:extLst>
              <p:ext uri="{D42A27DB-BD31-4B8C-83A1-F6EECF244321}">
                <p14:modId xmlns:p14="http://schemas.microsoft.com/office/powerpoint/2010/main" val="4141068667"/>
              </p:ext>
            </p:extLst>
          </p:nvPr>
        </p:nvGraphicFramePr>
        <p:xfrm>
          <a:off x="634206" y="868286"/>
          <a:ext cx="7875588" cy="51214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1755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a:graphicFrameLocks/>
          </p:cNvGraphicFramePr>
          <p:nvPr>
            <p:extLst>
              <p:ext uri="{D42A27DB-BD31-4B8C-83A1-F6EECF244321}">
                <p14:modId xmlns:p14="http://schemas.microsoft.com/office/powerpoint/2010/main" val="3611714081"/>
              </p:ext>
            </p:extLst>
          </p:nvPr>
        </p:nvGraphicFramePr>
        <p:xfrm>
          <a:off x="539552" y="561411"/>
          <a:ext cx="8071356" cy="5387869"/>
        </p:xfrm>
        <a:graphic>
          <a:graphicData uri="http://schemas.openxmlformats.org/drawingml/2006/chart">
            <c:chart xmlns:c="http://schemas.openxmlformats.org/drawingml/2006/chart" xmlns:r="http://schemas.openxmlformats.org/officeDocument/2006/relationships" r:id="rId2"/>
          </a:graphicData>
        </a:graphic>
      </p:graphicFrame>
      <p:sp>
        <p:nvSpPr>
          <p:cNvPr id="7" name="Retângulo 11"/>
          <p:cNvSpPr>
            <a:spLocks noChangeArrowheads="1"/>
          </p:cNvSpPr>
          <p:nvPr/>
        </p:nvSpPr>
        <p:spPr bwMode="auto">
          <a:xfrm>
            <a:off x="107504" y="6423139"/>
            <a:ext cx="24449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Helvetica" pitchFamily="-84" charset="0"/>
                <a:ea typeface="ヒラギノ角ゴ ProN W3" pitchFamily="-84" charset="-128"/>
                <a:sym typeface="Helvetica" pitchFamily="-84" charset="0"/>
              </a:defRPr>
            </a:lvl1pPr>
            <a:lvl2pPr marL="742950" indent="-285750" eaLnBrk="0" hangingPunct="0">
              <a:defRPr sz="1200">
                <a:solidFill>
                  <a:schemeClr val="tx1"/>
                </a:solidFill>
                <a:latin typeface="Helvetica" pitchFamily="-84" charset="0"/>
                <a:ea typeface="ヒラギノ角ゴ ProN W3" pitchFamily="-84" charset="-128"/>
                <a:sym typeface="Helvetica" pitchFamily="-84" charset="0"/>
              </a:defRPr>
            </a:lvl2pPr>
            <a:lvl3pPr marL="1143000" indent="-228600" eaLnBrk="0" hangingPunct="0">
              <a:defRPr sz="1200">
                <a:solidFill>
                  <a:schemeClr val="tx1"/>
                </a:solidFill>
                <a:latin typeface="Helvetica" pitchFamily="-84" charset="0"/>
                <a:ea typeface="ヒラギノ角ゴ ProN W3" pitchFamily="-84" charset="-128"/>
                <a:sym typeface="Helvetica" pitchFamily="-84" charset="0"/>
              </a:defRPr>
            </a:lvl3pPr>
            <a:lvl4pPr marL="1600200" indent="-228600" eaLnBrk="0" hangingPunct="0">
              <a:defRPr sz="1200">
                <a:solidFill>
                  <a:schemeClr val="tx1"/>
                </a:solidFill>
                <a:latin typeface="Helvetica" pitchFamily="-84" charset="0"/>
                <a:ea typeface="ヒラギノ角ゴ ProN W3" pitchFamily="-84" charset="-128"/>
                <a:sym typeface="Helvetica" pitchFamily="-84" charset="0"/>
              </a:defRPr>
            </a:lvl4pPr>
            <a:lvl5pPr marL="2057400" indent="-228600" eaLnBrk="0" hangingPunct="0">
              <a:defRPr sz="1200">
                <a:solidFill>
                  <a:schemeClr val="tx1"/>
                </a:solidFill>
                <a:latin typeface="Helvetica" pitchFamily="-84" charset="0"/>
                <a:ea typeface="ヒラギノ角ゴ ProN W3" pitchFamily="-84" charset="-128"/>
                <a:sym typeface="Helvetica" pitchFamily="-84" charset="0"/>
              </a:defRPr>
            </a:lvl5pPr>
            <a:lvl6pPr marL="25146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6pPr>
            <a:lvl7pPr marL="29718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7pPr>
            <a:lvl8pPr marL="34290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8pPr>
            <a:lvl9pPr marL="38862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9pPr>
          </a:lstStyle>
          <a:p>
            <a:pPr eaLnBrk="1" hangingPunct="1"/>
            <a:r>
              <a:rPr lang="pt-BR" altLang="pt-BR" sz="1000" dirty="0">
                <a:solidFill>
                  <a:srgbClr val="000000"/>
                </a:solidFill>
                <a:latin typeface="Arial" pitchFamily="34" charset="0"/>
              </a:rPr>
              <a:t>Fonte: Pesquisa Fipe 2015 (CBL/SNEL)</a:t>
            </a:r>
          </a:p>
        </p:txBody>
      </p:sp>
    </p:spTree>
    <p:extLst>
      <p:ext uri="{BB962C8B-B14F-4D97-AF65-F5344CB8AC3E}">
        <p14:creationId xmlns:p14="http://schemas.microsoft.com/office/powerpoint/2010/main" val="3371415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323528" y="260648"/>
            <a:ext cx="7632848" cy="1415772"/>
          </a:xfrm>
          <a:prstGeom prst="rect">
            <a:avLst/>
          </a:prstGeom>
        </p:spPr>
        <p:txBody>
          <a:bodyPr wrap="square">
            <a:spAutoFit/>
          </a:bodyPr>
          <a:lstStyle/>
          <a:p>
            <a:pPr>
              <a:spcBef>
                <a:spcPct val="0"/>
              </a:spcBef>
            </a:pPr>
            <a:r>
              <a:rPr lang="pt-BR" sz="3200" b="1" dirty="0">
                <a:effectLst>
                  <a:outerShdw blurRad="38100" dist="38100" dir="2700000" algn="tl">
                    <a:srgbClr val="000000">
                      <a:alpha val="43137"/>
                    </a:srgbClr>
                  </a:outerShdw>
                </a:effectLst>
                <a:latin typeface="Arial" pitchFamily="34" charset="0"/>
                <a:ea typeface="ＭＳ Ｐゴシック" pitchFamily="34" charset="-128"/>
              </a:rPr>
              <a:t>COMPORTAMENTO DO SETOR EDITORIAL BRASILEIRO</a:t>
            </a:r>
          </a:p>
          <a:p>
            <a:pPr>
              <a:spcBef>
                <a:spcPct val="0"/>
              </a:spcBef>
            </a:pPr>
            <a:r>
              <a:rPr lang="pt-BR" sz="2200" b="1" dirty="0">
                <a:effectLst>
                  <a:outerShdw blurRad="38100" dist="38100" dir="2700000" algn="tl">
                    <a:srgbClr val="000000">
                      <a:alpha val="43137"/>
                    </a:srgbClr>
                  </a:outerShdw>
                </a:effectLst>
                <a:latin typeface="Arial" pitchFamily="34" charset="0"/>
                <a:ea typeface="ＭＳ Ｐゴシック" pitchFamily="34" charset="-128"/>
              </a:rPr>
              <a:t>(Dados da Pesquisa Fipe)</a:t>
            </a:r>
          </a:p>
        </p:txBody>
      </p:sp>
      <p:sp>
        <p:nvSpPr>
          <p:cNvPr id="4" name="Retângulo 11"/>
          <p:cNvSpPr>
            <a:spLocks noChangeArrowheads="1"/>
          </p:cNvSpPr>
          <p:nvPr/>
        </p:nvSpPr>
        <p:spPr bwMode="auto">
          <a:xfrm>
            <a:off x="107504" y="6423139"/>
            <a:ext cx="24449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Helvetica" pitchFamily="-84" charset="0"/>
                <a:ea typeface="ヒラギノ角ゴ ProN W3" pitchFamily="-84" charset="-128"/>
                <a:sym typeface="Helvetica" pitchFamily="-84" charset="0"/>
              </a:defRPr>
            </a:lvl1pPr>
            <a:lvl2pPr marL="742950" indent="-285750" eaLnBrk="0" hangingPunct="0">
              <a:defRPr sz="1200">
                <a:solidFill>
                  <a:schemeClr val="tx1"/>
                </a:solidFill>
                <a:latin typeface="Helvetica" pitchFamily="-84" charset="0"/>
                <a:ea typeface="ヒラギノ角ゴ ProN W3" pitchFamily="-84" charset="-128"/>
                <a:sym typeface="Helvetica" pitchFamily="-84" charset="0"/>
              </a:defRPr>
            </a:lvl2pPr>
            <a:lvl3pPr marL="1143000" indent="-228600" eaLnBrk="0" hangingPunct="0">
              <a:defRPr sz="1200">
                <a:solidFill>
                  <a:schemeClr val="tx1"/>
                </a:solidFill>
                <a:latin typeface="Helvetica" pitchFamily="-84" charset="0"/>
                <a:ea typeface="ヒラギノ角ゴ ProN W3" pitchFamily="-84" charset="-128"/>
                <a:sym typeface="Helvetica" pitchFamily="-84" charset="0"/>
              </a:defRPr>
            </a:lvl3pPr>
            <a:lvl4pPr marL="1600200" indent="-228600" eaLnBrk="0" hangingPunct="0">
              <a:defRPr sz="1200">
                <a:solidFill>
                  <a:schemeClr val="tx1"/>
                </a:solidFill>
                <a:latin typeface="Helvetica" pitchFamily="-84" charset="0"/>
                <a:ea typeface="ヒラギノ角ゴ ProN W3" pitchFamily="-84" charset="-128"/>
                <a:sym typeface="Helvetica" pitchFamily="-84" charset="0"/>
              </a:defRPr>
            </a:lvl4pPr>
            <a:lvl5pPr marL="2057400" indent="-228600" eaLnBrk="0" hangingPunct="0">
              <a:defRPr sz="1200">
                <a:solidFill>
                  <a:schemeClr val="tx1"/>
                </a:solidFill>
                <a:latin typeface="Helvetica" pitchFamily="-84" charset="0"/>
                <a:ea typeface="ヒラギノ角ゴ ProN W3" pitchFamily="-84" charset="-128"/>
                <a:sym typeface="Helvetica" pitchFamily="-84" charset="0"/>
              </a:defRPr>
            </a:lvl5pPr>
            <a:lvl6pPr marL="25146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6pPr>
            <a:lvl7pPr marL="29718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7pPr>
            <a:lvl8pPr marL="34290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8pPr>
            <a:lvl9pPr marL="38862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9pPr>
          </a:lstStyle>
          <a:p>
            <a:pPr eaLnBrk="1" hangingPunct="1"/>
            <a:r>
              <a:rPr lang="pt-BR" altLang="pt-BR" sz="1000" dirty="0">
                <a:solidFill>
                  <a:srgbClr val="000000"/>
                </a:solidFill>
                <a:latin typeface="Arial" pitchFamily="34" charset="0"/>
              </a:rPr>
              <a:t>Fonte: Pesquisa Fipe 2015 (CBL/SNEL)</a:t>
            </a:r>
          </a:p>
        </p:txBody>
      </p:sp>
      <p:graphicFrame>
        <p:nvGraphicFramePr>
          <p:cNvPr id="2" name="Tabela 1"/>
          <p:cNvGraphicFramePr>
            <a:graphicFrameLocks noGrp="1"/>
          </p:cNvGraphicFramePr>
          <p:nvPr>
            <p:extLst>
              <p:ext uri="{D42A27DB-BD31-4B8C-83A1-F6EECF244321}">
                <p14:modId xmlns:p14="http://schemas.microsoft.com/office/powerpoint/2010/main" val="162520355"/>
              </p:ext>
            </p:extLst>
          </p:nvPr>
        </p:nvGraphicFramePr>
        <p:xfrm>
          <a:off x="251520" y="1988842"/>
          <a:ext cx="8568952" cy="4104453"/>
        </p:xfrm>
        <a:graphic>
          <a:graphicData uri="http://schemas.openxmlformats.org/drawingml/2006/table">
            <a:tbl>
              <a:tblPr firstRow="1" bandRow="1"/>
              <a:tblGrid>
                <a:gridCol w="1108827">
                  <a:extLst>
                    <a:ext uri="{9D8B030D-6E8A-4147-A177-3AD203B41FA5}">
                      <a16:colId xmlns:a16="http://schemas.microsoft.com/office/drawing/2014/main" xmlns="" val="20000"/>
                    </a:ext>
                  </a:extLst>
                </a:gridCol>
                <a:gridCol w="1492025">
                  <a:extLst>
                    <a:ext uri="{9D8B030D-6E8A-4147-A177-3AD203B41FA5}">
                      <a16:colId xmlns:a16="http://schemas.microsoft.com/office/drawing/2014/main" xmlns="" val="20001"/>
                    </a:ext>
                  </a:extLst>
                </a:gridCol>
                <a:gridCol w="1492025">
                  <a:extLst>
                    <a:ext uri="{9D8B030D-6E8A-4147-A177-3AD203B41FA5}">
                      <a16:colId xmlns:a16="http://schemas.microsoft.com/office/drawing/2014/main" xmlns="" val="20002"/>
                    </a:ext>
                  </a:extLst>
                </a:gridCol>
                <a:gridCol w="1492025">
                  <a:extLst>
                    <a:ext uri="{9D8B030D-6E8A-4147-A177-3AD203B41FA5}">
                      <a16:colId xmlns:a16="http://schemas.microsoft.com/office/drawing/2014/main" xmlns="" val="20003"/>
                    </a:ext>
                  </a:extLst>
                </a:gridCol>
                <a:gridCol w="1492025">
                  <a:extLst>
                    <a:ext uri="{9D8B030D-6E8A-4147-A177-3AD203B41FA5}">
                      <a16:colId xmlns:a16="http://schemas.microsoft.com/office/drawing/2014/main" xmlns="" val="20004"/>
                    </a:ext>
                  </a:extLst>
                </a:gridCol>
                <a:gridCol w="1492025">
                  <a:extLst>
                    <a:ext uri="{9D8B030D-6E8A-4147-A177-3AD203B41FA5}">
                      <a16:colId xmlns:a16="http://schemas.microsoft.com/office/drawing/2014/main" xmlns="" val="20005"/>
                    </a:ext>
                  </a:extLst>
                </a:gridCol>
              </a:tblGrid>
              <a:tr h="436827">
                <a:tc>
                  <a:txBody>
                    <a:bodyPr/>
                    <a:lstStyle/>
                    <a:p>
                      <a:pPr algn="ctr" fontAlgn="ctr"/>
                      <a:r>
                        <a:rPr lang="pt-BR" sz="1500" b="0" i="0" u="none" strike="noStrike" dirty="0">
                          <a:solidFill>
                            <a:srgbClr val="000000"/>
                          </a:solidFill>
                          <a:effectLst/>
                          <a:latin typeface="Arial"/>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c>
                  <a:txBody>
                    <a:bodyPr/>
                    <a:lstStyle/>
                    <a:p>
                      <a:pPr algn="ctr" rtl="0" fontAlgn="ctr"/>
                      <a:r>
                        <a:rPr lang="pt-BR" sz="1800" b="0" i="0" u="none" strike="noStrike" dirty="0">
                          <a:solidFill>
                            <a:srgbClr val="FFFFFF"/>
                          </a:solidFill>
                          <a:effectLst/>
                          <a:latin typeface="Franklin Gothic Medium"/>
                        </a:rPr>
                        <a:t>2011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c>
                  <a:txBody>
                    <a:bodyPr/>
                    <a:lstStyle/>
                    <a:p>
                      <a:pPr algn="ctr" rtl="0" fontAlgn="ctr"/>
                      <a:r>
                        <a:rPr lang="pt-BR" sz="1800" b="0" i="0" u="none" strike="noStrike" dirty="0">
                          <a:solidFill>
                            <a:srgbClr val="FFFFFF"/>
                          </a:solidFill>
                          <a:effectLst/>
                          <a:latin typeface="Franklin Gothic Medium"/>
                        </a:rPr>
                        <a:t>2012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c>
                  <a:txBody>
                    <a:bodyPr/>
                    <a:lstStyle/>
                    <a:p>
                      <a:pPr algn="ctr" rtl="0" fontAlgn="ctr"/>
                      <a:r>
                        <a:rPr lang="pt-BR" sz="1800" b="0" i="0" u="none" strike="noStrike" dirty="0">
                          <a:solidFill>
                            <a:srgbClr val="FFFFFF"/>
                          </a:solidFill>
                          <a:effectLst/>
                          <a:latin typeface="Franklin Gothic Medium"/>
                        </a:rPr>
                        <a:t>2013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c>
                  <a:txBody>
                    <a:bodyPr/>
                    <a:lstStyle/>
                    <a:p>
                      <a:pPr algn="ctr" rtl="0" fontAlgn="ctr"/>
                      <a:r>
                        <a:rPr lang="pt-BR" sz="1800" b="0" i="0" u="none" strike="noStrike" dirty="0">
                          <a:solidFill>
                            <a:srgbClr val="FFFFFF"/>
                          </a:solidFill>
                          <a:effectLst/>
                          <a:latin typeface="Franklin Gothic Medium"/>
                        </a:rPr>
                        <a:t>2014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c>
                  <a:txBody>
                    <a:bodyPr/>
                    <a:lstStyle/>
                    <a:p>
                      <a:pPr algn="ctr" rtl="0" fontAlgn="ctr"/>
                      <a:r>
                        <a:rPr lang="pt-BR" sz="1800" b="0" i="0" u="none" strike="noStrike" dirty="0">
                          <a:solidFill>
                            <a:srgbClr val="FFFFFF"/>
                          </a:solidFill>
                          <a:effectLst/>
                          <a:latin typeface="Franklin Gothic Medium"/>
                        </a:rPr>
                        <a:t>2015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extLst>
                  <a:ext uri="{0D108BD9-81ED-4DB2-BD59-A6C34878D82A}">
                    <a16:rowId xmlns:a16="http://schemas.microsoft.com/office/drawing/2014/main" xmlns="" val="10000"/>
                  </a:ext>
                </a:extLst>
              </a:tr>
              <a:tr h="531275">
                <a:tc>
                  <a:txBody>
                    <a:bodyPr/>
                    <a:lstStyle/>
                    <a:p>
                      <a:pPr algn="ctr" rtl="0" fontAlgn="ctr"/>
                      <a:r>
                        <a:rPr lang="pt-BR" sz="1000" b="1" i="0" u="none" strike="noStrike" dirty="0">
                          <a:solidFill>
                            <a:srgbClr val="1F497D"/>
                          </a:solidFill>
                          <a:effectLst/>
                          <a:latin typeface="Franklin Gothic Medium"/>
                        </a:rPr>
                        <a:t>TÍTULOS (Novos ISBNs)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BD97"/>
                    </a:solidFill>
                  </a:tcPr>
                </a:tc>
                <a:tc>
                  <a:txBody>
                    <a:bodyPr/>
                    <a:lstStyle/>
                    <a:p>
                      <a:pPr algn="ctr" rtl="0" fontAlgn="ctr"/>
                      <a:r>
                        <a:rPr lang="pt-BR" sz="1200" b="1" i="0" u="none" strike="noStrike" dirty="0">
                          <a:solidFill>
                            <a:srgbClr val="1F497D"/>
                          </a:solidFill>
                          <a:effectLst/>
                          <a:latin typeface="Franklin Gothic Medium"/>
                        </a:rPr>
                        <a:t>58.193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BD97"/>
                    </a:solidFill>
                  </a:tcPr>
                </a:tc>
                <a:tc>
                  <a:txBody>
                    <a:bodyPr/>
                    <a:lstStyle/>
                    <a:p>
                      <a:pPr algn="ctr" rtl="0" fontAlgn="ctr"/>
                      <a:r>
                        <a:rPr lang="pt-BR" sz="1200" b="1" i="0" u="none" strike="noStrike" dirty="0">
                          <a:solidFill>
                            <a:srgbClr val="1F497D"/>
                          </a:solidFill>
                          <a:effectLst/>
                          <a:latin typeface="Franklin Gothic Medium"/>
                        </a:rPr>
                        <a:t>57.474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BD97"/>
                    </a:solidFill>
                  </a:tcPr>
                </a:tc>
                <a:tc>
                  <a:txBody>
                    <a:bodyPr/>
                    <a:lstStyle/>
                    <a:p>
                      <a:pPr algn="ctr" rtl="0" fontAlgn="ctr"/>
                      <a:r>
                        <a:rPr lang="pt-BR" sz="1200" b="1" i="0" u="none" strike="noStrike" dirty="0">
                          <a:solidFill>
                            <a:srgbClr val="1F497D"/>
                          </a:solidFill>
                          <a:effectLst/>
                          <a:latin typeface="Franklin Gothic Medium"/>
                        </a:rPr>
                        <a:t>62.235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BD97"/>
                    </a:solidFill>
                  </a:tcPr>
                </a:tc>
                <a:tc>
                  <a:txBody>
                    <a:bodyPr/>
                    <a:lstStyle/>
                    <a:p>
                      <a:pPr algn="ctr" rtl="0" fontAlgn="ctr"/>
                      <a:r>
                        <a:rPr lang="pt-BR" sz="1200" b="1" i="0" u="none" strike="noStrike" dirty="0">
                          <a:solidFill>
                            <a:srgbClr val="1F497D"/>
                          </a:solidFill>
                          <a:effectLst/>
                          <a:latin typeface="Franklin Gothic Medium"/>
                        </a:rPr>
                        <a:t>60.829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BD97"/>
                    </a:solidFill>
                  </a:tcPr>
                </a:tc>
                <a:tc>
                  <a:txBody>
                    <a:bodyPr/>
                    <a:lstStyle/>
                    <a:p>
                      <a:pPr algn="ctr" rtl="0" fontAlgn="ctr"/>
                      <a:r>
                        <a:rPr lang="pt-BR" sz="1200" b="1" i="0" u="none" strike="noStrike" dirty="0">
                          <a:solidFill>
                            <a:srgbClr val="1F497D"/>
                          </a:solidFill>
                          <a:effectLst/>
                          <a:latin typeface="Franklin Gothic Medium"/>
                        </a:rPr>
                        <a:t>52.427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BD97"/>
                    </a:solidFill>
                  </a:tcPr>
                </a:tc>
                <a:extLst>
                  <a:ext uri="{0D108BD9-81ED-4DB2-BD59-A6C34878D82A}">
                    <a16:rowId xmlns:a16="http://schemas.microsoft.com/office/drawing/2014/main" xmlns="" val="10001"/>
                  </a:ext>
                </a:extLst>
              </a:tr>
              <a:tr h="791012">
                <a:tc>
                  <a:txBody>
                    <a:bodyPr/>
                    <a:lstStyle/>
                    <a:p>
                      <a:pPr algn="ctr" rtl="0" fontAlgn="ctr"/>
                      <a:r>
                        <a:rPr lang="pt-BR" sz="1000" b="1" i="0" u="none" strike="noStrike" dirty="0">
                          <a:solidFill>
                            <a:srgbClr val="1F497D"/>
                          </a:solidFill>
                          <a:effectLst/>
                          <a:latin typeface="Franklin Gothic Medium"/>
                        </a:rPr>
                        <a:t>EXEMPLARES PRODUZIDOS Total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694"/>
                    </a:solidFill>
                  </a:tcPr>
                </a:tc>
                <a:tc>
                  <a:txBody>
                    <a:bodyPr/>
                    <a:lstStyle/>
                    <a:p>
                      <a:pPr algn="ctr" rtl="0" fontAlgn="ctr"/>
                      <a:r>
                        <a:rPr lang="pt-BR" sz="1200" b="1" i="0" u="none" strike="noStrike" dirty="0">
                          <a:solidFill>
                            <a:srgbClr val="1F497D"/>
                          </a:solidFill>
                          <a:effectLst/>
                          <a:latin typeface="Franklin Gothic Medium"/>
                        </a:rPr>
                        <a:t>499.796.286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694"/>
                    </a:solidFill>
                  </a:tcPr>
                </a:tc>
                <a:tc>
                  <a:txBody>
                    <a:bodyPr/>
                    <a:lstStyle/>
                    <a:p>
                      <a:pPr algn="ctr" rtl="0" fontAlgn="ctr"/>
                      <a:r>
                        <a:rPr lang="pt-BR" sz="1200" b="1" i="0" u="none" strike="noStrike" dirty="0">
                          <a:solidFill>
                            <a:srgbClr val="1F497D"/>
                          </a:solidFill>
                          <a:effectLst/>
                          <a:latin typeface="Franklin Gothic Medium"/>
                        </a:rPr>
                        <a:t>485.261.332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694"/>
                    </a:solidFill>
                  </a:tcPr>
                </a:tc>
                <a:tc>
                  <a:txBody>
                    <a:bodyPr/>
                    <a:lstStyle/>
                    <a:p>
                      <a:pPr algn="ctr" rtl="0" fontAlgn="ctr"/>
                      <a:r>
                        <a:rPr lang="pt-BR" sz="1200" b="1" i="0" u="none" strike="noStrike" dirty="0">
                          <a:solidFill>
                            <a:srgbClr val="1F497D"/>
                          </a:solidFill>
                          <a:effectLst/>
                          <a:latin typeface="Franklin Gothic Medium"/>
                        </a:rPr>
                        <a:t>467.835.900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694"/>
                    </a:solidFill>
                  </a:tcPr>
                </a:tc>
                <a:tc>
                  <a:txBody>
                    <a:bodyPr/>
                    <a:lstStyle/>
                    <a:p>
                      <a:pPr algn="ctr" rtl="0" fontAlgn="ctr"/>
                      <a:r>
                        <a:rPr lang="pt-BR" sz="1200" b="1" i="0" u="none" strike="noStrike" dirty="0">
                          <a:solidFill>
                            <a:srgbClr val="1F497D"/>
                          </a:solidFill>
                          <a:effectLst/>
                          <a:latin typeface="Franklin Gothic Medium"/>
                        </a:rPr>
                        <a:t>501.371.513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694"/>
                    </a:solidFill>
                  </a:tcPr>
                </a:tc>
                <a:tc>
                  <a:txBody>
                    <a:bodyPr/>
                    <a:lstStyle/>
                    <a:p>
                      <a:pPr algn="ctr" rtl="0" fontAlgn="ctr"/>
                      <a:r>
                        <a:rPr lang="pt-BR" sz="1200" b="1" i="0" u="none" strike="noStrike" dirty="0">
                          <a:solidFill>
                            <a:srgbClr val="1F497D"/>
                          </a:solidFill>
                          <a:effectLst/>
                          <a:latin typeface="Franklin Gothic Medium"/>
                        </a:rPr>
                        <a:t>446.848.571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694"/>
                    </a:solidFill>
                  </a:tcPr>
                </a:tc>
                <a:extLst>
                  <a:ext uri="{0D108BD9-81ED-4DB2-BD59-A6C34878D82A}">
                    <a16:rowId xmlns:a16="http://schemas.microsoft.com/office/drawing/2014/main" xmlns="" val="10002"/>
                  </a:ext>
                </a:extLst>
              </a:tr>
              <a:tr h="326491">
                <a:tc>
                  <a:txBody>
                    <a:bodyPr/>
                    <a:lstStyle/>
                    <a:p>
                      <a:pPr algn="ctr" rtl="0" fontAlgn="ctr"/>
                      <a:r>
                        <a:rPr lang="pt-BR" sz="1000" b="0" i="0" u="none" strike="noStrike" dirty="0">
                          <a:solidFill>
                            <a:srgbClr val="1F497D"/>
                          </a:solidFill>
                          <a:effectLst/>
                          <a:latin typeface="Franklin Gothic Medium"/>
                        </a:rPr>
                        <a:t>Mercado</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ctr" rtl="0" fontAlgn="ctr"/>
                      <a:r>
                        <a:rPr lang="pt-BR" sz="1200" b="0" i="0" u="none" strike="noStrike" dirty="0">
                          <a:solidFill>
                            <a:srgbClr val="1F497D"/>
                          </a:solidFill>
                          <a:effectLst/>
                          <a:latin typeface="Franklin Gothic Medium"/>
                        </a:rPr>
                        <a:t>3.449.255.680,52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ctr" rtl="0" fontAlgn="ctr"/>
                      <a:r>
                        <a:rPr lang="pt-BR" sz="1200" b="0" i="0" u="none" strike="noStrike" dirty="0">
                          <a:solidFill>
                            <a:srgbClr val="1F497D"/>
                          </a:solidFill>
                          <a:effectLst/>
                          <a:latin typeface="Franklin Gothic Medium"/>
                        </a:rPr>
                        <a:t>3.668.664.471,88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ctr" rtl="0" fontAlgn="ctr"/>
                      <a:r>
                        <a:rPr lang="pt-BR" sz="1200" b="0" i="0" u="none" strike="noStrike" dirty="0">
                          <a:solidFill>
                            <a:srgbClr val="1F497D"/>
                          </a:solidFill>
                          <a:effectLst/>
                          <a:latin typeface="Franklin Gothic Medium"/>
                        </a:rPr>
                        <a:t>3.885.004.146,69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ctr" rtl="0" fontAlgn="ctr"/>
                      <a:r>
                        <a:rPr lang="pt-BR" sz="1200" b="0" i="0" u="none" strike="noStrike" dirty="0">
                          <a:solidFill>
                            <a:srgbClr val="1F497D"/>
                          </a:solidFill>
                          <a:effectLst/>
                          <a:latin typeface="Franklin Gothic Medium"/>
                        </a:rPr>
                        <a:t>4.169.658.915,19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pt-BR" sz="1200" b="0" i="0" u="none" strike="noStrike" dirty="0">
                          <a:solidFill>
                            <a:srgbClr val="1F497D"/>
                          </a:solidFill>
                          <a:effectLst/>
                          <a:latin typeface="Franklin Gothic Medium"/>
                        </a:rPr>
                        <a:t>4.003.182.263,47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xmlns="" val="10003"/>
                  </a:ext>
                </a:extLst>
              </a:tr>
              <a:tr h="318766">
                <a:tc>
                  <a:txBody>
                    <a:bodyPr/>
                    <a:lstStyle/>
                    <a:p>
                      <a:pPr algn="ctr" rtl="0" fontAlgn="ctr"/>
                      <a:r>
                        <a:rPr lang="pt-BR" sz="1000" b="0" i="0" u="none" strike="noStrike" dirty="0">
                          <a:solidFill>
                            <a:srgbClr val="1F497D"/>
                          </a:solidFill>
                          <a:effectLst/>
                          <a:latin typeface="Franklin Gothic Medium"/>
                        </a:rPr>
                        <a:t>Governo</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ctr" rtl="0" fontAlgn="ctr"/>
                      <a:r>
                        <a:rPr lang="pt-BR" sz="1200" b="0" i="0" u="none" strike="noStrike" dirty="0">
                          <a:solidFill>
                            <a:srgbClr val="1F497D"/>
                          </a:solidFill>
                          <a:effectLst/>
                          <a:latin typeface="Franklin Gothic Medium"/>
                        </a:rPr>
                        <a:t>1.388.183.492,80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ctr" rtl="0" fontAlgn="ctr"/>
                      <a:r>
                        <a:rPr lang="pt-BR" sz="1200" b="0" i="0" u="none" strike="noStrike" dirty="0">
                          <a:solidFill>
                            <a:srgbClr val="1F497D"/>
                          </a:solidFill>
                          <a:effectLst/>
                          <a:latin typeface="Franklin Gothic Medium"/>
                        </a:rPr>
                        <a:t>1.315.948.409,16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ctr" rtl="0" fontAlgn="ctr"/>
                      <a:r>
                        <a:rPr lang="pt-BR" sz="1200" b="0" i="0" u="none" strike="noStrike" dirty="0">
                          <a:solidFill>
                            <a:srgbClr val="1F497D"/>
                          </a:solidFill>
                          <a:effectLst/>
                          <a:latin typeface="Franklin Gothic Medium"/>
                        </a:rPr>
                        <a:t>1.474.422.037,95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ctr" rtl="0" fontAlgn="ctr"/>
                      <a:r>
                        <a:rPr lang="pt-BR" sz="1200" b="0" i="0" u="none" strike="noStrike" dirty="0">
                          <a:solidFill>
                            <a:srgbClr val="1F497D"/>
                          </a:solidFill>
                          <a:effectLst/>
                          <a:latin typeface="Franklin Gothic Medium"/>
                        </a:rPr>
                        <a:t>1.238.847.225,98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ctr" rtl="0" fontAlgn="ctr"/>
                      <a:r>
                        <a:rPr lang="pt-BR" sz="1200" b="0" i="0" u="none" strike="noStrike" dirty="0">
                          <a:solidFill>
                            <a:srgbClr val="1F497D"/>
                          </a:solidFill>
                          <a:effectLst/>
                          <a:latin typeface="Franklin Gothic Medium"/>
                        </a:rPr>
                        <a:t>1.228.214.159,96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xmlns="" val="10004"/>
                  </a:ext>
                </a:extLst>
              </a:tr>
              <a:tr h="531275">
                <a:tc>
                  <a:txBody>
                    <a:bodyPr/>
                    <a:lstStyle/>
                    <a:p>
                      <a:pPr algn="ctr" rtl="0" fontAlgn="ctr"/>
                      <a:r>
                        <a:rPr lang="pt-BR" sz="1000" b="1" i="0" u="none" strike="noStrike" dirty="0">
                          <a:solidFill>
                            <a:srgbClr val="1F497D"/>
                          </a:solidFill>
                          <a:effectLst/>
                          <a:latin typeface="Franklin Gothic Medium"/>
                        </a:rPr>
                        <a:t>FATURAMENTO (R$)  Total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ctr" rtl="0" fontAlgn="ctr"/>
                      <a:r>
                        <a:rPr lang="pt-BR" sz="1200" b="1" i="0" u="none" strike="noStrike" dirty="0">
                          <a:solidFill>
                            <a:srgbClr val="1F497D"/>
                          </a:solidFill>
                          <a:effectLst/>
                          <a:latin typeface="Franklin Gothic Medium"/>
                        </a:rPr>
                        <a:t>4.837.439.173,32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ctr" rtl="0" fontAlgn="ctr"/>
                      <a:r>
                        <a:rPr lang="pt-BR" sz="1200" b="1" i="0" u="none" strike="noStrike" dirty="0">
                          <a:solidFill>
                            <a:srgbClr val="1F497D"/>
                          </a:solidFill>
                          <a:effectLst/>
                          <a:latin typeface="Franklin Gothic Medium"/>
                        </a:rPr>
                        <a:t>4.984.612.881,04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ctr" rtl="0" fontAlgn="ctr"/>
                      <a:r>
                        <a:rPr lang="pt-BR" sz="1200" b="1" i="0" u="none" strike="noStrike" dirty="0">
                          <a:solidFill>
                            <a:srgbClr val="1F497D"/>
                          </a:solidFill>
                          <a:effectLst/>
                          <a:latin typeface="Franklin Gothic Medium"/>
                        </a:rPr>
                        <a:t>5.359.426.184,63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algn="ctr" rtl="0" fontAlgn="ctr"/>
                      <a:r>
                        <a:rPr lang="pt-BR" sz="1200" b="1" i="0" u="none" strike="noStrike" dirty="0">
                          <a:solidFill>
                            <a:srgbClr val="1F497D"/>
                          </a:solidFill>
                          <a:effectLst/>
                          <a:latin typeface="Franklin Gothic Medium"/>
                        </a:rPr>
                        <a:t>5.408.506.141,17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pt-BR" sz="1200" b="1" i="0" u="none" strike="noStrike" dirty="0">
                          <a:solidFill>
                            <a:srgbClr val="1F497D"/>
                          </a:solidFill>
                          <a:effectLst/>
                          <a:latin typeface="Franklin Gothic Medium"/>
                        </a:rPr>
                        <a:t>5.231.396.423,43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C090"/>
                    </a:solidFill>
                  </a:tcPr>
                </a:tc>
                <a:extLst>
                  <a:ext uri="{0D108BD9-81ED-4DB2-BD59-A6C34878D82A}">
                    <a16:rowId xmlns:a16="http://schemas.microsoft.com/office/drawing/2014/main" xmlns="" val="10005"/>
                  </a:ext>
                </a:extLst>
              </a:tr>
              <a:tr h="318766">
                <a:tc>
                  <a:txBody>
                    <a:bodyPr/>
                    <a:lstStyle/>
                    <a:p>
                      <a:pPr algn="ctr" rtl="0" fontAlgn="ctr"/>
                      <a:r>
                        <a:rPr lang="pt-BR" sz="1000" b="0" i="0" u="none" strike="noStrike" dirty="0">
                          <a:solidFill>
                            <a:srgbClr val="1F497D"/>
                          </a:solidFill>
                          <a:effectLst/>
                          <a:latin typeface="Franklin Gothic Medium"/>
                        </a:rPr>
                        <a:t>Mercado</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ctr" rtl="0" fontAlgn="ctr"/>
                      <a:r>
                        <a:rPr lang="pt-BR" sz="1200" b="0" i="0" u="none" strike="noStrike" dirty="0">
                          <a:solidFill>
                            <a:srgbClr val="1F497D"/>
                          </a:solidFill>
                          <a:effectLst/>
                          <a:latin typeface="Franklin Gothic Medium"/>
                        </a:rPr>
                        <a:t>283.984.381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ctr" rtl="0" fontAlgn="ctr"/>
                      <a:r>
                        <a:rPr lang="pt-BR" sz="1200" b="0" i="0" u="none" strike="noStrike" dirty="0">
                          <a:solidFill>
                            <a:srgbClr val="1F497D"/>
                          </a:solidFill>
                          <a:effectLst/>
                          <a:latin typeface="Franklin Gothic Medium"/>
                        </a:rPr>
                        <a:t>268.564.404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ctr" rtl="0" fontAlgn="ctr"/>
                      <a:r>
                        <a:rPr lang="pt-BR" sz="1200" b="0" i="0" u="none" strike="noStrike" dirty="0">
                          <a:solidFill>
                            <a:srgbClr val="1F497D"/>
                          </a:solidFill>
                          <a:effectLst/>
                          <a:latin typeface="Franklin Gothic Medium"/>
                        </a:rPr>
                        <a:t>279.662.399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ctr" rtl="0" fontAlgn="ctr"/>
                      <a:r>
                        <a:rPr lang="pt-BR" sz="1200" b="0" i="0" u="none" strike="noStrike" dirty="0">
                          <a:solidFill>
                            <a:srgbClr val="1F497D"/>
                          </a:solidFill>
                          <a:effectLst/>
                          <a:latin typeface="Franklin Gothic Medium"/>
                        </a:rPr>
                        <a:t>277.387.290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ctr" rtl="0" fontAlgn="ctr"/>
                      <a:r>
                        <a:rPr lang="pt-BR" sz="1200" b="0" i="0" u="none" strike="noStrike" dirty="0">
                          <a:solidFill>
                            <a:srgbClr val="1F497D"/>
                          </a:solidFill>
                          <a:effectLst/>
                          <a:latin typeface="Franklin Gothic Medium"/>
                        </a:rPr>
                        <a:t>254.680.102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a16="http://schemas.microsoft.com/office/drawing/2014/main" xmlns="" val="10006"/>
                  </a:ext>
                </a:extLst>
              </a:tr>
              <a:tr h="318766">
                <a:tc>
                  <a:txBody>
                    <a:bodyPr/>
                    <a:lstStyle/>
                    <a:p>
                      <a:pPr algn="ctr" rtl="0" fontAlgn="ctr"/>
                      <a:r>
                        <a:rPr lang="pt-BR" sz="1000" b="0" i="0" u="none" strike="noStrike" dirty="0">
                          <a:solidFill>
                            <a:srgbClr val="1F497D"/>
                          </a:solidFill>
                          <a:effectLst/>
                          <a:latin typeface="Franklin Gothic Medium"/>
                        </a:rPr>
                        <a:t>Governo</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ctr" rtl="0" fontAlgn="ctr"/>
                      <a:r>
                        <a:rPr lang="pt-BR" sz="1200" b="0" i="0" u="none" strike="noStrike" dirty="0">
                          <a:solidFill>
                            <a:srgbClr val="1F497D"/>
                          </a:solidFill>
                          <a:effectLst/>
                          <a:latin typeface="Franklin Gothic Medium"/>
                        </a:rPr>
                        <a:t>185.484.459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ctr" rtl="0" fontAlgn="ctr"/>
                      <a:r>
                        <a:rPr lang="pt-BR" sz="1200" b="0" i="0" u="none" strike="noStrike" dirty="0">
                          <a:solidFill>
                            <a:srgbClr val="1F497D"/>
                          </a:solidFill>
                          <a:effectLst/>
                          <a:latin typeface="Franklin Gothic Medium"/>
                        </a:rPr>
                        <a:t>166.355.660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ctr" rtl="0" fontAlgn="ctr"/>
                      <a:r>
                        <a:rPr lang="pt-BR" sz="1200" b="0" i="0" u="none" strike="noStrike" dirty="0">
                          <a:solidFill>
                            <a:srgbClr val="1F497D"/>
                          </a:solidFill>
                          <a:effectLst/>
                          <a:latin typeface="Franklin Gothic Medium"/>
                        </a:rPr>
                        <a:t>200.307.911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ctr" rtl="0" fontAlgn="ctr"/>
                      <a:r>
                        <a:rPr lang="pt-BR" sz="1200" b="0" i="0" u="none" strike="noStrike" dirty="0">
                          <a:solidFill>
                            <a:srgbClr val="1F497D"/>
                          </a:solidFill>
                          <a:effectLst/>
                          <a:latin typeface="Franklin Gothic Medium"/>
                        </a:rPr>
                        <a:t>158.302.867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ctr" rtl="0" fontAlgn="ctr"/>
                      <a:r>
                        <a:rPr lang="pt-BR" sz="1200" b="0" i="0" u="none" strike="noStrike" dirty="0">
                          <a:solidFill>
                            <a:srgbClr val="1F497D"/>
                          </a:solidFill>
                          <a:effectLst/>
                          <a:latin typeface="Franklin Gothic Medium"/>
                        </a:rPr>
                        <a:t>134.594.394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a16="http://schemas.microsoft.com/office/drawing/2014/main" xmlns="" val="10007"/>
                  </a:ext>
                </a:extLst>
              </a:tr>
              <a:tr h="531275">
                <a:tc>
                  <a:txBody>
                    <a:bodyPr/>
                    <a:lstStyle/>
                    <a:p>
                      <a:pPr algn="ctr" rtl="0" fontAlgn="ctr"/>
                      <a:r>
                        <a:rPr lang="pt-BR" sz="1000" b="1" i="0" u="none" strike="noStrike" dirty="0">
                          <a:solidFill>
                            <a:srgbClr val="1F497D"/>
                          </a:solidFill>
                          <a:effectLst/>
                          <a:latin typeface="Franklin Gothic Medium"/>
                        </a:rPr>
                        <a:t>EXEMPLARES VENDIDOS  Total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ctr" rtl="0" fontAlgn="ctr"/>
                      <a:r>
                        <a:rPr lang="pt-BR" sz="1200" b="1" i="0" u="none" strike="noStrike" dirty="0">
                          <a:solidFill>
                            <a:srgbClr val="1F497D"/>
                          </a:solidFill>
                          <a:effectLst/>
                          <a:latin typeface="Franklin Gothic Medium"/>
                        </a:rPr>
                        <a:t>469.468.840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ctr" rtl="0" fontAlgn="ctr"/>
                      <a:r>
                        <a:rPr lang="pt-BR" sz="1200" b="1" i="0" u="none" strike="noStrike" dirty="0">
                          <a:solidFill>
                            <a:srgbClr val="1F497D"/>
                          </a:solidFill>
                          <a:effectLst/>
                          <a:latin typeface="Franklin Gothic Medium"/>
                        </a:rPr>
                        <a:t>434.920.064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ctr" rtl="0" fontAlgn="ctr"/>
                      <a:r>
                        <a:rPr lang="pt-BR" sz="1200" b="1" i="0" u="none" strike="noStrike" dirty="0">
                          <a:solidFill>
                            <a:srgbClr val="1F497D"/>
                          </a:solidFill>
                          <a:effectLst/>
                          <a:latin typeface="Franklin Gothic Medium"/>
                        </a:rPr>
                        <a:t>479.970.310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ctr" rtl="0" fontAlgn="ctr"/>
                      <a:r>
                        <a:rPr lang="pt-BR" sz="1200" b="1" i="0" u="none" strike="noStrike" dirty="0">
                          <a:solidFill>
                            <a:srgbClr val="1F497D"/>
                          </a:solidFill>
                          <a:effectLst/>
                          <a:latin typeface="Franklin Gothic Medium"/>
                        </a:rPr>
                        <a:t>435.690.157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ctr" rtl="0" fontAlgn="ctr"/>
                      <a:r>
                        <a:rPr lang="pt-BR" sz="1200" b="1" i="0" u="none" strike="noStrike" dirty="0">
                          <a:solidFill>
                            <a:srgbClr val="1F497D"/>
                          </a:solidFill>
                          <a:effectLst/>
                          <a:latin typeface="Franklin Gothic Medium"/>
                        </a:rPr>
                        <a:t>389.274.495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445869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4581128"/>
            <a:ext cx="8208912" cy="1359024"/>
          </a:xfrm>
        </p:spPr>
        <p:txBody>
          <a:bodyPr>
            <a:normAutofit fontScale="90000"/>
          </a:bodyPr>
          <a:lstStyle/>
          <a:p>
            <a:pPr algn="l"/>
            <a:r>
              <a:rPr lang="pt-BR" b="1" dirty="0">
                <a:solidFill>
                  <a:schemeClr val="bg1"/>
                </a:solidFill>
                <a:effectLst>
                  <a:outerShdw blurRad="38100" dist="38100" dir="2700000" algn="tl">
                    <a:srgbClr val="000000">
                      <a:alpha val="43137"/>
                    </a:srgbClr>
                  </a:outerShdw>
                </a:effectLst>
              </a:rPr>
              <a:t>POLÍTICAS PÚBLICAS </a:t>
            </a:r>
            <a:br>
              <a:rPr lang="pt-BR" b="1" dirty="0">
                <a:solidFill>
                  <a:schemeClr val="bg1"/>
                </a:solidFill>
                <a:effectLst>
                  <a:outerShdw blurRad="38100" dist="38100" dir="2700000" algn="tl">
                    <a:srgbClr val="000000">
                      <a:alpha val="43137"/>
                    </a:srgbClr>
                  </a:outerShdw>
                </a:effectLst>
              </a:rPr>
            </a:br>
            <a:r>
              <a:rPr lang="pt-BR" b="1" dirty="0">
                <a:solidFill>
                  <a:schemeClr val="bg1"/>
                </a:solidFill>
                <a:effectLst>
                  <a:outerShdw blurRad="38100" dist="38100" dir="2700000" algn="tl">
                    <a:srgbClr val="000000">
                      <a:alpha val="43137"/>
                    </a:srgbClr>
                  </a:outerShdw>
                </a:effectLst>
              </a:rPr>
              <a:t>Projetos de Lei que já circulam na Câmara e no Senado</a:t>
            </a:r>
            <a:endParaRPr lang="pt-BR"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00448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554757"/>
            <a:ext cx="7772400" cy="1362075"/>
          </a:xfrm>
        </p:spPr>
        <p:txBody>
          <a:bodyPr/>
          <a:lstStyle/>
          <a:p>
            <a:pPr algn="l"/>
            <a:r>
              <a:rPr lang="pt-BR" dirty="0">
                <a:solidFill>
                  <a:schemeClr val="bg1"/>
                </a:solidFill>
                <a:effectLst>
                  <a:outerShdw blurRad="38100" dist="38100" dir="2700000" algn="tl">
                    <a:srgbClr val="000000">
                      <a:alpha val="43137"/>
                    </a:srgbClr>
                  </a:outerShdw>
                </a:effectLst>
              </a:rPr>
              <a:t>Cenário DE 2017...</a:t>
            </a:r>
          </a:p>
        </p:txBody>
      </p:sp>
      <p:sp>
        <p:nvSpPr>
          <p:cNvPr id="3" name="Espaço Reservado para Conteúdo 2"/>
          <p:cNvSpPr>
            <a:spLocks noGrp="1"/>
          </p:cNvSpPr>
          <p:nvPr>
            <p:ph type="body" idx="1"/>
          </p:nvPr>
        </p:nvSpPr>
        <p:spPr>
          <a:xfrm>
            <a:off x="395536" y="1052736"/>
            <a:ext cx="8424936" cy="5112568"/>
          </a:xfrm>
        </p:spPr>
        <p:txBody>
          <a:bodyPr>
            <a:noAutofit/>
          </a:bodyPr>
          <a:lstStyle/>
          <a:p>
            <a:pPr marL="0" indent="0">
              <a:buNone/>
            </a:pPr>
            <a:r>
              <a:rPr lang="pt-BR" sz="3200" dirty="0">
                <a:solidFill>
                  <a:schemeClr val="bg1"/>
                </a:solidFill>
              </a:rPr>
              <a:t>1- Embora a Pesquisa Retratos da Leitura no Brasil aponte um leve crescimento no índice de leitura no Brasil, estes índices ainda são muito baixos;</a:t>
            </a:r>
          </a:p>
          <a:p>
            <a:pPr marL="0" indent="0">
              <a:buNone/>
            </a:pPr>
            <a:r>
              <a:rPr lang="pt-BR" sz="3200" dirty="0">
                <a:solidFill>
                  <a:schemeClr val="bg1"/>
                </a:solidFill>
              </a:rPr>
              <a:t>2- Diminuição na produção de novos títulos e de exemplares;</a:t>
            </a:r>
          </a:p>
          <a:p>
            <a:pPr marL="0" indent="0">
              <a:buNone/>
            </a:pPr>
            <a:r>
              <a:rPr lang="pt-BR" sz="3200" dirty="0">
                <a:solidFill>
                  <a:schemeClr val="bg1"/>
                </a:solidFill>
              </a:rPr>
              <a:t>3- Diminuição do número de editoras e livrarias;</a:t>
            </a:r>
          </a:p>
          <a:p>
            <a:pPr marL="0" indent="0">
              <a:buNone/>
            </a:pPr>
            <a:r>
              <a:rPr lang="pt-BR" sz="3200" dirty="0">
                <a:solidFill>
                  <a:schemeClr val="bg1"/>
                </a:solidFill>
              </a:rPr>
              <a:t>4- Redução dos Programas de aquisição de livros para bibliotecas</a:t>
            </a:r>
          </a:p>
        </p:txBody>
      </p:sp>
    </p:spTree>
    <p:extLst>
      <p:ext uri="{BB962C8B-B14F-4D97-AF65-F5344CB8AC3E}">
        <p14:creationId xmlns:p14="http://schemas.microsoft.com/office/powerpoint/2010/main" val="841454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15"/>
          <p:cNvSpPr>
            <a:spLocks noGrp="1"/>
          </p:cNvSpPr>
          <p:nvPr>
            <p:ph type="ctrTitle"/>
          </p:nvPr>
        </p:nvSpPr>
        <p:spPr>
          <a:xfrm>
            <a:off x="251520" y="188640"/>
            <a:ext cx="7488832" cy="936104"/>
          </a:xfrm>
        </p:spPr>
        <p:txBody>
          <a:bodyPr/>
          <a:lstStyle/>
          <a:p>
            <a:pPr algn="l"/>
            <a:r>
              <a:rPr lang="pt-BR" b="1" dirty="0">
                <a:effectLst>
                  <a:outerShdw blurRad="38100" dist="38100" dir="2700000" algn="tl">
                    <a:srgbClr val="000000">
                      <a:alpha val="43137"/>
                    </a:srgbClr>
                  </a:outerShdw>
                </a:effectLst>
              </a:rPr>
              <a:t>O QUE É NECESSÁRIO?</a:t>
            </a:r>
          </a:p>
        </p:txBody>
      </p:sp>
      <p:sp>
        <p:nvSpPr>
          <p:cNvPr id="17" name="Subtítulo 16"/>
          <p:cNvSpPr>
            <a:spLocks noGrp="1"/>
          </p:cNvSpPr>
          <p:nvPr>
            <p:ph type="subTitle" idx="1"/>
          </p:nvPr>
        </p:nvSpPr>
        <p:spPr>
          <a:xfrm>
            <a:off x="179512" y="1628800"/>
            <a:ext cx="8712968" cy="5688632"/>
          </a:xfrm>
        </p:spPr>
        <p:txBody>
          <a:bodyPr>
            <a:noAutofit/>
          </a:bodyPr>
          <a:lstStyle/>
          <a:p>
            <a:pPr marL="514350" indent="-514350" algn="just">
              <a:buAutoNum type="arabicPeriod"/>
            </a:pPr>
            <a:r>
              <a:rPr lang="pt-BR" sz="2400" dirty="0">
                <a:solidFill>
                  <a:schemeClr val="tx1"/>
                </a:solidFill>
              </a:rPr>
              <a:t>Institucionalizar e consolidar as políticas para o livro e leitura;</a:t>
            </a:r>
          </a:p>
          <a:p>
            <a:pPr marL="514350" indent="-514350" algn="just">
              <a:buAutoNum type="arabicPeriod"/>
            </a:pPr>
            <a:r>
              <a:rPr lang="pt-BR" sz="2400" dirty="0">
                <a:solidFill>
                  <a:schemeClr val="tx1"/>
                </a:solidFill>
              </a:rPr>
              <a:t>Capacitar professores e formar mediadores de leitura;</a:t>
            </a:r>
          </a:p>
          <a:p>
            <a:pPr marL="514350" indent="-514350" algn="just">
              <a:buAutoNum type="arabicPeriod" startAt="3"/>
            </a:pPr>
            <a:r>
              <a:rPr lang="pt-BR" sz="2400" dirty="0">
                <a:solidFill>
                  <a:schemeClr val="tx1"/>
                </a:solidFill>
              </a:rPr>
              <a:t>Envolver o setor privado em iniciativas para o fomento do livro e da leitura;</a:t>
            </a:r>
          </a:p>
          <a:p>
            <a:pPr marL="514350" indent="-514350" algn="just">
              <a:buAutoNum type="arabicPeriod" startAt="3"/>
            </a:pPr>
            <a:r>
              <a:rPr lang="pt-BR" sz="2400" dirty="0">
                <a:solidFill>
                  <a:schemeClr val="tx1"/>
                </a:solidFill>
              </a:rPr>
              <a:t>Revitalizar o movimento cultural das cidades e estimular o hábito da leitura através de eventos literários e feiras de livros, principalmente em regiões com pouca atratividade cultural;</a:t>
            </a:r>
          </a:p>
          <a:p>
            <a:pPr algn="just"/>
            <a:r>
              <a:rPr lang="pt-BR" sz="2400" dirty="0">
                <a:solidFill>
                  <a:schemeClr val="tx1"/>
                </a:solidFill>
              </a:rPr>
              <a:t>5. Fortalecer a cadeia produtiva do livro e ampliar a rede de        distribuição de livros no país;</a:t>
            </a:r>
          </a:p>
          <a:p>
            <a:pPr algn="just"/>
            <a:r>
              <a:rPr lang="pt-BR" sz="2400" dirty="0">
                <a:solidFill>
                  <a:schemeClr val="tx1"/>
                </a:solidFill>
              </a:rPr>
              <a:t>6. Ampliar e modernizar as Bibliotecas no país;</a:t>
            </a:r>
          </a:p>
          <a:p>
            <a:pPr algn="just"/>
            <a:r>
              <a:rPr lang="pt-BR" sz="2400" dirty="0">
                <a:solidFill>
                  <a:schemeClr val="tx1"/>
                </a:solidFill>
              </a:rPr>
              <a:t>7. Consolidar parcerias entre o setor Privado e Público;</a:t>
            </a:r>
          </a:p>
        </p:txBody>
      </p:sp>
    </p:spTree>
    <p:extLst>
      <p:ext uri="{BB962C8B-B14F-4D97-AF65-F5344CB8AC3E}">
        <p14:creationId xmlns:p14="http://schemas.microsoft.com/office/powerpoint/2010/main" val="3476342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95536" y="260649"/>
            <a:ext cx="6912768" cy="936104"/>
          </a:xfrm>
        </p:spPr>
        <p:txBody>
          <a:bodyPr>
            <a:normAutofit fontScale="90000"/>
          </a:bodyPr>
          <a:lstStyle/>
          <a:p>
            <a:r>
              <a:rPr lang="pt-BR" sz="3200" b="1" u="sng" dirty="0"/>
              <a:t>POLÍTICA NACIONAL DO LIVRO</a:t>
            </a:r>
            <a:br>
              <a:rPr lang="pt-BR" sz="3200" b="1" u="sng" dirty="0"/>
            </a:br>
            <a:r>
              <a:rPr lang="pt-BR" sz="3200" b="1" u="sng" dirty="0"/>
              <a:t>Lei 10.753 – 30/10/2003</a:t>
            </a:r>
          </a:p>
        </p:txBody>
      </p:sp>
      <p:sp>
        <p:nvSpPr>
          <p:cNvPr id="3" name="Espaço Reservado para Conteúdo 2"/>
          <p:cNvSpPr>
            <a:spLocks noGrp="1"/>
          </p:cNvSpPr>
          <p:nvPr>
            <p:ph type="subTitle" idx="1"/>
          </p:nvPr>
        </p:nvSpPr>
        <p:spPr>
          <a:xfrm>
            <a:off x="395536" y="1196753"/>
            <a:ext cx="8424936" cy="5256584"/>
          </a:xfrm>
        </p:spPr>
        <p:txBody>
          <a:bodyPr>
            <a:noAutofit/>
          </a:bodyPr>
          <a:lstStyle/>
          <a:p>
            <a:pPr marL="0" indent="0" algn="l">
              <a:buNone/>
            </a:pPr>
            <a:r>
              <a:rPr lang="pt-BR" sz="1400" dirty="0"/>
              <a:t> </a:t>
            </a:r>
            <a:r>
              <a:rPr lang="pt-BR" sz="1600" dirty="0">
                <a:solidFill>
                  <a:schemeClr val="tx1"/>
                </a:solidFill>
              </a:rPr>
              <a:t>Esta Lei institui a Política Nacional do Livro, mediante as seguintes diretrizes:</a:t>
            </a:r>
          </a:p>
          <a:p>
            <a:pPr marL="0" indent="0" algn="l">
              <a:buNone/>
            </a:pPr>
            <a:r>
              <a:rPr lang="pt-BR" sz="1600" dirty="0">
                <a:solidFill>
                  <a:schemeClr val="tx1"/>
                </a:solidFill>
              </a:rPr>
              <a:t>  I - assegurar ao cidadão o pleno exercício do direito de acesso e uso do livro;</a:t>
            </a:r>
          </a:p>
          <a:p>
            <a:pPr marL="0" indent="0" algn="l">
              <a:buNone/>
            </a:pPr>
            <a:r>
              <a:rPr lang="pt-BR" sz="1600" dirty="0">
                <a:solidFill>
                  <a:schemeClr val="tx1"/>
                </a:solidFill>
              </a:rPr>
              <a:t>  II - o livro é o meio principal e insubstituível da difusão da cultura e transmissão do conhecimento, do fomento à pesquisa social e científica, da conservação do patrimônio nacional, da transformação e aperfeiçoamento social e da melhoria da qualidade de vida;</a:t>
            </a:r>
          </a:p>
          <a:p>
            <a:pPr marL="0" indent="0" algn="l">
              <a:buNone/>
            </a:pPr>
            <a:r>
              <a:rPr lang="pt-BR" sz="1600" dirty="0">
                <a:solidFill>
                  <a:schemeClr val="tx1"/>
                </a:solidFill>
              </a:rPr>
              <a:t> III - fomentar e apoiar a produção, a edição, a difusão, a distribuição e a comercialização do livro;</a:t>
            </a:r>
          </a:p>
          <a:p>
            <a:pPr marL="0" indent="0" algn="l">
              <a:buNone/>
            </a:pPr>
            <a:r>
              <a:rPr lang="pt-BR" sz="1600" dirty="0">
                <a:solidFill>
                  <a:schemeClr val="tx1"/>
                </a:solidFill>
              </a:rPr>
              <a:t> IV - estimular a produção intelectual dos escritores e autores brasileiros, tanto de obras científicas como culturais;</a:t>
            </a:r>
          </a:p>
          <a:p>
            <a:pPr marL="0" indent="0" algn="l">
              <a:buNone/>
            </a:pPr>
            <a:r>
              <a:rPr lang="pt-BR" sz="1600" dirty="0">
                <a:solidFill>
                  <a:schemeClr val="tx1"/>
                </a:solidFill>
              </a:rPr>
              <a:t> V - promover e incentivar o hábito da leitura;</a:t>
            </a:r>
          </a:p>
          <a:p>
            <a:pPr marL="0" indent="0" algn="l">
              <a:buNone/>
            </a:pPr>
            <a:r>
              <a:rPr lang="pt-BR" sz="1600" dirty="0">
                <a:solidFill>
                  <a:schemeClr val="tx1"/>
                </a:solidFill>
              </a:rPr>
              <a:t> VI - propiciar os meios para fazer do Brasil um grande centro editorial;</a:t>
            </a:r>
          </a:p>
          <a:p>
            <a:pPr marL="0" indent="0" algn="l">
              <a:buNone/>
            </a:pPr>
            <a:r>
              <a:rPr lang="pt-BR" sz="1600" dirty="0">
                <a:solidFill>
                  <a:schemeClr val="tx1"/>
                </a:solidFill>
              </a:rPr>
              <a:t> VII - competir no mercado internacional de livros, ampliando a exportação de livros nacionais;</a:t>
            </a:r>
          </a:p>
          <a:p>
            <a:pPr marL="0" indent="0" algn="l">
              <a:buNone/>
            </a:pPr>
            <a:r>
              <a:rPr lang="pt-BR" sz="1600" dirty="0">
                <a:solidFill>
                  <a:schemeClr val="tx1"/>
                </a:solidFill>
              </a:rPr>
              <a:t>VIII - apoiar a livre circulação do livro no País;</a:t>
            </a:r>
          </a:p>
          <a:p>
            <a:pPr marL="0" indent="0" algn="l">
              <a:buNone/>
            </a:pPr>
            <a:r>
              <a:rPr lang="pt-BR" sz="1600" dirty="0">
                <a:solidFill>
                  <a:schemeClr val="tx1"/>
                </a:solidFill>
              </a:rPr>
              <a:t> IX - capacitar a população para o uso do livro como fator fundamental para seu progresso econômico, político, social e promover a justa distribuição do saber e da renda;</a:t>
            </a:r>
          </a:p>
          <a:p>
            <a:pPr marL="0" indent="0" algn="l">
              <a:buNone/>
            </a:pPr>
            <a:r>
              <a:rPr lang="pt-BR" sz="1600" dirty="0">
                <a:solidFill>
                  <a:schemeClr val="tx1"/>
                </a:solidFill>
              </a:rPr>
              <a:t> X - instalar e ampliar no País livrarias, bibliotecas e pontos de venda de livro;</a:t>
            </a:r>
          </a:p>
          <a:p>
            <a:pPr marL="0" indent="0" algn="l">
              <a:buNone/>
            </a:pPr>
            <a:r>
              <a:rPr lang="pt-BR" sz="1600" dirty="0">
                <a:solidFill>
                  <a:schemeClr val="tx1"/>
                </a:solidFill>
              </a:rPr>
              <a:t>XI - propiciar aos autores, editores, distribuidores e livreiros as condições necessárias ao cumprimento do disposto nesta Lei;</a:t>
            </a:r>
          </a:p>
          <a:p>
            <a:pPr marL="0" indent="0" algn="l">
              <a:buNone/>
            </a:pPr>
            <a:r>
              <a:rPr lang="pt-BR" sz="1600" dirty="0">
                <a:solidFill>
                  <a:schemeClr val="tx1"/>
                </a:solidFill>
              </a:rPr>
              <a:t>XII - assegurar às pessoas com deficiência visual o acesso à leitura.</a:t>
            </a:r>
          </a:p>
          <a:p>
            <a:pPr marL="0" indent="0">
              <a:buNone/>
            </a:pPr>
            <a:r>
              <a:rPr lang="pt-BR" sz="1400" dirty="0"/>
              <a:t/>
            </a:r>
            <a:br>
              <a:rPr lang="pt-BR" sz="1400" dirty="0"/>
            </a:br>
            <a:endParaRPr lang="pt-BR" sz="1400" dirty="0"/>
          </a:p>
        </p:txBody>
      </p:sp>
    </p:spTree>
    <p:extLst>
      <p:ext uri="{BB962C8B-B14F-4D97-AF65-F5344CB8AC3E}">
        <p14:creationId xmlns:p14="http://schemas.microsoft.com/office/powerpoint/2010/main" val="4001863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ítulo 27"/>
          <p:cNvSpPr>
            <a:spLocks noGrp="1"/>
          </p:cNvSpPr>
          <p:nvPr>
            <p:ph type="ctrTitle"/>
          </p:nvPr>
        </p:nvSpPr>
        <p:spPr>
          <a:xfrm>
            <a:off x="179512" y="260649"/>
            <a:ext cx="7560840" cy="936104"/>
          </a:xfrm>
        </p:spPr>
        <p:txBody>
          <a:bodyPr>
            <a:noAutofit/>
          </a:bodyPr>
          <a:lstStyle/>
          <a:p>
            <a:r>
              <a:rPr lang="pt-BR" sz="3600" b="1" u="sng" dirty="0"/>
              <a:t>FUNDO PRÓ-LEITURA</a:t>
            </a:r>
            <a:r>
              <a:rPr lang="pt-BR" sz="3600" b="1" dirty="0"/>
              <a:t> (PL 1321/2011)</a:t>
            </a:r>
            <a:r>
              <a:rPr lang="pt-BR" sz="3600" b="1" u="sng" dirty="0"/>
              <a:t/>
            </a:r>
            <a:br>
              <a:rPr lang="pt-BR" sz="3600" b="1" u="sng" dirty="0"/>
            </a:br>
            <a:endParaRPr lang="pt-BR" sz="3600" b="1" dirty="0">
              <a:effectLst>
                <a:outerShdw blurRad="38100" dist="38100" dir="2700000" algn="tl">
                  <a:srgbClr val="000000">
                    <a:alpha val="43137"/>
                  </a:srgbClr>
                </a:outerShdw>
              </a:effectLst>
            </a:endParaRPr>
          </a:p>
        </p:txBody>
      </p:sp>
      <p:sp>
        <p:nvSpPr>
          <p:cNvPr id="29" name="Subtítulo 28"/>
          <p:cNvSpPr>
            <a:spLocks noGrp="1"/>
          </p:cNvSpPr>
          <p:nvPr>
            <p:ph type="subTitle" idx="1"/>
          </p:nvPr>
        </p:nvSpPr>
        <p:spPr>
          <a:xfrm>
            <a:off x="467544" y="836712"/>
            <a:ext cx="7992888" cy="5904656"/>
          </a:xfrm>
        </p:spPr>
        <p:txBody>
          <a:bodyPr>
            <a:normAutofit fontScale="70000" lnSpcReduction="20000"/>
          </a:bodyPr>
          <a:lstStyle/>
          <a:p>
            <a:pPr algn="just"/>
            <a:r>
              <a:rPr lang="pt-BR" dirty="0">
                <a:solidFill>
                  <a:schemeClr val="tx1"/>
                </a:solidFill>
              </a:rPr>
              <a:t>Cria o Fundo Nacional Pró Leitura (FNPL), destinado à captação de recursos para atendimento aos objetivos da Lei nº 10.753 – LEI DO LIVRO, de 30 de outubro de 2003, que institui a Política Nacional do Livro.</a:t>
            </a:r>
            <a:endParaRPr lang="pt-BR" b="1" u="sng" dirty="0">
              <a:solidFill>
                <a:schemeClr val="tx1"/>
              </a:solidFill>
            </a:endParaRPr>
          </a:p>
          <a:p>
            <a:pPr algn="just"/>
            <a:endParaRPr lang="pt-BR" b="1" dirty="0">
              <a:solidFill>
                <a:schemeClr val="tx1"/>
              </a:solidFill>
            </a:endParaRPr>
          </a:p>
          <a:p>
            <a:pPr marL="457200" indent="-457200" algn="just">
              <a:buFont typeface="Arial" pitchFamily="34" charset="0"/>
              <a:buChar char="•"/>
            </a:pPr>
            <a:r>
              <a:rPr lang="pt-BR" dirty="0">
                <a:solidFill>
                  <a:schemeClr val="tx1"/>
                </a:solidFill>
              </a:rPr>
              <a:t>Garantir direito de acesso e uso do livro;</a:t>
            </a:r>
          </a:p>
          <a:p>
            <a:pPr marL="457200" indent="-457200" algn="just">
              <a:buFont typeface="Arial" pitchFamily="34" charset="0"/>
              <a:buChar char="•"/>
            </a:pPr>
            <a:r>
              <a:rPr lang="pt-BR" dirty="0">
                <a:solidFill>
                  <a:schemeClr val="tx1"/>
                </a:solidFill>
              </a:rPr>
              <a:t>Apoiar a produção, edição, difusão, distribuição e comercialização do livro;</a:t>
            </a:r>
          </a:p>
          <a:p>
            <a:pPr marL="457200" indent="-457200" algn="just">
              <a:buFont typeface="Arial" pitchFamily="34" charset="0"/>
              <a:buChar char="•"/>
            </a:pPr>
            <a:r>
              <a:rPr lang="pt-BR" dirty="0">
                <a:solidFill>
                  <a:schemeClr val="tx1"/>
                </a:solidFill>
              </a:rPr>
              <a:t>Estimular a produção intelectual de escritores e autores brasileiros;</a:t>
            </a:r>
          </a:p>
          <a:p>
            <a:pPr marL="457200" indent="-457200" algn="just">
              <a:buFont typeface="Arial" pitchFamily="34" charset="0"/>
              <a:buChar char="•"/>
            </a:pPr>
            <a:r>
              <a:rPr lang="pt-BR" dirty="0">
                <a:solidFill>
                  <a:schemeClr val="tx1"/>
                </a:solidFill>
              </a:rPr>
              <a:t>Assegurar as pessoas com deficiência visual o acesso à leitura;</a:t>
            </a:r>
          </a:p>
          <a:p>
            <a:pPr marL="457200" indent="-457200" algn="just">
              <a:buFont typeface="Arial" pitchFamily="34" charset="0"/>
              <a:buChar char="•"/>
            </a:pPr>
            <a:r>
              <a:rPr lang="pt-BR" dirty="0">
                <a:solidFill>
                  <a:schemeClr val="tx1"/>
                </a:solidFill>
              </a:rPr>
              <a:t>Capacitar educadores e formar mediadores de leitura</a:t>
            </a:r>
          </a:p>
          <a:p>
            <a:pPr marL="457200" indent="-457200" algn="just">
              <a:buFont typeface="Arial" pitchFamily="34" charset="0"/>
              <a:buChar char="•"/>
            </a:pPr>
            <a:r>
              <a:rPr lang="pt-BR" dirty="0">
                <a:solidFill>
                  <a:schemeClr val="tx1"/>
                </a:solidFill>
              </a:rPr>
              <a:t>Promover o envolvimento das famílias brasileiras para incentivar a formação de novos leitores.</a:t>
            </a:r>
          </a:p>
          <a:p>
            <a:pPr marL="457200" indent="-457200" algn="just">
              <a:buFont typeface="Arial" pitchFamily="34" charset="0"/>
              <a:buChar char="•"/>
            </a:pPr>
            <a:r>
              <a:rPr lang="pt-BR" dirty="0">
                <a:solidFill>
                  <a:schemeClr val="tx1"/>
                </a:solidFill>
              </a:rPr>
              <a:t>Financiamento de projetos voltados à leitura/Livro;</a:t>
            </a:r>
          </a:p>
          <a:p>
            <a:pPr marL="457200" indent="-457200" algn="just">
              <a:buFont typeface="Arial" pitchFamily="34" charset="0"/>
              <a:buChar char="•"/>
            </a:pPr>
            <a:r>
              <a:rPr lang="pt-BR" dirty="0">
                <a:solidFill>
                  <a:schemeClr val="tx1"/>
                </a:solidFill>
              </a:rPr>
              <a:t>Replicar projetos exitosos nos vários estados brasileiros;</a:t>
            </a:r>
          </a:p>
          <a:p>
            <a:pPr marL="457200" indent="-457200" algn="just">
              <a:buFont typeface="Arial" pitchFamily="34" charset="0"/>
              <a:buChar char="•"/>
            </a:pPr>
            <a:r>
              <a:rPr lang="pt-BR" dirty="0">
                <a:solidFill>
                  <a:schemeClr val="tx1"/>
                </a:solidFill>
              </a:rPr>
              <a:t>Valorização do Livro e do hábito da leitura.</a:t>
            </a:r>
          </a:p>
        </p:txBody>
      </p:sp>
    </p:spTree>
    <p:extLst>
      <p:ext uri="{BB962C8B-B14F-4D97-AF65-F5344CB8AC3E}">
        <p14:creationId xmlns:p14="http://schemas.microsoft.com/office/powerpoint/2010/main" val="1625752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79512" y="260648"/>
            <a:ext cx="7632848" cy="1008111"/>
          </a:xfrm>
        </p:spPr>
        <p:txBody>
          <a:bodyPr>
            <a:noAutofit/>
          </a:bodyPr>
          <a:lstStyle/>
          <a:p>
            <a:r>
              <a:rPr lang="pt-BR" sz="3200" b="1" u="sng" dirty="0"/>
              <a:t/>
            </a:r>
            <a:br>
              <a:rPr lang="pt-BR" sz="3200" b="1" u="sng" dirty="0"/>
            </a:br>
            <a:r>
              <a:rPr lang="pt-BR" sz="3200" b="1" u="sng" dirty="0"/>
              <a:t>PNLE – Plano Nacional de Leitura e Escrita (Antigo PNLL)</a:t>
            </a:r>
            <a:br>
              <a:rPr lang="pt-BR" sz="3200" b="1" u="sng" dirty="0"/>
            </a:br>
            <a:endParaRPr lang="pt-BR" sz="3200" dirty="0">
              <a:effectLst>
                <a:outerShdw blurRad="38100" dist="38100" dir="2700000" algn="tl">
                  <a:srgbClr val="000000">
                    <a:alpha val="43137"/>
                  </a:srgbClr>
                </a:outerShdw>
              </a:effectLst>
            </a:endParaRPr>
          </a:p>
        </p:txBody>
      </p:sp>
      <p:sp>
        <p:nvSpPr>
          <p:cNvPr id="5" name="Subtítulo 4"/>
          <p:cNvSpPr>
            <a:spLocks noGrp="1"/>
          </p:cNvSpPr>
          <p:nvPr>
            <p:ph type="subTitle" idx="1"/>
          </p:nvPr>
        </p:nvSpPr>
        <p:spPr>
          <a:xfrm>
            <a:off x="179512" y="1484784"/>
            <a:ext cx="8640960" cy="5184576"/>
          </a:xfrm>
        </p:spPr>
        <p:txBody>
          <a:bodyPr>
            <a:normAutofit fontScale="92500" lnSpcReduction="10000"/>
          </a:bodyPr>
          <a:lstStyle/>
          <a:p>
            <a:pPr marL="457200" indent="-457200" algn="just">
              <a:buFont typeface="Arial" pitchFamily="34" charset="0"/>
              <a:buChar char="•"/>
            </a:pPr>
            <a:r>
              <a:rPr lang="pt-BR" sz="2800" dirty="0">
                <a:solidFill>
                  <a:schemeClr val="tx1"/>
                </a:solidFill>
              </a:rPr>
              <a:t>Em 2016 a Senadora Fátima Bezerra apresentou o PLS 212/2016 (PNLE): </a:t>
            </a:r>
            <a:r>
              <a:rPr lang="pt-BR" dirty="0">
                <a:solidFill>
                  <a:schemeClr val="tx1"/>
                </a:solidFill>
              </a:rPr>
              <a:t>Institui a Politica Nacional de Leitura e Escrita, como estratégia permanente para promover o livro, a leitura, a escrita, a literatura e as bibliotecas de acesso público no Brasil, a ser implementada pela União, em cooperação com os Estados, o Distrito Federal e os Municípios e com a participação da sociedade civil e de instituições privadas, nos termos que especifica.</a:t>
            </a:r>
            <a:endParaRPr lang="pt-BR" sz="2800" dirty="0">
              <a:solidFill>
                <a:schemeClr val="tx1"/>
              </a:solidFill>
            </a:endParaRPr>
          </a:p>
          <a:p>
            <a:pPr marL="457200" indent="-457200" algn="just">
              <a:buFont typeface="Arial" pitchFamily="34" charset="0"/>
              <a:buChar char="•"/>
            </a:pPr>
            <a:r>
              <a:rPr lang="pt-BR" sz="2800" dirty="0">
                <a:solidFill>
                  <a:schemeClr val="tx1"/>
                </a:solidFill>
              </a:rPr>
              <a:t>No mesmo período PL de autoria do Executivo, PL 5270/2016 (PNLE) foi apresentado na Câmara dos Deputados. Relatora Dep. Jandira </a:t>
            </a:r>
            <a:r>
              <a:rPr lang="pt-BR" sz="2800" dirty="0" err="1">
                <a:solidFill>
                  <a:schemeClr val="tx1"/>
                </a:solidFill>
              </a:rPr>
              <a:t>Feghali</a:t>
            </a:r>
            <a:endParaRPr lang="pt-BR" sz="2800" dirty="0">
              <a:solidFill>
                <a:schemeClr val="tx1"/>
              </a:solidFill>
            </a:endParaRPr>
          </a:p>
          <a:p>
            <a:pPr marL="457200" indent="-457200" algn="just">
              <a:buFontTx/>
              <a:buChar char="-"/>
            </a:pPr>
            <a:endParaRPr lang="pt-BR" sz="2800" dirty="0">
              <a:solidFill>
                <a:schemeClr val="tx1"/>
              </a:solidFill>
            </a:endParaRPr>
          </a:p>
        </p:txBody>
      </p:sp>
    </p:spTree>
    <p:extLst>
      <p:ext uri="{BB962C8B-B14F-4D97-AF65-F5344CB8AC3E}">
        <p14:creationId xmlns:p14="http://schemas.microsoft.com/office/powerpoint/2010/main" val="3824960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a:xfrm>
            <a:off x="395536" y="404664"/>
            <a:ext cx="7920880" cy="792088"/>
          </a:xfrm>
        </p:spPr>
        <p:txBody>
          <a:bodyPr>
            <a:noAutofit/>
          </a:bodyPr>
          <a:lstStyle/>
          <a:p>
            <a:r>
              <a:rPr lang="pt-BR" sz="3200" b="1" dirty="0">
                <a:effectLst>
                  <a:outerShdw blurRad="38100" dist="38100" dir="2700000" algn="tl">
                    <a:srgbClr val="000000">
                      <a:alpha val="43137"/>
                    </a:srgbClr>
                  </a:outerShdw>
                </a:effectLst>
              </a:rPr>
              <a:t>MODERNIZAR E AMPLIAR BIBLIOTECAS</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052736"/>
            <a:ext cx="8790760"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6018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lnSpcReduction="20000"/>
          </a:bodyPr>
          <a:lstStyle/>
          <a:p>
            <a:endParaRPr lang="pt-BR" dirty="0"/>
          </a:p>
          <a:p>
            <a:endParaRPr lang="pt-BR" dirty="0"/>
          </a:p>
          <a:p>
            <a:endParaRPr lang="pt-BR" dirty="0"/>
          </a:p>
          <a:p>
            <a:endParaRPr lang="pt-BR" dirty="0"/>
          </a:p>
          <a:p>
            <a:pPr marL="0" indent="0" algn="just">
              <a:buNone/>
            </a:pPr>
            <a:r>
              <a:rPr lang="pt-BR" dirty="0"/>
              <a:t>A CBL que completou 70 anos esse ano, reúne editores, distribuidores, livreiros e vendedores porta-a-porta, em torno de uma causa fundamental: a construção de um país com melhor educação através do livro e da leitura. Atualmente, a CBL representa mais de 500 associados em todo o Brasil.</a:t>
            </a:r>
          </a:p>
        </p:txBody>
      </p:sp>
    </p:spTree>
    <p:extLst>
      <p:ext uri="{BB962C8B-B14F-4D97-AF65-F5344CB8AC3E}">
        <p14:creationId xmlns:p14="http://schemas.microsoft.com/office/powerpoint/2010/main" val="1191476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79512" y="-171400"/>
            <a:ext cx="7704856" cy="1224135"/>
          </a:xfrm>
        </p:spPr>
        <p:txBody>
          <a:bodyPr/>
          <a:lstStyle/>
          <a:p>
            <a:pPr algn="l"/>
            <a:r>
              <a:rPr lang="pt-BR" b="1" dirty="0">
                <a:effectLst>
                  <a:outerShdw blurRad="38100" dist="38100" dir="2700000" algn="tl">
                    <a:srgbClr val="000000">
                      <a:alpha val="43137"/>
                    </a:srgbClr>
                  </a:outerShdw>
                </a:effectLst>
              </a:rPr>
              <a:t>SETOR PRIVADO - INICIATIVAS</a:t>
            </a:r>
          </a:p>
        </p:txBody>
      </p:sp>
      <p:sp>
        <p:nvSpPr>
          <p:cNvPr id="5" name="Subtítulo 4"/>
          <p:cNvSpPr>
            <a:spLocks noGrp="1"/>
          </p:cNvSpPr>
          <p:nvPr>
            <p:ph type="subTitle" idx="1"/>
          </p:nvPr>
        </p:nvSpPr>
        <p:spPr>
          <a:xfrm>
            <a:off x="179512" y="1340768"/>
            <a:ext cx="8856984" cy="4968552"/>
          </a:xfrm>
        </p:spPr>
        <p:txBody>
          <a:bodyPr>
            <a:normAutofit/>
          </a:bodyPr>
          <a:lstStyle/>
          <a:p>
            <a:pPr marL="457200" indent="-457200" algn="l">
              <a:buFont typeface="Arial" pitchFamily="34" charset="0"/>
              <a:buChar char="•"/>
            </a:pPr>
            <a:r>
              <a:rPr lang="pt-BR" dirty="0">
                <a:solidFill>
                  <a:schemeClr val="tx1"/>
                </a:solidFill>
              </a:rPr>
              <a:t>Pesquisa sobre hábito de leitura no país </a:t>
            </a:r>
          </a:p>
          <a:p>
            <a:pPr algn="l"/>
            <a:r>
              <a:rPr lang="pt-BR" dirty="0">
                <a:solidFill>
                  <a:schemeClr val="tx1"/>
                </a:solidFill>
              </a:rPr>
              <a:t>(Instituto Pró Livro)</a:t>
            </a:r>
          </a:p>
          <a:p>
            <a:pPr marL="449263" algn="l"/>
            <a:r>
              <a:rPr lang="pt-BR" sz="2200" dirty="0">
                <a:solidFill>
                  <a:schemeClr val="tx1"/>
                </a:solidFill>
              </a:rPr>
              <a:t>(Pesquisa Retratos da Leitura no Brasil – edições realizadas 2001/2008/2011/2015)</a:t>
            </a:r>
          </a:p>
          <a:p>
            <a:pPr marL="457200" indent="-457200" algn="l">
              <a:buFont typeface="Arial" pitchFamily="34" charset="0"/>
              <a:buChar char="•"/>
            </a:pPr>
            <a:r>
              <a:rPr lang="pt-BR" dirty="0">
                <a:solidFill>
                  <a:schemeClr val="tx1"/>
                </a:solidFill>
              </a:rPr>
              <a:t>Fortalecimento e realização de grandes e pequenos eventos literários:</a:t>
            </a:r>
          </a:p>
          <a:p>
            <a:pPr marL="914400" lvl="1" indent="-457200" algn="l">
              <a:buFont typeface="Wingdings" panose="05000000000000000000" pitchFamily="2" charset="2"/>
              <a:buChar char="ü"/>
            </a:pPr>
            <a:r>
              <a:rPr lang="pt-BR" dirty="0">
                <a:solidFill>
                  <a:schemeClr val="tx1"/>
                </a:solidFill>
              </a:rPr>
              <a:t>Bienal Internacional do Livro (SP e RJ)</a:t>
            </a:r>
          </a:p>
          <a:p>
            <a:pPr marL="914400" lvl="1" indent="-457200" algn="l">
              <a:buFont typeface="Wingdings" panose="05000000000000000000" pitchFamily="2" charset="2"/>
              <a:buChar char="ü"/>
            </a:pPr>
            <a:r>
              <a:rPr lang="pt-BR" dirty="0">
                <a:solidFill>
                  <a:schemeClr val="tx1"/>
                </a:solidFill>
              </a:rPr>
              <a:t>Feiras Regionais de Livro (em vários estados do Brasil)</a:t>
            </a:r>
          </a:p>
          <a:p>
            <a:pPr marL="914400" lvl="1" indent="-457200" algn="l">
              <a:buFont typeface="Wingdings" panose="05000000000000000000" pitchFamily="2" charset="2"/>
              <a:buChar char="ü"/>
            </a:pPr>
            <a:r>
              <a:rPr lang="pt-BR" dirty="0">
                <a:solidFill>
                  <a:schemeClr val="tx1"/>
                </a:solidFill>
              </a:rPr>
              <a:t>Encontros literários (FLIP/Passo Fundo/ Feira de Poços de Caldas, Festival de Ouro Preto, etc.)</a:t>
            </a:r>
          </a:p>
          <a:p>
            <a:pPr algn="just"/>
            <a:endParaRPr lang="pt-BR" dirty="0">
              <a:solidFill>
                <a:srgbClr val="FF0000"/>
              </a:solidFill>
            </a:endParaRPr>
          </a:p>
        </p:txBody>
      </p:sp>
    </p:spTree>
    <p:extLst>
      <p:ext uri="{BB962C8B-B14F-4D97-AF65-F5344CB8AC3E}">
        <p14:creationId xmlns:p14="http://schemas.microsoft.com/office/powerpoint/2010/main" val="3366600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251520" y="404664"/>
            <a:ext cx="7560840" cy="1440160"/>
          </a:xfrm>
        </p:spPr>
        <p:txBody>
          <a:bodyPr>
            <a:noAutofit/>
          </a:bodyPr>
          <a:lstStyle/>
          <a:p>
            <a:pPr algn="just"/>
            <a:r>
              <a:rPr lang="pt-BR" sz="3600" b="1" dirty="0">
                <a:effectLst>
                  <a:outerShdw blurRad="38100" dist="38100" dir="2700000" algn="tl">
                    <a:srgbClr val="000000">
                      <a:alpha val="43137"/>
                    </a:srgbClr>
                  </a:outerShdw>
                </a:effectLst>
              </a:rPr>
              <a:t>Fortalecimento da Cadeia Produtiva do Livro e Ampliação da Rede de Distribuição de Livros</a:t>
            </a:r>
          </a:p>
        </p:txBody>
      </p:sp>
      <p:sp>
        <p:nvSpPr>
          <p:cNvPr id="5" name="Subtítulo 4"/>
          <p:cNvSpPr>
            <a:spLocks noGrp="1"/>
          </p:cNvSpPr>
          <p:nvPr>
            <p:ph type="subTitle" idx="1"/>
          </p:nvPr>
        </p:nvSpPr>
        <p:spPr>
          <a:xfrm>
            <a:off x="251520" y="2780928"/>
            <a:ext cx="8568952" cy="3096344"/>
          </a:xfrm>
        </p:spPr>
        <p:txBody>
          <a:bodyPr>
            <a:normAutofit/>
          </a:bodyPr>
          <a:lstStyle/>
          <a:p>
            <a:pPr marL="457200" indent="-457200" algn="l">
              <a:buFont typeface="Arial" pitchFamily="34" charset="0"/>
              <a:buChar char="•"/>
            </a:pPr>
            <a:r>
              <a:rPr lang="pt-BR" sz="3000" dirty="0">
                <a:solidFill>
                  <a:schemeClr val="tx1"/>
                </a:solidFill>
              </a:rPr>
              <a:t>Manutenção de Incentivos Fiscais para a produção de livros;</a:t>
            </a:r>
          </a:p>
          <a:p>
            <a:pPr marL="457200" indent="-457200" algn="l">
              <a:buFont typeface="Arial" pitchFamily="34" charset="0"/>
              <a:buChar char="•"/>
            </a:pPr>
            <a:r>
              <a:rPr lang="pt-BR" sz="3000" dirty="0">
                <a:solidFill>
                  <a:schemeClr val="tx1"/>
                </a:solidFill>
              </a:rPr>
              <a:t>Manutenção de programas de aquisição de livros pelo Poder Público</a:t>
            </a:r>
          </a:p>
          <a:p>
            <a:pPr marL="457200" indent="-457200" algn="l">
              <a:buFont typeface="Arial" pitchFamily="34" charset="0"/>
              <a:buChar char="•"/>
            </a:pPr>
            <a:r>
              <a:rPr lang="pt-BR" sz="3000" dirty="0">
                <a:solidFill>
                  <a:schemeClr val="tx1"/>
                </a:solidFill>
              </a:rPr>
              <a:t>Incentivos para criação e ampliação de livrarias no país</a:t>
            </a:r>
          </a:p>
        </p:txBody>
      </p:sp>
    </p:spTree>
    <p:extLst>
      <p:ext uri="{BB962C8B-B14F-4D97-AF65-F5344CB8AC3E}">
        <p14:creationId xmlns:p14="http://schemas.microsoft.com/office/powerpoint/2010/main" val="3778573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467544" y="1196752"/>
            <a:ext cx="7772400" cy="1470025"/>
          </a:xfrm>
        </p:spPr>
        <p:txBody>
          <a:bodyPr/>
          <a:lstStyle/>
          <a:p>
            <a:r>
              <a:rPr lang="pt-BR" b="1" dirty="0"/>
              <a:t>FRENTES PARLAMENTARES</a:t>
            </a:r>
          </a:p>
        </p:txBody>
      </p:sp>
      <p:sp>
        <p:nvSpPr>
          <p:cNvPr id="5" name="Subtítulo 4"/>
          <p:cNvSpPr>
            <a:spLocks noGrp="1"/>
          </p:cNvSpPr>
          <p:nvPr>
            <p:ph type="subTitle" idx="1"/>
          </p:nvPr>
        </p:nvSpPr>
        <p:spPr>
          <a:xfrm>
            <a:off x="467544" y="2924944"/>
            <a:ext cx="7920880" cy="3168352"/>
          </a:xfrm>
        </p:spPr>
        <p:txBody>
          <a:bodyPr/>
          <a:lstStyle/>
          <a:p>
            <a:pPr marL="457200" indent="-457200" algn="l">
              <a:buFont typeface="Wingdings" panose="05000000000000000000" pitchFamily="2" charset="2"/>
              <a:buChar char="Ø"/>
            </a:pPr>
            <a:r>
              <a:rPr lang="pt-BR" dirty="0">
                <a:solidFill>
                  <a:schemeClr val="tx1"/>
                </a:solidFill>
              </a:rPr>
              <a:t>Frente Parlamentar Mista em defesa do Livro, da Leitura e da Biblioteca: Sen. Fátima Bezerra e Dep. José Stédile</a:t>
            </a:r>
          </a:p>
          <a:p>
            <a:pPr marL="457200" indent="-457200" algn="l">
              <a:buFont typeface="Wingdings" panose="05000000000000000000" pitchFamily="2" charset="2"/>
              <a:buChar char="Ø"/>
            </a:pPr>
            <a:r>
              <a:rPr lang="pt-BR" dirty="0">
                <a:solidFill>
                  <a:schemeClr val="tx1"/>
                </a:solidFill>
              </a:rPr>
              <a:t>Frente Parlamentar de Educação: Dep.Alex Canziani</a:t>
            </a:r>
          </a:p>
          <a:p>
            <a:pPr marL="457200" indent="-457200" algn="l">
              <a:buFont typeface="Wingdings" panose="05000000000000000000" pitchFamily="2" charset="2"/>
              <a:buChar char="Ø"/>
            </a:pPr>
            <a:endParaRPr lang="pt-BR" dirty="0"/>
          </a:p>
          <a:p>
            <a:pPr marL="457200" indent="-457200" algn="l">
              <a:buFont typeface="Wingdings" panose="05000000000000000000" pitchFamily="2" charset="2"/>
              <a:buChar char="Ø"/>
            </a:pPr>
            <a:endParaRPr lang="pt-BR" dirty="0"/>
          </a:p>
        </p:txBody>
      </p:sp>
    </p:spTree>
    <p:extLst>
      <p:ext uri="{BB962C8B-B14F-4D97-AF65-F5344CB8AC3E}">
        <p14:creationId xmlns:p14="http://schemas.microsoft.com/office/powerpoint/2010/main" val="4045855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r"/>
            <a:r>
              <a:rPr lang="pt-BR" sz="2800" dirty="0">
                <a:solidFill>
                  <a:schemeClr val="bg1"/>
                </a:solidFill>
              </a:rPr>
              <a:t>CARLOS DRUMOND DE ANDRADE</a:t>
            </a:r>
          </a:p>
        </p:txBody>
      </p:sp>
      <p:sp>
        <p:nvSpPr>
          <p:cNvPr id="5" name="Espaço Reservado para Texto 4"/>
          <p:cNvSpPr>
            <a:spLocks noGrp="1"/>
          </p:cNvSpPr>
          <p:nvPr>
            <p:ph type="body" idx="1"/>
          </p:nvPr>
        </p:nvSpPr>
        <p:spPr>
          <a:xfrm>
            <a:off x="755576" y="620688"/>
            <a:ext cx="7772400" cy="3300387"/>
          </a:xfrm>
        </p:spPr>
        <p:txBody>
          <a:bodyPr>
            <a:normAutofit fontScale="77500" lnSpcReduction="20000"/>
          </a:bodyPr>
          <a:lstStyle/>
          <a:p>
            <a:pPr algn="just"/>
            <a:endParaRPr lang="pt-BR" sz="2800" dirty="0"/>
          </a:p>
          <a:p>
            <a:pPr algn="just"/>
            <a:r>
              <a:rPr lang="pt-BR" sz="5700" i="1" dirty="0">
                <a:solidFill>
                  <a:schemeClr val="bg1"/>
                </a:solidFill>
              </a:rPr>
              <a:t>“A Leitura é uma fonte inesgotável de prazer, mas por incrível que pareça, a quase totalidade, não sente esta sede”</a:t>
            </a:r>
          </a:p>
        </p:txBody>
      </p:sp>
    </p:spTree>
    <p:extLst>
      <p:ext uri="{BB962C8B-B14F-4D97-AF65-F5344CB8AC3E}">
        <p14:creationId xmlns:p14="http://schemas.microsoft.com/office/powerpoint/2010/main" val="2486513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3149970"/>
            <a:ext cx="8229600" cy="3375374"/>
          </a:xfrm>
        </p:spPr>
        <p:txBody>
          <a:bodyPr>
            <a:normAutofit/>
          </a:bodyPr>
          <a:lstStyle/>
          <a:p>
            <a:pPr marL="0" indent="0">
              <a:buNone/>
            </a:pPr>
            <a:r>
              <a:rPr lang="pt-BR" b="1" dirty="0">
                <a:solidFill>
                  <a:schemeClr val="bg1"/>
                </a:solidFill>
                <a:effectLst>
                  <a:outerShdw blurRad="38100" dist="38100" dir="2700000" algn="tl">
                    <a:srgbClr val="000000">
                      <a:alpha val="43137"/>
                    </a:srgbClr>
                  </a:outerShdw>
                </a:effectLst>
              </a:rPr>
              <a:t>OBRIGADO!</a:t>
            </a:r>
          </a:p>
          <a:p>
            <a:pPr marL="0" indent="0">
              <a:buNone/>
            </a:pPr>
            <a:endParaRPr lang="pt-BR" b="1" dirty="0">
              <a:solidFill>
                <a:schemeClr val="bg1"/>
              </a:solidFill>
              <a:effectLst>
                <a:outerShdw blurRad="38100" dist="38100" dir="2700000" algn="tl">
                  <a:srgbClr val="000000">
                    <a:alpha val="43137"/>
                  </a:srgbClr>
                </a:outerShdw>
              </a:effectLst>
            </a:endParaRPr>
          </a:p>
          <a:p>
            <a:pPr marL="0" indent="0">
              <a:buNone/>
            </a:pPr>
            <a:r>
              <a:rPr lang="pt-BR" b="1" dirty="0">
                <a:solidFill>
                  <a:schemeClr val="bg1"/>
                </a:solidFill>
                <a:effectLst>
                  <a:outerShdw blurRad="38100" dist="38100" dir="2700000" algn="tl">
                    <a:srgbClr val="000000">
                      <a:alpha val="43137"/>
                    </a:srgbClr>
                  </a:outerShdw>
                </a:effectLst>
              </a:rPr>
              <a:t>Luís Antônio Torelli</a:t>
            </a:r>
          </a:p>
          <a:p>
            <a:pPr marL="0" indent="0">
              <a:buNone/>
            </a:pPr>
            <a:r>
              <a:rPr lang="pt-BR" b="1" dirty="0">
                <a:solidFill>
                  <a:schemeClr val="bg1"/>
                </a:solidFill>
                <a:effectLst>
                  <a:outerShdw blurRad="38100" dist="38100" dir="2700000" algn="tl">
                    <a:srgbClr val="000000">
                      <a:alpha val="43137"/>
                    </a:srgbClr>
                  </a:outerShdw>
                </a:effectLst>
              </a:rPr>
              <a:t>Presidente da CBL</a:t>
            </a:r>
          </a:p>
          <a:p>
            <a:pPr marL="0" indent="0">
              <a:buNone/>
            </a:pPr>
            <a:r>
              <a:rPr lang="pt-BR" b="1" dirty="0">
                <a:solidFill>
                  <a:schemeClr val="bg1"/>
                </a:solidFill>
                <a:effectLst>
                  <a:outerShdw blurRad="38100" dist="38100" dir="2700000" algn="tl">
                    <a:srgbClr val="000000">
                      <a:alpha val="43137"/>
                    </a:srgbClr>
                  </a:outerShdw>
                </a:effectLst>
              </a:rPr>
              <a:t>presidente@cbl.org.br</a:t>
            </a:r>
          </a:p>
        </p:txBody>
      </p:sp>
    </p:spTree>
    <p:extLst>
      <p:ext uri="{BB962C8B-B14F-4D97-AF65-F5344CB8AC3E}">
        <p14:creationId xmlns:p14="http://schemas.microsoft.com/office/powerpoint/2010/main" val="362471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4221088"/>
            <a:ext cx="8208912" cy="2016224"/>
          </a:xfrm>
        </p:spPr>
        <p:txBody>
          <a:bodyPr vert="horz" lIns="91440" tIns="45720" rIns="91440" bIns="45720" rtlCol="0">
            <a:noAutofit/>
          </a:bodyPr>
          <a:lstStyle/>
          <a:p>
            <a:pPr marL="0" indent="0">
              <a:spcBef>
                <a:spcPct val="0"/>
              </a:spcBef>
              <a:buNone/>
            </a:pPr>
            <a:endParaRPr lang="pt-BR" b="1" dirty="0">
              <a:solidFill>
                <a:schemeClr val="bg1"/>
              </a:solidFill>
              <a:effectLst>
                <a:outerShdw blurRad="38100" dist="38100" dir="2700000" algn="tl">
                  <a:srgbClr val="000000">
                    <a:alpha val="43137"/>
                  </a:srgbClr>
                </a:outerShdw>
              </a:effectLst>
              <a:latin typeface="Arial" pitchFamily="34" charset="0"/>
              <a:ea typeface="ＭＳ Ｐゴシック" pitchFamily="34" charset="-128"/>
              <a:sym typeface="Helvetica" pitchFamily="-84" charset="0"/>
            </a:endParaRPr>
          </a:p>
          <a:p>
            <a:pPr marL="0" indent="0">
              <a:spcBef>
                <a:spcPct val="0"/>
              </a:spcBef>
              <a:buNone/>
            </a:pPr>
            <a:r>
              <a:rPr lang="pt-BR" b="1" dirty="0">
                <a:solidFill>
                  <a:schemeClr val="bg1"/>
                </a:solidFill>
                <a:effectLst>
                  <a:outerShdw blurRad="38100" dist="38100" dir="2700000" algn="tl">
                    <a:srgbClr val="000000">
                      <a:alpha val="43137"/>
                    </a:srgbClr>
                  </a:outerShdw>
                </a:effectLst>
                <a:latin typeface="Arial" pitchFamily="34" charset="0"/>
                <a:ea typeface="ＭＳ Ｐゴシック" pitchFamily="34" charset="-128"/>
                <a:sym typeface="Helvetica" pitchFamily="-84" charset="0"/>
              </a:rPr>
              <a:t>PANORAMA DA PESQUISA</a:t>
            </a:r>
          </a:p>
          <a:p>
            <a:pPr marL="0" indent="0">
              <a:spcBef>
                <a:spcPct val="0"/>
              </a:spcBef>
              <a:buNone/>
            </a:pPr>
            <a:r>
              <a:rPr lang="pt-BR" b="1" dirty="0">
                <a:solidFill>
                  <a:schemeClr val="bg1"/>
                </a:solidFill>
                <a:effectLst>
                  <a:outerShdw blurRad="38100" dist="38100" dir="2700000" algn="tl">
                    <a:srgbClr val="000000">
                      <a:alpha val="43137"/>
                    </a:srgbClr>
                  </a:outerShdw>
                </a:effectLst>
                <a:latin typeface="Arial" pitchFamily="34" charset="0"/>
                <a:ea typeface="ＭＳ Ｐゴシック" pitchFamily="34" charset="-128"/>
                <a:sym typeface="Helvetica" pitchFamily="-84" charset="0"/>
              </a:rPr>
              <a:t>“RETRATOS DA LEITURA NO BRASIL”</a:t>
            </a:r>
          </a:p>
          <a:p>
            <a:pPr marL="0" indent="0">
              <a:spcBef>
                <a:spcPct val="0"/>
              </a:spcBef>
              <a:buNone/>
            </a:pPr>
            <a:r>
              <a:rPr lang="pt-BR" b="1" dirty="0">
                <a:solidFill>
                  <a:schemeClr val="bg1"/>
                </a:solidFill>
                <a:effectLst>
                  <a:outerShdw blurRad="38100" dist="38100" dir="2700000" algn="tl">
                    <a:srgbClr val="000000">
                      <a:alpha val="43137"/>
                    </a:srgbClr>
                  </a:outerShdw>
                </a:effectLst>
                <a:latin typeface="Arial" pitchFamily="34" charset="0"/>
                <a:ea typeface="ＭＳ Ｐゴシック" pitchFamily="34" charset="-128"/>
                <a:sym typeface="Helvetica" pitchFamily="-84" charset="0"/>
              </a:rPr>
              <a:t>INSTITUTO PRÓ-LIVRO - IPL</a:t>
            </a:r>
          </a:p>
          <a:p>
            <a:pPr marL="0" indent="0">
              <a:spcBef>
                <a:spcPct val="0"/>
              </a:spcBef>
              <a:buNone/>
            </a:pPr>
            <a:endParaRPr lang="pt-BR" b="1" dirty="0">
              <a:solidFill>
                <a:schemeClr val="bg1"/>
              </a:solidFill>
              <a:effectLst>
                <a:outerShdw blurRad="38100" dist="38100" dir="2700000" algn="tl">
                  <a:srgbClr val="000000">
                    <a:alpha val="43137"/>
                  </a:srgbClr>
                </a:outerShdw>
              </a:effectLst>
              <a:latin typeface="Arial" pitchFamily="34" charset="0"/>
              <a:ea typeface="ＭＳ Ｐゴシック" pitchFamily="34" charset="-128"/>
              <a:sym typeface="Helvetica" pitchFamily="-84" charset="0"/>
            </a:endParaRPr>
          </a:p>
        </p:txBody>
      </p:sp>
    </p:spTree>
    <p:extLst>
      <p:ext uri="{BB962C8B-B14F-4D97-AF65-F5344CB8AC3E}">
        <p14:creationId xmlns:p14="http://schemas.microsoft.com/office/powerpoint/2010/main" val="1203520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395536" y="332656"/>
            <a:ext cx="7632452" cy="1261884"/>
          </a:xfrm>
          <a:prstGeom prst="rect">
            <a:avLst/>
          </a:prstGeom>
          <a:noFill/>
        </p:spPr>
        <p:txBody>
          <a:bodyPr wrap="square">
            <a:spAutoFit/>
          </a:bodyPr>
          <a:lstStyle/>
          <a:p>
            <a:pPr>
              <a:defRPr/>
            </a:pPr>
            <a:r>
              <a:rPr lang="en-US" sz="3200" b="1" dirty="0">
                <a:solidFill>
                  <a:prstClr val="black"/>
                </a:solidFill>
                <a:effectLst>
                  <a:outerShdw blurRad="38100" dist="38100" dir="2700000" algn="tl">
                    <a:srgbClr val="000000">
                      <a:alpha val="43137"/>
                    </a:srgbClr>
                  </a:outerShdw>
                </a:effectLst>
                <a:latin typeface="Arial" pitchFamily="34" charset="0"/>
                <a:ea typeface="ＭＳ Ｐゴシック" pitchFamily="34" charset="-128"/>
                <a:sym typeface="Helvetica" charset="0"/>
              </a:rPr>
              <a:t>LEITORES NO BRASIL </a:t>
            </a:r>
          </a:p>
          <a:p>
            <a:pPr>
              <a:defRPr/>
            </a:pPr>
            <a:r>
              <a:rPr lang="en-US" sz="2200" b="1" dirty="0">
                <a:solidFill>
                  <a:prstClr val="black"/>
                </a:solidFill>
                <a:effectLst>
                  <a:outerShdw blurRad="38100" dist="38100" dir="2700000" algn="tl">
                    <a:srgbClr val="000000">
                      <a:alpha val="43137"/>
                    </a:srgbClr>
                  </a:outerShdw>
                </a:effectLst>
                <a:latin typeface="Arial" pitchFamily="34" charset="0"/>
                <a:ea typeface="ＭＳ Ｐゴシック" pitchFamily="34" charset="-128"/>
                <a:sym typeface="Helvetica" charset="0"/>
              </a:rPr>
              <a:t>(em milhões)</a:t>
            </a:r>
          </a:p>
          <a:p>
            <a:pPr>
              <a:defRPr/>
            </a:pPr>
            <a:r>
              <a:rPr lang="en-US" sz="2200" b="1" dirty="0">
                <a:solidFill>
                  <a:prstClr val="black"/>
                </a:solidFill>
                <a:effectLst>
                  <a:outerShdw blurRad="38100" dist="38100" dir="2700000" algn="tl">
                    <a:srgbClr val="000000">
                      <a:alpha val="43137"/>
                    </a:srgbClr>
                  </a:outerShdw>
                </a:effectLst>
                <a:latin typeface="Arial" pitchFamily="34" charset="0"/>
                <a:ea typeface="ＭＳ Ｐゴシック" pitchFamily="34" charset="-128"/>
                <a:sym typeface="Helvetica" charset="0"/>
              </a:rPr>
              <a:t>Comparação 2000-2007-2011-2015</a:t>
            </a:r>
            <a:endParaRPr lang="pt-BR" sz="2200" b="1" dirty="0">
              <a:solidFill>
                <a:prstClr val="black"/>
              </a:solidFill>
              <a:effectLst>
                <a:outerShdw blurRad="38100" dist="38100" dir="2700000" algn="tl">
                  <a:srgbClr val="000000">
                    <a:alpha val="43137"/>
                  </a:srgbClr>
                </a:outerShdw>
              </a:effectLst>
              <a:latin typeface="Arial" pitchFamily="34" charset="0"/>
              <a:ea typeface="ＭＳ Ｐゴシック" pitchFamily="34" charset="-128"/>
              <a:sym typeface="Helvetica" charset="0"/>
            </a:endParaRPr>
          </a:p>
        </p:txBody>
      </p:sp>
      <p:sp>
        <p:nvSpPr>
          <p:cNvPr id="200710" name="Retângulo 11"/>
          <p:cNvSpPr>
            <a:spLocks noChangeArrowheads="1"/>
          </p:cNvSpPr>
          <p:nvPr/>
        </p:nvSpPr>
        <p:spPr bwMode="auto">
          <a:xfrm>
            <a:off x="193074" y="6423139"/>
            <a:ext cx="2818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Helvetica" pitchFamily="-84" charset="0"/>
                <a:ea typeface="ヒラギノ角ゴ ProN W3" pitchFamily="-84" charset="-128"/>
                <a:sym typeface="Helvetica" pitchFamily="-84" charset="0"/>
              </a:defRPr>
            </a:lvl1pPr>
            <a:lvl2pPr marL="742950" indent="-285750" eaLnBrk="0" hangingPunct="0">
              <a:defRPr sz="1200">
                <a:solidFill>
                  <a:schemeClr val="tx1"/>
                </a:solidFill>
                <a:latin typeface="Helvetica" pitchFamily="-84" charset="0"/>
                <a:ea typeface="ヒラギノ角ゴ ProN W3" pitchFamily="-84" charset="-128"/>
                <a:sym typeface="Helvetica" pitchFamily="-84" charset="0"/>
              </a:defRPr>
            </a:lvl2pPr>
            <a:lvl3pPr marL="1143000" indent="-228600" eaLnBrk="0" hangingPunct="0">
              <a:defRPr sz="1200">
                <a:solidFill>
                  <a:schemeClr val="tx1"/>
                </a:solidFill>
                <a:latin typeface="Helvetica" pitchFamily="-84" charset="0"/>
                <a:ea typeface="ヒラギノ角ゴ ProN W3" pitchFamily="-84" charset="-128"/>
                <a:sym typeface="Helvetica" pitchFamily="-84" charset="0"/>
              </a:defRPr>
            </a:lvl3pPr>
            <a:lvl4pPr marL="1600200" indent="-228600" eaLnBrk="0" hangingPunct="0">
              <a:defRPr sz="1200">
                <a:solidFill>
                  <a:schemeClr val="tx1"/>
                </a:solidFill>
                <a:latin typeface="Helvetica" pitchFamily="-84" charset="0"/>
                <a:ea typeface="ヒラギノ角ゴ ProN W3" pitchFamily="-84" charset="-128"/>
                <a:sym typeface="Helvetica" pitchFamily="-84" charset="0"/>
              </a:defRPr>
            </a:lvl4pPr>
            <a:lvl5pPr marL="2057400" indent="-228600" eaLnBrk="0" hangingPunct="0">
              <a:defRPr sz="1200">
                <a:solidFill>
                  <a:schemeClr val="tx1"/>
                </a:solidFill>
                <a:latin typeface="Helvetica" pitchFamily="-84" charset="0"/>
                <a:ea typeface="ヒラギノ角ゴ ProN W3" pitchFamily="-84" charset="-128"/>
                <a:sym typeface="Helvetica" pitchFamily="-84" charset="0"/>
              </a:defRPr>
            </a:lvl5pPr>
            <a:lvl6pPr marL="25146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6pPr>
            <a:lvl7pPr marL="29718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7pPr>
            <a:lvl8pPr marL="34290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8pPr>
            <a:lvl9pPr marL="38862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9pPr>
          </a:lstStyle>
          <a:p>
            <a:pPr eaLnBrk="1" hangingPunct="1"/>
            <a:r>
              <a:rPr lang="pt-BR" altLang="pt-BR" sz="1000" dirty="0">
                <a:solidFill>
                  <a:srgbClr val="000000"/>
                </a:solidFill>
                <a:latin typeface="Arial" pitchFamily="34" charset="0"/>
              </a:rPr>
              <a:t>Fonte: Retratos da Leitura no Brasil 2015 - IPL</a:t>
            </a:r>
          </a:p>
        </p:txBody>
      </p:sp>
      <p:sp>
        <p:nvSpPr>
          <p:cNvPr id="3" name="CaixaDeTexto 2"/>
          <p:cNvSpPr txBox="1"/>
          <p:nvPr/>
        </p:nvSpPr>
        <p:spPr>
          <a:xfrm>
            <a:off x="2545237" y="2511158"/>
            <a:ext cx="1378033" cy="646331"/>
          </a:xfrm>
          <a:prstGeom prst="rect">
            <a:avLst/>
          </a:prstGeom>
          <a:noFill/>
        </p:spPr>
        <p:txBody>
          <a:bodyPr wrap="square" rtlCol="0">
            <a:spAutoFit/>
          </a:bodyPr>
          <a:lstStyle/>
          <a:p>
            <a:pPr algn="ctr"/>
            <a:r>
              <a:rPr lang="pt-BR" b="1" dirty="0">
                <a:solidFill>
                  <a:schemeClr val="accent2"/>
                </a:solidFill>
                <a:effectLst>
                  <a:outerShdw blurRad="38100" dist="38100" dir="2700000" algn="tl">
                    <a:srgbClr val="000000">
                      <a:alpha val="43137"/>
                    </a:srgbClr>
                  </a:outerShdw>
                </a:effectLst>
              </a:rPr>
              <a:t>3,1 livros/ano</a:t>
            </a:r>
          </a:p>
        </p:txBody>
      </p:sp>
      <p:sp>
        <p:nvSpPr>
          <p:cNvPr id="10" name="CaixaDeTexto 9"/>
          <p:cNvSpPr txBox="1"/>
          <p:nvPr/>
        </p:nvSpPr>
        <p:spPr>
          <a:xfrm>
            <a:off x="4028311" y="2187993"/>
            <a:ext cx="1378033" cy="646331"/>
          </a:xfrm>
          <a:prstGeom prst="rect">
            <a:avLst/>
          </a:prstGeom>
          <a:noFill/>
        </p:spPr>
        <p:txBody>
          <a:bodyPr wrap="square" rtlCol="0">
            <a:spAutoFit/>
          </a:bodyPr>
          <a:lstStyle/>
          <a:p>
            <a:pPr algn="ctr"/>
            <a:r>
              <a:rPr lang="pt-BR" b="1" dirty="0">
                <a:solidFill>
                  <a:schemeClr val="accent2"/>
                </a:solidFill>
                <a:effectLst>
                  <a:outerShdw blurRad="38100" dist="38100" dir="2700000" algn="tl">
                    <a:srgbClr val="000000">
                      <a:alpha val="43137"/>
                    </a:srgbClr>
                  </a:outerShdw>
                </a:effectLst>
              </a:rPr>
              <a:t>3,7 livros/ano</a:t>
            </a:r>
          </a:p>
        </p:txBody>
      </p:sp>
      <p:sp>
        <p:nvSpPr>
          <p:cNvPr id="11" name="CaixaDeTexto 10"/>
          <p:cNvSpPr txBox="1"/>
          <p:nvPr/>
        </p:nvSpPr>
        <p:spPr>
          <a:xfrm>
            <a:off x="5209860" y="1818661"/>
            <a:ext cx="1666723" cy="369332"/>
          </a:xfrm>
          <a:prstGeom prst="rect">
            <a:avLst/>
          </a:prstGeom>
          <a:noFill/>
        </p:spPr>
        <p:txBody>
          <a:bodyPr wrap="square" rtlCol="0">
            <a:spAutoFit/>
          </a:bodyPr>
          <a:lstStyle/>
          <a:p>
            <a:pPr algn="ctr"/>
            <a:r>
              <a:rPr lang="pt-BR" b="1" dirty="0">
                <a:solidFill>
                  <a:schemeClr val="accent2"/>
                </a:solidFill>
                <a:effectLst>
                  <a:outerShdw blurRad="38100" dist="38100" dir="2700000" algn="tl">
                    <a:srgbClr val="000000">
                      <a:alpha val="43137"/>
                    </a:srgbClr>
                  </a:outerShdw>
                </a:effectLst>
              </a:rPr>
              <a:t>4,96livros/ano</a:t>
            </a:r>
          </a:p>
        </p:txBody>
      </p:sp>
      <p:graphicFrame>
        <p:nvGraphicFramePr>
          <p:cNvPr id="12" name="Gráfico 11"/>
          <p:cNvGraphicFramePr>
            <a:graphicFrameLocks/>
          </p:cNvGraphicFramePr>
          <p:nvPr>
            <p:extLst>
              <p:ext uri="{D42A27DB-BD31-4B8C-83A1-F6EECF244321}">
                <p14:modId xmlns:p14="http://schemas.microsoft.com/office/powerpoint/2010/main" val="2376208466"/>
              </p:ext>
            </p:extLst>
          </p:nvPr>
        </p:nvGraphicFramePr>
        <p:xfrm>
          <a:off x="755576" y="1950441"/>
          <a:ext cx="6102424" cy="3610495"/>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upo 4"/>
          <p:cNvGrpSpPr/>
          <p:nvPr/>
        </p:nvGrpSpPr>
        <p:grpSpPr>
          <a:xfrm>
            <a:off x="1403648" y="5589240"/>
            <a:ext cx="5070966" cy="446343"/>
            <a:chOff x="1403648" y="5589240"/>
            <a:chExt cx="5070966" cy="446343"/>
          </a:xfrm>
        </p:grpSpPr>
        <p:sp>
          <p:nvSpPr>
            <p:cNvPr id="200711" name="CaixaDeTexto 6"/>
            <p:cNvSpPr txBox="1">
              <a:spLocks noChangeArrowheads="1"/>
            </p:cNvSpPr>
            <p:nvPr/>
          </p:nvSpPr>
          <p:spPr bwMode="auto">
            <a:xfrm>
              <a:off x="1403648" y="5599526"/>
              <a:ext cx="862783" cy="41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Helvetica" pitchFamily="-84" charset="0"/>
                  <a:ea typeface="ヒラギノ角ゴ ProN W3" pitchFamily="-84" charset="-128"/>
                  <a:sym typeface="Helvetica" pitchFamily="-84" charset="0"/>
                </a:defRPr>
              </a:lvl1pPr>
              <a:lvl2pPr marL="742950" indent="-285750" eaLnBrk="0" hangingPunct="0">
                <a:defRPr sz="1200">
                  <a:solidFill>
                    <a:schemeClr val="tx1"/>
                  </a:solidFill>
                  <a:latin typeface="Helvetica" pitchFamily="-84" charset="0"/>
                  <a:ea typeface="ヒラギノ角ゴ ProN W3" pitchFamily="-84" charset="-128"/>
                  <a:sym typeface="Helvetica" pitchFamily="-84" charset="0"/>
                </a:defRPr>
              </a:lvl2pPr>
              <a:lvl3pPr marL="1143000" indent="-228600" eaLnBrk="0" hangingPunct="0">
                <a:defRPr sz="1200">
                  <a:solidFill>
                    <a:schemeClr val="tx1"/>
                  </a:solidFill>
                  <a:latin typeface="Helvetica" pitchFamily="-84" charset="0"/>
                  <a:ea typeface="ヒラギノ角ゴ ProN W3" pitchFamily="-84" charset="-128"/>
                  <a:sym typeface="Helvetica" pitchFamily="-84" charset="0"/>
                </a:defRPr>
              </a:lvl3pPr>
              <a:lvl4pPr marL="1600200" indent="-228600" eaLnBrk="0" hangingPunct="0">
                <a:defRPr sz="1200">
                  <a:solidFill>
                    <a:schemeClr val="tx1"/>
                  </a:solidFill>
                  <a:latin typeface="Helvetica" pitchFamily="-84" charset="0"/>
                  <a:ea typeface="ヒラギノ角ゴ ProN W3" pitchFamily="-84" charset="-128"/>
                  <a:sym typeface="Helvetica" pitchFamily="-84" charset="0"/>
                </a:defRPr>
              </a:lvl4pPr>
              <a:lvl5pPr marL="2057400" indent="-228600" eaLnBrk="0" hangingPunct="0">
                <a:defRPr sz="1200">
                  <a:solidFill>
                    <a:schemeClr val="tx1"/>
                  </a:solidFill>
                  <a:latin typeface="Helvetica" pitchFamily="-84" charset="0"/>
                  <a:ea typeface="ヒラギノ角ゴ ProN W3" pitchFamily="-84" charset="-128"/>
                  <a:sym typeface="Helvetica" pitchFamily="-84" charset="0"/>
                </a:defRPr>
              </a:lvl5pPr>
              <a:lvl6pPr marL="25146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6pPr>
              <a:lvl7pPr marL="29718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7pPr>
              <a:lvl8pPr marL="34290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8pPr>
              <a:lvl9pPr marL="38862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9pPr>
            </a:lstStyle>
            <a:p>
              <a:pPr algn="ctr" eaLnBrk="1" hangingPunct="1"/>
              <a:r>
                <a:rPr lang="pt-BR" altLang="pt-BR" sz="1300" dirty="0">
                  <a:solidFill>
                    <a:srgbClr val="000000"/>
                  </a:solidFill>
                  <a:latin typeface="Arial" pitchFamily="34" charset="0"/>
                </a:rPr>
                <a:t>2000</a:t>
              </a:r>
            </a:p>
          </p:txBody>
        </p:sp>
        <p:sp>
          <p:nvSpPr>
            <p:cNvPr id="200712" name="CaixaDeTexto 7"/>
            <p:cNvSpPr txBox="1">
              <a:spLocks noChangeArrowheads="1"/>
            </p:cNvSpPr>
            <p:nvPr/>
          </p:nvSpPr>
          <p:spPr bwMode="auto">
            <a:xfrm>
              <a:off x="2802863" y="5616113"/>
              <a:ext cx="862783" cy="41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Helvetica" pitchFamily="-84" charset="0"/>
                  <a:ea typeface="ヒラギノ角ゴ ProN W3" pitchFamily="-84" charset="-128"/>
                  <a:sym typeface="Helvetica" pitchFamily="-84" charset="0"/>
                </a:defRPr>
              </a:lvl1pPr>
              <a:lvl2pPr marL="742950" indent="-285750" eaLnBrk="0" hangingPunct="0">
                <a:defRPr sz="1200">
                  <a:solidFill>
                    <a:schemeClr val="tx1"/>
                  </a:solidFill>
                  <a:latin typeface="Helvetica" pitchFamily="-84" charset="0"/>
                  <a:ea typeface="ヒラギノ角ゴ ProN W3" pitchFamily="-84" charset="-128"/>
                  <a:sym typeface="Helvetica" pitchFamily="-84" charset="0"/>
                </a:defRPr>
              </a:lvl2pPr>
              <a:lvl3pPr marL="1143000" indent="-228600" eaLnBrk="0" hangingPunct="0">
                <a:defRPr sz="1200">
                  <a:solidFill>
                    <a:schemeClr val="tx1"/>
                  </a:solidFill>
                  <a:latin typeface="Helvetica" pitchFamily="-84" charset="0"/>
                  <a:ea typeface="ヒラギノ角ゴ ProN W3" pitchFamily="-84" charset="-128"/>
                  <a:sym typeface="Helvetica" pitchFamily="-84" charset="0"/>
                </a:defRPr>
              </a:lvl3pPr>
              <a:lvl4pPr marL="1600200" indent="-228600" eaLnBrk="0" hangingPunct="0">
                <a:defRPr sz="1200">
                  <a:solidFill>
                    <a:schemeClr val="tx1"/>
                  </a:solidFill>
                  <a:latin typeface="Helvetica" pitchFamily="-84" charset="0"/>
                  <a:ea typeface="ヒラギノ角ゴ ProN W3" pitchFamily="-84" charset="-128"/>
                  <a:sym typeface="Helvetica" pitchFamily="-84" charset="0"/>
                </a:defRPr>
              </a:lvl4pPr>
              <a:lvl5pPr marL="2057400" indent="-228600" eaLnBrk="0" hangingPunct="0">
                <a:defRPr sz="1200">
                  <a:solidFill>
                    <a:schemeClr val="tx1"/>
                  </a:solidFill>
                  <a:latin typeface="Helvetica" pitchFamily="-84" charset="0"/>
                  <a:ea typeface="ヒラギノ角ゴ ProN W3" pitchFamily="-84" charset="-128"/>
                  <a:sym typeface="Helvetica" pitchFamily="-84" charset="0"/>
                </a:defRPr>
              </a:lvl5pPr>
              <a:lvl6pPr marL="25146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6pPr>
              <a:lvl7pPr marL="29718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7pPr>
              <a:lvl8pPr marL="34290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8pPr>
              <a:lvl9pPr marL="38862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9pPr>
            </a:lstStyle>
            <a:p>
              <a:pPr algn="ctr" eaLnBrk="1" hangingPunct="1"/>
              <a:r>
                <a:rPr lang="pt-BR" altLang="pt-BR" sz="1300" dirty="0">
                  <a:solidFill>
                    <a:srgbClr val="000000"/>
                  </a:solidFill>
                  <a:latin typeface="Arial" pitchFamily="34" charset="0"/>
                </a:rPr>
                <a:t>2007</a:t>
              </a:r>
            </a:p>
          </p:txBody>
        </p:sp>
        <p:sp>
          <p:nvSpPr>
            <p:cNvPr id="200713" name="CaixaDeTexto 8"/>
            <p:cNvSpPr txBox="1">
              <a:spLocks noChangeArrowheads="1"/>
            </p:cNvSpPr>
            <p:nvPr/>
          </p:nvSpPr>
          <p:spPr bwMode="auto">
            <a:xfrm>
              <a:off x="4285937" y="5616113"/>
              <a:ext cx="862783" cy="41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Helvetica" pitchFamily="-84" charset="0"/>
                  <a:ea typeface="ヒラギノ角ゴ ProN W3" pitchFamily="-84" charset="-128"/>
                  <a:sym typeface="Helvetica" pitchFamily="-84" charset="0"/>
                </a:defRPr>
              </a:lvl1pPr>
              <a:lvl2pPr marL="742950" indent="-285750" eaLnBrk="0" hangingPunct="0">
                <a:defRPr sz="1200">
                  <a:solidFill>
                    <a:schemeClr val="tx1"/>
                  </a:solidFill>
                  <a:latin typeface="Helvetica" pitchFamily="-84" charset="0"/>
                  <a:ea typeface="ヒラギノ角ゴ ProN W3" pitchFamily="-84" charset="-128"/>
                  <a:sym typeface="Helvetica" pitchFamily="-84" charset="0"/>
                </a:defRPr>
              </a:lvl2pPr>
              <a:lvl3pPr marL="1143000" indent="-228600" eaLnBrk="0" hangingPunct="0">
                <a:defRPr sz="1200">
                  <a:solidFill>
                    <a:schemeClr val="tx1"/>
                  </a:solidFill>
                  <a:latin typeface="Helvetica" pitchFamily="-84" charset="0"/>
                  <a:ea typeface="ヒラギノ角ゴ ProN W3" pitchFamily="-84" charset="-128"/>
                  <a:sym typeface="Helvetica" pitchFamily="-84" charset="0"/>
                </a:defRPr>
              </a:lvl3pPr>
              <a:lvl4pPr marL="1600200" indent="-228600" eaLnBrk="0" hangingPunct="0">
                <a:defRPr sz="1200">
                  <a:solidFill>
                    <a:schemeClr val="tx1"/>
                  </a:solidFill>
                  <a:latin typeface="Helvetica" pitchFamily="-84" charset="0"/>
                  <a:ea typeface="ヒラギノ角ゴ ProN W3" pitchFamily="-84" charset="-128"/>
                  <a:sym typeface="Helvetica" pitchFamily="-84" charset="0"/>
                </a:defRPr>
              </a:lvl4pPr>
              <a:lvl5pPr marL="2057400" indent="-228600" eaLnBrk="0" hangingPunct="0">
                <a:defRPr sz="1200">
                  <a:solidFill>
                    <a:schemeClr val="tx1"/>
                  </a:solidFill>
                  <a:latin typeface="Helvetica" pitchFamily="-84" charset="0"/>
                  <a:ea typeface="ヒラギノ角ゴ ProN W3" pitchFamily="-84" charset="-128"/>
                  <a:sym typeface="Helvetica" pitchFamily="-84" charset="0"/>
                </a:defRPr>
              </a:lvl5pPr>
              <a:lvl6pPr marL="25146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6pPr>
              <a:lvl7pPr marL="29718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7pPr>
              <a:lvl8pPr marL="34290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8pPr>
              <a:lvl9pPr marL="38862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9pPr>
            </a:lstStyle>
            <a:p>
              <a:pPr algn="ctr" eaLnBrk="1" hangingPunct="1"/>
              <a:r>
                <a:rPr lang="pt-BR" altLang="pt-BR" sz="1300" dirty="0">
                  <a:solidFill>
                    <a:srgbClr val="000000"/>
                  </a:solidFill>
                  <a:latin typeface="Arial" pitchFamily="34" charset="0"/>
                </a:rPr>
                <a:t>2011</a:t>
              </a:r>
            </a:p>
          </p:txBody>
        </p:sp>
        <p:sp>
          <p:nvSpPr>
            <p:cNvPr id="15" name="CaixaDeTexto 8"/>
            <p:cNvSpPr txBox="1">
              <a:spLocks noChangeArrowheads="1"/>
            </p:cNvSpPr>
            <p:nvPr/>
          </p:nvSpPr>
          <p:spPr bwMode="auto">
            <a:xfrm>
              <a:off x="5611831" y="5589240"/>
              <a:ext cx="86278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Helvetica" pitchFamily="-84" charset="0"/>
                  <a:ea typeface="ヒラギノ角ゴ ProN W3" pitchFamily="-84" charset="-128"/>
                  <a:sym typeface="Helvetica" pitchFamily="-84" charset="0"/>
                </a:defRPr>
              </a:lvl1pPr>
              <a:lvl2pPr marL="742950" indent="-285750" eaLnBrk="0" hangingPunct="0">
                <a:defRPr sz="1200">
                  <a:solidFill>
                    <a:schemeClr val="tx1"/>
                  </a:solidFill>
                  <a:latin typeface="Helvetica" pitchFamily="-84" charset="0"/>
                  <a:ea typeface="ヒラギノ角ゴ ProN W3" pitchFamily="-84" charset="-128"/>
                  <a:sym typeface="Helvetica" pitchFamily="-84" charset="0"/>
                </a:defRPr>
              </a:lvl2pPr>
              <a:lvl3pPr marL="1143000" indent="-228600" eaLnBrk="0" hangingPunct="0">
                <a:defRPr sz="1200">
                  <a:solidFill>
                    <a:schemeClr val="tx1"/>
                  </a:solidFill>
                  <a:latin typeface="Helvetica" pitchFamily="-84" charset="0"/>
                  <a:ea typeface="ヒラギノ角ゴ ProN W3" pitchFamily="-84" charset="-128"/>
                  <a:sym typeface="Helvetica" pitchFamily="-84" charset="0"/>
                </a:defRPr>
              </a:lvl3pPr>
              <a:lvl4pPr marL="1600200" indent="-228600" eaLnBrk="0" hangingPunct="0">
                <a:defRPr sz="1200">
                  <a:solidFill>
                    <a:schemeClr val="tx1"/>
                  </a:solidFill>
                  <a:latin typeface="Helvetica" pitchFamily="-84" charset="0"/>
                  <a:ea typeface="ヒラギノ角ゴ ProN W3" pitchFamily="-84" charset="-128"/>
                  <a:sym typeface="Helvetica" pitchFamily="-84" charset="0"/>
                </a:defRPr>
              </a:lvl4pPr>
              <a:lvl5pPr marL="2057400" indent="-228600" eaLnBrk="0" hangingPunct="0">
                <a:defRPr sz="1200">
                  <a:solidFill>
                    <a:schemeClr val="tx1"/>
                  </a:solidFill>
                  <a:latin typeface="Helvetica" pitchFamily="-84" charset="0"/>
                  <a:ea typeface="ヒラギノ角ゴ ProN W3" pitchFamily="-84" charset="-128"/>
                  <a:sym typeface="Helvetica" pitchFamily="-84" charset="0"/>
                </a:defRPr>
              </a:lvl5pPr>
              <a:lvl6pPr marL="25146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6pPr>
              <a:lvl7pPr marL="29718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7pPr>
              <a:lvl8pPr marL="34290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8pPr>
              <a:lvl9pPr marL="38862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9pPr>
            </a:lstStyle>
            <a:p>
              <a:pPr algn="ctr" eaLnBrk="1" hangingPunct="1"/>
              <a:r>
                <a:rPr lang="pt-BR" altLang="pt-BR" sz="1300" dirty="0">
                  <a:solidFill>
                    <a:srgbClr val="000000"/>
                  </a:solidFill>
                  <a:latin typeface="Arial" pitchFamily="34" charset="0"/>
                </a:rPr>
                <a:t>2015</a:t>
              </a:r>
            </a:p>
          </p:txBody>
        </p:sp>
      </p:grpSp>
      <p:sp>
        <p:nvSpPr>
          <p:cNvPr id="17" name="CaixaDeTexto 16"/>
          <p:cNvSpPr txBox="1"/>
          <p:nvPr/>
        </p:nvSpPr>
        <p:spPr>
          <a:xfrm>
            <a:off x="1170553" y="3717032"/>
            <a:ext cx="1378033" cy="646331"/>
          </a:xfrm>
          <a:prstGeom prst="rect">
            <a:avLst/>
          </a:prstGeom>
          <a:noFill/>
        </p:spPr>
        <p:txBody>
          <a:bodyPr wrap="square" rtlCol="0">
            <a:spAutoFit/>
          </a:bodyPr>
          <a:lstStyle/>
          <a:p>
            <a:pPr algn="ctr"/>
            <a:r>
              <a:rPr lang="pt-BR" b="1" dirty="0">
                <a:solidFill>
                  <a:schemeClr val="accent2"/>
                </a:solidFill>
                <a:effectLst>
                  <a:outerShdw blurRad="38100" dist="38100" dir="2700000" algn="tl">
                    <a:srgbClr val="000000">
                      <a:alpha val="43137"/>
                    </a:srgbClr>
                  </a:outerShdw>
                </a:effectLst>
              </a:rPr>
              <a:t>1,8 livros/ano</a:t>
            </a:r>
          </a:p>
        </p:txBody>
      </p:sp>
    </p:spTree>
    <p:extLst>
      <p:ext uri="{BB962C8B-B14F-4D97-AF65-F5344CB8AC3E}">
        <p14:creationId xmlns:p14="http://schemas.microsoft.com/office/powerpoint/2010/main" val="355607998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44594"/>
            <a:ext cx="6708366" cy="4412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395536" y="332656"/>
            <a:ext cx="7632452" cy="1077218"/>
          </a:xfrm>
          <a:prstGeom prst="rect">
            <a:avLst/>
          </a:prstGeom>
          <a:noFill/>
        </p:spPr>
        <p:txBody>
          <a:bodyPr wrap="square">
            <a:spAutoFit/>
          </a:bodyPr>
          <a:lstStyle/>
          <a:p>
            <a:pPr>
              <a:defRPr/>
            </a:pPr>
            <a:r>
              <a:rPr lang="en-US" sz="3200" b="1" dirty="0">
                <a:solidFill>
                  <a:prstClr val="black"/>
                </a:solidFill>
                <a:effectLst>
                  <a:outerShdw blurRad="38100" dist="38100" dir="2700000" algn="tl">
                    <a:srgbClr val="000000">
                      <a:alpha val="43137"/>
                    </a:srgbClr>
                  </a:outerShdw>
                </a:effectLst>
                <a:latin typeface="Arial" pitchFamily="34" charset="0"/>
                <a:ea typeface="ＭＳ Ｐゴシック" pitchFamily="34" charset="-128"/>
                <a:sym typeface="Helvetica" charset="0"/>
              </a:rPr>
              <a:t>PRINCIPAL MOTIVAÇÃO </a:t>
            </a:r>
          </a:p>
          <a:p>
            <a:pPr>
              <a:defRPr/>
            </a:pPr>
            <a:r>
              <a:rPr lang="en-US" sz="3200" b="1" dirty="0">
                <a:solidFill>
                  <a:prstClr val="black"/>
                </a:solidFill>
                <a:effectLst>
                  <a:outerShdw blurRad="38100" dist="38100" dir="2700000" algn="tl">
                    <a:srgbClr val="000000">
                      <a:alpha val="43137"/>
                    </a:srgbClr>
                  </a:outerShdw>
                </a:effectLst>
                <a:latin typeface="Arial" pitchFamily="34" charset="0"/>
                <a:ea typeface="ＭＳ Ｐゴシック" pitchFamily="34" charset="-128"/>
                <a:sym typeface="Helvetica" charset="0"/>
              </a:rPr>
              <a:t>PARA LER UM LIVRO </a:t>
            </a:r>
            <a:r>
              <a:rPr lang="en-US" sz="2000" b="1" dirty="0">
                <a:solidFill>
                  <a:prstClr val="black"/>
                </a:solidFill>
                <a:effectLst>
                  <a:outerShdw blurRad="38100" dist="38100" dir="2700000" algn="tl">
                    <a:srgbClr val="000000">
                      <a:alpha val="43137"/>
                    </a:srgbClr>
                  </a:outerShdw>
                </a:effectLst>
                <a:latin typeface="Arial" pitchFamily="34" charset="0"/>
                <a:ea typeface="ＭＳ Ｐゴシック" pitchFamily="34" charset="-128"/>
                <a:sym typeface="Helvetica" charset="0"/>
              </a:rPr>
              <a:t>em %</a:t>
            </a:r>
            <a:endParaRPr lang="pt-BR" sz="2000" b="1" dirty="0">
              <a:solidFill>
                <a:prstClr val="black"/>
              </a:solidFill>
              <a:effectLst>
                <a:outerShdw blurRad="38100" dist="38100" dir="2700000" algn="tl">
                  <a:srgbClr val="000000">
                    <a:alpha val="43137"/>
                  </a:srgbClr>
                </a:outerShdw>
              </a:effectLst>
              <a:latin typeface="Arial" pitchFamily="34" charset="0"/>
              <a:ea typeface="ＭＳ Ｐゴシック" pitchFamily="34" charset="-128"/>
              <a:sym typeface="Helvetica" charset="0"/>
            </a:endParaRPr>
          </a:p>
        </p:txBody>
      </p:sp>
      <p:sp>
        <p:nvSpPr>
          <p:cNvPr id="10" name="Retângulo 11"/>
          <p:cNvSpPr>
            <a:spLocks noChangeArrowheads="1"/>
          </p:cNvSpPr>
          <p:nvPr/>
        </p:nvSpPr>
        <p:spPr bwMode="auto">
          <a:xfrm>
            <a:off x="193074" y="6423139"/>
            <a:ext cx="2818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Helvetica" pitchFamily="-84" charset="0"/>
                <a:ea typeface="ヒラギノ角ゴ ProN W3" pitchFamily="-84" charset="-128"/>
                <a:sym typeface="Helvetica" pitchFamily="-84" charset="0"/>
              </a:defRPr>
            </a:lvl1pPr>
            <a:lvl2pPr marL="742950" indent="-285750" eaLnBrk="0" hangingPunct="0">
              <a:defRPr sz="1200">
                <a:solidFill>
                  <a:schemeClr val="tx1"/>
                </a:solidFill>
                <a:latin typeface="Helvetica" pitchFamily="-84" charset="0"/>
                <a:ea typeface="ヒラギノ角ゴ ProN W3" pitchFamily="-84" charset="-128"/>
                <a:sym typeface="Helvetica" pitchFamily="-84" charset="0"/>
              </a:defRPr>
            </a:lvl2pPr>
            <a:lvl3pPr marL="1143000" indent="-228600" eaLnBrk="0" hangingPunct="0">
              <a:defRPr sz="1200">
                <a:solidFill>
                  <a:schemeClr val="tx1"/>
                </a:solidFill>
                <a:latin typeface="Helvetica" pitchFamily="-84" charset="0"/>
                <a:ea typeface="ヒラギノ角ゴ ProN W3" pitchFamily="-84" charset="-128"/>
                <a:sym typeface="Helvetica" pitchFamily="-84" charset="0"/>
              </a:defRPr>
            </a:lvl3pPr>
            <a:lvl4pPr marL="1600200" indent="-228600" eaLnBrk="0" hangingPunct="0">
              <a:defRPr sz="1200">
                <a:solidFill>
                  <a:schemeClr val="tx1"/>
                </a:solidFill>
                <a:latin typeface="Helvetica" pitchFamily="-84" charset="0"/>
                <a:ea typeface="ヒラギノ角ゴ ProN W3" pitchFamily="-84" charset="-128"/>
                <a:sym typeface="Helvetica" pitchFamily="-84" charset="0"/>
              </a:defRPr>
            </a:lvl4pPr>
            <a:lvl5pPr marL="2057400" indent="-228600" eaLnBrk="0" hangingPunct="0">
              <a:defRPr sz="1200">
                <a:solidFill>
                  <a:schemeClr val="tx1"/>
                </a:solidFill>
                <a:latin typeface="Helvetica" pitchFamily="-84" charset="0"/>
                <a:ea typeface="ヒラギノ角ゴ ProN W3" pitchFamily="-84" charset="-128"/>
                <a:sym typeface="Helvetica" pitchFamily="-84" charset="0"/>
              </a:defRPr>
            </a:lvl5pPr>
            <a:lvl6pPr marL="25146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6pPr>
            <a:lvl7pPr marL="29718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7pPr>
            <a:lvl8pPr marL="34290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8pPr>
            <a:lvl9pPr marL="38862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9pPr>
          </a:lstStyle>
          <a:p>
            <a:pPr eaLnBrk="1" hangingPunct="1"/>
            <a:r>
              <a:rPr lang="pt-BR" altLang="pt-BR" sz="1000" dirty="0">
                <a:solidFill>
                  <a:srgbClr val="000000"/>
                </a:solidFill>
                <a:latin typeface="Arial" pitchFamily="34" charset="0"/>
              </a:rPr>
              <a:t>Fonte: Retratos da Leitura no Brasil 2015 - IPL</a:t>
            </a:r>
          </a:p>
        </p:txBody>
      </p:sp>
    </p:spTree>
    <p:extLst>
      <p:ext uri="{BB962C8B-B14F-4D97-AF65-F5344CB8AC3E}">
        <p14:creationId xmlns:p14="http://schemas.microsoft.com/office/powerpoint/2010/main" val="281877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38" y="1569367"/>
            <a:ext cx="5832648" cy="4668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395536" y="332656"/>
            <a:ext cx="7632452" cy="1569660"/>
          </a:xfrm>
          <a:prstGeom prst="rect">
            <a:avLst/>
          </a:prstGeom>
          <a:noFill/>
        </p:spPr>
        <p:txBody>
          <a:bodyPr wrap="square">
            <a:spAutoFit/>
          </a:bodyPr>
          <a:lstStyle/>
          <a:p>
            <a:r>
              <a:rPr lang="pt-BR" sz="3200" b="1" dirty="0">
                <a:solidFill>
                  <a:prstClr val="black"/>
                </a:solidFill>
                <a:effectLst>
                  <a:outerShdw blurRad="38100" dist="38100" dir="2700000" algn="tl">
                    <a:srgbClr val="000000">
                      <a:alpha val="43137"/>
                    </a:srgbClr>
                  </a:outerShdw>
                </a:effectLst>
                <a:latin typeface="Arial" pitchFamily="34" charset="0"/>
                <a:ea typeface="ＭＳ Ｐゴシック" pitchFamily="34" charset="-128"/>
              </a:rPr>
              <a:t>RAZÃO PARA NÃO TER LIDO NOS ÚLTIMOS 3 MESES – </a:t>
            </a:r>
            <a:r>
              <a:rPr lang="pt-BR" sz="3200" b="1" dirty="0">
                <a:solidFill>
                  <a:schemeClr val="accent6"/>
                </a:solidFill>
                <a:effectLst>
                  <a:outerShdw blurRad="38100" dist="38100" dir="2700000" algn="tl">
                    <a:srgbClr val="000000">
                      <a:alpha val="43137"/>
                    </a:srgbClr>
                  </a:outerShdw>
                </a:effectLst>
                <a:latin typeface="Arial" pitchFamily="34" charset="0"/>
                <a:ea typeface="ＭＳ Ｐゴシック" pitchFamily="34" charset="-128"/>
              </a:rPr>
              <a:t>ENTRE OS NÃO LEITORES </a:t>
            </a:r>
            <a:r>
              <a:rPr lang="pt-BR" sz="2000" b="1" dirty="0">
                <a:solidFill>
                  <a:prstClr val="black"/>
                </a:solidFill>
                <a:effectLst>
                  <a:outerShdw blurRad="38100" dist="38100" dir="2700000" algn="tl">
                    <a:srgbClr val="000000">
                      <a:alpha val="43137"/>
                    </a:srgbClr>
                  </a:outerShdw>
                </a:effectLst>
                <a:latin typeface="Arial" pitchFamily="34" charset="0"/>
                <a:ea typeface="ＭＳ Ｐゴシック" pitchFamily="34" charset="-128"/>
              </a:rPr>
              <a:t>em %</a:t>
            </a:r>
            <a:endParaRPr lang="pt-BR" sz="2000" b="1" dirty="0">
              <a:solidFill>
                <a:prstClr val="black"/>
              </a:solidFill>
              <a:effectLst>
                <a:outerShdw blurRad="38100" dist="38100" dir="2700000" algn="tl">
                  <a:srgbClr val="000000">
                    <a:alpha val="43137"/>
                  </a:srgbClr>
                </a:outerShdw>
              </a:effectLst>
              <a:latin typeface="Arial" pitchFamily="34" charset="0"/>
              <a:ea typeface="ＭＳ Ｐゴシック" pitchFamily="34" charset="-128"/>
              <a:sym typeface="Helvetica" charset="0"/>
            </a:endParaRPr>
          </a:p>
        </p:txBody>
      </p:sp>
      <p:sp>
        <p:nvSpPr>
          <p:cNvPr id="6" name="Retângulo 11"/>
          <p:cNvSpPr>
            <a:spLocks noChangeArrowheads="1"/>
          </p:cNvSpPr>
          <p:nvPr/>
        </p:nvSpPr>
        <p:spPr bwMode="auto">
          <a:xfrm>
            <a:off x="193074" y="6423139"/>
            <a:ext cx="2818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Helvetica" pitchFamily="-84" charset="0"/>
                <a:ea typeface="ヒラギノ角ゴ ProN W3" pitchFamily="-84" charset="-128"/>
                <a:sym typeface="Helvetica" pitchFamily="-84" charset="0"/>
              </a:defRPr>
            </a:lvl1pPr>
            <a:lvl2pPr marL="742950" indent="-285750" eaLnBrk="0" hangingPunct="0">
              <a:defRPr sz="1200">
                <a:solidFill>
                  <a:schemeClr val="tx1"/>
                </a:solidFill>
                <a:latin typeface="Helvetica" pitchFamily="-84" charset="0"/>
                <a:ea typeface="ヒラギノ角ゴ ProN W3" pitchFamily="-84" charset="-128"/>
                <a:sym typeface="Helvetica" pitchFamily="-84" charset="0"/>
              </a:defRPr>
            </a:lvl2pPr>
            <a:lvl3pPr marL="1143000" indent="-228600" eaLnBrk="0" hangingPunct="0">
              <a:defRPr sz="1200">
                <a:solidFill>
                  <a:schemeClr val="tx1"/>
                </a:solidFill>
                <a:latin typeface="Helvetica" pitchFamily="-84" charset="0"/>
                <a:ea typeface="ヒラギノ角ゴ ProN W3" pitchFamily="-84" charset="-128"/>
                <a:sym typeface="Helvetica" pitchFamily="-84" charset="0"/>
              </a:defRPr>
            </a:lvl3pPr>
            <a:lvl4pPr marL="1600200" indent="-228600" eaLnBrk="0" hangingPunct="0">
              <a:defRPr sz="1200">
                <a:solidFill>
                  <a:schemeClr val="tx1"/>
                </a:solidFill>
                <a:latin typeface="Helvetica" pitchFamily="-84" charset="0"/>
                <a:ea typeface="ヒラギノ角ゴ ProN W3" pitchFamily="-84" charset="-128"/>
                <a:sym typeface="Helvetica" pitchFamily="-84" charset="0"/>
              </a:defRPr>
            </a:lvl4pPr>
            <a:lvl5pPr marL="2057400" indent="-228600" eaLnBrk="0" hangingPunct="0">
              <a:defRPr sz="1200">
                <a:solidFill>
                  <a:schemeClr val="tx1"/>
                </a:solidFill>
                <a:latin typeface="Helvetica" pitchFamily="-84" charset="0"/>
                <a:ea typeface="ヒラギノ角ゴ ProN W3" pitchFamily="-84" charset="-128"/>
                <a:sym typeface="Helvetica" pitchFamily="-84" charset="0"/>
              </a:defRPr>
            </a:lvl5pPr>
            <a:lvl6pPr marL="25146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6pPr>
            <a:lvl7pPr marL="29718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7pPr>
            <a:lvl8pPr marL="34290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8pPr>
            <a:lvl9pPr marL="38862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9pPr>
          </a:lstStyle>
          <a:p>
            <a:pPr eaLnBrk="1" hangingPunct="1"/>
            <a:r>
              <a:rPr lang="pt-BR" altLang="pt-BR" sz="1000" dirty="0">
                <a:solidFill>
                  <a:srgbClr val="000000"/>
                </a:solidFill>
                <a:latin typeface="Arial" pitchFamily="34" charset="0"/>
              </a:rPr>
              <a:t>Fonte: Retratos da Leitura no Brasil 2015 - IPL</a:t>
            </a:r>
          </a:p>
        </p:txBody>
      </p:sp>
    </p:spTree>
    <p:extLst>
      <p:ext uri="{BB962C8B-B14F-4D97-AF65-F5344CB8AC3E}">
        <p14:creationId xmlns:p14="http://schemas.microsoft.com/office/powerpoint/2010/main" val="3927167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66980"/>
            <a:ext cx="8195350" cy="5191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395536" y="332656"/>
            <a:ext cx="7632452" cy="1077218"/>
          </a:xfrm>
          <a:prstGeom prst="rect">
            <a:avLst/>
          </a:prstGeom>
          <a:noFill/>
        </p:spPr>
        <p:txBody>
          <a:bodyPr wrap="square">
            <a:spAutoFit/>
          </a:bodyPr>
          <a:lstStyle/>
          <a:p>
            <a:r>
              <a:rPr lang="pt-BR" sz="3200" b="1" dirty="0">
                <a:solidFill>
                  <a:prstClr val="black"/>
                </a:solidFill>
                <a:effectLst>
                  <a:outerShdw blurRad="38100" dist="38100" dir="2700000" algn="tl">
                    <a:srgbClr val="000000">
                      <a:alpha val="43137"/>
                    </a:srgbClr>
                  </a:outerShdw>
                </a:effectLst>
                <a:latin typeface="Arial" pitchFamily="34" charset="0"/>
                <a:ea typeface="ＭＳ Ｐゴシック" pitchFamily="34" charset="-128"/>
              </a:rPr>
              <a:t>PERFIL </a:t>
            </a:r>
          </a:p>
          <a:p>
            <a:r>
              <a:rPr lang="pt-BR" sz="3200" b="1" dirty="0">
                <a:solidFill>
                  <a:prstClr val="black"/>
                </a:solidFill>
                <a:effectLst>
                  <a:outerShdw blurRad="38100" dist="38100" dir="2700000" algn="tl">
                    <a:srgbClr val="000000">
                      <a:alpha val="43137"/>
                    </a:srgbClr>
                  </a:outerShdw>
                </a:effectLst>
                <a:latin typeface="Arial" pitchFamily="34" charset="0"/>
                <a:ea typeface="ＭＳ Ｐゴシック" pitchFamily="34" charset="-128"/>
              </a:rPr>
              <a:t>DO </a:t>
            </a:r>
            <a:r>
              <a:rPr lang="pt-BR" sz="3200" b="1" dirty="0">
                <a:solidFill>
                  <a:schemeClr val="tx2"/>
                </a:solidFill>
                <a:effectLst>
                  <a:outerShdw blurRad="38100" dist="38100" dir="2700000" algn="tl">
                    <a:srgbClr val="000000">
                      <a:alpha val="43137"/>
                    </a:srgbClr>
                  </a:outerShdw>
                </a:effectLst>
                <a:latin typeface="Arial" pitchFamily="34" charset="0"/>
                <a:ea typeface="ＭＳ Ｐゴシック" pitchFamily="34" charset="-128"/>
              </a:rPr>
              <a:t>LEITOR</a:t>
            </a:r>
            <a:r>
              <a:rPr lang="pt-BR" sz="3200" b="1" dirty="0">
                <a:solidFill>
                  <a:prstClr val="black"/>
                </a:solidFill>
                <a:effectLst>
                  <a:outerShdw blurRad="38100" dist="38100" dir="2700000" algn="tl">
                    <a:srgbClr val="000000">
                      <a:alpha val="43137"/>
                    </a:srgbClr>
                  </a:outerShdw>
                </a:effectLst>
                <a:latin typeface="Arial" pitchFamily="34" charset="0"/>
                <a:ea typeface="ＭＳ Ｐゴシック" pitchFamily="34" charset="-128"/>
              </a:rPr>
              <a:t> E </a:t>
            </a:r>
            <a:r>
              <a:rPr lang="pt-BR" sz="3200" b="1" dirty="0">
                <a:solidFill>
                  <a:schemeClr val="accent2"/>
                </a:solidFill>
                <a:effectLst>
                  <a:outerShdw blurRad="38100" dist="38100" dir="2700000" algn="tl">
                    <a:srgbClr val="000000">
                      <a:alpha val="43137"/>
                    </a:srgbClr>
                  </a:outerShdw>
                </a:effectLst>
                <a:latin typeface="Arial" pitchFamily="34" charset="0"/>
                <a:ea typeface="ＭＳ Ｐゴシック" pitchFamily="34" charset="-128"/>
              </a:rPr>
              <a:t>NÃO LEITOR </a:t>
            </a:r>
            <a:r>
              <a:rPr lang="pt-BR" sz="2000" b="1" dirty="0">
                <a:solidFill>
                  <a:prstClr val="black"/>
                </a:solidFill>
                <a:effectLst>
                  <a:outerShdw blurRad="38100" dist="38100" dir="2700000" algn="tl">
                    <a:srgbClr val="000000">
                      <a:alpha val="43137"/>
                    </a:srgbClr>
                  </a:outerShdw>
                </a:effectLst>
                <a:latin typeface="Arial" pitchFamily="34" charset="0"/>
                <a:ea typeface="ＭＳ Ｐゴシック" pitchFamily="34" charset="-128"/>
              </a:rPr>
              <a:t>em %</a:t>
            </a:r>
            <a:endParaRPr lang="pt-BR" sz="2000" b="1" dirty="0">
              <a:solidFill>
                <a:prstClr val="black"/>
              </a:solidFill>
              <a:effectLst>
                <a:outerShdw blurRad="38100" dist="38100" dir="2700000" algn="tl">
                  <a:srgbClr val="000000">
                    <a:alpha val="43137"/>
                  </a:srgbClr>
                </a:outerShdw>
              </a:effectLst>
              <a:latin typeface="Arial" pitchFamily="34" charset="0"/>
              <a:ea typeface="ＭＳ Ｐゴシック" pitchFamily="34" charset="-128"/>
              <a:sym typeface="Helvetica" charset="0"/>
            </a:endParaRPr>
          </a:p>
        </p:txBody>
      </p:sp>
      <p:sp>
        <p:nvSpPr>
          <p:cNvPr id="6" name="Retângulo 11"/>
          <p:cNvSpPr>
            <a:spLocks noChangeArrowheads="1"/>
          </p:cNvSpPr>
          <p:nvPr/>
        </p:nvSpPr>
        <p:spPr bwMode="auto">
          <a:xfrm>
            <a:off x="193074" y="6423139"/>
            <a:ext cx="2818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Helvetica" pitchFamily="-84" charset="0"/>
                <a:ea typeface="ヒラギノ角ゴ ProN W3" pitchFamily="-84" charset="-128"/>
                <a:sym typeface="Helvetica" pitchFamily="-84" charset="0"/>
              </a:defRPr>
            </a:lvl1pPr>
            <a:lvl2pPr marL="742950" indent="-285750" eaLnBrk="0" hangingPunct="0">
              <a:defRPr sz="1200">
                <a:solidFill>
                  <a:schemeClr val="tx1"/>
                </a:solidFill>
                <a:latin typeface="Helvetica" pitchFamily="-84" charset="0"/>
                <a:ea typeface="ヒラギノ角ゴ ProN W3" pitchFamily="-84" charset="-128"/>
                <a:sym typeface="Helvetica" pitchFamily="-84" charset="0"/>
              </a:defRPr>
            </a:lvl2pPr>
            <a:lvl3pPr marL="1143000" indent="-228600" eaLnBrk="0" hangingPunct="0">
              <a:defRPr sz="1200">
                <a:solidFill>
                  <a:schemeClr val="tx1"/>
                </a:solidFill>
                <a:latin typeface="Helvetica" pitchFamily="-84" charset="0"/>
                <a:ea typeface="ヒラギノ角ゴ ProN W3" pitchFamily="-84" charset="-128"/>
                <a:sym typeface="Helvetica" pitchFamily="-84" charset="0"/>
              </a:defRPr>
            </a:lvl3pPr>
            <a:lvl4pPr marL="1600200" indent="-228600" eaLnBrk="0" hangingPunct="0">
              <a:defRPr sz="1200">
                <a:solidFill>
                  <a:schemeClr val="tx1"/>
                </a:solidFill>
                <a:latin typeface="Helvetica" pitchFamily="-84" charset="0"/>
                <a:ea typeface="ヒラギノ角ゴ ProN W3" pitchFamily="-84" charset="-128"/>
                <a:sym typeface="Helvetica" pitchFamily="-84" charset="0"/>
              </a:defRPr>
            </a:lvl4pPr>
            <a:lvl5pPr marL="2057400" indent="-228600" eaLnBrk="0" hangingPunct="0">
              <a:defRPr sz="1200">
                <a:solidFill>
                  <a:schemeClr val="tx1"/>
                </a:solidFill>
                <a:latin typeface="Helvetica" pitchFamily="-84" charset="0"/>
                <a:ea typeface="ヒラギノ角ゴ ProN W3" pitchFamily="-84" charset="-128"/>
                <a:sym typeface="Helvetica" pitchFamily="-84" charset="0"/>
              </a:defRPr>
            </a:lvl5pPr>
            <a:lvl6pPr marL="25146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6pPr>
            <a:lvl7pPr marL="29718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7pPr>
            <a:lvl8pPr marL="34290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8pPr>
            <a:lvl9pPr marL="38862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9pPr>
          </a:lstStyle>
          <a:p>
            <a:pPr eaLnBrk="1" hangingPunct="1"/>
            <a:r>
              <a:rPr lang="pt-BR" altLang="pt-BR" sz="1000" dirty="0">
                <a:solidFill>
                  <a:srgbClr val="000000"/>
                </a:solidFill>
                <a:latin typeface="Arial" pitchFamily="34" charset="0"/>
              </a:rPr>
              <a:t>Fonte: Retratos da Leitura no Brasil 2015 - IPL</a:t>
            </a:r>
          </a:p>
        </p:txBody>
      </p:sp>
    </p:spTree>
    <p:extLst>
      <p:ext uri="{BB962C8B-B14F-4D97-AF65-F5344CB8AC3E}">
        <p14:creationId xmlns:p14="http://schemas.microsoft.com/office/powerpoint/2010/main" val="2257861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323528" y="332656"/>
            <a:ext cx="7632452" cy="1569660"/>
          </a:xfrm>
          <a:prstGeom prst="rect">
            <a:avLst/>
          </a:prstGeom>
          <a:noFill/>
        </p:spPr>
        <p:txBody>
          <a:bodyPr wrap="square">
            <a:spAutoFit/>
          </a:bodyPr>
          <a:lstStyle/>
          <a:p>
            <a:r>
              <a:rPr lang="pt-BR" sz="3200" b="1" dirty="0">
                <a:solidFill>
                  <a:prstClr val="black"/>
                </a:solidFill>
                <a:effectLst>
                  <a:outerShdw blurRad="38100" dist="38100" dir="2700000" algn="tl">
                    <a:srgbClr val="000000">
                      <a:alpha val="43137"/>
                    </a:srgbClr>
                  </a:outerShdw>
                </a:effectLst>
                <a:latin typeface="Arial" pitchFamily="34" charset="0"/>
                <a:ea typeface="ＭＳ Ｐゴシック" pitchFamily="34" charset="-128"/>
              </a:rPr>
              <a:t>QUEM MAIS INFLUENCIOU O HÁBITO DE LEITURA: POR PERFIL </a:t>
            </a:r>
            <a:r>
              <a:rPr lang="pt-BR" sz="3200" b="1" dirty="0">
                <a:solidFill>
                  <a:schemeClr val="tx2"/>
                </a:solidFill>
                <a:effectLst>
                  <a:outerShdw blurRad="38100" dist="38100" dir="2700000" algn="tl">
                    <a:srgbClr val="000000">
                      <a:alpha val="43137"/>
                    </a:srgbClr>
                  </a:outerShdw>
                </a:effectLst>
                <a:latin typeface="Arial" pitchFamily="34" charset="0"/>
                <a:ea typeface="ＭＳ Ｐゴシック" pitchFamily="34" charset="-128"/>
              </a:rPr>
              <a:t>LEITOR</a:t>
            </a:r>
            <a:r>
              <a:rPr lang="pt-BR" sz="3200" b="1" dirty="0">
                <a:solidFill>
                  <a:prstClr val="black"/>
                </a:solidFill>
                <a:effectLst>
                  <a:outerShdw blurRad="38100" dist="38100" dir="2700000" algn="tl">
                    <a:srgbClr val="000000">
                      <a:alpha val="43137"/>
                    </a:srgbClr>
                  </a:outerShdw>
                </a:effectLst>
                <a:latin typeface="Arial" pitchFamily="34" charset="0"/>
                <a:ea typeface="ＭＳ Ｐゴシック" pitchFamily="34" charset="-128"/>
              </a:rPr>
              <a:t> X </a:t>
            </a:r>
            <a:r>
              <a:rPr lang="pt-BR" sz="3200" b="1" dirty="0">
                <a:solidFill>
                  <a:schemeClr val="accent2"/>
                </a:solidFill>
                <a:effectLst>
                  <a:outerShdw blurRad="38100" dist="38100" dir="2700000" algn="tl">
                    <a:srgbClr val="000000">
                      <a:alpha val="43137"/>
                    </a:srgbClr>
                  </a:outerShdw>
                </a:effectLst>
                <a:latin typeface="Arial" pitchFamily="34" charset="0"/>
                <a:ea typeface="ＭＳ Ｐゴシック" pitchFamily="34" charset="-128"/>
              </a:rPr>
              <a:t>NÃO LEITOR </a:t>
            </a:r>
            <a:r>
              <a:rPr lang="pt-BR" sz="2000" b="1" dirty="0">
                <a:solidFill>
                  <a:prstClr val="black"/>
                </a:solidFill>
                <a:effectLst>
                  <a:outerShdw blurRad="38100" dist="38100" dir="2700000" algn="tl">
                    <a:srgbClr val="000000">
                      <a:alpha val="43137"/>
                    </a:srgbClr>
                  </a:outerShdw>
                </a:effectLst>
                <a:latin typeface="Arial" pitchFamily="34" charset="0"/>
                <a:ea typeface="ＭＳ Ｐゴシック" pitchFamily="34" charset="-128"/>
              </a:rPr>
              <a:t>em %</a:t>
            </a:r>
            <a:endParaRPr lang="pt-BR" sz="2000" b="1" dirty="0">
              <a:solidFill>
                <a:prstClr val="black"/>
              </a:solidFill>
              <a:effectLst>
                <a:outerShdw blurRad="38100" dist="38100" dir="2700000" algn="tl">
                  <a:srgbClr val="000000">
                    <a:alpha val="43137"/>
                  </a:srgbClr>
                </a:outerShdw>
              </a:effectLst>
              <a:latin typeface="Arial" pitchFamily="34" charset="0"/>
              <a:ea typeface="ＭＳ Ｐゴシック" pitchFamily="34" charset="-128"/>
              <a:sym typeface="Helvetica"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73" y="1889740"/>
            <a:ext cx="7084389" cy="434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ângulo 11"/>
          <p:cNvSpPr>
            <a:spLocks noChangeArrowheads="1"/>
          </p:cNvSpPr>
          <p:nvPr/>
        </p:nvSpPr>
        <p:spPr bwMode="auto">
          <a:xfrm>
            <a:off x="193074" y="6423139"/>
            <a:ext cx="2818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Helvetica" pitchFamily="-84" charset="0"/>
                <a:ea typeface="ヒラギノ角ゴ ProN W3" pitchFamily="-84" charset="-128"/>
                <a:sym typeface="Helvetica" pitchFamily="-84" charset="0"/>
              </a:defRPr>
            </a:lvl1pPr>
            <a:lvl2pPr marL="742950" indent="-285750" eaLnBrk="0" hangingPunct="0">
              <a:defRPr sz="1200">
                <a:solidFill>
                  <a:schemeClr val="tx1"/>
                </a:solidFill>
                <a:latin typeface="Helvetica" pitchFamily="-84" charset="0"/>
                <a:ea typeface="ヒラギノ角ゴ ProN W3" pitchFamily="-84" charset="-128"/>
                <a:sym typeface="Helvetica" pitchFamily="-84" charset="0"/>
              </a:defRPr>
            </a:lvl2pPr>
            <a:lvl3pPr marL="1143000" indent="-228600" eaLnBrk="0" hangingPunct="0">
              <a:defRPr sz="1200">
                <a:solidFill>
                  <a:schemeClr val="tx1"/>
                </a:solidFill>
                <a:latin typeface="Helvetica" pitchFamily="-84" charset="0"/>
                <a:ea typeface="ヒラギノ角ゴ ProN W3" pitchFamily="-84" charset="-128"/>
                <a:sym typeface="Helvetica" pitchFamily="-84" charset="0"/>
              </a:defRPr>
            </a:lvl3pPr>
            <a:lvl4pPr marL="1600200" indent="-228600" eaLnBrk="0" hangingPunct="0">
              <a:defRPr sz="1200">
                <a:solidFill>
                  <a:schemeClr val="tx1"/>
                </a:solidFill>
                <a:latin typeface="Helvetica" pitchFamily="-84" charset="0"/>
                <a:ea typeface="ヒラギノ角ゴ ProN W3" pitchFamily="-84" charset="-128"/>
                <a:sym typeface="Helvetica" pitchFamily="-84" charset="0"/>
              </a:defRPr>
            </a:lvl4pPr>
            <a:lvl5pPr marL="2057400" indent="-228600" eaLnBrk="0" hangingPunct="0">
              <a:defRPr sz="1200">
                <a:solidFill>
                  <a:schemeClr val="tx1"/>
                </a:solidFill>
                <a:latin typeface="Helvetica" pitchFamily="-84" charset="0"/>
                <a:ea typeface="ヒラギノ角ゴ ProN W3" pitchFamily="-84" charset="-128"/>
                <a:sym typeface="Helvetica" pitchFamily="-84" charset="0"/>
              </a:defRPr>
            </a:lvl5pPr>
            <a:lvl6pPr marL="25146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6pPr>
            <a:lvl7pPr marL="29718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7pPr>
            <a:lvl8pPr marL="34290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8pPr>
            <a:lvl9pPr marL="3886200" indent="-228600" eaLnBrk="0" fontAlgn="base" hangingPunct="0">
              <a:spcBef>
                <a:spcPct val="0"/>
              </a:spcBef>
              <a:spcAft>
                <a:spcPct val="0"/>
              </a:spcAft>
              <a:defRPr sz="1200">
                <a:solidFill>
                  <a:schemeClr val="tx1"/>
                </a:solidFill>
                <a:latin typeface="Helvetica" pitchFamily="-84" charset="0"/>
                <a:ea typeface="ヒラギノ角ゴ ProN W3" pitchFamily="-84" charset="-128"/>
                <a:sym typeface="Helvetica" pitchFamily="-84" charset="0"/>
              </a:defRPr>
            </a:lvl9pPr>
          </a:lstStyle>
          <a:p>
            <a:pPr eaLnBrk="1" hangingPunct="1"/>
            <a:r>
              <a:rPr lang="pt-BR" altLang="pt-BR" sz="1000" dirty="0">
                <a:solidFill>
                  <a:srgbClr val="000000"/>
                </a:solidFill>
                <a:latin typeface="Arial" pitchFamily="34" charset="0"/>
              </a:rPr>
              <a:t>Fonte: Retratos da Leitura no Brasil 2015 - IPL</a:t>
            </a:r>
          </a:p>
        </p:txBody>
      </p:sp>
    </p:spTree>
    <p:extLst>
      <p:ext uri="{BB962C8B-B14F-4D97-AF65-F5344CB8AC3E}">
        <p14:creationId xmlns:p14="http://schemas.microsoft.com/office/powerpoint/2010/main" val="5192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4806154"/>
            <a:ext cx="6840760" cy="1647182"/>
          </a:xfrm>
        </p:spPr>
        <p:txBody>
          <a:bodyPr>
            <a:normAutofit/>
          </a:bodyPr>
          <a:lstStyle/>
          <a:p>
            <a:pPr marL="0" indent="0">
              <a:spcBef>
                <a:spcPct val="0"/>
              </a:spcBef>
              <a:buNone/>
            </a:pPr>
            <a:r>
              <a:rPr lang="pt-BR" b="1" dirty="0">
                <a:solidFill>
                  <a:schemeClr val="bg1"/>
                </a:solidFill>
                <a:effectLst>
                  <a:outerShdw blurRad="38100" dist="38100" dir="2700000" algn="tl">
                    <a:srgbClr val="000000">
                      <a:alpha val="43137"/>
                    </a:srgbClr>
                  </a:outerShdw>
                </a:effectLst>
                <a:latin typeface="Arial" pitchFamily="34" charset="0"/>
                <a:ea typeface="ＭＳ Ｐゴシック" pitchFamily="34" charset="-128"/>
              </a:rPr>
              <a:t>COMPORTAMENTO DO SETOR EDITORIAL BRASILEIRO </a:t>
            </a:r>
          </a:p>
          <a:p>
            <a:pPr marL="0" indent="0">
              <a:spcBef>
                <a:spcPct val="0"/>
              </a:spcBef>
              <a:buNone/>
            </a:pPr>
            <a:r>
              <a:rPr lang="pt-BR" b="1" dirty="0">
                <a:solidFill>
                  <a:schemeClr val="bg1"/>
                </a:solidFill>
                <a:effectLst>
                  <a:outerShdw blurRad="38100" dist="38100" dir="2700000" algn="tl">
                    <a:srgbClr val="000000">
                      <a:alpha val="43137"/>
                    </a:srgbClr>
                  </a:outerShdw>
                </a:effectLst>
                <a:latin typeface="Arial" pitchFamily="34" charset="0"/>
                <a:ea typeface="ＭＳ Ｐゴシック" pitchFamily="34" charset="-128"/>
              </a:rPr>
              <a:t>2014/2015 – PESQUISA FIPE</a:t>
            </a:r>
          </a:p>
          <a:p>
            <a:endParaRPr lang="pt-BR"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1672655"/>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4443</TotalTime>
  <Words>1702</Words>
  <Application>Microsoft Office PowerPoint</Application>
  <PresentationFormat>Apresentação na tela (4:3)</PresentationFormat>
  <Paragraphs>212</Paragraphs>
  <Slides>24</Slides>
  <Notes>14</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24</vt:i4>
      </vt:variant>
    </vt:vector>
  </HeadingPairs>
  <TitlesOfParts>
    <vt:vector size="32" baseType="lpstr">
      <vt:lpstr>ＭＳ Ｐゴシック</vt:lpstr>
      <vt:lpstr>Arial</vt:lpstr>
      <vt:lpstr>Calibri</vt:lpstr>
      <vt:lpstr>Franklin Gothic Medium</vt:lpstr>
      <vt:lpstr>Helvetica</vt:lpstr>
      <vt:lpstr>Wingdings</vt:lpstr>
      <vt:lpstr>ヒラギノ角ゴ ProN W3</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POLÍTICAS PÚBLICAS  Projetos de Lei que já circulam na Câmara e no Senado</vt:lpstr>
      <vt:lpstr>Cenário DE 2017...</vt:lpstr>
      <vt:lpstr>O QUE É NECESSÁRIO?</vt:lpstr>
      <vt:lpstr>POLÍTICA NACIONAL DO LIVRO Lei 10.753 – 30/10/2003</vt:lpstr>
      <vt:lpstr>FUNDO PRÓ-LEITURA (PL 1321/2011) </vt:lpstr>
      <vt:lpstr> PNLE – Plano Nacional de Leitura e Escrita (Antigo PNLL) </vt:lpstr>
      <vt:lpstr>MODERNIZAR E AMPLIAR BIBLIOTECAS</vt:lpstr>
      <vt:lpstr>SETOR PRIVADO - INICIATIVAS</vt:lpstr>
      <vt:lpstr>Fortalecimento da Cadeia Produtiva do Livro e Ampliação da Rede de Distribuição de Livros</vt:lpstr>
      <vt:lpstr>FRENTES PARLAMENTARES</vt:lpstr>
      <vt:lpstr>CARLOS DRUMOND DE ANDRADE</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Projeto</dc:title>
  <dc:creator>Cinthia Marcillo Favilla</dc:creator>
  <cp:lastModifiedBy>Mariana Menezes dos Reis</cp:lastModifiedBy>
  <cp:revision>170</cp:revision>
  <cp:lastPrinted>2016-06-28T17:45:30Z</cp:lastPrinted>
  <dcterms:created xsi:type="dcterms:W3CDTF">2013-11-01T20:08:20Z</dcterms:created>
  <dcterms:modified xsi:type="dcterms:W3CDTF">2017-04-18T12:48:54Z</dcterms:modified>
</cp:coreProperties>
</file>