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2" r:id="rId4"/>
    <p:sldId id="273" r:id="rId5"/>
    <p:sldId id="276" r:id="rId6"/>
    <p:sldId id="274" r:id="rId7"/>
    <p:sldId id="275" r:id="rId8"/>
    <p:sldId id="277" r:id="rId9"/>
    <p:sldId id="269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95055" autoAdjust="0"/>
  </p:normalViewPr>
  <p:slideViewPr>
    <p:cSldViewPr snapToGrid="0">
      <p:cViewPr varScale="1">
        <p:scale>
          <a:sx n="103" d="100"/>
          <a:sy n="103" d="100"/>
        </p:scale>
        <p:origin x="138" y="47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050471" y="6356350"/>
            <a:ext cx="1692729" cy="365125"/>
          </a:xfrm>
        </p:spPr>
        <p:txBody>
          <a:bodyPr/>
          <a:lstStyle/>
          <a:p>
            <a:fld id="{E35E6B5A-F611-4089-9E75-3B2EB06473CD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75190" y="6356350"/>
            <a:ext cx="3248024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04857" y="6356350"/>
            <a:ext cx="2405744" cy="365125"/>
          </a:xfrm>
          <a:prstGeom prst="rect">
            <a:avLst/>
          </a:prstGeom>
        </p:spPr>
        <p:txBody>
          <a:bodyPr/>
          <a:lstStyle/>
          <a:p>
            <a:fld id="{C944F360-B4DF-4567-AE27-A2C93988433D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15365" y="3891319"/>
            <a:ext cx="3802463" cy="335801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-135956" y="-140680"/>
            <a:ext cx="8153400" cy="7063808"/>
          </a:xfrm>
          <a:prstGeom prst="rect">
            <a:avLst/>
          </a:prstGeom>
        </p:spPr>
      </p:pic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1164771" y="751114"/>
            <a:ext cx="10853057" cy="1543050"/>
          </a:xfrm>
        </p:spPr>
        <p:txBody>
          <a:bodyPr anchor="b">
            <a:normAutofit/>
          </a:bodyPr>
          <a:lstStyle>
            <a:lvl1pPr algn="ctr">
              <a:defRPr sz="5500">
                <a:latin typeface="+mn-lt"/>
                <a:ea typeface="Kozuka Gothic Pro B" panose="020B0800000000000000" pitchFamily="34" charset="-128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11" name="Subtítulo 2"/>
          <p:cNvSpPr>
            <a:spLocks noGrp="1"/>
          </p:cNvSpPr>
          <p:nvPr>
            <p:ph type="subTitle" idx="1"/>
          </p:nvPr>
        </p:nvSpPr>
        <p:spPr>
          <a:xfrm>
            <a:off x="1254579" y="2669721"/>
            <a:ext cx="7356022" cy="3363686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  <a:ea typeface="Kozuka Gothic Pr6N L" panose="020B0200000000000000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401640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-135956" y="-140680"/>
            <a:ext cx="8153400" cy="70638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32595" y="-187568"/>
            <a:ext cx="2900827" cy="2561769"/>
          </a:xfrm>
          <a:prstGeom prst="rect">
            <a:avLst/>
          </a:prstGeom>
        </p:spPr>
      </p:pic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121499" y="147170"/>
            <a:ext cx="9514868" cy="2061457"/>
          </a:xfrm>
        </p:spPr>
        <p:txBody>
          <a:bodyPr anchor="b"/>
          <a:lstStyle>
            <a:lvl1pPr algn="ctr">
              <a:defRPr sz="6000">
                <a:latin typeface="Arial Black" panose="020B0A040201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11" name="Subtítulo 2"/>
          <p:cNvSpPr>
            <a:spLocks noGrp="1"/>
          </p:cNvSpPr>
          <p:nvPr>
            <p:ph type="subTitle" idx="1"/>
          </p:nvPr>
        </p:nvSpPr>
        <p:spPr>
          <a:xfrm>
            <a:off x="234043" y="2702379"/>
            <a:ext cx="11808278" cy="2751364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 dirty="0"/>
          </a:p>
        </p:txBody>
      </p:sp>
      <p:sp>
        <p:nvSpPr>
          <p:cNvPr id="1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52398" y="6437250"/>
            <a:ext cx="2011138" cy="365125"/>
          </a:xfrm>
        </p:spPr>
        <p:txBody>
          <a:bodyPr/>
          <a:lstStyle/>
          <a:p>
            <a:fld id="{855391A6-4A30-4DA8-A2E5-0867FE38EB34}" type="datetimeFigureOut">
              <a:rPr lang="pt-BR" smtClean="0"/>
              <a:t>16/05/2017</a:t>
            </a:fld>
            <a:endParaRPr lang="pt-BR"/>
          </a:p>
        </p:txBody>
      </p:sp>
      <p:sp>
        <p:nvSpPr>
          <p:cNvPr id="1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238047" y="6437249"/>
            <a:ext cx="2701346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5013904" y="6439517"/>
            <a:ext cx="2743200" cy="365125"/>
          </a:xfrm>
        </p:spPr>
        <p:txBody>
          <a:bodyPr/>
          <a:lstStyle/>
          <a:p>
            <a:fld id="{2DEAF546-B5B4-479A-BAD8-150420C5A7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64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100" y="1391613"/>
            <a:ext cx="10951386" cy="1325563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9906" y="-1245582"/>
            <a:ext cx="5000580" cy="3221414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5400000">
            <a:off x="5872069" y="430493"/>
            <a:ext cx="447862" cy="12192000"/>
          </a:xfrm>
          <a:prstGeom prst="rect">
            <a:avLst/>
          </a:prstGeom>
        </p:spPr>
      </p:pic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1099100" y="2717176"/>
            <a:ext cx="10951386" cy="3585386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10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099100" y="6378122"/>
            <a:ext cx="2215601" cy="365125"/>
          </a:xfrm>
        </p:spPr>
        <p:txBody>
          <a:bodyPr/>
          <a:lstStyle>
            <a:lvl1pPr>
              <a:defRPr b="1"/>
            </a:lvl1pPr>
          </a:lstStyle>
          <a:p>
            <a:fld id="{E35E6B5A-F611-4089-9E75-3B2EB06473CD}" type="datetimeFigureOut">
              <a:rPr lang="pt-BR" smtClean="0"/>
              <a:pPr/>
              <a:t>16/05/2017</a:t>
            </a:fld>
            <a:endParaRPr lang="pt-BR" dirty="0"/>
          </a:p>
        </p:txBody>
      </p:sp>
      <p:sp>
        <p:nvSpPr>
          <p:cNvPr id="11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60338" y="6378122"/>
            <a:ext cx="3225518" cy="365125"/>
          </a:xfrm>
        </p:spPr>
        <p:txBody>
          <a:bodyPr/>
          <a:lstStyle>
            <a:lvl1pPr>
              <a:defRPr b="1"/>
            </a:lvl1pPr>
          </a:lstStyle>
          <a:p>
            <a:endParaRPr lang="pt-BR" dirty="0"/>
          </a:p>
        </p:txBody>
      </p:sp>
      <p:sp>
        <p:nvSpPr>
          <p:cNvPr id="12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85857" y="6382658"/>
            <a:ext cx="3105149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C944F360-B4DF-4567-AE27-A2C93988433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742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99100" y="365125"/>
            <a:ext cx="109513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99100" y="1825625"/>
            <a:ext cx="8591907" cy="3789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99100" y="6356350"/>
            <a:ext cx="2182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E6B5A-F611-4089-9E75-3B2EB06473CD}" type="datetimeFigureOut">
              <a:rPr lang="pt-BR" smtClean="0"/>
              <a:t>16/05/2017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60338" y="6356350"/>
            <a:ext cx="29261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36542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4F360-B4DF-4567-AE27-A2C9398843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514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Kozuka Gothic Pro B" panose="020B0800000000000000" pitchFamily="34" charset="-128"/>
          <a:ea typeface="Kozuka Gothic Pro B" panose="020B08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50150" y="751114"/>
            <a:ext cx="9950246" cy="1543050"/>
          </a:xfrm>
        </p:spPr>
        <p:txBody>
          <a:bodyPr>
            <a:normAutofit fontScale="90000"/>
          </a:bodyPr>
          <a:lstStyle/>
          <a:p>
            <a:pPr algn="r"/>
            <a:r>
              <a:rPr lang="pt-BR" b="1" dirty="0"/>
              <a:t>PNATE – Programa Nacional de Apoio ao Transporte Escolar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332801" y="2417752"/>
            <a:ext cx="7336040" cy="1881294"/>
          </a:xfrm>
        </p:spPr>
        <p:txBody>
          <a:bodyPr/>
          <a:lstStyle/>
          <a:p>
            <a:pPr marL="0" indent="0" algn="r">
              <a:buNone/>
            </a:pPr>
            <a:r>
              <a:rPr lang="pt-BR" b="1" dirty="0" smtClean="0"/>
              <a:t>Roque Antônio Mattei</a:t>
            </a:r>
            <a:endParaRPr lang="pt-BR" b="1" dirty="0"/>
          </a:p>
          <a:p>
            <a:pPr marL="0" indent="0" algn="r">
              <a:buNone/>
            </a:pPr>
            <a:r>
              <a:rPr lang="pt-BR" dirty="0"/>
              <a:t>Dirigente Municipal de Educação de e </a:t>
            </a:r>
            <a:r>
              <a:rPr lang="pt-BR" dirty="0" smtClean="0"/>
              <a:t>Joinville </a:t>
            </a:r>
            <a:r>
              <a:rPr lang="pt-BR" dirty="0"/>
              <a:t>e                 </a:t>
            </a:r>
            <a:r>
              <a:rPr lang="pt-BR" dirty="0" smtClean="0"/>
              <a:t>Presidente </a:t>
            </a:r>
            <a:r>
              <a:rPr lang="pt-BR" dirty="0"/>
              <a:t>da </a:t>
            </a:r>
            <a:r>
              <a:rPr lang="pt-BR" dirty="0" err="1"/>
              <a:t>Undime</a:t>
            </a:r>
            <a:r>
              <a:rPr lang="pt-BR" dirty="0"/>
              <a:t> SC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0513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100" y="775390"/>
            <a:ext cx="10951386" cy="1325563"/>
          </a:xfrm>
        </p:spPr>
        <p:txBody>
          <a:bodyPr/>
          <a:lstStyle/>
          <a:p>
            <a:r>
              <a:rPr lang="pt-BR" b="1" dirty="0">
                <a:latin typeface="+mj-lt"/>
                <a:cs typeface="Arial" pitchFamily="34" charset="0"/>
              </a:rPr>
              <a:t>Marcos legais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9100" y="2150652"/>
            <a:ext cx="10951386" cy="3585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Constituição Federal</a:t>
            </a:r>
          </a:p>
          <a:p>
            <a:pPr marL="0" indent="0">
              <a:buNone/>
            </a:pPr>
            <a:r>
              <a:rPr lang="pt-BR" dirty="0"/>
              <a:t>Art. 1º A República Federativa do Brasil, </a:t>
            </a:r>
            <a:r>
              <a:rPr lang="pt-BR" b="1" dirty="0"/>
              <a:t>formada pela união indissolúvel dos Estados e Municípios e do Distrito Federal</a:t>
            </a:r>
            <a:r>
              <a:rPr lang="pt-BR" dirty="0"/>
              <a:t>, constitui-se em Estado Democrático de Direito </a:t>
            </a:r>
            <a:r>
              <a:rPr lang="pt-BR" dirty="0" smtClean="0"/>
              <a:t>(. </a:t>
            </a:r>
            <a:r>
              <a:rPr lang="pt-BR" dirty="0"/>
              <a:t>. </a:t>
            </a:r>
            <a:r>
              <a:rPr lang="pt-BR" dirty="0" smtClean="0"/>
              <a:t>.)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Art. 18. A organização político-administrativa da República Federativa do Brasil </a:t>
            </a:r>
            <a:r>
              <a:rPr lang="pt-BR" b="1" dirty="0"/>
              <a:t>compreende a União, os Estados, o Distrito Federal e os Municípios, todos autônomos</a:t>
            </a:r>
            <a:r>
              <a:rPr lang="pt-BR" dirty="0"/>
              <a:t>, nos termos desta Constituição.</a:t>
            </a:r>
          </a:p>
        </p:txBody>
      </p:sp>
    </p:spTree>
    <p:extLst>
      <p:ext uri="{BB962C8B-B14F-4D97-AF65-F5344CB8AC3E}">
        <p14:creationId xmlns:p14="http://schemas.microsoft.com/office/powerpoint/2010/main" val="4039756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100" y="775390"/>
            <a:ext cx="10951386" cy="1325563"/>
          </a:xfrm>
        </p:spPr>
        <p:txBody>
          <a:bodyPr/>
          <a:lstStyle/>
          <a:p>
            <a:r>
              <a:rPr lang="pt-BR" b="1" dirty="0">
                <a:latin typeface="+mj-lt"/>
                <a:cs typeface="Arial" pitchFamily="34" charset="0"/>
              </a:rPr>
              <a:t>A realidade 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9100" y="2150651"/>
            <a:ext cx="10897430" cy="44389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O transporte escolar surgiu no país para garantir </a:t>
            </a:r>
            <a:r>
              <a:rPr lang="pt-BR"/>
              <a:t>o </a:t>
            </a:r>
            <a:r>
              <a:rPr lang="pt-BR" smtClean="0"/>
              <a:t>acesso </a:t>
            </a:r>
            <a:r>
              <a:rPr lang="pt-BR" dirty="0"/>
              <a:t>à educação para os estudantes residentes no meio rural;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O tempo </a:t>
            </a:r>
            <a:r>
              <a:rPr lang="pt-BR" dirty="0" smtClean="0"/>
              <a:t>passou, </a:t>
            </a:r>
            <a:r>
              <a:rPr lang="pt-BR" dirty="0"/>
              <a:t>ajustes foram realizados na oferta da educação no campo;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As Redes Municipais mantiveram a maior parte de suas unidades escolares no meio rural e construíram novas escolas nas regiões urbanas onde cresceu a população. As Redes Estaduais não realizaram o mesmo esforço e atualmente têm poucas escolas no meio rural e as suas unidades, geralmente, não estão em todos os bairros o que impulsiona a necessidade de transporte escolar</a:t>
            </a:r>
          </a:p>
        </p:txBody>
      </p:sp>
    </p:spTree>
    <p:extLst>
      <p:ext uri="{BB962C8B-B14F-4D97-AF65-F5344CB8AC3E}">
        <p14:creationId xmlns:p14="http://schemas.microsoft.com/office/powerpoint/2010/main" val="4267249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100" y="775390"/>
            <a:ext cx="10951386" cy="1325563"/>
          </a:xfrm>
        </p:spPr>
        <p:txBody>
          <a:bodyPr/>
          <a:lstStyle/>
          <a:p>
            <a:r>
              <a:rPr lang="pt-BR" b="1" dirty="0">
                <a:latin typeface="+mj-lt"/>
                <a:cs typeface="Arial" pitchFamily="34" charset="0"/>
              </a:rPr>
              <a:t>A realidade . . .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9100" y="2150651"/>
            <a:ext cx="10897430" cy="44389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O PNATE surgiu para cumprir o disposto no art</a:t>
            </a:r>
            <a:r>
              <a:rPr lang="pt-BR" dirty="0" smtClean="0"/>
              <a:t>. 211 </a:t>
            </a:r>
            <a:r>
              <a:rPr lang="pt-BR" dirty="0"/>
              <a:t>da Constituição Federal (responsabilidade suplementar da União) e infelizmente representa uma pequena parcela do que realmente é aplicado em transporte escolar;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Previsão do PNATE para 2017 </a:t>
            </a:r>
            <a:r>
              <a:rPr lang="pt-BR" sz="1800" dirty="0"/>
              <a:t>(dados FNDE):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1900" dirty="0"/>
              <a:t>*Desde 2010 o valor do PNATE é transferido para o ente que presta o serviço (uma vitória dos municípios)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117653"/>
              </p:ext>
            </p:extLst>
          </p:nvPr>
        </p:nvGraphicFramePr>
        <p:xfrm>
          <a:off x="1564860" y="4290634"/>
          <a:ext cx="3404705" cy="1430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3957">
                  <a:extLst>
                    <a:ext uri="{9D8B030D-6E8A-4147-A177-3AD203B41FA5}">
                      <a16:colId xmlns:a16="http://schemas.microsoft.com/office/drawing/2014/main" xmlns="" val="3964632302"/>
                    </a:ext>
                  </a:extLst>
                </a:gridCol>
                <a:gridCol w="1510748">
                  <a:extLst>
                    <a:ext uri="{9D8B030D-6E8A-4147-A177-3AD203B41FA5}">
                      <a16:colId xmlns:a16="http://schemas.microsoft.com/office/drawing/2014/main" xmlns="" val="3803603537"/>
                    </a:ext>
                  </a:extLst>
                </a:gridCol>
              </a:tblGrid>
              <a:tr h="476995">
                <a:tc gridSpan="2">
                  <a:txBody>
                    <a:bodyPr/>
                    <a:lstStyle/>
                    <a:p>
                      <a:r>
                        <a:rPr lang="pt-BR" dirty="0"/>
                        <a:t>Nº de estudantes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41216"/>
                  </a:ext>
                </a:extLst>
              </a:tr>
              <a:tr h="476995">
                <a:tc>
                  <a:txBody>
                    <a:bodyPr/>
                    <a:lstStyle/>
                    <a:p>
                      <a:r>
                        <a:rPr lang="pt-BR" b="1" dirty="0"/>
                        <a:t>Municipais</a:t>
                      </a:r>
                    </a:p>
                  </a:txBody>
                  <a:tcPr marL="288000" marR="6350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2.977.147</a:t>
                      </a:r>
                    </a:p>
                  </a:txBody>
                  <a:tcPr marL="6350" marR="6350" marT="6350" anchor="ctr"/>
                </a:tc>
                <a:extLst>
                  <a:ext uri="{0D108BD9-81ED-4DB2-BD59-A6C34878D82A}">
                    <a16:rowId xmlns:a16="http://schemas.microsoft.com/office/drawing/2014/main" xmlns="" val="639949471"/>
                  </a:ext>
                </a:extLst>
              </a:tr>
              <a:tr h="476995">
                <a:tc>
                  <a:txBody>
                    <a:bodyPr/>
                    <a:lstStyle/>
                    <a:p>
                      <a:r>
                        <a:rPr lang="pt-BR" b="1" dirty="0"/>
                        <a:t>Estaduais</a:t>
                      </a:r>
                    </a:p>
                  </a:txBody>
                  <a:tcPr marL="288000" marR="6350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1.562.882</a:t>
                      </a:r>
                    </a:p>
                  </a:txBody>
                  <a:tcPr marL="6350" marR="6350" marT="6350" anchor="ctr"/>
                </a:tc>
                <a:extLst>
                  <a:ext uri="{0D108BD9-81ED-4DB2-BD59-A6C34878D82A}">
                    <a16:rowId xmlns:a16="http://schemas.microsoft.com/office/drawing/2014/main" xmlns="" val="729059068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842748"/>
              </p:ext>
            </p:extLst>
          </p:nvPr>
        </p:nvGraphicFramePr>
        <p:xfrm>
          <a:off x="5285409" y="4290633"/>
          <a:ext cx="4136887" cy="1430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4290">
                  <a:extLst>
                    <a:ext uri="{9D8B030D-6E8A-4147-A177-3AD203B41FA5}">
                      <a16:colId xmlns:a16="http://schemas.microsoft.com/office/drawing/2014/main" xmlns="" val="3964632302"/>
                    </a:ext>
                  </a:extLst>
                </a:gridCol>
                <a:gridCol w="2132597">
                  <a:extLst>
                    <a:ext uri="{9D8B030D-6E8A-4147-A177-3AD203B41FA5}">
                      <a16:colId xmlns:a16="http://schemas.microsoft.com/office/drawing/2014/main" xmlns="" val="3803603537"/>
                    </a:ext>
                  </a:extLst>
                </a:gridCol>
              </a:tblGrid>
              <a:tr h="476995">
                <a:tc gridSpan="2">
                  <a:txBody>
                    <a:bodyPr/>
                    <a:lstStyle/>
                    <a:p>
                      <a:r>
                        <a:rPr lang="pt-BR" dirty="0"/>
                        <a:t>Valor a ser destinado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41216"/>
                  </a:ext>
                </a:extLst>
              </a:tr>
              <a:tr h="476995">
                <a:tc>
                  <a:txBody>
                    <a:bodyPr/>
                    <a:lstStyle/>
                    <a:p>
                      <a:r>
                        <a:rPr lang="pt-BR" b="1" dirty="0"/>
                        <a:t>Municipais</a:t>
                      </a:r>
                    </a:p>
                  </a:txBody>
                  <a:tcPr marL="288000" marR="6350" marT="635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R$ 411.140.173,58 </a:t>
                      </a:r>
                    </a:p>
                  </a:txBody>
                  <a:tcPr marL="6350" marR="6350" marT="6350" anchor="ctr"/>
                </a:tc>
                <a:extLst>
                  <a:ext uri="{0D108BD9-81ED-4DB2-BD59-A6C34878D82A}">
                    <a16:rowId xmlns:a16="http://schemas.microsoft.com/office/drawing/2014/main" xmlns="" val="639949471"/>
                  </a:ext>
                </a:extLst>
              </a:tr>
              <a:tr h="476995">
                <a:tc>
                  <a:txBody>
                    <a:bodyPr/>
                    <a:lstStyle/>
                    <a:p>
                      <a:r>
                        <a:rPr lang="pt-BR" b="1" dirty="0"/>
                        <a:t>Estaduais</a:t>
                      </a:r>
                    </a:p>
                  </a:txBody>
                  <a:tcPr marL="288000" marR="6350" marT="635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R$ 210.300.272,92 </a:t>
                      </a:r>
                    </a:p>
                  </a:txBody>
                  <a:tcPr marL="6350" marR="6350" marT="6350" anchor="ctr"/>
                </a:tc>
                <a:extLst>
                  <a:ext uri="{0D108BD9-81ED-4DB2-BD59-A6C34878D82A}">
                    <a16:rowId xmlns:a16="http://schemas.microsoft.com/office/drawing/2014/main" xmlns="" val="729059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29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100" y="775390"/>
            <a:ext cx="10951386" cy="1325563"/>
          </a:xfrm>
        </p:spPr>
        <p:txBody>
          <a:bodyPr/>
          <a:lstStyle/>
          <a:p>
            <a:r>
              <a:rPr lang="pt-BR" b="1" dirty="0">
                <a:latin typeface="+mj-lt"/>
                <a:cs typeface="Arial" pitchFamily="34" charset="0"/>
              </a:rPr>
              <a:t>A realidade . . .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9100" y="2150651"/>
            <a:ext cx="10897430" cy="44389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Atualmente, o gasto anual com o transporte de cada estudante ultrapassa R$ 1.100,00 / ano;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A transferência voluntária da União por meio do PNATE para 2017 alcança em média 15% deste valor (e onde o gasto per capita dos municípios é maior, então a diferença é preocupante)</a:t>
            </a:r>
            <a:endParaRPr lang="pt-BR" sz="1800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3526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100" y="775390"/>
            <a:ext cx="10951386" cy="1325563"/>
          </a:xfrm>
        </p:spPr>
        <p:txBody>
          <a:bodyPr/>
          <a:lstStyle/>
          <a:p>
            <a:r>
              <a:rPr lang="pt-BR" b="1" dirty="0">
                <a:latin typeface="+mj-lt"/>
                <a:cs typeface="Arial" pitchFamily="34" charset="0"/>
              </a:rPr>
              <a:t>Marcos legais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9100" y="2150652"/>
            <a:ext cx="10951386" cy="3585386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	LDB (9394/1996)</a:t>
            </a:r>
          </a:p>
          <a:p>
            <a:pPr marL="0" indent="0">
              <a:buNone/>
            </a:pPr>
            <a:r>
              <a:rPr lang="pt-BR" dirty="0"/>
              <a:t>Art. 10. Os Estados incumbir-se-ão de:</a:t>
            </a:r>
          </a:p>
          <a:p>
            <a:pPr marL="0" indent="0">
              <a:buNone/>
            </a:pPr>
            <a:r>
              <a:rPr lang="pt-BR" dirty="0"/>
              <a:t>VII - </a:t>
            </a:r>
            <a:r>
              <a:rPr lang="pt-BR" b="1" dirty="0"/>
              <a:t>assumir o transporte escolar dos alunos da rede estadual</a:t>
            </a:r>
            <a:r>
              <a:rPr lang="pt-BR" dirty="0"/>
              <a:t>.               (Incluído pela Lei nº 10.709, de 31.7.2003)</a:t>
            </a:r>
          </a:p>
          <a:p>
            <a:pPr marL="0" indent="0">
              <a:buNone/>
            </a:pPr>
            <a:r>
              <a:rPr lang="pt-BR" dirty="0"/>
              <a:t>Art. 11. Os municípios incumbir-se-ão de:</a:t>
            </a:r>
          </a:p>
          <a:p>
            <a:pPr marL="0" indent="0">
              <a:buNone/>
            </a:pPr>
            <a:r>
              <a:rPr lang="pt-BR" b="1" dirty="0"/>
              <a:t>VI - assumir o transporte escolar dos alunos da rede municipal.          </a:t>
            </a:r>
            <a:r>
              <a:rPr lang="pt-BR" dirty="0"/>
              <a:t>(Incluído pela Lei nº 10.709, de 31.7.2003)</a:t>
            </a:r>
          </a:p>
        </p:txBody>
      </p:sp>
    </p:spTree>
    <p:extLst>
      <p:ext uri="{BB962C8B-B14F-4D97-AF65-F5344CB8AC3E}">
        <p14:creationId xmlns:p14="http://schemas.microsoft.com/office/powerpoint/2010/main" val="1143050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100" y="775390"/>
            <a:ext cx="10951386" cy="1325563"/>
          </a:xfrm>
        </p:spPr>
        <p:txBody>
          <a:bodyPr/>
          <a:lstStyle/>
          <a:p>
            <a:r>
              <a:rPr lang="pt-BR" b="1" dirty="0">
                <a:latin typeface="+mj-lt"/>
                <a:cs typeface="Arial" pitchFamily="34" charset="0"/>
              </a:rPr>
              <a:t>Marcos legais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9100" y="2150651"/>
            <a:ext cx="10897430" cy="4438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u="sng" dirty="0"/>
              <a:t>O que pode ser feito com o </a:t>
            </a:r>
            <a:r>
              <a:rPr lang="pt-BR" u="sng" dirty="0" err="1"/>
              <a:t>Fundeb</a:t>
            </a:r>
            <a:r>
              <a:rPr lang="pt-BR" u="sng" dirty="0"/>
              <a:t> e os 25% em MDE:</a:t>
            </a:r>
          </a:p>
          <a:p>
            <a:pPr marL="0" indent="0">
              <a:buNone/>
            </a:pPr>
            <a:r>
              <a:rPr lang="pt-BR" dirty="0"/>
              <a:t>Art. 70. </a:t>
            </a:r>
            <a:r>
              <a:rPr lang="pt-BR" b="1" dirty="0"/>
              <a:t>Considerar-se-ão como de manutenção e desenvolvimento do ensino</a:t>
            </a:r>
            <a:r>
              <a:rPr lang="pt-BR" dirty="0"/>
              <a:t> as despesas realizadas com vistas à consecução dos objetivos básicos das instituições educacionais de todos os níveis, compreendendo as que se destinam a:</a:t>
            </a:r>
          </a:p>
          <a:p>
            <a:pPr marL="0" indent="0">
              <a:buNone/>
            </a:pPr>
            <a:r>
              <a:rPr lang="pt-BR" dirty="0"/>
              <a:t>VIII - aquisição de material didático-escolar e </a:t>
            </a:r>
            <a:r>
              <a:rPr lang="pt-BR" b="1" dirty="0"/>
              <a:t>manutenção de programas de transporte escolar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1515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100" y="775390"/>
            <a:ext cx="10951386" cy="1325563"/>
          </a:xfrm>
        </p:spPr>
        <p:txBody>
          <a:bodyPr/>
          <a:lstStyle/>
          <a:p>
            <a:r>
              <a:rPr lang="pt-BR" b="1" dirty="0">
                <a:latin typeface="+mj-lt"/>
                <a:cs typeface="Arial" pitchFamily="34" charset="0"/>
              </a:rPr>
              <a:t>As propostas dos </a:t>
            </a:r>
            <a:r>
              <a:rPr lang="pt-BR" b="1" dirty="0" err="1">
                <a:latin typeface="+mj-lt"/>
                <a:cs typeface="Arial" pitchFamily="34" charset="0"/>
              </a:rPr>
              <a:t>PLs</a:t>
            </a:r>
            <a:endParaRPr lang="pt-BR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9100" y="2150651"/>
            <a:ext cx="10897430" cy="44389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Equivocadas diante do cenário atual da educação brasileira, principalmente no contexto do cumprimento do PNE e dos </a:t>
            </a:r>
            <a:r>
              <a:rPr lang="pt-BR" dirty="0" err="1"/>
              <a:t>PMEs</a:t>
            </a:r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Infringem a Constituição Federal (art. 212 que define o que é MDE) e a Lei de Diretrizes e Bases da Educação – LDB (art. 70)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 Oneram e desequilibram ainda mais a realidade orçamentário-financeira dos municípios</a:t>
            </a:r>
          </a:p>
        </p:txBody>
      </p:sp>
    </p:spTree>
    <p:extLst>
      <p:ext uri="{BB962C8B-B14F-4D97-AF65-F5344CB8AC3E}">
        <p14:creationId xmlns:p14="http://schemas.microsoft.com/office/powerpoint/2010/main" val="1426925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Obrigado 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undimenacional@undime.org.br</a:t>
            </a:r>
          </a:p>
          <a:p>
            <a:pPr marL="0" indent="0">
              <a:buNone/>
            </a:pPr>
            <a:r>
              <a:rPr lang="pt-BR" dirty="0"/>
              <a:t>www.undime.org.br</a:t>
            </a:r>
          </a:p>
          <a:p>
            <a:pPr marL="0" indent="0">
              <a:buNone/>
            </a:pPr>
            <a:r>
              <a:rPr lang="pt-BR" dirty="0"/>
              <a:t>https://www.facebook.com/undime</a:t>
            </a:r>
          </a:p>
          <a:p>
            <a:pPr marL="0" indent="0">
              <a:buNone/>
            </a:pPr>
            <a:r>
              <a:rPr lang="pt-BR" dirty="0"/>
              <a:t>https://twitter.com/undime</a:t>
            </a:r>
          </a:p>
          <a:p>
            <a:pPr marL="0" indent="0">
              <a:buNone/>
            </a:pPr>
            <a:r>
              <a:rPr lang="pt-BR" dirty="0"/>
              <a:t>https://www.youtube.com/user/undimenac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04265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3" id="{C20F96A5-BBF1-42AE-AD67-DA62D782910F}" vid="{C97BABD0-537C-4E86-A253-B64139E562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01</Template>
  <TotalTime>938</TotalTime>
  <Words>500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Kozuka Gothic Pr6N L</vt:lpstr>
      <vt:lpstr>Kozuka Gothic Pro B</vt:lpstr>
      <vt:lpstr>Wingdings</vt:lpstr>
      <vt:lpstr>Tema do Office</vt:lpstr>
      <vt:lpstr>PNATE – Programa Nacional de Apoio ao Transporte Escolar</vt:lpstr>
      <vt:lpstr>Marcos legais</vt:lpstr>
      <vt:lpstr>A realidade </vt:lpstr>
      <vt:lpstr>A realidade . . .</vt:lpstr>
      <vt:lpstr>A realidade . . .</vt:lpstr>
      <vt:lpstr>Marcos legais</vt:lpstr>
      <vt:lpstr>Marcos legais</vt:lpstr>
      <vt:lpstr>As propostas dos PLs</vt:lpstr>
      <vt:lpstr>Obrigado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Silva</dc:creator>
  <cp:lastModifiedBy>Mariana Menezes dos Reis</cp:lastModifiedBy>
  <cp:revision>28</cp:revision>
  <dcterms:created xsi:type="dcterms:W3CDTF">2017-03-27T20:51:53Z</dcterms:created>
  <dcterms:modified xsi:type="dcterms:W3CDTF">2017-05-16T12:58:53Z</dcterms:modified>
</cp:coreProperties>
</file>