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1313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0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88298" y="1560986"/>
            <a:ext cx="2317412" cy="23152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064225" y="1566154"/>
            <a:ext cx="2317413" cy="23152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452190" y="1571250"/>
            <a:ext cx="2317412" cy="23152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88298" y="3971206"/>
            <a:ext cx="2317412" cy="23152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676262" y="3971206"/>
            <a:ext cx="2317412" cy="23152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64225" y="3960943"/>
            <a:ext cx="2317413" cy="23152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452190" y="3960943"/>
            <a:ext cx="2317412" cy="23152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76262" y="1560986"/>
            <a:ext cx="2317412" cy="231529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laceholder 2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4577629" y="1623138"/>
            <a:ext cx="7637238" cy="29084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7"/>
          <p:cNvSpPr>
            <a:spLocks noGrp="1"/>
          </p:cNvSpPr>
          <p:nvPr>
            <p:ph type="pic" sz="half" idx="13"/>
          </p:nvPr>
        </p:nvSpPr>
        <p:spPr>
          <a:xfrm>
            <a:off x="2" y="1"/>
            <a:ext cx="6089647" cy="3937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4064001"/>
            <a:ext cx="2953961" cy="2794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131716" y="4064001"/>
            <a:ext cx="2953961" cy="2794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o do Título"/>
          <p:cNvSpPr txBox="1">
            <a:spLocks noGrp="1"/>
          </p:cNvSpPr>
          <p:nvPr>
            <p:ph type="title"/>
          </p:nvPr>
        </p:nvSpPr>
        <p:spPr>
          <a:xfrm>
            <a:off x="2209799" y="2455068"/>
            <a:ext cx="7772402" cy="1102520"/>
          </a:xfrm>
          <a:prstGeom prst="rect">
            <a:avLst/>
          </a:prstGeom>
        </p:spPr>
        <p:txBody>
          <a:bodyPr/>
          <a:lstStyle>
            <a:lvl1pPr algn="ctr" defTabSz="1219200">
              <a:lnSpc>
                <a:spcPct val="100000"/>
              </a:lnSpc>
              <a:defRPr sz="5600"/>
            </a:lvl1pPr>
          </a:lstStyle>
          <a:p>
            <a:r>
              <a:t>Texto do Título</a:t>
            </a:r>
          </a:p>
        </p:txBody>
      </p:sp>
      <p:sp>
        <p:nvSpPr>
          <p:cNvPr id="14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895599" y="3771899"/>
            <a:ext cx="6400801" cy="1314451"/>
          </a:xfrm>
          <a:prstGeom prst="rect">
            <a:avLst/>
          </a:prstGeom>
        </p:spPr>
        <p:txBody>
          <a:bodyPr/>
          <a:lstStyle>
            <a:lvl1pPr marL="0" indent="0" algn="ctr" defTabSz="1219200">
              <a:lnSpc>
                <a:spcPct val="100000"/>
              </a:lnSpc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457200" algn="ctr" defTabSz="1219200">
              <a:lnSpc>
                <a:spcPct val="100000"/>
              </a:lnSpc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914400" algn="ctr" defTabSz="1219200">
              <a:lnSpc>
                <a:spcPct val="100000"/>
              </a:lnSpc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1371600" algn="ctr" defTabSz="1219200">
              <a:lnSpc>
                <a:spcPct val="100000"/>
              </a:lnSpc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1828800" algn="ctr" defTabSz="1219200">
              <a:lnSpc>
                <a:spcPct val="100000"/>
              </a:lnSpc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9908892" y="5607765"/>
            <a:ext cx="301908" cy="307341"/>
          </a:xfrm>
          <a:prstGeom prst="rect">
            <a:avLst/>
          </a:prstGeom>
        </p:spPr>
        <p:txBody>
          <a:bodyPr/>
          <a:lstStyle>
            <a:lvl1pPr defTabSz="1219200">
              <a:defRPr sz="1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rcRect t="22340" b="202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2"/>
          <p:cNvSpPr txBox="1"/>
          <p:nvPr/>
        </p:nvSpPr>
        <p:spPr>
          <a:xfrm>
            <a:off x="773962" y="1490007"/>
            <a:ext cx="10863658" cy="1920241"/>
          </a:xfrm>
          <a:prstGeom prst="rect">
            <a:avLst/>
          </a:prstGeom>
          <a:ln w="12700">
            <a:miter lim="400000"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1F4E79"/>
                </a:solidFill>
                <a:latin typeface="Helvetica LT Std Cond Blk"/>
                <a:ea typeface="Helvetica LT Std Cond Blk"/>
                <a:cs typeface="Helvetica LT Std Cond Blk"/>
                <a:sym typeface="Helvetica LT Std Cond Blk"/>
              </a:defRPr>
            </a:lvl1pPr>
          </a:lstStyle>
          <a:p>
            <a:r>
              <a:t>A Educação Emocional: Uma disciplina nas escolas e universidades que traz esperança e felicidade</a:t>
            </a:r>
          </a:p>
        </p:txBody>
      </p:sp>
      <p:sp>
        <p:nvSpPr>
          <p:cNvPr id="156" name="TextBox 2"/>
          <p:cNvSpPr txBox="1"/>
          <p:nvPr/>
        </p:nvSpPr>
        <p:spPr>
          <a:xfrm>
            <a:off x="5248454" y="5838495"/>
            <a:ext cx="980790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0E689D"/>
                </a:solidFill>
                <a:latin typeface="Helvetica LT Std Cond Light"/>
                <a:ea typeface="Helvetica LT Std Cond Light"/>
                <a:cs typeface="Helvetica LT Std Cond Light"/>
                <a:sym typeface="Helvetica LT Std Cond Light"/>
              </a:defRPr>
            </a:lvl1pPr>
          </a:lstStyle>
          <a:p>
            <a:r>
              <a:t>Daniel Jo</a:t>
            </a:r>
          </a:p>
        </p:txBody>
      </p:sp>
      <p:sp>
        <p:nvSpPr>
          <p:cNvPr id="157" name="TextBox 2"/>
          <p:cNvSpPr txBox="1"/>
          <p:nvPr/>
        </p:nvSpPr>
        <p:spPr>
          <a:xfrm>
            <a:off x="2259177" y="3718678"/>
            <a:ext cx="7893227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latin typeface="Helvetica LT Std Cond Light"/>
                <a:ea typeface="Helvetica LT Std Cond Light"/>
                <a:cs typeface="Helvetica LT Std Cond Light"/>
                <a:sym typeface="Helvetica LT Std Cond Light"/>
              </a:defRPr>
            </a:lvl1pPr>
          </a:lstStyle>
          <a:p>
            <a:r>
              <a:t>Câmara dos Deputados        Comissão de Educação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t="22340" b="202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3"/>
          <p:cNvSpPr/>
          <p:nvPr/>
        </p:nvSpPr>
        <p:spPr>
          <a:xfrm>
            <a:off x="0" y="2285868"/>
            <a:ext cx="4576437" cy="290846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extBox 52"/>
          <p:cNvSpPr txBox="1"/>
          <p:nvPr/>
        </p:nvSpPr>
        <p:spPr>
          <a:xfrm>
            <a:off x="430285" y="801302"/>
            <a:ext cx="511726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rgbClr val="44546A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UNIVERSIDADES</a:t>
            </a:r>
          </a:p>
        </p:txBody>
      </p:sp>
      <p:sp>
        <p:nvSpPr>
          <p:cNvPr id="252" name="TextBox 54"/>
          <p:cNvSpPr txBox="1"/>
          <p:nvPr/>
        </p:nvSpPr>
        <p:spPr>
          <a:xfrm>
            <a:off x="216168" y="2585936"/>
            <a:ext cx="4144099" cy="238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PROGRAMA DE     PALESTRAS PARA  UNIVERSITÁRIOS </a:t>
            </a:r>
          </a:p>
          <a:p>
            <a:pPr>
              <a:lnSpc>
                <a:spcPct val="80000"/>
              </a:lnSpc>
              <a:defRPr sz="3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(UNIVERSIDADE    UNINOVE-PRIUNI)</a:t>
            </a:r>
          </a:p>
        </p:txBody>
      </p:sp>
      <p:pic>
        <p:nvPicPr>
          <p:cNvPr id="253" name="Espaço Reservado para Imagem 4" descr="Espaço Reservado para Imagem 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t="31886" r="180" b="10978"/>
          <a:stretch>
            <a:fillRect/>
          </a:stretch>
        </p:blipFill>
        <p:spPr>
          <a:xfrm>
            <a:off x="4590180" y="2285868"/>
            <a:ext cx="7621505" cy="29084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15" descr="Imagem 15"/>
          <p:cNvPicPr>
            <a:picLocks noChangeAspect="1"/>
          </p:cNvPicPr>
          <p:nvPr/>
        </p:nvPicPr>
        <p:blipFill>
          <a:blip r:embed="rId2">
            <a:extLst/>
          </a:blip>
          <a:srcRect t="22340" b="202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Espaço Reservado para Imagem 5" descr="Espaço Reservado para Imagem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t="1499" b="1498"/>
          <a:stretch>
            <a:fillRect/>
          </a:stretch>
        </p:blipFill>
        <p:spPr>
          <a:xfrm>
            <a:off x="310392" y="200671"/>
            <a:ext cx="5779255" cy="3736331"/>
          </a:xfrm>
          <a:prstGeom prst="rect">
            <a:avLst/>
          </a:prstGeom>
        </p:spPr>
      </p:pic>
      <p:pic>
        <p:nvPicPr>
          <p:cNvPr id="257" name="Espaço Reservado para Imagem 7" descr="Espaço Reservado para Imagem 7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/>
          </a:blip>
          <a:srcRect l="14763" r="14763"/>
          <a:stretch>
            <a:fillRect/>
          </a:stretch>
        </p:blipFill>
        <p:spPr>
          <a:xfrm>
            <a:off x="303772" y="4137054"/>
            <a:ext cx="2825322" cy="2520894"/>
          </a:xfrm>
          <a:prstGeom prst="rect">
            <a:avLst/>
          </a:prstGeom>
        </p:spPr>
      </p:pic>
      <p:pic>
        <p:nvPicPr>
          <p:cNvPr id="258" name="Espaço Reservado para Imagem 9" descr="Espaço Reservado para Imagem 9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/>
          </a:blip>
          <a:srcRect l="14763" r="14763"/>
          <a:stretch>
            <a:fillRect/>
          </a:stretch>
        </p:blipFill>
        <p:spPr>
          <a:xfrm>
            <a:off x="3302836" y="4137054"/>
            <a:ext cx="2786811" cy="2520895"/>
          </a:xfrm>
          <a:prstGeom prst="rect">
            <a:avLst/>
          </a:prstGeom>
        </p:spPr>
      </p:pic>
      <p:grpSp>
        <p:nvGrpSpPr>
          <p:cNvPr id="261" name="Group 13"/>
          <p:cNvGrpSpPr/>
          <p:nvPr/>
        </p:nvGrpSpPr>
        <p:grpSpPr>
          <a:xfrm>
            <a:off x="6120805" y="2000349"/>
            <a:ext cx="6135481" cy="3114576"/>
            <a:chOff x="0" y="0"/>
            <a:chExt cx="6135479" cy="3114574"/>
          </a:xfrm>
        </p:grpSpPr>
        <p:sp>
          <p:nvSpPr>
            <p:cNvPr id="259" name="Rectangle 15"/>
            <p:cNvSpPr/>
            <p:nvPr/>
          </p:nvSpPr>
          <p:spPr>
            <a:xfrm>
              <a:off x="5942523" y="0"/>
              <a:ext cx="192957" cy="311457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Rectangle 3"/>
            <p:cNvSpPr/>
            <p:nvPr/>
          </p:nvSpPr>
          <p:spPr>
            <a:xfrm>
              <a:off x="-1" y="0"/>
              <a:ext cx="5964822" cy="3114575"/>
            </a:xfrm>
            <a:prstGeom prst="rect">
              <a:avLst/>
            </a:prstGeom>
            <a:solidFill>
              <a:srgbClr val="354256">
                <a:alpha val="8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2" name="TextBox 11"/>
          <p:cNvSpPr txBox="1"/>
          <p:nvPr/>
        </p:nvSpPr>
        <p:spPr>
          <a:xfrm>
            <a:off x="6554203" y="1560712"/>
            <a:ext cx="5268686" cy="330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1828800">
              <a:defRPr sz="3600">
                <a:ln w="24492"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1828800">
              <a:defRPr sz="5500">
                <a:ln w="26193">
                  <a:solidFill>
                    <a:srgbClr val="000000">
                      <a:alpha val="10000"/>
                    </a:srgbClr>
                  </a:solidFill>
                </a:ln>
                <a:latin typeface="Arial"/>
                <a:ea typeface="Arial"/>
                <a:cs typeface="Arial"/>
                <a:sym typeface="Arial"/>
              </a:defRPr>
            </a:pPr>
            <a:r>
              <a:rPr sz="3600">
                <a:ln w="17144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sz="3000">
                <a:ln w="14287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O objetivo do programa é estabelecer a felicidade na família, escola e sociedade através da restauração da mentalidade alegre e saudável</a:t>
            </a:r>
            <a:r>
              <a:rPr sz="3000">
                <a:ln w="14287">
                  <a:solidFill>
                    <a:srgbClr val="000000">
                      <a:alpha val="10000"/>
                    </a:srgbClr>
                  </a:solidFill>
                </a:ln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t="22340" b="202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Espaço Reservado para Imagem 10" descr="Espaço Reservado para Imagem 10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t="7148" r="6440"/>
          <a:stretch>
            <a:fillRect/>
          </a:stretch>
        </p:blipFill>
        <p:spPr>
          <a:xfrm>
            <a:off x="388274" y="2105268"/>
            <a:ext cx="4519134" cy="3360861"/>
          </a:xfrm>
          <a:prstGeom prst="rect">
            <a:avLst/>
          </a:prstGeom>
        </p:spPr>
      </p:pic>
      <p:pic>
        <p:nvPicPr>
          <p:cNvPr id="266" name="Espaço Reservado para Imagem 14" descr="Espaço Reservado para Imagem 14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b="400"/>
          <a:stretch>
            <a:fillRect/>
          </a:stretch>
        </p:blipFill>
        <p:spPr>
          <a:xfrm>
            <a:off x="6730793" y="2127212"/>
            <a:ext cx="4989592" cy="3347526"/>
          </a:xfrm>
          <a:prstGeom prst="rect">
            <a:avLst/>
          </a:prstGeom>
        </p:spPr>
      </p:pic>
      <p:pic>
        <p:nvPicPr>
          <p:cNvPr id="267" name="Espaço Reservado para Imagem 12" descr="Espaço Reservado para Imagem 12"/>
          <p:cNvPicPr>
            <a:picLocks noGrp="1" noChangeAspect="1"/>
          </p:cNvPicPr>
          <p:nvPr>
            <p:ph type="pic" idx="20"/>
          </p:nvPr>
        </p:nvPicPr>
        <p:blipFill>
          <a:blip r:embed="rId5">
            <a:extLst/>
          </a:blip>
          <a:srcRect t="771"/>
          <a:stretch>
            <a:fillRect/>
          </a:stretch>
        </p:blipFill>
        <p:spPr>
          <a:xfrm>
            <a:off x="3602490" y="2101926"/>
            <a:ext cx="4514653" cy="3361762"/>
          </a:xfrm>
          <a:prstGeom prst="rect">
            <a:avLst/>
          </a:prstGeom>
        </p:spPr>
      </p:pic>
      <p:sp>
        <p:nvSpPr>
          <p:cNvPr id="268" name="TextBox 4"/>
          <p:cNvSpPr txBox="1"/>
          <p:nvPr/>
        </p:nvSpPr>
        <p:spPr>
          <a:xfrm>
            <a:off x="303214" y="703410"/>
            <a:ext cx="1018665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rgbClr val="44546A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ESCOLAS PÚBLICAS E PRIVADAS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rcRect t="22340" b="202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806168" y="-3005653"/>
            <a:ext cx="2915091" cy="10102844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Educação Emocional"/>
          <p:cNvSpPr txBox="1">
            <a:spLocks noGrp="1"/>
          </p:cNvSpPr>
          <p:nvPr>
            <p:ph type="title"/>
          </p:nvPr>
        </p:nvSpPr>
        <p:spPr>
          <a:xfrm>
            <a:off x="3275381" y="2212800"/>
            <a:ext cx="5976665" cy="1290515"/>
          </a:xfrm>
          <a:prstGeom prst="rect">
            <a:avLst/>
          </a:prstGeom>
        </p:spPr>
        <p:txBody>
          <a:bodyPr/>
          <a:lstStyle/>
          <a:p>
            <a:pPr defTabSz="853440">
              <a:defRPr sz="3920">
                <a:solidFill>
                  <a:srgbClr val="FFFFFF"/>
                </a:solidFill>
              </a:defRPr>
            </a:pPr>
            <a:r>
              <a:t> Educação Emocional</a:t>
            </a:r>
          </a:p>
        </p:txBody>
      </p:sp>
      <p:sp>
        <p:nvSpPr>
          <p:cNvPr id="273" name="01"/>
          <p:cNvSpPr txBox="1"/>
          <p:nvPr/>
        </p:nvSpPr>
        <p:spPr>
          <a:xfrm>
            <a:off x="1722781" y="3994312"/>
            <a:ext cx="806472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1219200">
              <a:defRPr sz="4800" b="1">
                <a:solidFill>
                  <a:srgbClr val="E46C0A"/>
                </a:solidFill>
                <a:latin typeface="나눔바른고딕 옛한글"/>
                <a:ea typeface="나눔바른고딕 옛한글"/>
                <a:cs typeface="나눔바른고딕 옛한글"/>
                <a:sym typeface="나눔바른고딕 옛한글"/>
              </a:defRPr>
            </a:lvl1pPr>
          </a:lstStyle>
          <a:p>
            <a:r>
              <a:t>01	</a:t>
            </a:r>
          </a:p>
        </p:txBody>
      </p:sp>
      <p:sp>
        <p:nvSpPr>
          <p:cNvPr id="274" name="02"/>
          <p:cNvSpPr txBox="1"/>
          <p:nvPr/>
        </p:nvSpPr>
        <p:spPr>
          <a:xfrm>
            <a:off x="5530479" y="3994312"/>
            <a:ext cx="80647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1219200">
              <a:defRPr sz="4800" b="1">
                <a:solidFill>
                  <a:srgbClr val="8064A2"/>
                </a:solidFill>
                <a:latin typeface="나눔바른고딕 옛한글"/>
                <a:ea typeface="나눔바른고딕 옛한글"/>
                <a:cs typeface="나눔바른고딕 옛한글"/>
                <a:sym typeface="나눔바른고딕 옛한글"/>
              </a:defRPr>
            </a:lvl1pPr>
          </a:lstStyle>
          <a:p>
            <a:r>
              <a:t>02</a:t>
            </a:r>
          </a:p>
        </p:txBody>
      </p:sp>
      <p:sp>
        <p:nvSpPr>
          <p:cNvPr id="275" name="03"/>
          <p:cNvSpPr txBox="1"/>
          <p:nvPr/>
        </p:nvSpPr>
        <p:spPr>
          <a:xfrm>
            <a:off x="9338176" y="3994312"/>
            <a:ext cx="93737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1219200">
              <a:defRPr sz="4800" b="1">
                <a:solidFill>
                  <a:srgbClr val="00B050"/>
                </a:solidFill>
                <a:latin typeface="나눔바른고딕 옛한글"/>
                <a:ea typeface="나눔바른고딕 옛한글"/>
                <a:cs typeface="나눔바른고딕 옛한글"/>
                <a:sym typeface="나눔바른고딕 옛한글"/>
              </a:defRPr>
            </a:lvl1pPr>
          </a:lstStyle>
          <a:p>
            <a:r>
              <a:t>03</a:t>
            </a:r>
          </a:p>
        </p:txBody>
      </p:sp>
      <p:sp>
        <p:nvSpPr>
          <p:cNvPr id="276" name="Curso Especial de Educação Emocional para Professores"/>
          <p:cNvSpPr txBox="1"/>
          <p:nvPr/>
        </p:nvSpPr>
        <p:spPr>
          <a:xfrm>
            <a:off x="773417" y="4622049"/>
            <a:ext cx="3060735" cy="1490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1219200"/>
            <a:endParaRPr/>
          </a:p>
          <a:p>
            <a:pPr defTabSz="410765">
              <a:defRPr sz="2400">
                <a:solidFill>
                  <a:srgbClr val="0433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r>
              <a:t>Curso Especial de Educação Emocional para Professores</a:t>
            </a:r>
          </a:p>
        </p:txBody>
      </p:sp>
      <p:sp>
        <p:nvSpPr>
          <p:cNvPr id="277" name="Palestras em Visita às Escolas e Universidades"/>
          <p:cNvSpPr txBox="1"/>
          <p:nvPr/>
        </p:nvSpPr>
        <p:spPr>
          <a:xfrm>
            <a:off x="4465852" y="4672849"/>
            <a:ext cx="3260296" cy="1388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1219200"/>
            <a:endParaRPr/>
          </a:p>
          <a:p>
            <a:pPr defTabSz="410765">
              <a:defRPr>
                <a:solidFill>
                  <a:srgbClr val="0433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r>
              <a:rPr sz="2400"/>
              <a:t>Palestras em Visita às Escolas e Universidades</a:t>
            </a:r>
          </a:p>
        </p:txBody>
      </p:sp>
      <p:sp>
        <p:nvSpPr>
          <p:cNvPr id="278" name="Acampamento de Educação Emocional para Estudantes"/>
          <p:cNvSpPr txBox="1"/>
          <p:nvPr/>
        </p:nvSpPr>
        <p:spPr>
          <a:xfrm>
            <a:off x="8510248" y="4622049"/>
            <a:ext cx="2794233" cy="1490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1219200"/>
            <a:endParaRPr/>
          </a:p>
          <a:p>
            <a:pPr defTabSz="410765">
              <a:defRPr sz="2400">
                <a:solidFill>
                  <a:srgbClr val="0433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r>
              <a:t>Acampamento de Educação Emocional para Estudantes</a:t>
            </a:r>
          </a:p>
        </p:txBody>
      </p:sp>
      <p:sp>
        <p:nvSpPr>
          <p:cNvPr id="279" name="P r o p o s t a  d e  P r o g r a m a"/>
          <p:cNvSpPr txBox="1"/>
          <p:nvPr/>
        </p:nvSpPr>
        <p:spPr>
          <a:xfrm>
            <a:off x="2688212" y="1084261"/>
            <a:ext cx="715100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219200">
              <a:defRPr sz="3600" b="1">
                <a:solidFill>
                  <a:srgbClr val="FFFFFF"/>
                </a:solidFill>
              </a:defRPr>
            </a:lvl1pPr>
          </a:lstStyle>
          <a:p>
            <a:r>
              <a:t>P r o p o s t a  d e  P r o g r a m 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rcRect t="22340" b="20216"/>
          <a:stretch>
            <a:fillRect/>
          </a:stretch>
        </p:blipFill>
        <p:spPr>
          <a:xfrm rot="10800000">
            <a:off x="-1" y="-1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extBox 2"/>
          <p:cNvSpPr txBox="1"/>
          <p:nvPr/>
        </p:nvSpPr>
        <p:spPr>
          <a:xfrm>
            <a:off x="1326959" y="2435903"/>
            <a:ext cx="9807903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800">
                <a:solidFill>
                  <a:srgbClr val="0E689D"/>
                </a:solidFill>
                <a:latin typeface="Helvetica LT Std Cond Blk"/>
                <a:ea typeface="Helvetica LT Std Cond Blk"/>
                <a:cs typeface="Helvetica LT Std Cond Blk"/>
                <a:sym typeface="Helvetica LT Std Cond Blk"/>
              </a:defRPr>
            </a:lvl1pPr>
          </a:lstStyle>
          <a:p>
            <a:r>
              <a:t>OBRIGADO!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m 10" descr="Imagem 10"/>
          <p:cNvPicPr>
            <a:picLocks noChangeAspect="1"/>
          </p:cNvPicPr>
          <p:nvPr/>
        </p:nvPicPr>
        <p:blipFill>
          <a:blip r:embed="rId2">
            <a:extLst/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CaixaDeTexto 9"/>
          <p:cNvSpPr txBox="1"/>
          <p:nvPr/>
        </p:nvSpPr>
        <p:spPr>
          <a:xfrm>
            <a:off x="461561" y="567305"/>
            <a:ext cx="11268878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 A sociedade vive cada vez mais sem tempo e com           atitudes que promovem resultados negativos quanto aos            cuidados com a educação.</a:t>
            </a:r>
          </a:p>
        </p:txBody>
      </p:sp>
      <p:sp>
        <p:nvSpPr>
          <p:cNvPr id="161" name="ESTAMOS COLETIVAMENTE ADOECENDO"/>
          <p:cNvSpPr txBox="1"/>
          <p:nvPr/>
        </p:nvSpPr>
        <p:spPr>
          <a:xfrm>
            <a:off x="5478637" y="5732779"/>
            <a:ext cx="631369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2461C"/>
                </a:solidFill>
              </a:defRPr>
            </a:lvl1pPr>
          </a:lstStyle>
          <a:p>
            <a:r>
              <a:t>ESTAMOS COLETIVAMENTE ADOECENDO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83186">
              <a:srgbClr val="FFFF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m 48" descr="Imagem 48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16200000">
            <a:off x="-1927224" y="1924893"/>
            <a:ext cx="6881112" cy="3031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m 47" descr="Imagem 47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5400000">
            <a:off x="7235783" y="1901783"/>
            <a:ext cx="6881111" cy="3031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m 46" descr="Imagem 4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6" y="4494788"/>
            <a:ext cx="6550010" cy="2313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m 44" descr="Imagem 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853583" y="2995750"/>
            <a:ext cx="6338417" cy="2239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6" y="1373864"/>
            <a:ext cx="6550010" cy="231347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2"/>
          <p:cNvSpPr txBox="1"/>
          <p:nvPr/>
        </p:nvSpPr>
        <p:spPr>
          <a:xfrm>
            <a:off x="985016" y="465335"/>
            <a:ext cx="8731741" cy="70104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0E689D"/>
                </a:solidFill>
                <a:latin typeface="HelveticaNeueLT Std Blk Cn"/>
                <a:ea typeface="HelveticaNeueLT Std Blk Cn"/>
                <a:cs typeface="HelveticaNeueLT Std Blk Cn"/>
                <a:sym typeface="HelveticaNeueLT Std Blk Cn"/>
              </a:defRPr>
            </a:lvl1pPr>
          </a:lstStyle>
          <a:p>
            <a:r>
              <a:t>A Educação Emocional desenvolve:</a:t>
            </a:r>
          </a:p>
        </p:txBody>
      </p:sp>
      <p:pic>
        <p:nvPicPr>
          <p:cNvPr id="169" name="그림 16" descr="그림 16"/>
          <p:cNvPicPr>
            <a:picLocks noChangeAspect="1"/>
          </p:cNvPicPr>
          <p:nvPr/>
        </p:nvPicPr>
        <p:blipFill>
          <a:blip r:embed="rId4">
            <a:extLst/>
          </a:blip>
          <a:srcRect l="57325" t="17132" r="15064" b="46876"/>
          <a:stretch>
            <a:fillRect/>
          </a:stretch>
        </p:blipFill>
        <p:spPr>
          <a:xfrm>
            <a:off x="4136721" y="3025893"/>
            <a:ext cx="419171" cy="38612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17"/>
          <p:cNvSpPr txBox="1"/>
          <p:nvPr/>
        </p:nvSpPr>
        <p:spPr>
          <a:xfrm>
            <a:off x="4693356" y="1998391"/>
            <a:ext cx="161956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0E689D"/>
                </a:solidFill>
                <a:latin typeface="Yu Gothic UI Semibold"/>
                <a:ea typeface="Yu Gothic UI Semibold"/>
                <a:cs typeface="Yu Gothic UI Semibold"/>
                <a:sym typeface="Yu Gothic UI Semibold"/>
              </a:defRPr>
            </a:pPr>
            <a:r>
              <a:t>MENTE</a:t>
            </a:r>
          </a:p>
          <a:p>
            <a:pPr algn="ctr">
              <a:defRPr sz="2800" b="1">
                <a:solidFill>
                  <a:srgbClr val="0E689D"/>
                </a:solidFill>
                <a:latin typeface="Yu Gothic UI Semibold"/>
                <a:ea typeface="Yu Gothic UI Semibold"/>
                <a:cs typeface="Yu Gothic UI Semibold"/>
                <a:sym typeface="Yu Gothic UI Semibold"/>
              </a:defRPr>
            </a:pPr>
            <a:r>
              <a:t>FORTE</a:t>
            </a:r>
          </a:p>
        </p:txBody>
      </p:sp>
      <p:sp>
        <p:nvSpPr>
          <p:cNvPr id="171" name="TextBox 17"/>
          <p:cNvSpPr txBox="1"/>
          <p:nvPr/>
        </p:nvSpPr>
        <p:spPr>
          <a:xfrm>
            <a:off x="4521019" y="5169084"/>
            <a:ext cx="196423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E689D"/>
                </a:solidFill>
                <a:latin typeface="Yu Gothic UI Semibold"/>
                <a:ea typeface="Yu Gothic UI Semibold"/>
                <a:cs typeface="Yu Gothic UI Semibold"/>
                <a:sym typeface="Yu Gothic UI Semibold"/>
              </a:defRPr>
            </a:pPr>
            <a:r>
              <a:t>AUTO</a:t>
            </a:r>
          </a:p>
          <a:p>
            <a:pPr algn="ctr">
              <a:defRPr sz="2000" b="1">
                <a:solidFill>
                  <a:srgbClr val="0E689D"/>
                </a:solidFill>
                <a:latin typeface="Yu Gothic UI Semibold"/>
                <a:ea typeface="Yu Gothic UI Semibold"/>
                <a:cs typeface="Yu Gothic UI Semibold"/>
                <a:sym typeface="Yu Gothic UI Semibold"/>
              </a:defRPr>
            </a:pPr>
            <a:r>
              <a:t>DISCIPLINA</a:t>
            </a:r>
          </a:p>
        </p:txBody>
      </p:sp>
      <p:pic>
        <p:nvPicPr>
          <p:cNvPr id="172" name="그림 15" descr="그림 15"/>
          <p:cNvPicPr>
            <a:picLocks noChangeAspect="1"/>
          </p:cNvPicPr>
          <p:nvPr/>
        </p:nvPicPr>
        <p:blipFill>
          <a:blip r:embed="rId5">
            <a:extLst/>
          </a:blip>
          <a:srcRect l="25222" t="12928" r="43204" b="42640"/>
          <a:stretch>
            <a:fillRect/>
          </a:stretch>
        </p:blipFill>
        <p:spPr>
          <a:xfrm>
            <a:off x="7795659" y="4544725"/>
            <a:ext cx="433943" cy="43153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17"/>
          <p:cNvSpPr txBox="1"/>
          <p:nvPr/>
        </p:nvSpPr>
        <p:spPr>
          <a:xfrm>
            <a:off x="5066724" y="3639251"/>
            <a:ext cx="364993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>
                <a:solidFill>
                  <a:srgbClr val="0E689D"/>
                </a:solidFill>
                <a:latin typeface="Yu Gothic UI Semibold"/>
                <a:ea typeface="Yu Gothic UI Semibold"/>
                <a:cs typeface="Yu Gothic UI Semibold"/>
                <a:sym typeface="Yu Gothic UI Semibold"/>
              </a:defRPr>
            </a:pPr>
            <a:r>
              <a:t>MUDANÇA E </a:t>
            </a:r>
          </a:p>
          <a:p>
            <a:pPr algn="ctr">
              <a:defRPr sz="1600" b="1">
                <a:solidFill>
                  <a:srgbClr val="0E689D"/>
                </a:solidFill>
                <a:latin typeface="Yu Gothic UI Semibold"/>
                <a:ea typeface="Yu Gothic UI Semibold"/>
                <a:cs typeface="Yu Gothic UI Semibold"/>
                <a:sym typeface="Yu Gothic UI Semibold"/>
              </a:defRPr>
            </a:pPr>
            <a:r>
              <a:t>ESPÍRITO </a:t>
            </a:r>
          </a:p>
          <a:p>
            <a:pPr algn="ctr">
              <a:defRPr sz="1600" b="1">
                <a:solidFill>
                  <a:srgbClr val="0E689D"/>
                </a:solidFill>
                <a:latin typeface="Yu Gothic UI Semibold"/>
                <a:ea typeface="Yu Gothic UI Semibold"/>
                <a:cs typeface="Yu Gothic UI Semibold"/>
                <a:sym typeface="Yu Gothic UI Semibold"/>
              </a:defRPr>
            </a:pPr>
            <a:r>
              <a:t>DESAFIADOR</a:t>
            </a:r>
          </a:p>
        </p:txBody>
      </p:sp>
      <p:pic>
        <p:nvPicPr>
          <p:cNvPr id="174" name="그림 14" descr="그림 14"/>
          <p:cNvPicPr>
            <a:picLocks noChangeAspect="1"/>
          </p:cNvPicPr>
          <p:nvPr/>
        </p:nvPicPr>
        <p:blipFill>
          <a:blip r:embed="rId6">
            <a:extLst/>
          </a:blip>
          <a:srcRect l="2091" t="16585" r="74755" b="46658"/>
          <a:stretch>
            <a:fillRect/>
          </a:stretch>
        </p:blipFill>
        <p:spPr>
          <a:xfrm>
            <a:off x="4116625" y="6076715"/>
            <a:ext cx="419173" cy="47024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직사각형 24"/>
          <p:cNvSpPr txBox="1"/>
          <p:nvPr/>
        </p:nvSpPr>
        <p:spPr>
          <a:xfrm>
            <a:off x="180227" y="1813724"/>
            <a:ext cx="2752109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Yu Gothic UI"/>
                <a:ea typeface="Yu Gothic UI"/>
                <a:cs typeface="Yu Gothic UI"/>
                <a:sym typeface="Yu Gothic UI"/>
              </a:defRPr>
            </a:pPr>
            <a:r>
              <a:t>Uma mente forte faz superar as dificuldades que </a:t>
            </a:r>
            <a:r>
              <a:rPr u="sng"/>
              <a:t>encontramos</a:t>
            </a:r>
            <a:r>
              <a:t> sem falta na vida.</a:t>
            </a:r>
          </a:p>
        </p:txBody>
      </p:sp>
      <p:sp>
        <p:nvSpPr>
          <p:cNvPr id="176" name="직사각형 26"/>
          <p:cNvSpPr txBox="1"/>
          <p:nvPr/>
        </p:nvSpPr>
        <p:spPr>
          <a:xfrm>
            <a:off x="46000" y="4897713"/>
            <a:ext cx="2934665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Yu Gothic UI"/>
                <a:ea typeface="Yu Gothic UI"/>
                <a:cs typeface="Yu Gothic UI"/>
                <a:sym typeface="Yu Gothic UI"/>
              </a:defRPr>
            </a:lvl1pPr>
          </a:lstStyle>
          <a:p>
            <a:r>
              <a:t>O poder do autocontrole é uma ferramenta segura que  faz emanar a juventude.</a:t>
            </a:r>
          </a:p>
        </p:txBody>
      </p:sp>
      <p:sp>
        <p:nvSpPr>
          <p:cNvPr id="177" name="직사각형 27"/>
          <p:cNvSpPr txBox="1"/>
          <p:nvPr/>
        </p:nvSpPr>
        <p:spPr>
          <a:xfrm>
            <a:off x="8936976" y="3454586"/>
            <a:ext cx="3255025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Yu Gothic UI"/>
                <a:ea typeface="Yu Gothic UI"/>
                <a:cs typeface="Yu Gothic UI"/>
                <a:sym typeface="Yu Gothic UI"/>
              </a:defRPr>
            </a:lvl1pPr>
          </a:lstStyle>
          <a:p>
            <a:r>
              <a:t>Sair da zona de conforto é o início de um desafio e uma nova mudança.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0" animBg="1" advAuto="0"/>
      <p:bldP spid="166" grpId="8" animBg="1" advAuto="0"/>
      <p:bldP spid="167" grpId="1" animBg="1" advAuto="0"/>
      <p:bldP spid="169" grpId="4" animBg="1" advAuto="0"/>
      <p:bldP spid="170" grpId="3" animBg="1" advAuto="0"/>
      <p:bldP spid="171" grpId="12" animBg="1" advAuto="0"/>
      <p:bldP spid="172" grpId="6" animBg="1" advAuto="0"/>
      <p:bldP spid="173" grpId="5" animBg="1" advAuto="0"/>
      <p:bldP spid="174" grpId="11" animBg="1" advAuto="0"/>
      <p:bldP spid="175" grpId="2" animBg="1" advAuto="0"/>
      <p:bldP spid="176" grpId="9" animBg="1" advAuto="0"/>
      <p:bldP spid="177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16200000">
            <a:off x="-654246" y="545189"/>
            <a:ext cx="6881112" cy="579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5400000">
            <a:off x="6505992" y="1171992"/>
            <a:ext cx="6881111" cy="449090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직사각형 3"/>
          <p:cNvSpPr txBox="1"/>
          <p:nvPr/>
        </p:nvSpPr>
        <p:spPr>
          <a:xfrm>
            <a:off x="4282845" y="437664"/>
            <a:ext cx="7049549" cy="41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3200">
                <a:ln w="3175">
                  <a:solidFill>
                    <a:srgbClr val="262626"/>
                  </a:solidFill>
                </a:ln>
                <a:solidFill>
                  <a:srgbClr val="262626"/>
                </a:solidFill>
              </a:defRPr>
            </a:pPr>
            <a:r>
              <a:t>Eu dedico a educação emocional aos jovens estudantes que estão passando por algum sofrimento no coração, por nunca terem aprendido a educação emocional e nunca ter havido alguém para ensiná-los</a:t>
            </a:r>
            <a:r>
              <a:rPr sz="2800">
                <a:ln w="3174">
                  <a:solidFill>
                    <a:srgbClr val="262626"/>
                  </a:solidFill>
                </a:ln>
              </a:rPr>
              <a:t>.</a:t>
            </a:r>
          </a:p>
        </p:txBody>
      </p:sp>
      <p:sp>
        <p:nvSpPr>
          <p:cNvPr id="182" name="TextBox 4"/>
          <p:cNvSpPr txBox="1"/>
          <p:nvPr/>
        </p:nvSpPr>
        <p:spPr>
          <a:xfrm>
            <a:off x="317754" y="5960428"/>
            <a:ext cx="455946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262626"/>
                </a:solidFill>
                <a:latin typeface="Yu Gothic UI"/>
                <a:ea typeface="Yu Gothic UI"/>
                <a:cs typeface="Yu Gothic UI"/>
                <a:sym typeface="Yu Gothic UI"/>
              </a:defRPr>
            </a:pPr>
            <a:r>
              <a:t>Ock Soo Park (Fundador da IYF)</a:t>
            </a:r>
          </a:p>
        </p:txBody>
      </p:sp>
      <p:pic>
        <p:nvPicPr>
          <p:cNvPr id="183" name="그림 5" descr="그림 5"/>
          <p:cNvPicPr>
            <a:picLocks noChangeAspect="1"/>
          </p:cNvPicPr>
          <p:nvPr/>
        </p:nvPicPr>
        <p:blipFill>
          <a:blip r:embed="rId3">
            <a:extLst/>
          </a:blip>
          <a:srcRect l="32578" t="15473" r="31040" b="60657"/>
          <a:stretch>
            <a:fillRect/>
          </a:stretch>
        </p:blipFill>
        <p:spPr>
          <a:xfrm>
            <a:off x="3597628" y="432676"/>
            <a:ext cx="584549" cy="501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그림 7" descr="그림 7"/>
          <p:cNvPicPr>
            <a:picLocks noChangeAspect="1"/>
          </p:cNvPicPr>
          <p:nvPr/>
        </p:nvPicPr>
        <p:blipFill>
          <a:blip r:embed="rId4">
            <a:extLst/>
          </a:blip>
          <a:srcRect l="33420" t="17663" r="34554" b="58439"/>
          <a:stretch>
            <a:fillRect/>
          </a:stretch>
        </p:blipFill>
        <p:spPr>
          <a:xfrm>
            <a:off x="10230331" y="4147440"/>
            <a:ext cx="564449" cy="550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m 13" descr="Imagem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586" y="526820"/>
            <a:ext cx="2581276" cy="3895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m 38" descr="Imagem 38"/>
          <p:cNvPicPr>
            <a:picLocks noChangeAspect="1"/>
          </p:cNvPicPr>
          <p:nvPr/>
        </p:nvPicPr>
        <p:blipFill>
          <a:blip r:embed="rId2">
            <a:extLst/>
          </a:blip>
          <a:srcRect t="75972"/>
          <a:stretch>
            <a:fillRect/>
          </a:stretch>
        </p:blipFill>
        <p:spPr>
          <a:xfrm>
            <a:off x="0" y="0"/>
            <a:ext cx="12180869" cy="2437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m 37" descr="Imagem 37"/>
          <p:cNvPicPr>
            <a:picLocks noChangeAspect="1"/>
          </p:cNvPicPr>
          <p:nvPr/>
        </p:nvPicPr>
        <p:blipFill>
          <a:blip r:embed="rId2">
            <a:extLst/>
          </a:blip>
          <a:srcRect t="62980"/>
          <a:stretch>
            <a:fillRect/>
          </a:stretch>
        </p:blipFill>
        <p:spPr>
          <a:xfrm rot="10800000">
            <a:off x="11131" y="3102048"/>
            <a:ext cx="12180870" cy="3755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Imagem 4"/>
          <p:cNvGrpSpPr/>
          <p:nvPr/>
        </p:nvGrpSpPr>
        <p:grpSpPr>
          <a:xfrm>
            <a:off x="971748" y="171828"/>
            <a:ext cx="2555840" cy="2522648"/>
            <a:chOff x="0" y="0"/>
            <a:chExt cx="2555838" cy="2522646"/>
          </a:xfrm>
        </p:grpSpPr>
        <p:sp>
          <p:nvSpPr>
            <p:cNvPr id="189" name="Forma"/>
            <p:cNvSpPr/>
            <p:nvPr/>
          </p:nvSpPr>
          <p:spPr>
            <a:xfrm>
              <a:off x="-1" y="-1"/>
              <a:ext cx="2555840" cy="252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820" y="0"/>
                    <a:pt x="1832" y="0"/>
                  </a:cubicBezTo>
                  <a:lnTo>
                    <a:pt x="19768" y="0"/>
                  </a:lnTo>
                  <a:lnTo>
                    <a:pt x="19768" y="0"/>
                  </a:lnTo>
                  <a:cubicBezTo>
                    <a:pt x="20780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780" y="21600"/>
                    <a:pt x="19768" y="21600"/>
                  </a:cubicBezTo>
                  <a:lnTo>
                    <a:pt x="1832" y="21600"/>
                  </a:lnTo>
                  <a:lnTo>
                    <a:pt x="1832" y="21600"/>
                  </a:lnTo>
                  <a:cubicBezTo>
                    <a:pt x="820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0" name="image10.jpeg" descr="image10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4"/>
            <a:stretch>
              <a:fillRect/>
            </a:stretch>
          </p:blipFill>
          <p:spPr>
            <a:xfrm>
              <a:off x="0" y="0"/>
              <a:ext cx="2555839" cy="25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" y="0"/>
                  </a:moveTo>
                  <a:cubicBezTo>
                    <a:pt x="819" y="0"/>
                    <a:pt x="0" y="830"/>
                    <a:pt x="0" y="1856"/>
                  </a:cubicBezTo>
                  <a:lnTo>
                    <a:pt x="0" y="19744"/>
                  </a:lnTo>
                  <a:cubicBezTo>
                    <a:pt x="0" y="20770"/>
                    <a:pt x="819" y="21600"/>
                    <a:pt x="1831" y="21600"/>
                  </a:cubicBezTo>
                  <a:lnTo>
                    <a:pt x="19769" y="21600"/>
                  </a:lnTo>
                  <a:cubicBezTo>
                    <a:pt x="20781" y="21600"/>
                    <a:pt x="21600" y="20770"/>
                    <a:pt x="21600" y="19744"/>
                  </a:cubicBezTo>
                  <a:lnTo>
                    <a:pt x="21600" y="1856"/>
                  </a:lnTo>
                  <a:cubicBezTo>
                    <a:pt x="21600" y="830"/>
                    <a:pt x="20781" y="0"/>
                    <a:pt x="19769" y="0"/>
                  </a:cubicBezTo>
                  <a:lnTo>
                    <a:pt x="183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94" name="Imagem 6"/>
          <p:cNvGrpSpPr/>
          <p:nvPr/>
        </p:nvGrpSpPr>
        <p:grpSpPr>
          <a:xfrm>
            <a:off x="3872238" y="166605"/>
            <a:ext cx="4243137" cy="2527969"/>
            <a:chOff x="0" y="0"/>
            <a:chExt cx="4243135" cy="2527967"/>
          </a:xfrm>
        </p:grpSpPr>
        <p:sp>
          <p:nvSpPr>
            <p:cNvPr id="192" name="Forma"/>
            <p:cNvSpPr/>
            <p:nvPr/>
          </p:nvSpPr>
          <p:spPr>
            <a:xfrm>
              <a:off x="-1" y="-1"/>
              <a:ext cx="4243137" cy="252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95" y="0"/>
                    <a:pt x="1106" y="0"/>
                  </a:cubicBezTo>
                  <a:lnTo>
                    <a:pt x="20494" y="0"/>
                  </a:lnTo>
                  <a:lnTo>
                    <a:pt x="20494" y="0"/>
                  </a:lnTo>
                  <a:cubicBezTo>
                    <a:pt x="2110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05" y="21600"/>
                    <a:pt x="20494" y="21600"/>
                  </a:cubicBezTo>
                  <a:lnTo>
                    <a:pt x="1106" y="21600"/>
                  </a:lnTo>
                  <a:lnTo>
                    <a:pt x="1106" y="21600"/>
                  </a:lnTo>
                  <a:cubicBezTo>
                    <a:pt x="49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3" name="image11.jpeg" descr="image11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3"/>
            <a:stretch>
              <a:fillRect/>
            </a:stretch>
          </p:blipFill>
          <p:spPr>
            <a:xfrm>
              <a:off x="0" y="0"/>
              <a:ext cx="4242991" cy="252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" y="0"/>
                  </a:moveTo>
                  <a:cubicBezTo>
                    <a:pt x="494" y="0"/>
                    <a:pt x="0" y="830"/>
                    <a:pt x="0" y="1855"/>
                  </a:cubicBezTo>
                  <a:lnTo>
                    <a:pt x="0" y="19742"/>
                  </a:lnTo>
                  <a:cubicBezTo>
                    <a:pt x="0" y="20767"/>
                    <a:pt x="494" y="21600"/>
                    <a:pt x="1105" y="21600"/>
                  </a:cubicBezTo>
                  <a:lnTo>
                    <a:pt x="20495" y="21600"/>
                  </a:lnTo>
                  <a:cubicBezTo>
                    <a:pt x="21106" y="21600"/>
                    <a:pt x="21600" y="20767"/>
                    <a:pt x="21600" y="19742"/>
                  </a:cubicBezTo>
                  <a:lnTo>
                    <a:pt x="21600" y="1855"/>
                  </a:lnTo>
                  <a:cubicBezTo>
                    <a:pt x="21600" y="830"/>
                    <a:pt x="21106" y="0"/>
                    <a:pt x="20495" y="0"/>
                  </a:cubicBezTo>
                  <a:lnTo>
                    <a:pt x="110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97" name="Imagem 8"/>
          <p:cNvGrpSpPr/>
          <p:nvPr/>
        </p:nvGrpSpPr>
        <p:grpSpPr>
          <a:xfrm>
            <a:off x="8474599" y="160764"/>
            <a:ext cx="2555840" cy="2533713"/>
            <a:chOff x="0" y="0"/>
            <a:chExt cx="2555838" cy="2533711"/>
          </a:xfrm>
        </p:grpSpPr>
        <p:sp>
          <p:nvSpPr>
            <p:cNvPr id="195" name="Forma"/>
            <p:cNvSpPr/>
            <p:nvPr/>
          </p:nvSpPr>
          <p:spPr>
            <a:xfrm>
              <a:off x="-1" y="0"/>
              <a:ext cx="2555840" cy="253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824" y="0"/>
                    <a:pt x="1840" y="0"/>
                  </a:cubicBezTo>
                  <a:lnTo>
                    <a:pt x="19760" y="0"/>
                  </a:lnTo>
                  <a:lnTo>
                    <a:pt x="19760" y="0"/>
                  </a:lnTo>
                  <a:cubicBezTo>
                    <a:pt x="2077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776" y="21600"/>
                    <a:pt x="19760" y="21600"/>
                  </a:cubicBezTo>
                  <a:lnTo>
                    <a:pt x="1840" y="21600"/>
                  </a:lnTo>
                  <a:lnTo>
                    <a:pt x="1840" y="21600"/>
                  </a:lnTo>
                  <a:cubicBezTo>
                    <a:pt x="82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6" name="image12.jpeg" descr="image12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b="2"/>
            <a:stretch>
              <a:fillRect/>
            </a:stretch>
          </p:blipFill>
          <p:spPr>
            <a:xfrm>
              <a:off x="0" y="0"/>
              <a:ext cx="2555839" cy="253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" y="0"/>
                  </a:moveTo>
                  <a:cubicBezTo>
                    <a:pt x="825" y="0"/>
                    <a:pt x="0" y="832"/>
                    <a:pt x="0" y="1858"/>
                  </a:cubicBezTo>
                  <a:lnTo>
                    <a:pt x="0" y="19746"/>
                  </a:lnTo>
                  <a:cubicBezTo>
                    <a:pt x="0" y="20771"/>
                    <a:pt x="825" y="21600"/>
                    <a:pt x="1841" y="21600"/>
                  </a:cubicBezTo>
                  <a:lnTo>
                    <a:pt x="19759" y="21600"/>
                  </a:lnTo>
                  <a:cubicBezTo>
                    <a:pt x="20775" y="21600"/>
                    <a:pt x="21600" y="20771"/>
                    <a:pt x="21600" y="19746"/>
                  </a:cubicBezTo>
                  <a:lnTo>
                    <a:pt x="21600" y="1858"/>
                  </a:lnTo>
                  <a:cubicBezTo>
                    <a:pt x="21600" y="832"/>
                    <a:pt x="20775" y="0"/>
                    <a:pt x="19759" y="0"/>
                  </a:cubicBezTo>
                  <a:lnTo>
                    <a:pt x="184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200" name="Imagem 12"/>
          <p:cNvGrpSpPr/>
          <p:nvPr/>
        </p:nvGrpSpPr>
        <p:grpSpPr>
          <a:xfrm>
            <a:off x="8440850" y="3524134"/>
            <a:ext cx="2563297" cy="2527968"/>
            <a:chOff x="0" y="0"/>
            <a:chExt cx="2563296" cy="2527967"/>
          </a:xfrm>
        </p:grpSpPr>
        <p:sp>
          <p:nvSpPr>
            <p:cNvPr id="198" name="Forma"/>
            <p:cNvSpPr/>
            <p:nvPr/>
          </p:nvSpPr>
          <p:spPr>
            <a:xfrm>
              <a:off x="0" y="-1"/>
              <a:ext cx="2563297" cy="252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820" y="0"/>
                    <a:pt x="1831" y="0"/>
                  </a:cubicBezTo>
                  <a:lnTo>
                    <a:pt x="19769" y="0"/>
                  </a:lnTo>
                  <a:lnTo>
                    <a:pt x="19769" y="0"/>
                  </a:lnTo>
                  <a:cubicBezTo>
                    <a:pt x="20780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780" y="21600"/>
                    <a:pt x="19769" y="21600"/>
                  </a:cubicBezTo>
                  <a:lnTo>
                    <a:pt x="1831" y="21600"/>
                  </a:lnTo>
                  <a:lnTo>
                    <a:pt x="1831" y="21600"/>
                  </a:lnTo>
                  <a:cubicBezTo>
                    <a:pt x="820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9" name="image13.jpeg" descr="image1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0" y="0"/>
              <a:ext cx="2563297" cy="252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cubicBezTo>
                    <a:pt x="818" y="0"/>
                    <a:pt x="0" y="830"/>
                    <a:pt x="0" y="1855"/>
                  </a:cubicBezTo>
                  <a:lnTo>
                    <a:pt x="0" y="19742"/>
                  </a:lnTo>
                  <a:cubicBezTo>
                    <a:pt x="0" y="20767"/>
                    <a:pt x="818" y="21600"/>
                    <a:pt x="1829" y="21600"/>
                  </a:cubicBezTo>
                  <a:lnTo>
                    <a:pt x="19767" y="21600"/>
                  </a:lnTo>
                  <a:cubicBezTo>
                    <a:pt x="20778" y="21600"/>
                    <a:pt x="21600" y="20767"/>
                    <a:pt x="21600" y="19742"/>
                  </a:cubicBezTo>
                  <a:lnTo>
                    <a:pt x="21600" y="1855"/>
                  </a:lnTo>
                  <a:cubicBezTo>
                    <a:pt x="21600" y="830"/>
                    <a:pt x="20778" y="0"/>
                    <a:pt x="19767" y="0"/>
                  </a:cubicBezTo>
                  <a:lnTo>
                    <a:pt x="182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201" name="CaixaDeTexto 15"/>
          <p:cNvSpPr txBox="1"/>
          <p:nvPr/>
        </p:nvSpPr>
        <p:spPr>
          <a:xfrm>
            <a:off x="816040" y="2780680"/>
            <a:ext cx="286418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Palestra de Educação Emocional  </a:t>
            </a:r>
          </a:p>
          <a:p>
            <a:pPr algn="ctr">
              <a:defRPr sz="1400"/>
            </a:pPr>
            <a:r>
              <a:t>Zâmbia</a:t>
            </a:r>
          </a:p>
        </p:txBody>
      </p:sp>
      <p:sp>
        <p:nvSpPr>
          <p:cNvPr id="202" name="CaixaDeTexto 17"/>
          <p:cNvSpPr txBox="1"/>
          <p:nvPr/>
        </p:nvSpPr>
        <p:spPr>
          <a:xfrm>
            <a:off x="4471180" y="2718812"/>
            <a:ext cx="3238508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Mind Training Education</a:t>
            </a:r>
          </a:p>
          <a:p>
            <a:pPr algn="ctr">
              <a:defRPr sz="1400"/>
            </a:pPr>
            <a:r>
              <a:t>Treinamento de Educação Emocional</a:t>
            </a:r>
          </a:p>
          <a:p>
            <a:pPr algn="ctr">
              <a:defRPr sz="1400"/>
            </a:pPr>
            <a:r>
              <a:t>Índia</a:t>
            </a:r>
          </a:p>
        </p:txBody>
      </p:sp>
      <p:sp>
        <p:nvSpPr>
          <p:cNvPr id="203" name="CaixaDeTexto 18"/>
          <p:cNvSpPr txBox="1"/>
          <p:nvPr/>
        </p:nvSpPr>
        <p:spPr>
          <a:xfrm>
            <a:off x="8294986" y="2704052"/>
            <a:ext cx="291506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Palestra de Educação Emocional para militares  </a:t>
            </a:r>
          </a:p>
          <a:p>
            <a:pPr algn="ctr">
              <a:defRPr sz="1400"/>
            </a:pPr>
            <a:r>
              <a:t>Coreia do Sul</a:t>
            </a:r>
          </a:p>
        </p:txBody>
      </p:sp>
      <p:sp>
        <p:nvSpPr>
          <p:cNvPr id="204" name="CaixaDeTexto 19"/>
          <p:cNvSpPr txBox="1"/>
          <p:nvPr/>
        </p:nvSpPr>
        <p:spPr>
          <a:xfrm>
            <a:off x="712081" y="6238499"/>
            <a:ext cx="293204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Palestra de Educação Emocional  </a:t>
            </a:r>
          </a:p>
          <a:p>
            <a:pPr algn="ctr">
              <a:defRPr sz="1400"/>
            </a:pPr>
            <a:r>
              <a:t>Filipinas</a:t>
            </a:r>
          </a:p>
        </p:txBody>
      </p:sp>
      <p:sp>
        <p:nvSpPr>
          <p:cNvPr id="205" name="CaixaDeTexto 20"/>
          <p:cNvSpPr txBox="1"/>
          <p:nvPr/>
        </p:nvSpPr>
        <p:spPr>
          <a:xfrm>
            <a:off x="8324753" y="6173725"/>
            <a:ext cx="27954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Palestra de Educação Emocional  </a:t>
            </a:r>
          </a:p>
          <a:p>
            <a:pPr algn="ctr">
              <a:defRPr sz="1400"/>
            </a:pPr>
            <a:r>
              <a:t>Cambodia</a:t>
            </a:r>
          </a:p>
        </p:txBody>
      </p:sp>
      <p:sp>
        <p:nvSpPr>
          <p:cNvPr id="206" name="TextBox 2"/>
          <p:cNvSpPr txBox="1"/>
          <p:nvPr/>
        </p:nvSpPr>
        <p:spPr>
          <a:xfrm>
            <a:off x="5115969" y="3710778"/>
            <a:ext cx="3914047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Yu Gothic UI Semibold"/>
                <a:ea typeface="Yu Gothic UI Semibold"/>
                <a:cs typeface="Yu Gothic UI Semibold"/>
                <a:sym typeface="Yu Gothic UI Semibold"/>
              </a:defRPr>
            </a:lvl1pPr>
          </a:lstStyle>
          <a:p>
            <a:r>
              <a:t>IMEI</a:t>
            </a:r>
          </a:p>
        </p:txBody>
      </p:sp>
      <p:grpSp>
        <p:nvGrpSpPr>
          <p:cNvPr id="209" name="Imagem 27"/>
          <p:cNvGrpSpPr/>
          <p:nvPr/>
        </p:nvGrpSpPr>
        <p:grpSpPr>
          <a:xfrm>
            <a:off x="926852" y="3583003"/>
            <a:ext cx="2642561" cy="2551931"/>
            <a:chOff x="0" y="0"/>
            <a:chExt cx="2642559" cy="2551930"/>
          </a:xfrm>
        </p:grpSpPr>
        <p:sp>
          <p:nvSpPr>
            <p:cNvPr id="207" name="Forma"/>
            <p:cNvSpPr/>
            <p:nvPr/>
          </p:nvSpPr>
          <p:spPr>
            <a:xfrm>
              <a:off x="0" y="0"/>
              <a:ext cx="2642560" cy="255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803" y="0"/>
                    <a:pt x="1793" y="0"/>
                  </a:cubicBezTo>
                  <a:lnTo>
                    <a:pt x="19807" y="0"/>
                  </a:lnTo>
                  <a:lnTo>
                    <a:pt x="19807" y="0"/>
                  </a:lnTo>
                  <a:cubicBezTo>
                    <a:pt x="2079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797" y="21600"/>
                    <a:pt x="19807" y="21600"/>
                  </a:cubicBezTo>
                  <a:lnTo>
                    <a:pt x="1793" y="21600"/>
                  </a:lnTo>
                  <a:lnTo>
                    <a:pt x="1793" y="21600"/>
                  </a:lnTo>
                  <a:cubicBezTo>
                    <a:pt x="80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08" name="image14.jpeg" descr="image14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t="23962" r="47485"/>
            <a:stretch>
              <a:fillRect/>
            </a:stretch>
          </p:blipFill>
          <p:spPr>
            <a:xfrm>
              <a:off x="-1" y="0"/>
              <a:ext cx="2642395" cy="255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" y="0"/>
                  </a:moveTo>
                  <a:cubicBezTo>
                    <a:pt x="804" y="0"/>
                    <a:pt x="0" y="832"/>
                    <a:pt x="0" y="1858"/>
                  </a:cubicBezTo>
                  <a:lnTo>
                    <a:pt x="0" y="19742"/>
                  </a:lnTo>
                  <a:cubicBezTo>
                    <a:pt x="0" y="20768"/>
                    <a:pt x="804" y="21600"/>
                    <a:pt x="1794" y="21600"/>
                  </a:cubicBezTo>
                  <a:lnTo>
                    <a:pt x="19809" y="21600"/>
                  </a:lnTo>
                  <a:cubicBezTo>
                    <a:pt x="20799" y="21600"/>
                    <a:pt x="21600" y="20768"/>
                    <a:pt x="21600" y="19742"/>
                  </a:cubicBezTo>
                  <a:lnTo>
                    <a:pt x="21600" y="1858"/>
                  </a:lnTo>
                  <a:cubicBezTo>
                    <a:pt x="21600" y="832"/>
                    <a:pt x="20799" y="0"/>
                    <a:pt x="19809" y="0"/>
                  </a:cubicBezTo>
                  <a:lnTo>
                    <a:pt x="17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210" name="TextBox 2"/>
          <p:cNvSpPr txBox="1"/>
          <p:nvPr/>
        </p:nvSpPr>
        <p:spPr>
          <a:xfrm>
            <a:off x="4844200" y="4658912"/>
            <a:ext cx="252586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Yu Gothic UI Semibold"/>
                <a:ea typeface="Yu Gothic UI Semibold"/>
                <a:cs typeface="Yu Gothic UI Semibold"/>
                <a:sym typeface="Yu Gothic UI Semibold"/>
              </a:defRPr>
            </a:lvl1pPr>
          </a:lstStyle>
          <a:p>
            <a:r>
              <a:t>FUNDADA EM 2013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194" grpId="3" animBg="1" advAuto="0"/>
      <p:bldP spid="197" grpId="5" animBg="1" advAuto="0"/>
      <p:bldP spid="200" grpId="9" animBg="1" advAuto="0"/>
      <p:bldP spid="201" grpId="2" animBg="1" advAuto="0"/>
      <p:bldP spid="202" grpId="4" animBg="1" advAuto="0"/>
      <p:bldP spid="203" grpId="6" animBg="1" advAuto="0"/>
      <p:bldP spid="204" grpId="7" animBg="1" advAuto="0"/>
      <p:bldP spid="205" grpId="10" animBg="1" advAuto="0"/>
      <p:bldP spid="209" grpId="8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16200000">
            <a:off x="-654246" y="545189"/>
            <a:ext cx="6881112" cy="579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5400000">
            <a:off x="6505992" y="1171992"/>
            <a:ext cx="6881111" cy="4490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Espaço Reservado para Conteúdo 4" descr="Espaço Reservado para Conteúdo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310" y="240104"/>
            <a:ext cx="3616683" cy="344767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직사각형 3"/>
          <p:cNvSpPr txBox="1"/>
          <p:nvPr/>
        </p:nvSpPr>
        <p:spPr>
          <a:xfrm>
            <a:off x="4381761" y="217002"/>
            <a:ext cx="7049549" cy="585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3200" b="1">
                <a:ln w="3175">
                  <a:solidFill>
                    <a:srgbClr val="262626"/>
                  </a:solidFill>
                </a:ln>
                <a:solidFill>
                  <a:srgbClr val="262626"/>
                </a:solidFill>
              </a:defRPr>
            </a:pPr>
            <a:r>
              <a:t>Penso que não há resposta mais exata que esta.</a:t>
            </a:r>
            <a:endParaRPr sz="2400">
              <a:ln w="3174">
                <a:solidFill>
                  <a:srgbClr val="262626"/>
                </a:solidFill>
              </a:ln>
            </a:endParaRPr>
          </a:p>
          <a:p>
            <a:pPr algn="just">
              <a:lnSpc>
                <a:spcPct val="150000"/>
              </a:lnSpc>
              <a:defRPr sz="2800" b="1">
                <a:ln w="3174">
                  <a:solidFill>
                    <a:srgbClr val="262626"/>
                  </a:solidFill>
                </a:ln>
                <a:solidFill>
                  <a:srgbClr val="262626"/>
                </a:solidFill>
              </a:defRPr>
            </a:pPr>
            <a:r>
              <a:t>A educação na maioria dos países da África, focam apenas em ensinar. </a:t>
            </a:r>
          </a:p>
          <a:p>
            <a:pPr algn="just">
              <a:lnSpc>
                <a:spcPct val="150000"/>
              </a:lnSpc>
              <a:defRPr sz="2800" b="1">
                <a:ln w="3174">
                  <a:solidFill>
                    <a:srgbClr val="262626"/>
                  </a:solidFill>
                </a:ln>
                <a:solidFill>
                  <a:srgbClr val="262626"/>
                </a:solidFill>
              </a:defRPr>
            </a:pPr>
            <a:r>
              <a:t>Quero lhes falar que uma mentalidade correta é a base na vida de todos.</a:t>
            </a:r>
          </a:p>
          <a:p>
            <a:pPr algn="just">
              <a:lnSpc>
                <a:spcPct val="150000"/>
              </a:lnSpc>
              <a:defRPr sz="2800" b="1">
                <a:ln w="3174">
                  <a:solidFill>
                    <a:srgbClr val="262626"/>
                  </a:solidFill>
                </a:ln>
                <a:solidFill>
                  <a:srgbClr val="262626"/>
                </a:solidFill>
              </a:defRPr>
            </a:pPr>
            <a:r>
              <a:t>Daremos oportunidade de ensinar sobre o caráter humano a todos os professores e alunos da Zâmbia.</a:t>
            </a:r>
          </a:p>
        </p:txBody>
      </p:sp>
      <p:sp>
        <p:nvSpPr>
          <p:cNvPr id="216" name="TextBox 4"/>
          <p:cNvSpPr txBox="1"/>
          <p:nvPr/>
        </p:nvSpPr>
        <p:spPr>
          <a:xfrm>
            <a:off x="351311" y="6301004"/>
            <a:ext cx="68752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262626"/>
                </a:solidFill>
                <a:latin typeface="Yu Gothic UI"/>
                <a:ea typeface="Yu Gothic UI"/>
                <a:cs typeface="Yu Gothic UI"/>
                <a:sym typeface="Yu Gothic UI"/>
              </a:defRPr>
            </a:pPr>
            <a:r>
              <a:t>Vincent Mwale (Ministro da Juventude da Zâmbia)</a:t>
            </a:r>
          </a:p>
        </p:txBody>
      </p:sp>
      <p:pic>
        <p:nvPicPr>
          <p:cNvPr id="217" name="그림 5" descr="그림 5"/>
          <p:cNvPicPr>
            <a:picLocks noChangeAspect="1"/>
          </p:cNvPicPr>
          <p:nvPr/>
        </p:nvPicPr>
        <p:blipFill>
          <a:blip r:embed="rId4">
            <a:extLst/>
          </a:blip>
          <a:srcRect l="32578" t="15473" r="31040" b="60657"/>
          <a:stretch>
            <a:fillRect/>
          </a:stretch>
        </p:blipFill>
        <p:spPr>
          <a:xfrm>
            <a:off x="3698297" y="100131"/>
            <a:ext cx="584549" cy="501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그림 7" descr="그림 7"/>
          <p:cNvPicPr>
            <a:picLocks noChangeAspect="1"/>
          </p:cNvPicPr>
          <p:nvPr/>
        </p:nvPicPr>
        <p:blipFill>
          <a:blip r:embed="rId5">
            <a:extLst/>
          </a:blip>
          <a:srcRect l="33420" t="17663" r="34554" b="58439"/>
          <a:stretch>
            <a:fillRect/>
          </a:stretch>
        </p:blipFill>
        <p:spPr>
          <a:xfrm>
            <a:off x="9999574" y="5381028"/>
            <a:ext cx="564449" cy="550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16200000">
            <a:off x="-654246" y="545189"/>
            <a:ext cx="6881112" cy="579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5400000">
            <a:off x="6505992" y="1171992"/>
            <a:ext cx="6881111" cy="449090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extBox 4"/>
          <p:cNvSpPr txBox="1"/>
          <p:nvPr/>
        </p:nvSpPr>
        <p:spPr>
          <a:xfrm>
            <a:off x="66086" y="6191015"/>
            <a:ext cx="718582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Vice-Ministro da Juventude, Quênia, James Waweru</a:t>
            </a:r>
          </a:p>
        </p:txBody>
      </p:sp>
      <p:pic>
        <p:nvPicPr>
          <p:cNvPr id="223" name="그림 5" descr="그림 5"/>
          <p:cNvPicPr>
            <a:picLocks noChangeAspect="1"/>
          </p:cNvPicPr>
          <p:nvPr/>
        </p:nvPicPr>
        <p:blipFill>
          <a:blip r:embed="rId3">
            <a:extLst/>
          </a:blip>
          <a:srcRect l="32578" t="15473" r="31040" b="60657"/>
          <a:stretch>
            <a:fillRect/>
          </a:stretch>
        </p:blipFill>
        <p:spPr>
          <a:xfrm>
            <a:off x="4062134" y="1553884"/>
            <a:ext cx="584549" cy="501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그림 7" descr="그림 7"/>
          <p:cNvPicPr>
            <a:picLocks noChangeAspect="1"/>
          </p:cNvPicPr>
          <p:nvPr/>
        </p:nvPicPr>
        <p:blipFill>
          <a:blip r:embed="rId4">
            <a:extLst/>
          </a:blip>
          <a:srcRect l="33420" t="17663" r="34553" b="58439"/>
          <a:stretch>
            <a:fillRect/>
          </a:stretch>
        </p:blipFill>
        <p:spPr>
          <a:xfrm>
            <a:off x="9356264" y="3669291"/>
            <a:ext cx="521878" cy="508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m 2" descr="Imagem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852" y="847287"/>
            <a:ext cx="3961394" cy="374748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tângulo 12"/>
          <p:cNvSpPr txBox="1"/>
          <p:nvPr/>
        </p:nvSpPr>
        <p:spPr>
          <a:xfrm>
            <a:off x="4547511" y="1700753"/>
            <a:ext cx="7379515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 b="1"/>
            </a:lvl1pPr>
          </a:lstStyle>
          <a:p>
            <a:r>
              <a:t>As palestras de Educação Emocional é um material magnífico. Ele inspira pessoas e muda seu ponto de vista na vida. Esta educação iluminará     todos ao valor da vida 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16200000">
            <a:off x="-620690" y="545190"/>
            <a:ext cx="6881111" cy="579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5400000">
            <a:off x="6505992" y="1171992"/>
            <a:ext cx="6881111" cy="449090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extBox 4"/>
          <p:cNvSpPr txBox="1"/>
          <p:nvPr/>
        </p:nvSpPr>
        <p:spPr>
          <a:xfrm>
            <a:off x="66085" y="6191015"/>
            <a:ext cx="1086456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Presidente da Universidade Aberta da Tanzânia, Tanzânia, Mauro Tozo Bisanda</a:t>
            </a:r>
          </a:p>
        </p:txBody>
      </p:sp>
      <p:pic>
        <p:nvPicPr>
          <p:cNvPr id="231" name="그림 5" descr="그림 5"/>
          <p:cNvPicPr>
            <a:picLocks noChangeAspect="1"/>
          </p:cNvPicPr>
          <p:nvPr/>
        </p:nvPicPr>
        <p:blipFill>
          <a:blip r:embed="rId3">
            <a:extLst/>
          </a:blip>
          <a:srcRect l="32578" t="15473" r="31040" b="60657"/>
          <a:stretch>
            <a:fillRect/>
          </a:stretch>
        </p:blipFill>
        <p:spPr>
          <a:xfrm>
            <a:off x="3695381" y="458943"/>
            <a:ext cx="584549" cy="501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그림 7" descr="그림 7"/>
          <p:cNvPicPr>
            <a:picLocks noChangeAspect="1"/>
          </p:cNvPicPr>
          <p:nvPr/>
        </p:nvPicPr>
        <p:blipFill>
          <a:blip r:embed="rId4">
            <a:extLst/>
          </a:blip>
          <a:srcRect l="33420" t="17663" r="34553" b="58439"/>
          <a:stretch>
            <a:fillRect/>
          </a:stretch>
        </p:blipFill>
        <p:spPr>
          <a:xfrm>
            <a:off x="10697601" y="4618422"/>
            <a:ext cx="521878" cy="508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m 3" descr="Imagem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170" y="377836"/>
            <a:ext cx="3685652" cy="363545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tângulo 4"/>
          <p:cNvSpPr txBox="1"/>
          <p:nvPr/>
        </p:nvSpPr>
        <p:spPr>
          <a:xfrm>
            <a:off x="4113491" y="709463"/>
            <a:ext cx="7908957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 b="1"/>
            </a:lvl1pPr>
          </a:lstStyle>
          <a:p>
            <a:r>
              <a:t>Eu tentei com paixão para alterar o     ponto de vista de muitos jovens, mas meus esforços foram em vão. Quando me deparei com a palestra de            educação emocional, eu estava           surpreso e disse, 'Oh, isto é o que mais   precisamos de educação!' Eu descobri como mudar alguém  através da         sabedoria,  não o conhecimento.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m 29" descr="Imagem 29"/>
          <p:cNvPicPr>
            <a:picLocks noChangeAspect="1"/>
          </p:cNvPicPr>
          <p:nvPr/>
        </p:nvPicPr>
        <p:blipFill>
          <a:blip r:embed="rId2">
            <a:extLst/>
          </a:blip>
          <a:srcRect t="55936"/>
          <a:stretch>
            <a:fillRect/>
          </a:stretch>
        </p:blipFill>
        <p:spPr>
          <a:xfrm rot="5400000">
            <a:off x="7235783" y="1901783"/>
            <a:ext cx="6881111" cy="3031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m 22" descr="Imagem 22"/>
          <p:cNvPicPr>
            <a:picLocks noChangeAspect="1"/>
          </p:cNvPicPr>
          <p:nvPr/>
        </p:nvPicPr>
        <p:blipFill>
          <a:blip r:embed="rId3">
            <a:extLst/>
          </a:blip>
          <a:srcRect r="38675"/>
          <a:stretch>
            <a:fillRect/>
          </a:stretch>
        </p:blipFill>
        <p:spPr>
          <a:xfrm>
            <a:off x="0" y="0"/>
            <a:ext cx="630845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tângulo 27"/>
          <p:cNvSpPr/>
          <p:nvPr/>
        </p:nvSpPr>
        <p:spPr>
          <a:xfrm>
            <a:off x="-1" y="6413124"/>
            <a:ext cx="5853686" cy="347473"/>
          </a:xfrm>
          <a:prstGeom prst="rect">
            <a:avLst/>
          </a:prstGeom>
          <a:solidFill>
            <a:srgbClr val="767171">
              <a:alpha val="66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9" name="Imagem 8" descr="Imagem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6846" y="480711"/>
            <a:ext cx="2763060" cy="184204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240" name="Imagem 20" descr="Imagem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16847" y="2572731"/>
            <a:ext cx="2763060" cy="18420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241" name="CaixaDeTexto 23"/>
          <p:cNvSpPr txBox="1"/>
          <p:nvPr/>
        </p:nvSpPr>
        <p:spPr>
          <a:xfrm>
            <a:off x="8879905" y="1956861"/>
            <a:ext cx="303581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/>
            </a:pPr>
            <a:r>
              <a:t>Palestra de Educação Emocional  </a:t>
            </a:r>
          </a:p>
          <a:p>
            <a:pPr>
              <a:defRPr sz="1200" b="1"/>
            </a:pPr>
            <a:r>
              <a:t>na escola “E.E Joaquim Leme do Prado </a:t>
            </a:r>
          </a:p>
        </p:txBody>
      </p:sp>
      <p:sp>
        <p:nvSpPr>
          <p:cNvPr id="242" name="CaixaDeTexto 24"/>
          <p:cNvSpPr txBox="1"/>
          <p:nvPr/>
        </p:nvSpPr>
        <p:spPr>
          <a:xfrm>
            <a:off x="8934722" y="5986696"/>
            <a:ext cx="309509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t>Programa de Palestras na Universidade Nove de Julho – Debate em grupo</a:t>
            </a:r>
          </a:p>
        </p:txBody>
      </p:sp>
      <p:sp>
        <p:nvSpPr>
          <p:cNvPr id="243" name="CaixaDeTexto 25"/>
          <p:cNvSpPr txBox="1"/>
          <p:nvPr/>
        </p:nvSpPr>
        <p:spPr>
          <a:xfrm>
            <a:off x="8934721" y="3971778"/>
            <a:ext cx="309509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r>
              <a:t>Programa de Palestras na Universidade Nove de Julho – Debate em grupo</a:t>
            </a:r>
          </a:p>
        </p:txBody>
      </p:sp>
      <p:sp>
        <p:nvSpPr>
          <p:cNvPr id="244" name="CaixaDeTexto 26"/>
          <p:cNvSpPr txBox="1"/>
          <p:nvPr/>
        </p:nvSpPr>
        <p:spPr>
          <a:xfrm>
            <a:off x="82295" y="6448361"/>
            <a:ext cx="622616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Palestra de Educação Emocional na E.E. Joaquim Leme do Prado</a:t>
            </a:r>
          </a:p>
        </p:txBody>
      </p:sp>
      <p:pic>
        <p:nvPicPr>
          <p:cNvPr id="245" name="Imagem 35" descr="Imagem 3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6847" y="4606323"/>
            <a:ext cx="2763061" cy="18420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246" name="CaixaDeTexto 36"/>
          <p:cNvSpPr txBox="1"/>
          <p:nvPr/>
        </p:nvSpPr>
        <p:spPr>
          <a:xfrm>
            <a:off x="211342" y="139847"/>
            <a:ext cx="524150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“A transformação no coração 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traz a verdadeira Felicidade”</a:t>
            </a:r>
          </a:p>
        </p:txBody>
      </p:sp>
      <p:sp>
        <p:nvSpPr>
          <p:cNvPr id="247" name="CaixaDeTexto 37"/>
          <p:cNvSpPr txBox="1"/>
          <p:nvPr/>
        </p:nvSpPr>
        <p:spPr>
          <a:xfrm>
            <a:off x="1146213" y="1079911"/>
            <a:ext cx="423682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Beom Seop Kim – Presidente do IMEI BRASIL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7" baseType="lpstr">
      <vt:lpstr>맑은 고딕</vt:lpstr>
      <vt:lpstr>Apple SD 산돌고딕 Neo 옅은체</vt:lpstr>
      <vt:lpstr>Arial</vt:lpstr>
      <vt:lpstr>Bebas Neue Bold</vt:lpstr>
      <vt:lpstr>Calibri</vt:lpstr>
      <vt:lpstr>Helvetica LT Std Cond Blk</vt:lpstr>
      <vt:lpstr>Helvetica LT Std Cond Light</vt:lpstr>
      <vt:lpstr>HelveticaNeueLT Std Blk Cn</vt:lpstr>
      <vt:lpstr>Lato Black</vt:lpstr>
      <vt:lpstr>Yu Gothic UI</vt:lpstr>
      <vt:lpstr>Yu Gothic UI Semibold</vt:lpstr>
      <vt:lpstr>나눔바른고딕 옛한글</vt:lpstr>
      <vt:lpstr>Office 테마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Educação Emocional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Menezes dos Reis</dc:creator>
  <cp:lastModifiedBy>Mariana Menezes dos Reis</cp:lastModifiedBy>
  <cp:revision>1</cp:revision>
  <dcterms:modified xsi:type="dcterms:W3CDTF">2017-08-15T17:17:13Z</dcterms:modified>
</cp:coreProperties>
</file>