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9" r:id="rId3"/>
    <p:sldId id="268" r:id="rId4"/>
    <p:sldId id="271" r:id="rId5"/>
    <p:sldId id="273" r:id="rId6"/>
    <p:sldId id="274" r:id="rId7"/>
    <p:sldId id="276" r:id="rId8"/>
    <p:sldId id="277" r:id="rId9"/>
    <p:sldId id="278" r:id="rId10"/>
    <p:sldId id="28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Planilha_do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% do PIB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Plan1!$A$2:$A$4</c:f>
              <c:strCache>
                <c:ptCount val="3"/>
                <c:pt idx="0">
                  <c:v>União</c:v>
                </c:pt>
                <c:pt idx="1">
                  <c:v>Estados e DF</c:v>
                </c:pt>
                <c:pt idx="2">
                  <c:v>Municípios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2.06</c:v>
                </c:pt>
                <c:pt idx="1">
                  <c:v>2.2000000000000002</c:v>
                </c:pt>
                <c:pt idx="2">
                  <c:v>2.2999999999999998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530-4D22-8138-3F2FF229DF2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% do PIB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Plan1!$A$2:$A$4</c:f>
              <c:strCache>
                <c:ptCount val="3"/>
                <c:pt idx="0">
                  <c:v>União</c:v>
                </c:pt>
                <c:pt idx="1">
                  <c:v>Estados e DF</c:v>
                </c:pt>
                <c:pt idx="2">
                  <c:v>Municípios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1</c:v>
                </c:pt>
                <c:pt idx="1">
                  <c:v>2.2000000000000002</c:v>
                </c:pt>
                <c:pt idx="2">
                  <c:v>2.2999999999999998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1FF-465D-8D31-8CAFE616DB3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0.03821</cdr:x>
      <cdr:y>0.04404</cdr:y>
    </cdr:from>
    <cdr:to>
      <cdr:x>0.21238</cdr:x>
      <cdr:y>0.12564</cdr:y>
    </cdr:to>
    <cdr:sp macro="" textlink="">
      <cdr:nvSpPr>
        <cdr:cNvPr id="2" name="CaixaDeTexto 8"/>
        <cdr:cNvSpPr txBox="1"/>
      </cdr:nvSpPr>
      <cdr:spPr>
        <a:xfrm xmlns:a="http://schemas.openxmlformats.org/drawingml/2006/main">
          <a:off x="154360" y="174005"/>
          <a:ext cx="703680" cy="32242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pt-B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BR" dirty="0" smtClean="0"/>
            <a:t>(2,3% do PIB)</a:t>
          </a:r>
          <a:endParaRPr lang="pt-BR" dirty="0"/>
        </a:p>
      </cdr:txBody>
    </cdr:sp>
  </cdr:relSizeAnchor>
  <cdr:relSizeAnchor xmlns:cdr="http://schemas.openxmlformats.org/drawingml/2006/chartDrawing">
    <cdr:from>
      <cdr:x>0.6225</cdr:x>
      <cdr:y>0.77</cdr:y>
    </cdr:from>
    <cdr:to>
      <cdr:x>0.79668</cdr:x>
      <cdr:y>0.8516</cdr:y>
    </cdr:to>
    <cdr:sp macro="" textlink="">
      <cdr:nvSpPr>
        <cdr:cNvPr id="5" name="CaixaDeTexto 9"/>
        <cdr:cNvSpPr txBox="1"/>
      </cdr:nvSpPr>
      <cdr:spPr>
        <a:xfrm xmlns:a="http://schemas.openxmlformats.org/drawingml/2006/main">
          <a:off x="5122912" y="3484984"/>
          <a:ext cx="143340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pt-B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BR" dirty="0" smtClean="0"/>
            <a:t>(2,2% do PIB)</a:t>
          </a:r>
          <a:endParaRPr lang="pt-BR" dirty="0"/>
        </a:p>
      </cdr:txBody>
    </cdr:sp>
  </cdr:relSizeAnchor>
  <cdr:relSizeAnchor xmlns:cdr="http://schemas.openxmlformats.org/drawingml/2006/chartDrawing">
    <cdr:from>
      <cdr:x>0.53423</cdr:x>
      <cdr:y>0.00759</cdr:y>
    </cdr:from>
    <cdr:to>
      <cdr:x>0.72262</cdr:x>
      <cdr:y>0.08919</cdr:y>
    </cdr:to>
    <cdr:sp macro="" textlink="">
      <cdr:nvSpPr>
        <cdr:cNvPr id="6" name="CaixaDeTexto 9"/>
        <cdr:cNvSpPr txBox="1"/>
      </cdr:nvSpPr>
      <cdr:spPr>
        <a:xfrm xmlns:a="http://schemas.openxmlformats.org/drawingml/2006/main">
          <a:off x="2159223" y="29989"/>
          <a:ext cx="761430" cy="32242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BR" sz="1800" dirty="0" smtClean="0"/>
            <a:t>(2,06% do PIB)</a:t>
          </a:r>
          <a:endParaRPr lang="pt-BR" sz="18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A8650-0BF6-462D-8AE7-C8E078B4C8B8}" type="datetimeFigureOut">
              <a:rPr lang="pt-BR" smtClean="0"/>
              <a:t>15/08/2017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6E1797-9EC2-45CC-A584-B0B513F98D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3616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6E1797-9EC2-45CC-A584-B0B513F98D6E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6013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B967-DF22-4082-B430-BAA88CE32986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AA40-5196-483C-828B-ECB8FB0F5DE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163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B967-DF22-4082-B430-BAA88CE32986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AA40-5196-483C-828B-ECB8FB0F5DE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56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B967-DF22-4082-B430-BAA88CE32986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AA40-5196-483C-828B-ECB8FB0F5DE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461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B967-DF22-4082-B430-BAA88CE32986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AA40-5196-483C-828B-ECB8FB0F5DE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79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B967-DF22-4082-B430-BAA88CE32986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AA40-5196-483C-828B-ECB8FB0F5DE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447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B967-DF22-4082-B430-BAA88CE32986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AA40-5196-483C-828B-ECB8FB0F5DE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720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B967-DF22-4082-B430-BAA88CE32986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AA40-5196-483C-828B-ECB8FB0F5DE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4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B967-DF22-4082-B430-BAA88CE32986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AA40-5196-483C-828B-ECB8FB0F5DE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090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B967-DF22-4082-B430-BAA88CE32986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AA40-5196-483C-828B-ECB8FB0F5DE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922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B967-DF22-4082-B430-BAA88CE32986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AA40-5196-483C-828B-ECB8FB0F5DE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00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B967-DF22-4082-B430-BAA88CE32986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AA40-5196-483C-828B-ECB8FB0F5DE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916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3B967-DF22-4082-B430-BAA88CE32986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FAA40-5196-483C-828B-ECB8FB0F5DE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179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ampanha.org.br/acervo/sobre-o-financiamento-adequado-da-educacao-e-o-custo-do-pne-perante-a-pec-241-analise-critica-da-nota-tecnica-no-30-do-ipea/" TargetMode="External"/><Relationship Id="rId2" Type="http://schemas.openxmlformats.org/officeDocument/2006/relationships/hyperlink" Target="http://www.esforce.org.br/index.php/semestral/article/view/183/35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ortal.mec.gov.br/index.php?option=com_docman&amp;view=download&amp;alias=5368-pceb008-10&amp;category_slug=maio-2010-pdf&amp;Itemid=30192" TargetMode="External"/><Relationship Id="rId5" Type="http://schemas.openxmlformats.org/officeDocument/2006/relationships/hyperlink" Target="http://www.custoalunoqualidade.org.br/pdf/PDF3_A%20paternidade%20do%20CAQi%20(e%20do%20CAQ)%20-%20Luiz%20Ara%C3%BAjo.pdf" TargetMode="External"/><Relationship Id="rId4" Type="http://schemas.openxmlformats.org/officeDocument/2006/relationships/hyperlink" Target="http://sao-paulo.estadao.com.br/noticias/geral,brasil-precisa-de-r-13-bilhoes-so-para-fazer-inclusao-imp-,1614075?success=tru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3792" y="1412776"/>
            <a:ext cx="8134672" cy="2547715"/>
          </a:xfrm>
        </p:spPr>
        <p:txBody>
          <a:bodyPr>
            <a:norm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Propostas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Prioritárias e Sugestões da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Sociedade Civil na Área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Educacional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4293096"/>
            <a:ext cx="8352928" cy="1752600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rgbClr val="C00000"/>
                </a:solidFill>
              </a:rPr>
              <a:t>Catarina de Almeida Santos </a:t>
            </a:r>
          </a:p>
          <a:p>
            <a:r>
              <a:rPr lang="pt-BR" dirty="0" smtClean="0">
                <a:solidFill>
                  <a:srgbClr val="C00000"/>
                </a:solidFill>
              </a:rPr>
              <a:t>Representante da </a:t>
            </a:r>
          </a:p>
          <a:p>
            <a:r>
              <a:rPr lang="pt-BR" b="1" dirty="0" smtClean="0">
                <a:solidFill>
                  <a:srgbClr val="C00000"/>
                </a:solidFill>
              </a:rPr>
              <a:t>Campanha Nacional pelo Direito à Educação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985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980728"/>
            <a:ext cx="8291264" cy="5145435"/>
          </a:xfrm>
        </p:spPr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pPr marL="0" indent="0" algn="ctr">
              <a:buNone/>
            </a:pPr>
            <a:r>
              <a:rPr lang="pt-B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Obrigada!!</a:t>
            </a:r>
            <a:endParaRPr lang="pt-BR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919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242088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Prioridades da Campanha Nacional pelo Direito à Educação 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92177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dirty="0" err="1" smtClean="0"/>
              <a:t>Fundeb</a:t>
            </a:r>
            <a:r>
              <a:rPr lang="pt-BR" dirty="0" smtClean="0"/>
              <a:t> como alternativa para o </a:t>
            </a:r>
            <a:r>
              <a:rPr lang="pt-BR" dirty="0" err="1" smtClean="0"/>
              <a:t>CAQi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331640"/>
            <a:ext cx="8640960" cy="5121696"/>
          </a:xfrm>
        </p:spPr>
        <p:txBody>
          <a:bodyPr>
            <a:normAutofit fontScale="92500"/>
          </a:bodyPr>
          <a:lstStyle/>
          <a:p>
            <a:pPr marL="514350" indent="-514350" algn="just">
              <a:buAutoNum type="arabicPeriod"/>
            </a:pPr>
            <a:r>
              <a:rPr lang="pt-BR" dirty="0" err="1" smtClean="0"/>
              <a:t>Fundeb</a:t>
            </a:r>
            <a:r>
              <a:rPr lang="pt-BR" dirty="0" smtClean="0"/>
              <a:t> é padrão mínimo de qualidade, portanto </a:t>
            </a:r>
            <a:r>
              <a:rPr lang="pt-BR" dirty="0" err="1" smtClean="0"/>
              <a:t>CAQi</a:t>
            </a:r>
            <a:endParaRPr lang="pt-BR" dirty="0" smtClean="0"/>
          </a:p>
          <a:p>
            <a:pPr marL="514350" indent="-514350" algn="just">
              <a:buAutoNum type="arabicPeriod"/>
            </a:pPr>
            <a:r>
              <a:rPr lang="pt-BR" dirty="0" smtClean="0"/>
              <a:t>A EC 95/2016 (congelamento dos gastos públicos federais por 20 anos) inviabilizou o PNE</a:t>
            </a:r>
          </a:p>
          <a:p>
            <a:pPr marL="514350" indent="-514350" algn="just">
              <a:buAutoNum type="arabicPeriod"/>
            </a:pPr>
            <a:r>
              <a:rPr lang="pt-BR" dirty="0" smtClean="0"/>
              <a:t>A complementação da União ao </a:t>
            </a:r>
            <a:r>
              <a:rPr lang="pt-BR" dirty="0" err="1" smtClean="0"/>
              <a:t>Fundeb</a:t>
            </a:r>
            <a:r>
              <a:rPr lang="pt-BR" dirty="0" smtClean="0"/>
              <a:t> está fora dos efeitos da EC 95/2016</a:t>
            </a:r>
          </a:p>
          <a:p>
            <a:pPr marL="514350" indent="-514350" algn="just">
              <a:buAutoNum type="arabicPeriod"/>
            </a:pPr>
            <a:r>
              <a:rPr lang="pt-BR" dirty="0" smtClean="0"/>
              <a:t>O sistema </a:t>
            </a:r>
            <a:r>
              <a:rPr lang="pt-BR" dirty="0" err="1" smtClean="0"/>
              <a:t>CAQi</a:t>
            </a:r>
            <a:r>
              <a:rPr lang="pt-BR" dirty="0" smtClean="0"/>
              <a:t>-CAQ é o melhor caminho para cumprimento das Metas do PNE e dos ODS em relação à Educação Básica, em especial o ODS 4</a:t>
            </a:r>
          </a:p>
          <a:p>
            <a:pPr marL="514350" indent="-514350" algn="just">
              <a:buAutoNum type="arabicPeriod"/>
            </a:pPr>
            <a:r>
              <a:rPr lang="pt-BR" dirty="0" err="1" smtClean="0"/>
              <a:t>Fundeb</a:t>
            </a:r>
            <a:r>
              <a:rPr lang="pt-BR" dirty="0" smtClean="0"/>
              <a:t> deve viabilizar o </a:t>
            </a:r>
            <a:r>
              <a:rPr lang="pt-BR" dirty="0" err="1" smtClean="0"/>
              <a:t>CAQi</a:t>
            </a:r>
            <a:r>
              <a:rPr lang="pt-BR" dirty="0" smtClean="0"/>
              <a:t>, progressivamente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720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Como o </a:t>
            </a:r>
            <a:r>
              <a:rPr lang="pt-BR" dirty="0" err="1" smtClean="0"/>
              <a:t>Fundeb</a:t>
            </a:r>
            <a:r>
              <a:rPr lang="pt-BR" dirty="0" smtClean="0"/>
              <a:t> pode viabilizar o </a:t>
            </a:r>
            <a:r>
              <a:rPr lang="pt-BR" dirty="0" err="1" smtClean="0"/>
              <a:t>CAQi</a:t>
            </a:r>
            <a:r>
              <a:rPr lang="pt-BR" dirty="0" smtClean="0"/>
              <a:t>?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b="1" dirty="0">
                <a:solidFill>
                  <a:srgbClr val="C00000"/>
                </a:solidFill>
              </a:rPr>
              <a:t>1</a:t>
            </a:r>
            <a:r>
              <a:rPr lang="pt-BR" b="1" dirty="0" smtClean="0">
                <a:solidFill>
                  <a:srgbClr val="C00000"/>
                </a:solidFill>
              </a:rPr>
              <a:t>. Ampliação da complementação da União</a:t>
            </a:r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Hoje: a cada R$ 1,00 investidos por Estados e Municípios, União coloca apenas R$ 0,10.</a:t>
            </a:r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2</a:t>
            </a:r>
            <a:r>
              <a:rPr lang="pt-BR" b="1" dirty="0" smtClean="0">
                <a:solidFill>
                  <a:srgbClr val="C00000"/>
                </a:solidFill>
              </a:rPr>
              <a:t>. Readequação do sistema de balizas, beneficiando educação integral, educação de jovens e adultos, educação técnica profissional de nível médio, educação especial, educação no campo, educação indígena, educação quilombola, creche e pré-escola.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020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/>
          </a:bodyPr>
          <a:lstStyle/>
          <a:p>
            <a:r>
              <a:rPr lang="pt-BR" sz="3600" dirty="0" smtClean="0"/>
              <a:t>Como é hoje a complementação da União?</a:t>
            </a:r>
            <a:endParaRPr lang="en-US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4968552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 dirty="0" smtClean="0"/>
              <a:t>V - a União complementará os recursos dos Fundos a que se refere o inciso II do caput deste artigo sempre que, no Distrito</a:t>
            </a:r>
          </a:p>
          <a:p>
            <a:pPr marL="0" indent="0" algn="just">
              <a:buNone/>
            </a:pPr>
            <a:r>
              <a:rPr lang="pt-BR" dirty="0" smtClean="0"/>
              <a:t>Federal e em cada Estado, o valor por aluno não alcançar o mínimo definido nacionalmente, fixado em observância ao disposto no inciso VII do caput deste artigo, vedada a utilização dos recursos a que se refere o § 5º do art. 212 da Constituição Federal;</a:t>
            </a:r>
          </a:p>
          <a:p>
            <a:pPr marL="0" indent="0" algn="just">
              <a:buNone/>
            </a:pPr>
            <a:r>
              <a:rPr lang="pt-BR" dirty="0" smtClean="0"/>
              <a:t>VI - a complementação da União de que trata o inciso V do caput deste artigo será de, no mínimo </a:t>
            </a:r>
            <a:r>
              <a:rPr lang="pt-BR" b="1" dirty="0" smtClean="0">
                <a:solidFill>
                  <a:srgbClr val="C00000"/>
                </a:solidFill>
              </a:rPr>
              <a:t>10% (dez por cento)</a:t>
            </a:r>
            <a:r>
              <a:rPr lang="pt-BR" dirty="0" smtClean="0">
                <a:solidFill>
                  <a:srgbClr val="C00000"/>
                </a:solidFill>
              </a:rPr>
              <a:t> </a:t>
            </a:r>
            <a:r>
              <a:rPr lang="pt-BR" dirty="0" smtClean="0"/>
              <a:t>do</a:t>
            </a:r>
          </a:p>
          <a:p>
            <a:pPr marL="0" indent="0" algn="just">
              <a:buNone/>
            </a:pPr>
            <a:r>
              <a:rPr lang="pt-BR" dirty="0" smtClean="0"/>
              <a:t>total dos recursos a que se refere o inciso II do caput deste artigo;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4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Quanto deve ser a complementação da União?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cada R$ 1,00 investidos por Estados e Municípios, a União deve investir R$ 0,50.</a:t>
            </a:r>
          </a:p>
          <a:p>
            <a:pPr algn="just"/>
            <a:endParaRPr lang="pt-BR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VI - a complementação da União de que trata o inciso V do caput deste artigo será de, no mínimo </a:t>
            </a:r>
            <a:r>
              <a:rPr lang="pt-B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50% (cinquenta por cento)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do total dos recursos a que se refere o inciso II do caput deste artigo;</a:t>
            </a:r>
          </a:p>
          <a:p>
            <a:pPr marL="0" indent="0" algn="just">
              <a:buNone/>
            </a:pPr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TODOS OS FUNDOS ESTADUAIS RECEBERIAM COMPLEMENTAÇÃO DA UNIÃO.</a:t>
            </a:r>
          </a:p>
          <a:p>
            <a:pPr marL="0" indent="0" algn="just">
              <a:buNone/>
            </a:pPr>
            <a:endParaRPr lang="pt-BR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 ACEITÁVEL A CRIAÇÃO DE UMA REGRA DE ROGRESSIVIDADE</a:t>
            </a:r>
            <a:r>
              <a:rPr lang="pt-BR" dirty="0" smtClean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156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51520" y="44624"/>
            <a:ext cx="8640960" cy="1552018"/>
            <a:chOff x="251520" y="44624"/>
            <a:chExt cx="8640960" cy="1552018"/>
          </a:xfrm>
        </p:grpSpPr>
        <p:sp>
          <p:nvSpPr>
            <p:cNvPr id="5" name="Retângulo 12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/>
            </a:p>
          </p:txBody>
        </p:sp>
        <p:grpSp>
          <p:nvGrpSpPr>
            <p:cNvPr id="6" name="Grupo 5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8" name="Picture 1" descr="logocampanha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9" name="Retângulo 17"/>
              <p:cNvSpPr/>
              <p:nvPr/>
            </p:nvSpPr>
            <p:spPr>
              <a:xfrm>
                <a:off x="7536796" y="44624"/>
                <a:ext cx="1080120" cy="1454670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/>
              </a:p>
            </p:txBody>
          </p:sp>
        </p:grpSp>
        <p:sp>
          <p:nvSpPr>
            <p:cNvPr id="7" name="CaixaDeTexto 6"/>
            <p:cNvSpPr txBox="1"/>
            <p:nvPr/>
          </p:nvSpPr>
          <p:spPr>
            <a:xfrm>
              <a:off x="251520" y="620688"/>
              <a:ext cx="72852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Investimento direto em educação por ente federado 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2" name="Espaço Reservado para Texto 2"/>
          <p:cNvSpPr txBox="1">
            <a:spLocks/>
          </p:cNvSpPr>
          <p:nvPr/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mtClean="0"/>
              <a:t>Atualmente</a:t>
            </a:r>
            <a:endParaRPr lang="pt-BR" dirty="0"/>
          </a:p>
        </p:txBody>
      </p:sp>
      <p:sp>
        <p:nvSpPr>
          <p:cNvPr id="13" name="Espaço Reservado para Texto 4"/>
          <p:cNvSpPr txBox="1">
            <a:spLocks/>
          </p:cNvSpPr>
          <p:nvPr/>
        </p:nvSpPr>
        <p:spPr>
          <a:xfrm>
            <a:off x="4645025" y="1535112"/>
            <a:ext cx="4041775" cy="81376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 smtClean="0"/>
              <a:t>Com complementação da União ao </a:t>
            </a:r>
            <a:r>
              <a:rPr lang="pt-BR" sz="2400" dirty="0" err="1" smtClean="0"/>
              <a:t>CAQi</a:t>
            </a:r>
            <a:r>
              <a:rPr lang="pt-BR" sz="2400" dirty="0" smtClean="0"/>
              <a:t> (R$ 37 bi)</a:t>
            </a:r>
            <a:endParaRPr lang="pt-BR" sz="2400" dirty="0"/>
          </a:p>
        </p:txBody>
      </p:sp>
      <p:graphicFrame>
        <p:nvGraphicFramePr>
          <p:cNvPr id="14" name="Espaço Reservado para Conteúdo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108755933"/>
              </p:ext>
            </p:extLst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Espaço Reservado para Conteúdo 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759600494"/>
              </p:ext>
            </p:extLst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CaixaDeTexto 15"/>
          <p:cNvSpPr txBox="1"/>
          <p:nvPr/>
        </p:nvSpPr>
        <p:spPr>
          <a:xfrm>
            <a:off x="467544" y="6309320"/>
            <a:ext cx="840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Fonte: </a:t>
            </a:r>
            <a:r>
              <a:rPr lang="pt-BR" dirty="0" smtClean="0"/>
              <a:t>Inep, 2014; Requerimento de informação do Sen. </a:t>
            </a:r>
            <a:r>
              <a:rPr lang="pt-BR" dirty="0" err="1" smtClean="0"/>
              <a:t>Randolfe</a:t>
            </a:r>
            <a:r>
              <a:rPr lang="pt-BR" dirty="0" smtClean="0"/>
              <a:t> Rodrigues (PSOL-AP).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571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pt-BR" sz="3200" dirty="0" smtClean="0"/>
              <a:t>Necessidade de investimento para construção e manutenção</a:t>
            </a:r>
            <a:endParaRPr lang="en-US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388764"/>
            <a:ext cx="8496944" cy="51365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600" dirty="0" smtClean="0"/>
              <a:t>Manutenção das matrículas atuais: R$ 37 bilhões  + R$ 13 bilhões.</a:t>
            </a:r>
          </a:p>
          <a:p>
            <a:pPr marL="0" indent="0" algn="just">
              <a:buNone/>
            </a:pPr>
            <a:r>
              <a:rPr lang="pt-BR" sz="2600" b="1" dirty="0" smtClean="0"/>
              <a:t>Brasil </a:t>
            </a:r>
            <a:r>
              <a:rPr lang="pt-BR" sz="2600" b="1" dirty="0"/>
              <a:t>precisa de R$ 13 bilhões só para fazer inclusão</a:t>
            </a:r>
          </a:p>
          <a:p>
            <a:pPr marL="0" indent="0" algn="just">
              <a:buNone/>
            </a:pPr>
            <a:r>
              <a:rPr lang="pt-BR" sz="2600" b="0" u="none" strike="noStrike" dirty="0" smtClean="0">
                <a:effectLst/>
              </a:rPr>
              <a:t>“Para construir e equipar escolas com o padrão do </a:t>
            </a:r>
            <a:r>
              <a:rPr lang="pt-BR" sz="2600" b="0" u="none" strike="noStrike" dirty="0" err="1" smtClean="0">
                <a:effectLst/>
              </a:rPr>
              <a:t>CAQi</a:t>
            </a:r>
            <a:r>
              <a:rPr lang="pt-BR" sz="2600" b="0" u="none" strike="noStrike" dirty="0" smtClean="0">
                <a:effectLst/>
              </a:rPr>
              <a:t> para 2,8 milhões de brasileiros, o País precisa investir cerca de R$ 12,8 bilhões, sendo R$ 6,6 bilhões para 2.860 pré-escolas, R$ 1,8 bilhão para 770 estabelecimentos de ensino fundamental e R$ 4,4 bilhões para 1.900 escolas de ensino médio. No entanto, não basta construir e equipar pré-escolas e escolas, é preciso mantê-las. O custo anual de manutenção desses 5.530 estabelecimentos necessários é praticamente o mesmo que o de construção e equipagem: R$ 13 bilhões.”</a:t>
            </a:r>
            <a:r>
              <a:rPr lang="pt-BR" sz="2600" dirty="0"/>
              <a:t/>
            </a:r>
            <a:br>
              <a:rPr lang="pt-BR" sz="2600" dirty="0"/>
            </a:br>
            <a:endParaRPr lang="pt-BR" sz="2600" dirty="0" smtClean="0"/>
          </a:p>
        </p:txBody>
      </p:sp>
    </p:spTree>
    <p:extLst>
      <p:ext uri="{BB962C8B-B14F-4D97-AF65-F5344CB8AC3E}">
        <p14:creationId xmlns:p14="http://schemas.microsoft.com/office/powerpoint/2010/main" val="1192631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Bibliografia adicional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t-BR" dirty="0" smtClean="0"/>
              <a:t>CARA, Daniel. “Municípios no pacto federativo: fragilidades sobrepostas” In: Revista Retratos da Escola, Brasília, v. 6, n. 10, p. 255-273, jan./jun. 2012. Disponível em: </a:t>
            </a:r>
            <a:r>
              <a:rPr lang="pt-BR" dirty="0" smtClean="0">
                <a:hlinkClick r:id="rId2"/>
              </a:rPr>
              <a:t>http://www.esforce.org.br/index.php/semestral/article/view/183/351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cap="all" dirty="0"/>
              <a:t>SOBRE O FINANCIAMENTO ADEQUADO DA EDUCAÇÃO E O CUSTO DO PNE PERANTE A PEC 241 – ANÁLISE CRÍTICA DA NOTA TÉCNICA Nº 30 DO </a:t>
            </a:r>
            <a:r>
              <a:rPr lang="pt-BR" cap="all" dirty="0" smtClean="0"/>
              <a:t>IPEA:</a:t>
            </a:r>
          </a:p>
          <a:p>
            <a:pPr marL="0" indent="0">
              <a:buNone/>
            </a:pPr>
            <a:r>
              <a:rPr lang="pt-BR" cap="all" dirty="0" smtClean="0">
                <a:hlinkClick r:id="rId3"/>
              </a:rPr>
              <a:t>http://campanha.org.br/acervo/sobre-o-financiamento-adequado-da-educacao-e-o-custo-do-pne-perante-a-pec-241-analise-critica-da-nota-tecnica-no-30-do-ipea/</a:t>
            </a:r>
            <a:r>
              <a:rPr lang="pt-BR" cap="all" dirty="0" smtClean="0"/>
              <a:t>.</a:t>
            </a:r>
          </a:p>
          <a:p>
            <a:pPr marL="0" indent="0">
              <a:buNone/>
            </a:pPr>
            <a:endParaRPr lang="pt-BR" cap="all" dirty="0"/>
          </a:p>
          <a:p>
            <a:pPr marL="0" indent="0">
              <a:buNone/>
            </a:pPr>
            <a:r>
              <a:rPr lang="pt-BR" dirty="0" smtClean="0"/>
              <a:t>O Estado de S. Paulo. “Brasil </a:t>
            </a:r>
            <a:r>
              <a:rPr lang="pt-BR" dirty="0"/>
              <a:t>precisa de R$ 13 bilhões só para fazer </a:t>
            </a:r>
            <a:r>
              <a:rPr lang="pt-BR" dirty="0" smtClean="0"/>
              <a:t>inclusão – artigo de Daniel Cara”</a:t>
            </a:r>
          </a:p>
          <a:p>
            <a:pPr marL="0" indent="0">
              <a:buNone/>
            </a:pPr>
            <a:r>
              <a:rPr lang="pt-BR" dirty="0" smtClean="0">
                <a:hlinkClick r:id="rId4"/>
              </a:rPr>
              <a:t>http://sao-paulo.estadao.com.br/noticias/geral,brasil-precisa-de-r-13-bilhoes-so-para-fazer-inclusao-imp-,1614075?success=true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Luiz </a:t>
            </a:r>
            <a:r>
              <a:rPr lang="pt-BR" dirty="0" err="1" smtClean="0"/>
              <a:t>Araujo</a:t>
            </a:r>
            <a:r>
              <a:rPr lang="pt-BR" dirty="0" smtClean="0"/>
              <a:t>. A paternidade do </a:t>
            </a:r>
            <a:r>
              <a:rPr lang="pt-BR" dirty="0" err="1" smtClean="0"/>
              <a:t>CAQi</a:t>
            </a:r>
            <a:r>
              <a:rPr lang="pt-BR" dirty="0" smtClean="0"/>
              <a:t> (e do CAQ)</a:t>
            </a:r>
          </a:p>
          <a:p>
            <a:pPr marL="0" indent="0">
              <a:buNone/>
            </a:pPr>
            <a:r>
              <a:rPr lang="pt-BR" dirty="0" smtClean="0">
                <a:hlinkClick r:id="rId5"/>
              </a:rPr>
              <a:t>http://www.custoalunoqualidade.org.br/pdf/PDF3_A%20paternidade%20do%20CAQi%20(e%20do%20CAQ)%20-%20Luiz%20Ara%C3%BAjo.pdf</a:t>
            </a:r>
            <a:endParaRPr lang="pt-BR" dirty="0" smtClean="0"/>
          </a:p>
          <a:p>
            <a:pPr marL="0" indent="0">
              <a:buNone/>
            </a:pPr>
            <a:endParaRPr lang="pt-BR" cap="all" dirty="0"/>
          </a:p>
          <a:p>
            <a:pPr marL="0" indent="0">
              <a:buNone/>
            </a:pPr>
            <a:r>
              <a:rPr lang="pt-BR" dirty="0" smtClean="0"/>
              <a:t>Parecer CNE-CEB 8/2010. </a:t>
            </a:r>
            <a:r>
              <a:rPr lang="pt-BR" dirty="0" smtClean="0">
                <a:hlinkClick r:id="rId6"/>
              </a:rPr>
              <a:t>http://portal.mec.gov.br/index.php?option=com_docman&amp;view=download&amp;alias=5368-pceb008-10&amp;category_slug=maio-2010-pdf&amp;Itemid=30192</a:t>
            </a:r>
            <a:endParaRPr lang="pt-BR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6730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728</Words>
  <Application>Microsoft Office PowerPoint</Application>
  <PresentationFormat>Apresentação na tela (4:3)</PresentationFormat>
  <Paragraphs>61</Paragraphs>
  <Slides>10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do Office</vt:lpstr>
      <vt:lpstr>Propostas Prioritárias e Sugestões da Sociedade Civil na Área Educacional </vt:lpstr>
      <vt:lpstr>Prioridades da Campanha Nacional pelo Direito à Educação  </vt:lpstr>
      <vt:lpstr>Fundeb como alternativa para o CAQi</vt:lpstr>
      <vt:lpstr>Como o Fundeb pode viabilizar o CAQi?</vt:lpstr>
      <vt:lpstr>Como é hoje a complementação da União?</vt:lpstr>
      <vt:lpstr>Quanto deve ser a complementação da União?</vt:lpstr>
      <vt:lpstr>Apresentação do PowerPoint</vt:lpstr>
      <vt:lpstr>Necessidade de investimento para construção e manutenção</vt:lpstr>
      <vt:lpstr>Bibliografia adicional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comunicacao</dc:creator>
  <cp:lastModifiedBy>Mariana Menezes dos Reis</cp:lastModifiedBy>
  <cp:revision>17</cp:revision>
  <dcterms:created xsi:type="dcterms:W3CDTF">2017-04-18T11:37:36Z</dcterms:created>
  <dcterms:modified xsi:type="dcterms:W3CDTF">2017-08-15T17:16:14Z</dcterms:modified>
</cp:coreProperties>
</file>