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71" r:id="rId4"/>
    <p:sldId id="314" r:id="rId5"/>
    <p:sldId id="279" r:id="rId6"/>
    <p:sldId id="317" r:id="rId7"/>
    <p:sldId id="318" r:id="rId8"/>
    <p:sldId id="319" r:id="rId9"/>
    <p:sldId id="315" r:id="rId10"/>
    <p:sldId id="309" r:id="rId11"/>
    <p:sldId id="273" r:id="rId12"/>
    <p:sldId id="321" r:id="rId13"/>
    <p:sldId id="323" r:id="rId14"/>
    <p:sldId id="320" r:id="rId15"/>
    <p:sldId id="322" r:id="rId16"/>
    <p:sldId id="324" r:id="rId17"/>
    <p:sldId id="325" r:id="rId18"/>
    <p:sldId id="326" r:id="rId19"/>
    <p:sldId id="335" r:id="rId20"/>
    <p:sldId id="300" r:id="rId21"/>
    <p:sldId id="301" r:id="rId22"/>
    <p:sldId id="302" r:id="rId23"/>
    <p:sldId id="334" r:id="rId24"/>
    <p:sldId id="328" r:id="rId25"/>
    <p:sldId id="329" r:id="rId26"/>
    <p:sldId id="331" r:id="rId27"/>
    <p:sldId id="333" r:id="rId28"/>
    <p:sldId id="330" r:id="rId29"/>
    <p:sldId id="282" r:id="rId30"/>
  </p:sldIdLst>
  <p:sldSz cx="9906000" cy="6858000" type="A4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2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pos="1200">
          <p15:clr>
            <a:srgbClr val="A4A3A4"/>
          </p15:clr>
        </p15:guide>
        <p15:guide id="4" orient="horz" pos="1222">
          <p15:clr>
            <a:srgbClr val="A4A3A4"/>
          </p15:clr>
        </p15:guide>
        <p15:guide id="5" orient="horz" pos="1076">
          <p15:clr>
            <a:srgbClr val="A4A3A4"/>
          </p15:clr>
        </p15:guide>
        <p15:guide id="6" pos="1211">
          <p15:clr>
            <a:srgbClr val="A4A3A4"/>
          </p15:clr>
        </p15:guide>
        <p15:guide id="7" orient="horz" pos="39">
          <p15:clr>
            <a:srgbClr val="A4A3A4"/>
          </p15:clr>
        </p15:guide>
        <p15:guide id="8" orient="horz" pos="3263">
          <p15:clr>
            <a:srgbClr val="A4A3A4"/>
          </p15:clr>
        </p15:guide>
        <p15:guide id="9" pos="3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F00"/>
    <a:srgbClr val="78BE30"/>
    <a:srgbClr val="E4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226" autoAdjust="0"/>
    <p:restoredTop sz="95884" autoAdjust="0"/>
  </p:normalViewPr>
  <p:slideViewPr>
    <p:cSldViewPr snapToGrid="0" snapToObjects="1">
      <p:cViewPr varScale="1">
        <p:scale>
          <a:sx n="116" d="100"/>
          <a:sy n="116" d="100"/>
        </p:scale>
        <p:origin x="720" y="108"/>
      </p:cViewPr>
      <p:guideLst>
        <p:guide orient="horz" pos="4052"/>
        <p:guide orient="horz" pos="536"/>
        <p:guide pos="1200"/>
        <p:guide orient="horz" pos="1222"/>
        <p:guide orient="horz" pos="1076"/>
        <p:guide pos="1211"/>
        <p:guide orient="horz" pos="39"/>
        <p:guide orient="horz" pos="3263"/>
        <p:guide pos="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leiciane\Downloads\MATRIZ%20CONIF%202018%20A%20SER%20APROVADA%20PELO%20CONIF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'AJUSTE CONIF-SETEC'!$I$33</c:f>
              <c:strCache>
                <c:ptCount val="1"/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CONIF-SETEC'!$I$34:$I$39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1"/>
          <c:order val="1"/>
          <c:tx>
            <c:strRef>
              <c:f>'AJUSTE CONIF-SETEC'!$J$33</c:f>
              <c:strCache>
                <c:ptCount val="1"/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CONIF-SETEC'!$J$34:$J$39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'AJUSTE CONIF-SETEC'!$K$33</c:f>
              <c:strCache>
                <c:ptCount val="1"/>
                <c:pt idx="0">
                  <c:v>Valor por Aluno Custeio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C00000"/>
              </a:solidFill>
              <a:ln w="12700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6.1428242554837302E-2"/>
                  <c:y val="5.13656581959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828476029987507E-2"/>
                  <c:y val="-4.8919674472307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428242554837302E-2"/>
                  <c:y val="4.4027707025077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428242554837302E-2"/>
                  <c:y val="-2.44598372361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626608228786203E-2"/>
                  <c:y val="-5.6257625643154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5492549214348E-2"/>
                  <c:y val="4.8919674472307897E-2"/>
                </c:manualLayout>
              </c:layout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 Narrow" charset="0"/>
                      <a:ea typeface="Arial Narrow" charset="0"/>
                      <a:cs typeface="Arial Narrow" charset="0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CONIF-SETEC'!$K$34:$K$39</c:f>
              <c:numCache>
                <c:formatCode>_("R$"* #,##0.00_);_("R$"* \(#,##0.00\);_("R$"* "-"??_);_(@_)</c:formatCode>
                <c:ptCount val="6"/>
                <c:pt idx="0">
                  <c:v>4139.37</c:v>
                </c:pt>
                <c:pt idx="1">
                  <c:v>3816.99</c:v>
                </c:pt>
                <c:pt idx="2">
                  <c:v>3928.22</c:v>
                </c:pt>
                <c:pt idx="3">
                  <c:v>4373.37</c:v>
                </c:pt>
                <c:pt idx="4">
                  <c:v>3619.14</c:v>
                </c:pt>
                <c:pt idx="5">
                  <c:v>3306.52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'AJUSTE CONIF-SETEC'!$L$33</c:f>
              <c:strCache>
                <c:ptCount val="1"/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CONIF-SETEC'!$L$34:$L$39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4"/>
          <c:order val="4"/>
          <c:tx>
            <c:strRef>
              <c:f>'AJUSTE CONIF-SETEC'!$M$33</c:f>
              <c:strCache>
                <c:ptCount val="1"/>
                <c:pt idx="0">
                  <c:v>Valor por Aluno Assistência Estudantil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8"/>
            <c:spPr>
              <a:solidFill>
                <a:srgbClr val="7030A0"/>
              </a:solidFill>
              <a:ln w="12700">
                <a:solidFill>
                  <a:srgbClr val="7030A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4724652356207097E-2"/>
                  <c:y val="-3.9135739577846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136554296643997E-2"/>
                  <c:y val="-4.1581723301461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724652356207E-2"/>
                  <c:y val="-4.8919674472308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724652356207E-2"/>
                  <c:y val="-3.6689755854231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124885831357302E-2"/>
                  <c:y val="-3.6689755854231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453655800120003E-2"/>
                  <c:y val="4.4027707025077099E-2"/>
                </c:manualLayout>
              </c:layout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 Narrow" charset="0"/>
                      <a:ea typeface="Arial Narrow" charset="0"/>
                      <a:cs typeface="Arial Narrow" charset="0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Arial Narrow" charset="0"/>
                    <a:ea typeface="Arial Narrow" charset="0"/>
                    <a:cs typeface="Arial Narrow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'AJUSTE CONIF-SETEC'!$H$34:$H$39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'AJUSTE CONIF-SETEC'!$M$34:$M$39</c:f>
              <c:numCache>
                <c:formatCode>_("R$"* #,##0.00_);_("R$"* \(#,##0.00\);_("R$"* "-"??_);_(@_)</c:formatCode>
                <c:ptCount val="6"/>
                <c:pt idx="0">
                  <c:v>442.07</c:v>
                </c:pt>
                <c:pt idx="1">
                  <c:v>537.11</c:v>
                </c:pt>
                <c:pt idx="2">
                  <c:v>692.12</c:v>
                </c:pt>
                <c:pt idx="3">
                  <c:v>727.84</c:v>
                </c:pt>
                <c:pt idx="4">
                  <c:v>743.47</c:v>
                </c:pt>
                <c:pt idx="5">
                  <c:v>704.62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0017928"/>
        <c:axId val="174702592"/>
      </c:lineChart>
      <c:catAx>
        <c:axId val="100017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pPr>
            <a:endParaRPr lang="pt-BR"/>
          </a:p>
        </c:txPr>
        <c:crossAx val="174702592"/>
        <c:crosses val="autoZero"/>
        <c:auto val="1"/>
        <c:lblAlgn val="ctr"/>
        <c:lblOffset val="100"/>
        <c:noMultiLvlLbl val="0"/>
      </c:catAx>
      <c:valAx>
        <c:axId val="174702592"/>
        <c:scaling>
          <c:orientation val="minMax"/>
          <c:max val="45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pPr>
            <a:endParaRPr lang="pt-BR"/>
          </a:p>
        </c:txPr>
        <c:crossAx val="100017928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Arial Narrow" charset="0"/>
          <a:ea typeface="Arial Narrow" charset="0"/>
          <a:cs typeface="Arial Narrow" charset="0"/>
        </a:defRPr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D485C-3B87-6745-AACB-DEA4715AFB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3FED24E-4F77-CE4D-80E1-281C36297D9C}">
      <dgm:prSet/>
      <dgm:spPr/>
      <dgm:t>
        <a:bodyPr/>
        <a:lstStyle/>
        <a:p>
          <a:pPr algn="r" rtl="0"/>
          <a:r>
            <a:rPr lang="en-US" b="1" dirty="0" smtClean="0">
              <a:latin typeface="Arial Narrow" charset="0"/>
              <a:ea typeface="Arial Narrow" charset="0"/>
              <a:cs typeface="Arial Narrow" charset="0"/>
            </a:rPr>
            <a:t>REDUÇÃO DO ORÇAMENTO DAS IFES:</a:t>
          </a:r>
        </a:p>
        <a:p>
          <a:pPr algn="r" rtl="0"/>
          <a:r>
            <a:rPr lang="en-US" b="0" dirty="0" err="1" smtClean="0">
              <a:latin typeface="Arial Narrow" charset="0"/>
              <a:ea typeface="Arial Narrow" charset="0"/>
              <a:cs typeface="Arial Narrow" charset="0"/>
            </a:rPr>
            <a:t>Impactos</a:t>
          </a:r>
          <a:r>
            <a:rPr lang="en-US" b="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b="0" dirty="0" err="1" smtClean="0">
              <a:latin typeface="Arial Narrow" charset="0"/>
              <a:ea typeface="Arial Narrow" charset="0"/>
              <a:cs typeface="Arial Narrow" charset="0"/>
            </a:rPr>
            <a:t>sobre</a:t>
          </a:r>
          <a:r>
            <a:rPr lang="en-US" b="0" dirty="0" smtClean="0">
              <a:latin typeface="Arial Narrow" charset="0"/>
              <a:ea typeface="Arial Narrow" charset="0"/>
              <a:cs typeface="Arial Narrow" charset="0"/>
            </a:rPr>
            <a:t> as </a:t>
          </a:r>
          <a:r>
            <a:rPr lang="en-US" b="0" dirty="0" err="1" smtClean="0">
              <a:latin typeface="Arial Narrow" charset="0"/>
              <a:ea typeface="Arial Narrow" charset="0"/>
              <a:cs typeface="Arial Narrow" charset="0"/>
            </a:rPr>
            <a:t>Ações</a:t>
          </a:r>
          <a:r>
            <a:rPr lang="en-US" b="0" dirty="0" smtClean="0">
              <a:latin typeface="Arial Narrow" charset="0"/>
              <a:ea typeface="Arial Narrow" charset="0"/>
              <a:cs typeface="Arial Narrow" charset="0"/>
            </a:rPr>
            <a:t> da </a:t>
          </a:r>
          <a:r>
            <a:rPr lang="en-US" b="0" dirty="0" err="1" smtClean="0">
              <a:latin typeface="Arial Narrow" charset="0"/>
              <a:ea typeface="Arial Narrow" charset="0"/>
              <a:cs typeface="Arial Narrow" charset="0"/>
            </a:rPr>
            <a:t>Rede</a:t>
          </a:r>
          <a:r>
            <a:rPr lang="en-US" b="0" dirty="0" smtClean="0">
              <a:latin typeface="Arial Narrow" charset="0"/>
              <a:ea typeface="Arial Narrow" charset="0"/>
              <a:cs typeface="Arial Narrow" charset="0"/>
            </a:rPr>
            <a:t> Federal de </a:t>
          </a:r>
          <a:r>
            <a:rPr lang="en-US" b="0" dirty="0" err="1" smtClean="0">
              <a:latin typeface="Arial Narrow" charset="0"/>
              <a:ea typeface="Arial Narrow" charset="0"/>
              <a:cs typeface="Arial Narrow" charset="0"/>
            </a:rPr>
            <a:t>Educação</a:t>
          </a:r>
          <a:r>
            <a:rPr lang="en-US" b="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b="0" dirty="0" err="1" smtClean="0">
              <a:latin typeface="Arial Narrow" charset="0"/>
              <a:ea typeface="Arial Narrow" charset="0"/>
              <a:cs typeface="Arial Narrow" charset="0"/>
            </a:rPr>
            <a:t>Profissional</a:t>
          </a:r>
          <a:r>
            <a:rPr lang="en-US" b="0" dirty="0" smtClean="0">
              <a:latin typeface="Arial Narrow" charset="0"/>
              <a:ea typeface="Arial Narrow" charset="0"/>
              <a:cs typeface="Arial Narrow" charset="0"/>
            </a:rPr>
            <a:t>, </a:t>
          </a:r>
          <a:r>
            <a:rPr lang="en-US" b="0" dirty="0" err="1" smtClean="0">
              <a:latin typeface="Arial Narrow" charset="0"/>
              <a:ea typeface="Arial Narrow" charset="0"/>
              <a:cs typeface="Arial Narrow" charset="0"/>
            </a:rPr>
            <a:t>Científica</a:t>
          </a:r>
          <a:r>
            <a:rPr lang="en-US" b="0" dirty="0" smtClean="0">
              <a:latin typeface="Arial Narrow" charset="0"/>
              <a:ea typeface="Arial Narrow" charset="0"/>
              <a:cs typeface="Arial Narrow" charset="0"/>
            </a:rPr>
            <a:t> e </a:t>
          </a:r>
          <a:r>
            <a:rPr lang="en-US" b="0" dirty="0" err="1" smtClean="0">
              <a:latin typeface="Arial Narrow" charset="0"/>
              <a:ea typeface="Arial Narrow" charset="0"/>
              <a:cs typeface="Arial Narrow" charset="0"/>
            </a:rPr>
            <a:t>Tecnológica</a:t>
          </a:r>
          <a:endParaRPr lang="en-US" b="0" dirty="0">
            <a:latin typeface="Arial Narrow" charset="0"/>
            <a:ea typeface="Arial Narrow" charset="0"/>
            <a:cs typeface="Arial Narrow" charset="0"/>
          </a:endParaRPr>
        </a:p>
      </dgm:t>
    </dgm:pt>
    <dgm:pt modelId="{C24625F3-067C-1F48-ABF8-5CB0CB42858F}" type="parTrans" cxnId="{45FE90BE-C641-1848-8DDC-601A51AC6586}">
      <dgm:prSet/>
      <dgm:spPr/>
      <dgm:t>
        <a:bodyPr/>
        <a:lstStyle/>
        <a:p>
          <a:pPr algn="r"/>
          <a:endParaRPr lang="pt-BR" b="0">
            <a:latin typeface="Arial Narrow" charset="0"/>
            <a:ea typeface="Arial Narrow" charset="0"/>
            <a:cs typeface="Arial Narrow" charset="0"/>
          </a:endParaRPr>
        </a:p>
      </dgm:t>
    </dgm:pt>
    <dgm:pt modelId="{A2BEFEFF-8582-7947-BF5C-6A8E5121288B}" type="sibTrans" cxnId="{45FE90BE-C641-1848-8DDC-601A51AC6586}">
      <dgm:prSet/>
      <dgm:spPr/>
      <dgm:t>
        <a:bodyPr/>
        <a:lstStyle/>
        <a:p>
          <a:pPr algn="r"/>
          <a:endParaRPr lang="pt-BR" b="0">
            <a:latin typeface="Arial Narrow" charset="0"/>
            <a:ea typeface="Arial Narrow" charset="0"/>
            <a:cs typeface="Arial Narrow" charset="0"/>
          </a:endParaRPr>
        </a:p>
      </dgm:t>
    </dgm:pt>
    <dgm:pt modelId="{443BB42F-28C1-7C40-9473-AAC707517011}" type="pres">
      <dgm:prSet presAssocID="{62ED485C-3B87-6745-AACB-DEA4715AFB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F41451-9E72-1342-9BB3-F674B664EF2D}" type="pres">
      <dgm:prSet presAssocID="{73FED24E-4F77-CE4D-80E1-281C36297D9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931D32-39D3-244B-B686-98D9B5DB4790}" type="presOf" srcId="{73FED24E-4F77-CE4D-80E1-281C36297D9C}" destId="{2DF41451-9E72-1342-9BB3-F674B664EF2D}" srcOrd="0" destOrd="0" presId="urn:microsoft.com/office/officeart/2005/8/layout/vList2"/>
    <dgm:cxn modelId="{45FE90BE-C641-1848-8DDC-601A51AC6586}" srcId="{62ED485C-3B87-6745-AACB-DEA4715AFBF2}" destId="{73FED24E-4F77-CE4D-80E1-281C36297D9C}" srcOrd="0" destOrd="0" parTransId="{C24625F3-067C-1F48-ABF8-5CB0CB42858F}" sibTransId="{A2BEFEFF-8582-7947-BF5C-6A8E5121288B}"/>
    <dgm:cxn modelId="{4554B972-D08D-054B-9C9B-0B68017CEA68}" type="presOf" srcId="{62ED485C-3B87-6745-AACB-DEA4715AFBF2}" destId="{443BB42F-28C1-7C40-9473-AAC707517011}" srcOrd="0" destOrd="0" presId="urn:microsoft.com/office/officeart/2005/8/layout/vList2"/>
    <dgm:cxn modelId="{1B586859-B3AD-3B40-9474-809EBD2D8BC7}" type="presParOf" srcId="{443BB42F-28C1-7C40-9473-AAC707517011}" destId="{2DF41451-9E72-1342-9BB3-F674B664EF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312D0-4FE7-D643-A508-32A7A56B4849}" type="doc">
      <dgm:prSet loTypeId="urn:microsoft.com/office/officeart/2005/8/layout/vList2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8B8182A8-AC23-3D4A-A47B-C067E157B090}">
      <dgm:prSet custT="1"/>
      <dgm:spPr>
        <a:solidFill>
          <a:srgbClr val="C00000"/>
        </a:solidFill>
      </dgm:spPr>
      <dgm:t>
        <a:bodyPr/>
        <a:lstStyle/>
        <a:p>
          <a:pPr algn="ctr" rtl="0"/>
          <a:r>
            <a:rPr lang="en-US" sz="4000" dirty="0" smtClean="0"/>
            <a:t>A </a:t>
          </a:r>
          <a:r>
            <a:rPr lang="en-US" sz="4000" dirty="0" err="1" smtClean="0"/>
            <a:t>Rede</a:t>
          </a:r>
          <a:r>
            <a:rPr lang="en-US" sz="4000" dirty="0" smtClean="0"/>
            <a:t> Federal de EPCT</a:t>
          </a:r>
          <a:endParaRPr lang="en-US" sz="4000" dirty="0"/>
        </a:p>
      </dgm:t>
    </dgm:pt>
    <dgm:pt modelId="{868DABB3-9864-A148-8F2C-4C4ACE799F94}" type="parTrans" cxnId="{06FD381D-2AF1-E444-8C82-E1B037EBD010}">
      <dgm:prSet/>
      <dgm:spPr/>
      <dgm:t>
        <a:bodyPr/>
        <a:lstStyle/>
        <a:p>
          <a:endParaRPr lang="pt-BR"/>
        </a:p>
      </dgm:t>
    </dgm:pt>
    <dgm:pt modelId="{086AEA3A-5DF9-1A44-9E11-F844427EBA93}" type="sibTrans" cxnId="{06FD381D-2AF1-E444-8C82-E1B037EBD010}">
      <dgm:prSet/>
      <dgm:spPr/>
      <dgm:t>
        <a:bodyPr/>
        <a:lstStyle/>
        <a:p>
          <a:endParaRPr lang="pt-BR"/>
        </a:p>
      </dgm:t>
    </dgm:pt>
    <dgm:pt modelId="{35205A8B-75EC-C94C-B526-AB7BDE3129A5}" type="pres">
      <dgm:prSet presAssocID="{FF9312D0-4FE7-D643-A508-32A7A56B48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67C6A1-2BB8-914A-BC6A-0E4354B3EE6A}" type="pres">
      <dgm:prSet presAssocID="{8B8182A8-AC23-3D4A-A47B-C067E157B090}" presName="parentText" presStyleLbl="node1" presStyleIdx="0" presStyleCnt="1" custScaleX="73793" custScaleY="6391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952FC2-F161-5F42-B005-6D359ECE2938}" type="presOf" srcId="{FF9312D0-4FE7-D643-A508-32A7A56B4849}" destId="{35205A8B-75EC-C94C-B526-AB7BDE3129A5}" srcOrd="0" destOrd="0" presId="urn:microsoft.com/office/officeart/2005/8/layout/vList2"/>
    <dgm:cxn modelId="{06FD381D-2AF1-E444-8C82-E1B037EBD010}" srcId="{FF9312D0-4FE7-D643-A508-32A7A56B4849}" destId="{8B8182A8-AC23-3D4A-A47B-C067E157B090}" srcOrd="0" destOrd="0" parTransId="{868DABB3-9864-A148-8F2C-4C4ACE799F94}" sibTransId="{086AEA3A-5DF9-1A44-9E11-F844427EBA93}"/>
    <dgm:cxn modelId="{D07F99E8-4FEA-174D-B008-67232301A515}" type="presOf" srcId="{8B8182A8-AC23-3D4A-A47B-C067E157B090}" destId="{1167C6A1-2BB8-914A-BC6A-0E4354B3EE6A}" srcOrd="0" destOrd="0" presId="urn:microsoft.com/office/officeart/2005/8/layout/vList2"/>
    <dgm:cxn modelId="{8E0C22A5-0B3B-F64A-B874-0EE7EFD9FC3D}" type="presParOf" srcId="{35205A8B-75EC-C94C-B526-AB7BDE3129A5}" destId="{1167C6A1-2BB8-914A-BC6A-0E4354B3EE6A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F0DE74-D5D6-AA4E-A5DF-BF687C3EF4D4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7D91322-02F7-6046-B56B-68843D00B1F8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marL="11113" indent="0" algn="l" rtl="0">
            <a:tabLst/>
          </a:pPr>
          <a:r>
            <a:rPr lang="pt-BR" sz="24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38 Institutos Federais de Educação</a:t>
          </a:r>
          <a:endParaRPr lang="pt-BR" sz="24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F1DEF94A-B901-B744-B1D5-C9F54DD704D5}" type="parTrans" cxnId="{778D573F-2423-1E4F-A61D-140C42E14947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D1303E78-BDA1-4E4E-B000-408B5D34FCBC}" type="sibTrans" cxnId="{778D573F-2423-1E4F-A61D-140C42E14947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53B6BB99-5922-6149-822C-6F13C8D2A845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l" rtl="0"/>
          <a:r>
            <a:rPr lang="pt-BR" sz="24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2</a:t>
          </a:r>
          <a:r>
            <a:rPr lang="pt-BR" sz="2400" baseline="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 Centros Federais de Educação</a:t>
          </a:r>
          <a:endParaRPr lang="pt-BR" sz="24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2F4F89B2-0C9F-6A4B-95C2-FD727E275C1F}" type="parTrans" cxnId="{E92DA49E-E58F-084A-B47C-1401A9EB13C7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26141BA8-7D99-D649-8AC7-98196E174BDB}" type="sibTrans" cxnId="{E92DA49E-E58F-084A-B47C-1401A9EB13C7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28A75F28-4448-CB4E-BCEC-38FE3F548794}">
      <dgm:prSet custT="1"/>
      <dgm:spPr>
        <a:noFill/>
        <a:ln>
          <a:solidFill>
            <a:srgbClr val="C00000"/>
          </a:solidFill>
        </a:ln>
      </dgm:spPr>
      <dgm:t>
        <a:bodyPr/>
        <a:lstStyle/>
        <a:p>
          <a:pPr algn="l" rtl="0"/>
          <a:r>
            <a:rPr lang="pt-BR" sz="2400" dirty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Colégio Pedro II</a:t>
          </a:r>
          <a:endParaRPr lang="pt-BR" sz="2400" dirty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dgm:t>
    </dgm:pt>
    <dgm:pt modelId="{F7A457BA-C3A8-1D4E-B07C-8ED9E4702FDE}" type="parTrans" cxnId="{83424BB0-0B73-3446-A796-FB84F5E9B07D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5BDEBEBC-4526-4243-89B9-FA9E46D4BD80}" type="sibTrans" cxnId="{83424BB0-0B73-3446-A796-FB84F5E9B07D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7FF2E7CD-D830-4448-B661-E687470FAB84}">
      <dgm:prSet custT="1"/>
      <dgm:spPr/>
      <dgm:t>
        <a:bodyPr/>
        <a:lstStyle/>
        <a:p>
          <a:pPr algn="l" rtl="0"/>
          <a:r>
            <a:rPr lang="pt-BR" sz="2400" dirty="0" smtClean="0">
              <a:latin typeface="Arial Narrow" charset="0"/>
              <a:ea typeface="Arial Narrow" charset="0"/>
              <a:cs typeface="Arial Narrow" charset="0"/>
            </a:rPr>
            <a:t>644 Unidades (Campi)</a:t>
          </a:r>
          <a:endParaRPr lang="pt-BR" sz="2400" dirty="0">
            <a:latin typeface="Arial Narrow" charset="0"/>
            <a:ea typeface="Arial Narrow" charset="0"/>
            <a:cs typeface="Arial Narrow" charset="0"/>
          </a:endParaRPr>
        </a:p>
      </dgm:t>
    </dgm:pt>
    <dgm:pt modelId="{97050643-8292-3941-AB85-68904A559A8B}" type="parTrans" cxnId="{8B5A17D1-2BA4-DB45-93DB-3BE9D9199525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ED41DF75-B6B0-1A4A-B60D-2CB4E55E730A}" type="sibTrans" cxnId="{8B5A17D1-2BA4-DB45-93DB-3BE9D9199525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59B3B60C-E5CC-C842-B9E8-A3550897B063}">
      <dgm:prSet custT="1"/>
      <dgm:spPr>
        <a:solidFill>
          <a:srgbClr val="C00000"/>
        </a:solidFill>
      </dgm:spPr>
      <dgm:t>
        <a:bodyPr/>
        <a:lstStyle/>
        <a:p>
          <a:pPr algn="l"/>
          <a:r>
            <a:rPr lang="pt-BR" sz="2400" dirty="0" smtClean="0">
              <a:latin typeface="Arial Narrow" charset="0"/>
              <a:ea typeface="Arial Narrow" charset="0"/>
              <a:cs typeface="Arial Narrow" charset="0"/>
            </a:rPr>
            <a:t>568 Municípios atendidos (presencial)</a:t>
          </a:r>
          <a:endParaRPr lang="pt-BR" sz="2400" dirty="0">
            <a:latin typeface="Arial Narrow" charset="0"/>
            <a:ea typeface="Arial Narrow" charset="0"/>
            <a:cs typeface="Arial Narrow" charset="0"/>
          </a:endParaRPr>
        </a:p>
      </dgm:t>
    </dgm:pt>
    <dgm:pt modelId="{7ED6A778-15D6-334A-9807-94A38B1793F0}" type="parTrans" cxnId="{0C87377E-BE90-6842-A1BA-C74A8D8A00C3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025E9BC1-5A65-1A44-9E6A-0412294B513C}" type="sibTrans" cxnId="{0C87377E-BE90-6842-A1BA-C74A8D8A00C3}">
      <dgm:prSet/>
      <dgm:spPr/>
      <dgm:t>
        <a:bodyPr/>
        <a:lstStyle/>
        <a:p>
          <a:endParaRPr lang="pt-BR" sz="2400">
            <a:latin typeface="Arial Narrow" charset="0"/>
            <a:ea typeface="Arial Narrow" charset="0"/>
            <a:cs typeface="Arial Narrow" charset="0"/>
          </a:endParaRPr>
        </a:p>
      </dgm:t>
    </dgm:pt>
    <dgm:pt modelId="{D8609187-F08B-FE44-A534-3CA3B5CA46CC}" type="pres">
      <dgm:prSet presAssocID="{F5F0DE74-D5D6-AA4E-A5DF-BF687C3EF4D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529CA1-07A3-6249-8D02-3282F086261A}" type="pres">
      <dgm:prSet presAssocID="{77D91322-02F7-6046-B56B-68843D00B1F8}" presName="composite" presStyleCnt="0"/>
      <dgm:spPr/>
    </dgm:pt>
    <dgm:pt modelId="{DDFD8E10-BAE5-7D45-8BC8-BA36910A93E8}" type="pres">
      <dgm:prSet presAssocID="{77D91322-02F7-6046-B56B-68843D00B1F8}" presName="imgShp" presStyleLbl="fgImgPlace1" presStyleIdx="0" presStyleCnt="5"/>
      <dgm:spPr>
        <a:noFill/>
        <a:ln>
          <a:noFill/>
        </a:ln>
      </dgm:spPr>
    </dgm:pt>
    <dgm:pt modelId="{89D7E198-C899-9445-9B82-083AD4498DA1}" type="pres">
      <dgm:prSet presAssocID="{77D91322-02F7-6046-B56B-68843D00B1F8}" presName="txShp" presStyleLbl="node1" presStyleIdx="0" presStyleCnt="5" custScaleX="1430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C99174-354D-7E4D-A13B-0078B619E778}" type="pres">
      <dgm:prSet presAssocID="{D1303E78-BDA1-4E4E-B000-408B5D34FCBC}" presName="spacing" presStyleCnt="0"/>
      <dgm:spPr/>
    </dgm:pt>
    <dgm:pt modelId="{2B455C9E-1049-024E-AB8F-ADC854B1830D}" type="pres">
      <dgm:prSet presAssocID="{53B6BB99-5922-6149-822C-6F13C8D2A845}" presName="composite" presStyleCnt="0"/>
      <dgm:spPr/>
    </dgm:pt>
    <dgm:pt modelId="{4BFE1A86-993C-B540-A8EB-B675D40F791D}" type="pres">
      <dgm:prSet presAssocID="{53B6BB99-5922-6149-822C-6F13C8D2A845}" presName="imgShp" presStyleLbl="fgImgPlace1" presStyleIdx="1" presStyleCnt="5" custLinFactNeighborX="-35150"/>
      <dgm:spPr>
        <a:noFill/>
        <a:ln>
          <a:noFill/>
        </a:ln>
      </dgm:spPr>
    </dgm:pt>
    <dgm:pt modelId="{A9F4AE60-5CA7-CE49-B5B9-CEF706F91F7F}" type="pres">
      <dgm:prSet presAssocID="{53B6BB99-5922-6149-822C-6F13C8D2A845}" presName="txShp" presStyleLbl="node1" presStyleIdx="1" presStyleCnt="5" custScaleX="1437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9D134B-85F2-1646-87F1-68B495D4DC57}" type="pres">
      <dgm:prSet presAssocID="{26141BA8-7D99-D649-8AC7-98196E174BDB}" presName="spacing" presStyleCnt="0"/>
      <dgm:spPr/>
    </dgm:pt>
    <dgm:pt modelId="{5814E1B3-B3DA-794D-BAA8-74D3B38EBBC4}" type="pres">
      <dgm:prSet presAssocID="{28A75F28-4448-CB4E-BCEC-38FE3F548794}" presName="composite" presStyleCnt="0"/>
      <dgm:spPr/>
    </dgm:pt>
    <dgm:pt modelId="{F583A593-2887-804D-B0C3-CAD419492C65}" type="pres">
      <dgm:prSet presAssocID="{28A75F28-4448-CB4E-BCEC-38FE3F548794}" presName="imgShp" presStyleLbl="fgImgPlace1" presStyleIdx="2" presStyleCnt="5"/>
      <dgm:spPr>
        <a:noFill/>
        <a:ln>
          <a:noFill/>
        </a:ln>
      </dgm:spPr>
    </dgm:pt>
    <dgm:pt modelId="{CDE9C92C-7E48-D440-8D79-2784018A3E37}" type="pres">
      <dgm:prSet presAssocID="{28A75F28-4448-CB4E-BCEC-38FE3F548794}" presName="txShp" presStyleLbl="node1" presStyleIdx="2" presStyleCnt="5" custScaleX="1437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704B31-5F03-934E-9DE9-7DD956348E5A}" type="pres">
      <dgm:prSet presAssocID="{5BDEBEBC-4526-4243-89B9-FA9E46D4BD80}" presName="spacing" presStyleCnt="0"/>
      <dgm:spPr/>
    </dgm:pt>
    <dgm:pt modelId="{329108E4-CDFC-0E43-80DC-34D65F0BB7DE}" type="pres">
      <dgm:prSet presAssocID="{7FF2E7CD-D830-4448-B661-E687470FAB84}" presName="composite" presStyleCnt="0"/>
      <dgm:spPr/>
    </dgm:pt>
    <dgm:pt modelId="{3968C24A-0077-8242-9B9B-89104BDD77C9}" type="pres">
      <dgm:prSet presAssocID="{7FF2E7CD-D830-4448-B661-E687470FAB84}" presName="imgShp" presStyleLbl="fgImgPlace1" presStyleIdx="3" presStyleCnt="5"/>
      <dgm:spPr>
        <a:noFill/>
        <a:ln>
          <a:noFill/>
        </a:ln>
      </dgm:spPr>
    </dgm:pt>
    <dgm:pt modelId="{810B292C-CFB9-BD45-8C73-64A2FF54AA04}" type="pres">
      <dgm:prSet presAssocID="{7FF2E7CD-D830-4448-B661-E687470FAB84}" presName="txShp" presStyleLbl="node1" presStyleIdx="3" presStyleCnt="5" custScaleX="1437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96852F-B8D4-F048-B169-A38077EFFFA6}" type="pres">
      <dgm:prSet presAssocID="{ED41DF75-B6B0-1A4A-B60D-2CB4E55E730A}" presName="spacing" presStyleCnt="0"/>
      <dgm:spPr/>
    </dgm:pt>
    <dgm:pt modelId="{BFD52325-E610-B341-884D-52A37069DDE5}" type="pres">
      <dgm:prSet presAssocID="{59B3B60C-E5CC-C842-B9E8-A3550897B063}" presName="composite" presStyleCnt="0"/>
      <dgm:spPr/>
    </dgm:pt>
    <dgm:pt modelId="{766F679A-46DF-0D4F-ACE4-DEFA54B007AD}" type="pres">
      <dgm:prSet presAssocID="{59B3B60C-E5CC-C842-B9E8-A3550897B063}" presName="imgShp" presStyleLbl="fgImgPlace1" presStyleIdx="4" presStyleCnt="5"/>
      <dgm:spPr>
        <a:noFill/>
        <a:ln>
          <a:noFill/>
        </a:ln>
      </dgm:spPr>
    </dgm:pt>
    <dgm:pt modelId="{F1A2F4E7-21C0-0C42-BC6F-D43FD53D99A7}" type="pres">
      <dgm:prSet presAssocID="{59B3B60C-E5CC-C842-B9E8-A3550897B063}" presName="txShp" presStyleLbl="node1" presStyleIdx="4" presStyleCnt="5" custScaleX="1444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B5A17D1-2BA4-DB45-93DB-3BE9D9199525}" srcId="{F5F0DE74-D5D6-AA4E-A5DF-BF687C3EF4D4}" destId="{7FF2E7CD-D830-4448-B661-E687470FAB84}" srcOrd="3" destOrd="0" parTransId="{97050643-8292-3941-AB85-68904A559A8B}" sibTransId="{ED41DF75-B6B0-1A4A-B60D-2CB4E55E730A}"/>
    <dgm:cxn modelId="{83424BB0-0B73-3446-A796-FB84F5E9B07D}" srcId="{F5F0DE74-D5D6-AA4E-A5DF-BF687C3EF4D4}" destId="{28A75F28-4448-CB4E-BCEC-38FE3F548794}" srcOrd="2" destOrd="0" parTransId="{F7A457BA-C3A8-1D4E-B07C-8ED9E4702FDE}" sibTransId="{5BDEBEBC-4526-4243-89B9-FA9E46D4BD80}"/>
    <dgm:cxn modelId="{778D573F-2423-1E4F-A61D-140C42E14947}" srcId="{F5F0DE74-D5D6-AA4E-A5DF-BF687C3EF4D4}" destId="{77D91322-02F7-6046-B56B-68843D00B1F8}" srcOrd="0" destOrd="0" parTransId="{F1DEF94A-B901-B744-B1D5-C9F54DD704D5}" sibTransId="{D1303E78-BDA1-4E4E-B000-408B5D34FCBC}"/>
    <dgm:cxn modelId="{73B5284F-40A0-314F-BDC1-FC0E6381635B}" type="presOf" srcId="{59B3B60C-E5CC-C842-B9E8-A3550897B063}" destId="{F1A2F4E7-21C0-0C42-BC6F-D43FD53D99A7}" srcOrd="0" destOrd="0" presId="urn:microsoft.com/office/officeart/2005/8/layout/vList3"/>
    <dgm:cxn modelId="{125386E7-6D32-3F4E-885C-2DE9441DC9DC}" type="presOf" srcId="{7FF2E7CD-D830-4448-B661-E687470FAB84}" destId="{810B292C-CFB9-BD45-8C73-64A2FF54AA04}" srcOrd="0" destOrd="0" presId="urn:microsoft.com/office/officeart/2005/8/layout/vList3"/>
    <dgm:cxn modelId="{AFC11B6A-3D73-B747-8D81-A23989AEAC36}" type="presOf" srcId="{77D91322-02F7-6046-B56B-68843D00B1F8}" destId="{89D7E198-C899-9445-9B82-083AD4498DA1}" srcOrd="0" destOrd="0" presId="urn:microsoft.com/office/officeart/2005/8/layout/vList3"/>
    <dgm:cxn modelId="{84A418DA-D427-0841-968B-7288F55D6650}" type="presOf" srcId="{28A75F28-4448-CB4E-BCEC-38FE3F548794}" destId="{CDE9C92C-7E48-D440-8D79-2784018A3E37}" srcOrd="0" destOrd="0" presId="urn:microsoft.com/office/officeart/2005/8/layout/vList3"/>
    <dgm:cxn modelId="{0C87377E-BE90-6842-A1BA-C74A8D8A00C3}" srcId="{F5F0DE74-D5D6-AA4E-A5DF-BF687C3EF4D4}" destId="{59B3B60C-E5CC-C842-B9E8-A3550897B063}" srcOrd="4" destOrd="0" parTransId="{7ED6A778-15D6-334A-9807-94A38B1793F0}" sibTransId="{025E9BC1-5A65-1A44-9E6A-0412294B513C}"/>
    <dgm:cxn modelId="{F1007027-3509-9B4D-B12A-B13E5C75D2A1}" type="presOf" srcId="{53B6BB99-5922-6149-822C-6F13C8D2A845}" destId="{A9F4AE60-5CA7-CE49-B5B9-CEF706F91F7F}" srcOrd="0" destOrd="0" presId="urn:microsoft.com/office/officeart/2005/8/layout/vList3"/>
    <dgm:cxn modelId="{E92DA49E-E58F-084A-B47C-1401A9EB13C7}" srcId="{F5F0DE74-D5D6-AA4E-A5DF-BF687C3EF4D4}" destId="{53B6BB99-5922-6149-822C-6F13C8D2A845}" srcOrd="1" destOrd="0" parTransId="{2F4F89B2-0C9F-6A4B-95C2-FD727E275C1F}" sibTransId="{26141BA8-7D99-D649-8AC7-98196E174BDB}"/>
    <dgm:cxn modelId="{11383C1C-6540-3947-8DF5-32760F90B6C0}" type="presOf" srcId="{F5F0DE74-D5D6-AA4E-A5DF-BF687C3EF4D4}" destId="{D8609187-F08B-FE44-A534-3CA3B5CA46CC}" srcOrd="0" destOrd="0" presId="urn:microsoft.com/office/officeart/2005/8/layout/vList3"/>
    <dgm:cxn modelId="{76105103-8929-774E-9AB5-2D8867869785}" type="presParOf" srcId="{D8609187-F08B-FE44-A534-3CA3B5CA46CC}" destId="{5B529CA1-07A3-6249-8D02-3282F086261A}" srcOrd="0" destOrd="0" presId="urn:microsoft.com/office/officeart/2005/8/layout/vList3"/>
    <dgm:cxn modelId="{0843840F-A631-104A-B2A7-D53EA102E205}" type="presParOf" srcId="{5B529CA1-07A3-6249-8D02-3282F086261A}" destId="{DDFD8E10-BAE5-7D45-8BC8-BA36910A93E8}" srcOrd="0" destOrd="0" presId="urn:microsoft.com/office/officeart/2005/8/layout/vList3"/>
    <dgm:cxn modelId="{0F67F9DF-AA2C-CB45-9CDD-6C5997AD2CA4}" type="presParOf" srcId="{5B529CA1-07A3-6249-8D02-3282F086261A}" destId="{89D7E198-C899-9445-9B82-083AD4498DA1}" srcOrd="1" destOrd="0" presId="urn:microsoft.com/office/officeart/2005/8/layout/vList3"/>
    <dgm:cxn modelId="{EBC06EBF-A765-BF40-91C4-58992BE789FC}" type="presParOf" srcId="{D8609187-F08B-FE44-A534-3CA3B5CA46CC}" destId="{B7C99174-354D-7E4D-A13B-0078B619E778}" srcOrd="1" destOrd="0" presId="urn:microsoft.com/office/officeart/2005/8/layout/vList3"/>
    <dgm:cxn modelId="{8ADBA09A-0ACD-D144-8198-69182066292C}" type="presParOf" srcId="{D8609187-F08B-FE44-A534-3CA3B5CA46CC}" destId="{2B455C9E-1049-024E-AB8F-ADC854B1830D}" srcOrd="2" destOrd="0" presId="urn:microsoft.com/office/officeart/2005/8/layout/vList3"/>
    <dgm:cxn modelId="{A7355B23-2E44-C04D-BC9F-9E2564919993}" type="presParOf" srcId="{2B455C9E-1049-024E-AB8F-ADC854B1830D}" destId="{4BFE1A86-993C-B540-A8EB-B675D40F791D}" srcOrd="0" destOrd="0" presId="urn:microsoft.com/office/officeart/2005/8/layout/vList3"/>
    <dgm:cxn modelId="{E28C9A66-90CD-5944-9CC0-7230E7703B83}" type="presParOf" srcId="{2B455C9E-1049-024E-AB8F-ADC854B1830D}" destId="{A9F4AE60-5CA7-CE49-B5B9-CEF706F91F7F}" srcOrd="1" destOrd="0" presId="urn:microsoft.com/office/officeart/2005/8/layout/vList3"/>
    <dgm:cxn modelId="{F93772B8-4639-4545-8B17-7ECD00752ABC}" type="presParOf" srcId="{D8609187-F08B-FE44-A534-3CA3B5CA46CC}" destId="{D29D134B-85F2-1646-87F1-68B495D4DC57}" srcOrd="3" destOrd="0" presId="urn:microsoft.com/office/officeart/2005/8/layout/vList3"/>
    <dgm:cxn modelId="{184701C1-4530-9A47-BC74-6CC78685F673}" type="presParOf" srcId="{D8609187-F08B-FE44-A534-3CA3B5CA46CC}" destId="{5814E1B3-B3DA-794D-BAA8-74D3B38EBBC4}" srcOrd="4" destOrd="0" presId="urn:microsoft.com/office/officeart/2005/8/layout/vList3"/>
    <dgm:cxn modelId="{887E174E-DE00-5448-AC4C-086A26BD490A}" type="presParOf" srcId="{5814E1B3-B3DA-794D-BAA8-74D3B38EBBC4}" destId="{F583A593-2887-804D-B0C3-CAD419492C65}" srcOrd="0" destOrd="0" presId="urn:microsoft.com/office/officeart/2005/8/layout/vList3"/>
    <dgm:cxn modelId="{555A50F8-42BF-CB4B-977A-76B097011092}" type="presParOf" srcId="{5814E1B3-B3DA-794D-BAA8-74D3B38EBBC4}" destId="{CDE9C92C-7E48-D440-8D79-2784018A3E37}" srcOrd="1" destOrd="0" presId="urn:microsoft.com/office/officeart/2005/8/layout/vList3"/>
    <dgm:cxn modelId="{75BE0BAA-C86C-664A-879A-397581425880}" type="presParOf" srcId="{D8609187-F08B-FE44-A534-3CA3B5CA46CC}" destId="{77704B31-5F03-934E-9DE9-7DD956348E5A}" srcOrd="5" destOrd="0" presId="urn:microsoft.com/office/officeart/2005/8/layout/vList3"/>
    <dgm:cxn modelId="{6B2400FA-6B50-7246-B7E2-70A7D19EF015}" type="presParOf" srcId="{D8609187-F08B-FE44-A534-3CA3B5CA46CC}" destId="{329108E4-CDFC-0E43-80DC-34D65F0BB7DE}" srcOrd="6" destOrd="0" presId="urn:microsoft.com/office/officeart/2005/8/layout/vList3"/>
    <dgm:cxn modelId="{F332593F-5D73-8046-8CD5-2DF9147C31AD}" type="presParOf" srcId="{329108E4-CDFC-0E43-80DC-34D65F0BB7DE}" destId="{3968C24A-0077-8242-9B9B-89104BDD77C9}" srcOrd="0" destOrd="0" presId="urn:microsoft.com/office/officeart/2005/8/layout/vList3"/>
    <dgm:cxn modelId="{1565F557-51A1-F748-90AC-C1AF64860216}" type="presParOf" srcId="{329108E4-CDFC-0E43-80DC-34D65F0BB7DE}" destId="{810B292C-CFB9-BD45-8C73-64A2FF54AA04}" srcOrd="1" destOrd="0" presId="urn:microsoft.com/office/officeart/2005/8/layout/vList3"/>
    <dgm:cxn modelId="{A06B3666-7C80-3647-9A6F-997AEDDDEF22}" type="presParOf" srcId="{D8609187-F08B-FE44-A534-3CA3B5CA46CC}" destId="{5A96852F-B8D4-F048-B169-A38077EFFFA6}" srcOrd="7" destOrd="0" presId="urn:microsoft.com/office/officeart/2005/8/layout/vList3"/>
    <dgm:cxn modelId="{4B6F5240-A87A-814E-A5DC-890A4F14FA44}" type="presParOf" srcId="{D8609187-F08B-FE44-A534-3CA3B5CA46CC}" destId="{BFD52325-E610-B341-884D-52A37069DDE5}" srcOrd="8" destOrd="0" presId="urn:microsoft.com/office/officeart/2005/8/layout/vList3"/>
    <dgm:cxn modelId="{1ADDFC99-7EA3-2344-826D-6D958C8B5B03}" type="presParOf" srcId="{BFD52325-E610-B341-884D-52A37069DDE5}" destId="{766F679A-46DF-0D4F-ACE4-DEFA54B007AD}" srcOrd="0" destOrd="0" presId="urn:microsoft.com/office/officeart/2005/8/layout/vList3"/>
    <dgm:cxn modelId="{45ABC48F-CC4D-C74E-A872-2F9327405CB0}" type="presParOf" srcId="{BFD52325-E610-B341-884D-52A37069DDE5}" destId="{F1A2F4E7-21C0-0C42-BC6F-D43FD53D99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6473AC-EB7B-B04F-8AB1-F22AA5F7F5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3731AC-FB9B-5C4E-BC37-4DFF328040D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pt-BR" sz="3200" b="0" i="1" dirty="0" smtClean="0">
              <a:latin typeface="Arial Narrow" charset="0"/>
              <a:ea typeface="Arial Narrow" charset="0"/>
              <a:cs typeface="Arial Narrow" charset="0"/>
            </a:rPr>
            <a:t>Nível Socioeconômico dos Estudantes</a:t>
          </a:r>
          <a:endParaRPr lang="pt-BR" sz="3200" dirty="0">
            <a:latin typeface="Arial Narrow" charset="0"/>
            <a:ea typeface="Arial Narrow" charset="0"/>
            <a:cs typeface="Arial Narrow" charset="0"/>
          </a:endParaRPr>
        </a:p>
      </dgm:t>
    </dgm:pt>
    <dgm:pt modelId="{E814B38C-AB47-944B-BDF8-C8BE548E5F52}" type="parTrans" cxnId="{F04272FF-8698-F94F-9E6F-82FC4FF821B1}">
      <dgm:prSet/>
      <dgm:spPr/>
      <dgm:t>
        <a:bodyPr/>
        <a:lstStyle/>
        <a:p>
          <a:endParaRPr lang="pt-BR" sz="3200">
            <a:latin typeface="Arial Narrow" charset="0"/>
            <a:ea typeface="Arial Narrow" charset="0"/>
            <a:cs typeface="Arial Narrow" charset="0"/>
          </a:endParaRPr>
        </a:p>
      </dgm:t>
    </dgm:pt>
    <dgm:pt modelId="{37233131-B020-0F4C-AEB8-C0FA1366ACD3}" type="sibTrans" cxnId="{F04272FF-8698-F94F-9E6F-82FC4FF821B1}">
      <dgm:prSet/>
      <dgm:spPr/>
      <dgm:t>
        <a:bodyPr/>
        <a:lstStyle/>
        <a:p>
          <a:endParaRPr lang="pt-BR" sz="3200">
            <a:latin typeface="Arial Narrow" charset="0"/>
            <a:ea typeface="Arial Narrow" charset="0"/>
            <a:cs typeface="Arial Narrow" charset="0"/>
          </a:endParaRPr>
        </a:p>
      </dgm:t>
    </dgm:pt>
    <dgm:pt modelId="{295E8760-7C62-9E41-AB6A-995B8D1D66F2}" type="pres">
      <dgm:prSet presAssocID="{6A6473AC-EB7B-B04F-8AB1-F22AA5F7F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C778DFE-AC62-5743-9B05-D3A9492F797C}" type="pres">
      <dgm:prSet presAssocID="{F43731AC-FB9B-5C4E-BC37-4DFF328040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3B6DD4-AEA2-5244-812C-0620E4CCFB48}" type="presOf" srcId="{6A6473AC-EB7B-B04F-8AB1-F22AA5F7F519}" destId="{295E8760-7C62-9E41-AB6A-995B8D1D66F2}" srcOrd="0" destOrd="0" presId="urn:microsoft.com/office/officeart/2005/8/layout/vList2"/>
    <dgm:cxn modelId="{6DF474A8-421C-6241-B27D-27CA543ABFB5}" type="presOf" srcId="{F43731AC-FB9B-5C4E-BC37-4DFF328040D1}" destId="{FC778DFE-AC62-5743-9B05-D3A9492F797C}" srcOrd="0" destOrd="0" presId="urn:microsoft.com/office/officeart/2005/8/layout/vList2"/>
    <dgm:cxn modelId="{F04272FF-8698-F94F-9E6F-82FC4FF821B1}" srcId="{6A6473AC-EB7B-B04F-8AB1-F22AA5F7F519}" destId="{F43731AC-FB9B-5C4E-BC37-4DFF328040D1}" srcOrd="0" destOrd="0" parTransId="{E814B38C-AB47-944B-BDF8-C8BE548E5F52}" sibTransId="{37233131-B020-0F4C-AEB8-C0FA1366ACD3}"/>
    <dgm:cxn modelId="{8FBAB088-CCD5-7A45-B535-6656E1FEA5F0}" type="presParOf" srcId="{295E8760-7C62-9E41-AB6A-995B8D1D66F2}" destId="{FC778DFE-AC62-5743-9B05-D3A9492F797C}" srcOrd="0" destOrd="0" presId="urn:microsoft.com/office/officeart/2005/8/layout/vList2"/>
  </dgm:cxnLst>
  <dgm:bg>
    <a:solidFill>
      <a:schemeClr val="accent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1E0A0-4F74-2646-A004-44E3F91F512D}" type="doc">
      <dgm:prSet loTypeId="urn:microsoft.com/office/officeart/2005/8/layout/list1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04B3AD16-EF59-9F46-B4EF-C261BE26CEA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pt-BR" sz="2800" b="1" dirty="0" smtClean="0">
              <a:latin typeface="Arial Narrow" charset="0"/>
              <a:ea typeface="Arial Narrow" charset="0"/>
              <a:cs typeface="Arial Narrow" charset="0"/>
            </a:rPr>
            <a:t>Impactos da Redução Orçamentária</a:t>
          </a:r>
          <a:endParaRPr lang="pt-BR" sz="2800" b="1" dirty="0">
            <a:latin typeface="Arial Narrow" charset="0"/>
            <a:ea typeface="Arial Narrow" charset="0"/>
            <a:cs typeface="Arial Narrow" charset="0"/>
          </a:endParaRPr>
        </a:p>
      </dgm:t>
    </dgm:pt>
    <dgm:pt modelId="{8AA2B556-F466-D14E-BFB1-E4CA3876BBFE}" type="parTrans" cxnId="{BC32ABA8-82D1-3F4D-9BDC-D4EC88A5AE32}">
      <dgm:prSet/>
      <dgm:spPr/>
      <dgm:t>
        <a:bodyPr/>
        <a:lstStyle/>
        <a:p>
          <a:endParaRPr lang="pt-BR"/>
        </a:p>
      </dgm:t>
    </dgm:pt>
    <dgm:pt modelId="{C3036B1A-5007-D748-9A3A-1E2559D2CDDF}" type="sibTrans" cxnId="{BC32ABA8-82D1-3F4D-9BDC-D4EC88A5AE32}">
      <dgm:prSet/>
      <dgm:spPr/>
      <dgm:t>
        <a:bodyPr/>
        <a:lstStyle/>
        <a:p>
          <a:endParaRPr lang="pt-BR"/>
        </a:p>
      </dgm:t>
    </dgm:pt>
    <dgm:pt modelId="{B024F7EF-1DF3-0A49-B119-3CE17867056C}">
      <dgm:prSet custT="1"/>
      <dgm:spPr>
        <a:ln>
          <a:solidFill>
            <a:srgbClr val="C00000"/>
          </a:solidFill>
        </a:ln>
      </dgm:spPr>
      <dgm:t>
        <a:bodyPr/>
        <a:lstStyle/>
        <a:p>
          <a:pPr algn="just" rtl="0">
            <a:lnSpc>
              <a:spcPct val="125000"/>
            </a:lnSpc>
          </a:pPr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Fechamento de Setores / Unidades.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6AB378D2-24F5-354C-B1F2-9079D64C9D6B}" type="parTrans" cxnId="{1C0D25C8-8831-EF41-95A7-A4F3EB6F6FCF}">
      <dgm:prSet/>
      <dgm:spPr/>
      <dgm:t>
        <a:bodyPr/>
        <a:lstStyle/>
        <a:p>
          <a:endParaRPr lang="pt-BR"/>
        </a:p>
      </dgm:t>
    </dgm:pt>
    <dgm:pt modelId="{8EA8E16A-F98A-D444-8239-1B6070F81281}" type="sibTrans" cxnId="{1C0D25C8-8831-EF41-95A7-A4F3EB6F6FCF}">
      <dgm:prSet/>
      <dgm:spPr/>
      <dgm:t>
        <a:bodyPr/>
        <a:lstStyle/>
        <a:p>
          <a:endParaRPr lang="pt-BR"/>
        </a:p>
      </dgm:t>
    </dgm:pt>
    <dgm:pt modelId="{6F91C6D2-2AC5-8D4F-96C7-A97A40C138EE}">
      <dgm:prSet custT="1"/>
      <dgm:spPr>
        <a:ln>
          <a:solidFill>
            <a:srgbClr val="C00000"/>
          </a:solidFill>
        </a:ln>
      </dgm:spPr>
      <dgm:t>
        <a:bodyPr/>
        <a:lstStyle/>
        <a:p>
          <a:pPr algn="just" rtl="0">
            <a:lnSpc>
              <a:spcPct val="125000"/>
            </a:lnSpc>
          </a:pPr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Cancelamento de Atividades didático-pedagógicas.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3249544D-1DA0-C04B-A3CA-2ED0D1C62696}" type="parTrans" cxnId="{CD87CBA1-201A-BB4A-92D0-1AF69F532308}">
      <dgm:prSet/>
      <dgm:spPr/>
      <dgm:t>
        <a:bodyPr/>
        <a:lstStyle/>
        <a:p>
          <a:endParaRPr lang="pt-BR"/>
        </a:p>
      </dgm:t>
    </dgm:pt>
    <dgm:pt modelId="{B92E46B3-DBFD-3046-9A80-B8CD76825F6B}" type="sibTrans" cxnId="{CD87CBA1-201A-BB4A-92D0-1AF69F532308}">
      <dgm:prSet/>
      <dgm:spPr/>
      <dgm:t>
        <a:bodyPr/>
        <a:lstStyle/>
        <a:p>
          <a:endParaRPr lang="pt-BR"/>
        </a:p>
      </dgm:t>
    </dgm:pt>
    <dgm:pt modelId="{D0433DFE-89BC-EC45-8024-F3C4003089DA}">
      <dgm:prSet custT="1"/>
      <dgm:spPr/>
      <dgm:t>
        <a:bodyPr/>
        <a:lstStyle/>
        <a:p>
          <a:pPr algn="just"/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Prejuízos à qualificação e capacitação de Servidores.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183795AC-34A9-6643-8A21-E49D1A91AE36}" type="parTrans" cxnId="{784C8EE4-4985-0445-9810-75CBCDD29DC3}">
      <dgm:prSet/>
      <dgm:spPr/>
      <dgm:t>
        <a:bodyPr/>
        <a:lstStyle/>
        <a:p>
          <a:endParaRPr lang="pt-BR"/>
        </a:p>
      </dgm:t>
    </dgm:pt>
    <dgm:pt modelId="{78747497-3872-3847-BD9B-5FF4F063FCFB}" type="sibTrans" cxnId="{784C8EE4-4985-0445-9810-75CBCDD29DC3}">
      <dgm:prSet/>
      <dgm:spPr/>
      <dgm:t>
        <a:bodyPr/>
        <a:lstStyle/>
        <a:p>
          <a:endParaRPr lang="pt-BR"/>
        </a:p>
      </dgm:t>
    </dgm:pt>
    <dgm:pt modelId="{9273D2ED-D7A3-3543-B930-6BFACFCE8399}">
      <dgm:prSet custT="1"/>
      <dgm:spPr>
        <a:ln>
          <a:solidFill>
            <a:srgbClr val="C00000"/>
          </a:solidFill>
        </a:ln>
      </dgm:spPr>
      <dgm:t>
        <a:bodyPr/>
        <a:lstStyle/>
        <a:p>
          <a:pPr algn="just" rtl="0">
            <a:lnSpc>
              <a:spcPct val="125000"/>
            </a:lnSpc>
          </a:pPr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Demissão de Servidores Terceirizados (mais de 3 mil já demitidos).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FE1043CD-C42E-8C4C-B0E7-8AA533CF4DFE}" type="parTrans" cxnId="{CEF15961-1C0E-2942-B3F0-A561C0EC063C}">
      <dgm:prSet/>
      <dgm:spPr/>
      <dgm:t>
        <a:bodyPr/>
        <a:lstStyle/>
        <a:p>
          <a:endParaRPr lang="pt-BR"/>
        </a:p>
      </dgm:t>
    </dgm:pt>
    <dgm:pt modelId="{C13D4F2B-7476-6543-A7D4-881FCBD350AC}" type="sibTrans" cxnId="{CEF15961-1C0E-2942-B3F0-A561C0EC063C}">
      <dgm:prSet/>
      <dgm:spPr/>
      <dgm:t>
        <a:bodyPr/>
        <a:lstStyle/>
        <a:p>
          <a:endParaRPr lang="pt-BR"/>
        </a:p>
      </dgm:t>
    </dgm:pt>
    <dgm:pt modelId="{7AE07631-43D2-4648-9CAC-911DAC7917C4}">
      <dgm:prSet custT="1"/>
      <dgm:spPr>
        <a:ln>
          <a:solidFill>
            <a:srgbClr val="C00000"/>
          </a:solidFill>
        </a:ln>
      </dgm:spPr>
      <dgm:t>
        <a:bodyPr/>
        <a:lstStyle/>
        <a:p>
          <a:pPr algn="just" rtl="0">
            <a:lnSpc>
              <a:spcPct val="125000"/>
            </a:lnSpc>
          </a:pPr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Cancelamento de Programas e Projetos de Ensino (monitoria, reforço e nivelamento escolar).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5CA81E64-359F-904A-A19E-3D82E8C9AA9E}" type="parTrans" cxnId="{C2877B89-6341-364B-8765-B9F29A31897C}">
      <dgm:prSet/>
      <dgm:spPr/>
      <dgm:t>
        <a:bodyPr/>
        <a:lstStyle/>
        <a:p>
          <a:endParaRPr lang="pt-BR"/>
        </a:p>
      </dgm:t>
    </dgm:pt>
    <dgm:pt modelId="{26CD9335-6DF8-2D49-96B0-0981B1829966}" type="sibTrans" cxnId="{C2877B89-6341-364B-8765-B9F29A31897C}">
      <dgm:prSet/>
      <dgm:spPr/>
      <dgm:t>
        <a:bodyPr/>
        <a:lstStyle/>
        <a:p>
          <a:endParaRPr lang="pt-BR"/>
        </a:p>
      </dgm:t>
    </dgm:pt>
    <dgm:pt modelId="{E3C5A5C7-CAFD-6B46-859A-C53028B4A698}">
      <dgm:prSet custT="1"/>
      <dgm:spPr/>
      <dgm:t>
        <a:bodyPr/>
        <a:lstStyle/>
        <a:p>
          <a:pPr algn="just"/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Aumento da </a:t>
          </a:r>
          <a:r>
            <a:rPr lang="pt-BR" sz="2000" dirty="0">
              <a:latin typeface="Arial Narrow" charset="0"/>
              <a:ea typeface="Arial Narrow" charset="0"/>
              <a:cs typeface="Arial Narrow" charset="0"/>
            </a:rPr>
            <a:t>Retenção e </a:t>
          </a:r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da Evasão </a:t>
          </a:r>
          <a:r>
            <a:rPr lang="pt-BR" sz="2000" dirty="0">
              <a:latin typeface="Arial Narrow" charset="0"/>
              <a:ea typeface="Arial Narrow" charset="0"/>
              <a:cs typeface="Arial Narrow" charset="0"/>
            </a:rPr>
            <a:t>Escolar.</a:t>
          </a:r>
        </a:p>
      </dgm:t>
    </dgm:pt>
    <dgm:pt modelId="{9A76857B-6828-4245-BE50-ABF5DB92B823}" type="parTrans" cxnId="{FE4F328D-DD74-1F48-8C17-7DF4D4DE29BE}">
      <dgm:prSet/>
      <dgm:spPr/>
      <dgm:t>
        <a:bodyPr/>
        <a:lstStyle/>
        <a:p>
          <a:endParaRPr lang="pt-BR"/>
        </a:p>
      </dgm:t>
    </dgm:pt>
    <dgm:pt modelId="{64A421D3-A948-BA49-8595-5F6A263F30EE}" type="sibTrans" cxnId="{FE4F328D-DD74-1F48-8C17-7DF4D4DE29BE}">
      <dgm:prSet/>
      <dgm:spPr/>
      <dgm:t>
        <a:bodyPr/>
        <a:lstStyle/>
        <a:p>
          <a:endParaRPr lang="pt-BR"/>
        </a:p>
      </dgm:t>
    </dgm:pt>
    <dgm:pt modelId="{1B54AC17-E971-E74D-BA51-0E1FA3311596}">
      <dgm:prSet custT="1"/>
      <dgm:spPr>
        <a:ln>
          <a:solidFill>
            <a:srgbClr val="C00000"/>
          </a:solidFill>
        </a:ln>
      </dgm:spPr>
      <dgm:t>
        <a:bodyPr/>
        <a:lstStyle/>
        <a:p>
          <a:pPr algn="just" rtl="0">
            <a:lnSpc>
              <a:spcPct val="125000"/>
            </a:lnSpc>
          </a:pPr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Redução da oferta de Cursos e de Vagas.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4F35B402-88E5-EC40-A5A5-C04A3C0ECF90}" type="parTrans" cxnId="{B570457A-BCF2-664A-A515-F8898DAA105A}">
      <dgm:prSet/>
      <dgm:spPr/>
      <dgm:t>
        <a:bodyPr/>
        <a:lstStyle/>
        <a:p>
          <a:endParaRPr lang="pt-BR"/>
        </a:p>
      </dgm:t>
    </dgm:pt>
    <dgm:pt modelId="{8419138A-FC26-B84B-9126-BDDB8E1D5269}" type="sibTrans" cxnId="{B570457A-BCF2-664A-A515-F8898DAA105A}">
      <dgm:prSet/>
      <dgm:spPr/>
      <dgm:t>
        <a:bodyPr/>
        <a:lstStyle/>
        <a:p>
          <a:endParaRPr lang="pt-BR"/>
        </a:p>
      </dgm:t>
    </dgm:pt>
    <dgm:pt modelId="{A00C0868-871B-E14A-9BBC-397D1DA91C67}">
      <dgm:prSet custT="1"/>
      <dgm:spPr/>
      <dgm:t>
        <a:bodyPr/>
        <a:lstStyle/>
        <a:p>
          <a:pPr algn="just"/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Cancelamento de Políticas de fomento à Pesquisa e à Extensão Tecnológica.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076F9B10-C355-3940-906D-06C7EA5DC14F}" type="parTrans" cxnId="{FB08A84A-2998-7840-B1C4-AF6101E25B43}">
      <dgm:prSet/>
      <dgm:spPr/>
      <dgm:t>
        <a:bodyPr/>
        <a:lstStyle/>
        <a:p>
          <a:endParaRPr lang="pt-BR"/>
        </a:p>
      </dgm:t>
    </dgm:pt>
    <dgm:pt modelId="{24C8389A-7E2A-834C-9DAD-94F9C9DF855B}" type="sibTrans" cxnId="{FB08A84A-2998-7840-B1C4-AF6101E25B43}">
      <dgm:prSet/>
      <dgm:spPr/>
      <dgm:t>
        <a:bodyPr/>
        <a:lstStyle/>
        <a:p>
          <a:endParaRPr lang="pt-BR"/>
        </a:p>
      </dgm:t>
    </dgm:pt>
    <dgm:pt modelId="{A97FA593-4456-0546-AAED-F4C75467F96F}">
      <dgm:prSet custT="1"/>
      <dgm:spPr/>
      <dgm:t>
        <a:bodyPr/>
        <a:lstStyle/>
        <a:p>
          <a:pPr algn="just"/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Cancelamento do Programas de Qualificação de Servidores.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AD1999CE-C295-CB45-AD18-54261C0A4436}" type="parTrans" cxnId="{2439AE8B-07CA-F647-A5F1-3A88A0B4EF67}">
      <dgm:prSet/>
      <dgm:spPr/>
      <dgm:t>
        <a:bodyPr/>
        <a:lstStyle/>
        <a:p>
          <a:endParaRPr lang="pt-BR"/>
        </a:p>
      </dgm:t>
    </dgm:pt>
    <dgm:pt modelId="{3C0B970D-A9C8-9D44-BA9F-B024E329046C}" type="sibTrans" cxnId="{2439AE8B-07CA-F647-A5F1-3A88A0B4EF67}">
      <dgm:prSet/>
      <dgm:spPr/>
      <dgm:t>
        <a:bodyPr/>
        <a:lstStyle/>
        <a:p>
          <a:endParaRPr lang="pt-BR"/>
        </a:p>
      </dgm:t>
    </dgm:pt>
    <dgm:pt modelId="{C5B64B95-6B09-684C-997C-B3F0DE9BA310}">
      <dgm:prSet custT="1"/>
      <dgm:spPr/>
      <dgm:t>
        <a:bodyPr/>
        <a:lstStyle/>
        <a:p>
          <a:pPr algn="just"/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Cancelamento de Programas de intercambio de Pessoal.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603D7423-682B-4A49-A1BF-C9AE7D112E92}" type="parTrans" cxnId="{84A59439-51C1-054E-8FF3-01E46E37C58B}">
      <dgm:prSet/>
      <dgm:spPr/>
      <dgm:t>
        <a:bodyPr/>
        <a:lstStyle/>
        <a:p>
          <a:endParaRPr lang="pt-BR"/>
        </a:p>
      </dgm:t>
    </dgm:pt>
    <dgm:pt modelId="{1380D2FE-DE39-1C4E-AC97-D0F7807DCC94}" type="sibTrans" cxnId="{84A59439-51C1-054E-8FF3-01E46E37C58B}">
      <dgm:prSet/>
      <dgm:spPr/>
      <dgm:t>
        <a:bodyPr/>
        <a:lstStyle/>
        <a:p>
          <a:endParaRPr lang="pt-BR"/>
        </a:p>
      </dgm:t>
    </dgm:pt>
    <dgm:pt modelId="{E97EC23F-B26F-E548-8747-4E6E0E7D33F1}">
      <dgm:prSet custT="1"/>
      <dgm:spPr/>
      <dgm:t>
        <a:bodyPr/>
        <a:lstStyle/>
        <a:p>
          <a:pPr algn="just"/>
          <a:r>
            <a:rPr lang="pt-BR" sz="2000" dirty="0" err="1" smtClean="0">
              <a:latin typeface="Arial Narrow" charset="0"/>
              <a:ea typeface="Arial Narrow" charset="0"/>
              <a:cs typeface="Arial Narrow" charset="0"/>
            </a:rPr>
            <a:t>Subaproveitamento</a:t>
          </a:r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 da capacidade e do potencial do Quadro de Servidores.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A806678A-9221-CF44-89E4-C25A271068D1}" type="parTrans" cxnId="{B2454CE2-E4E0-1740-AE22-23AD5946457F}">
      <dgm:prSet/>
      <dgm:spPr/>
    </dgm:pt>
    <dgm:pt modelId="{0DD4B1CE-A062-B44D-A93E-82939621ECC5}" type="sibTrans" cxnId="{B2454CE2-E4E0-1740-AE22-23AD5946457F}">
      <dgm:prSet/>
      <dgm:spPr/>
    </dgm:pt>
    <dgm:pt modelId="{21A62D50-C92C-EC46-B5DC-28BC1D136A38}">
      <dgm:prSet custT="1"/>
      <dgm:spPr/>
      <dgm:t>
        <a:bodyPr/>
        <a:lstStyle/>
        <a:p>
          <a:pPr algn="just"/>
          <a:r>
            <a:rPr lang="pt-BR" sz="2000" dirty="0" smtClean="0">
              <a:latin typeface="Arial Narrow" charset="0"/>
              <a:ea typeface="Arial Narrow" charset="0"/>
              <a:cs typeface="Arial Narrow" charset="0"/>
            </a:rPr>
            <a:t>Sucateamento de infraestrutura física e de Laboratórios.</a:t>
          </a:r>
          <a:endParaRPr lang="pt-BR" sz="2000" dirty="0">
            <a:latin typeface="Arial Narrow" charset="0"/>
            <a:ea typeface="Arial Narrow" charset="0"/>
            <a:cs typeface="Arial Narrow" charset="0"/>
          </a:endParaRPr>
        </a:p>
      </dgm:t>
    </dgm:pt>
    <dgm:pt modelId="{AEA67D22-335D-044D-9275-AE93B60B1F3F}" type="parTrans" cxnId="{C590C017-8028-354A-9AE7-2EA6B059EA22}">
      <dgm:prSet/>
      <dgm:spPr/>
    </dgm:pt>
    <dgm:pt modelId="{D8264903-6079-6545-A190-0559D55B9D80}" type="sibTrans" cxnId="{C590C017-8028-354A-9AE7-2EA6B059EA22}">
      <dgm:prSet/>
      <dgm:spPr/>
    </dgm:pt>
    <dgm:pt modelId="{4FB1A618-F76D-FF40-B241-FEABC16D8FD5}" type="pres">
      <dgm:prSet presAssocID="{2131E0A0-4F74-2646-A004-44E3F91F51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20AA2C-C1DE-F545-AE35-0B16854A4A16}" type="pres">
      <dgm:prSet presAssocID="{04B3AD16-EF59-9F46-B4EF-C261BE26CEAA}" presName="parentLin" presStyleCnt="0"/>
      <dgm:spPr/>
    </dgm:pt>
    <dgm:pt modelId="{24EE438A-D992-5444-9FAA-BCABC8B04D75}" type="pres">
      <dgm:prSet presAssocID="{04B3AD16-EF59-9F46-B4EF-C261BE26CEAA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FD1FA2A2-27A2-A843-9FA2-057053F0F2F9}" type="pres">
      <dgm:prSet presAssocID="{04B3AD16-EF59-9F46-B4EF-C261BE26CE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CE3A63-9F2C-1E4A-A734-5EC3B2F606D7}" type="pres">
      <dgm:prSet presAssocID="{04B3AD16-EF59-9F46-B4EF-C261BE26CEAA}" presName="negativeSpace" presStyleCnt="0"/>
      <dgm:spPr/>
    </dgm:pt>
    <dgm:pt modelId="{1FC638FA-F534-6E4D-B339-003A80B00A7F}" type="pres">
      <dgm:prSet presAssocID="{04B3AD16-EF59-9F46-B4EF-C261BE26CEA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2454CE2-E4E0-1740-AE22-23AD5946457F}" srcId="{04B3AD16-EF59-9F46-B4EF-C261BE26CEAA}" destId="{E97EC23F-B26F-E548-8747-4E6E0E7D33F1}" srcOrd="7" destOrd="0" parTransId="{A806678A-9221-CF44-89E4-C25A271068D1}" sibTransId="{0DD4B1CE-A062-B44D-A93E-82939621ECC5}"/>
    <dgm:cxn modelId="{FE4F328D-DD74-1F48-8C17-7DF4D4DE29BE}" srcId="{04B3AD16-EF59-9F46-B4EF-C261BE26CEAA}" destId="{E3C5A5C7-CAFD-6B46-859A-C53028B4A698}" srcOrd="11" destOrd="0" parTransId="{9A76857B-6828-4245-BE50-ABF5DB92B823}" sibTransId="{64A421D3-A948-BA49-8595-5F6A263F30EE}"/>
    <dgm:cxn modelId="{ACAD36EB-A8F9-B740-9DE9-E3FF3D7AB382}" type="presOf" srcId="{A00C0868-871B-E14A-9BBC-397D1DA91C67}" destId="{1FC638FA-F534-6E4D-B339-003A80B00A7F}" srcOrd="0" destOrd="8" presId="urn:microsoft.com/office/officeart/2005/8/layout/list1"/>
    <dgm:cxn modelId="{CF72F9F0-283C-4144-8A20-79F9D1520CBD}" type="presOf" srcId="{E3C5A5C7-CAFD-6B46-859A-C53028B4A698}" destId="{1FC638FA-F534-6E4D-B339-003A80B00A7F}" srcOrd="0" destOrd="11" presId="urn:microsoft.com/office/officeart/2005/8/layout/list1"/>
    <dgm:cxn modelId="{857C6CE5-93DE-5C49-AA2D-E7A8FAD694EE}" type="presOf" srcId="{7AE07631-43D2-4648-9CAC-911DAC7917C4}" destId="{1FC638FA-F534-6E4D-B339-003A80B00A7F}" srcOrd="0" destOrd="4" presId="urn:microsoft.com/office/officeart/2005/8/layout/list1"/>
    <dgm:cxn modelId="{0423D0E3-C44E-2A4C-8B65-8A28279512FA}" type="presOf" srcId="{9273D2ED-D7A3-3543-B930-6BFACFCE8399}" destId="{1FC638FA-F534-6E4D-B339-003A80B00A7F}" srcOrd="0" destOrd="1" presId="urn:microsoft.com/office/officeart/2005/8/layout/list1"/>
    <dgm:cxn modelId="{C73CFEBE-7AC7-2B40-AE51-11C561BA3668}" type="presOf" srcId="{B024F7EF-1DF3-0A49-B119-3CE17867056C}" destId="{1FC638FA-F534-6E4D-B339-003A80B00A7F}" srcOrd="0" destOrd="0" presId="urn:microsoft.com/office/officeart/2005/8/layout/list1"/>
    <dgm:cxn modelId="{CEF15961-1C0E-2942-B3F0-A561C0EC063C}" srcId="{04B3AD16-EF59-9F46-B4EF-C261BE26CEAA}" destId="{9273D2ED-D7A3-3543-B930-6BFACFCE8399}" srcOrd="1" destOrd="0" parTransId="{FE1043CD-C42E-8C4C-B0E7-8AA533CF4DFE}" sibTransId="{C13D4F2B-7476-6543-A7D4-881FCBD350AC}"/>
    <dgm:cxn modelId="{84A59439-51C1-054E-8FF3-01E46E37C58B}" srcId="{04B3AD16-EF59-9F46-B4EF-C261BE26CEAA}" destId="{C5B64B95-6B09-684C-997C-B3F0DE9BA310}" srcOrd="10" destOrd="0" parTransId="{603D7423-682B-4A49-A1BF-C9AE7D112E92}" sibTransId="{1380D2FE-DE39-1C4E-AC97-D0F7807DCC94}"/>
    <dgm:cxn modelId="{FEB2776B-514E-0A46-9273-154995F84923}" type="presOf" srcId="{04B3AD16-EF59-9F46-B4EF-C261BE26CEAA}" destId="{FD1FA2A2-27A2-A843-9FA2-057053F0F2F9}" srcOrd="1" destOrd="0" presId="urn:microsoft.com/office/officeart/2005/8/layout/list1"/>
    <dgm:cxn modelId="{C590C017-8028-354A-9AE7-2EA6B059EA22}" srcId="{04B3AD16-EF59-9F46-B4EF-C261BE26CEAA}" destId="{21A62D50-C92C-EC46-B5DC-28BC1D136A38}" srcOrd="6" destOrd="0" parTransId="{AEA67D22-335D-044D-9275-AE93B60B1F3F}" sibTransId="{D8264903-6079-6545-A190-0559D55B9D80}"/>
    <dgm:cxn modelId="{B570457A-BCF2-664A-A515-F8898DAA105A}" srcId="{04B3AD16-EF59-9F46-B4EF-C261BE26CEAA}" destId="{1B54AC17-E971-E74D-BA51-0E1FA3311596}" srcOrd="2" destOrd="0" parTransId="{4F35B402-88E5-EC40-A5A5-C04A3C0ECF90}" sibTransId="{8419138A-FC26-B84B-9126-BDDB8E1D5269}"/>
    <dgm:cxn modelId="{D5C5E793-0A32-0C4F-A31F-DDE72028064D}" type="presOf" srcId="{A97FA593-4456-0546-AAED-F4C75467F96F}" destId="{1FC638FA-F534-6E4D-B339-003A80B00A7F}" srcOrd="0" destOrd="9" presId="urn:microsoft.com/office/officeart/2005/8/layout/list1"/>
    <dgm:cxn modelId="{69F61F40-FF85-4742-A86C-DA7273490DDC}" type="presOf" srcId="{1B54AC17-E971-E74D-BA51-0E1FA3311596}" destId="{1FC638FA-F534-6E4D-B339-003A80B00A7F}" srcOrd="0" destOrd="2" presId="urn:microsoft.com/office/officeart/2005/8/layout/list1"/>
    <dgm:cxn modelId="{784C8EE4-4985-0445-9810-75CBCDD29DC3}" srcId="{04B3AD16-EF59-9F46-B4EF-C261BE26CEAA}" destId="{D0433DFE-89BC-EC45-8024-F3C4003089DA}" srcOrd="5" destOrd="0" parTransId="{183795AC-34A9-6643-8A21-E49D1A91AE36}" sibTransId="{78747497-3872-3847-BD9B-5FF4F063FCFB}"/>
    <dgm:cxn modelId="{CB7F940C-51F9-954E-8909-10954814DDD0}" type="presOf" srcId="{E97EC23F-B26F-E548-8747-4E6E0E7D33F1}" destId="{1FC638FA-F534-6E4D-B339-003A80B00A7F}" srcOrd="0" destOrd="7" presId="urn:microsoft.com/office/officeart/2005/8/layout/list1"/>
    <dgm:cxn modelId="{3E5D5C48-A197-5A46-9D74-BE44208EF0FA}" type="presOf" srcId="{2131E0A0-4F74-2646-A004-44E3F91F512D}" destId="{4FB1A618-F76D-FF40-B241-FEABC16D8FD5}" srcOrd="0" destOrd="0" presId="urn:microsoft.com/office/officeart/2005/8/layout/list1"/>
    <dgm:cxn modelId="{E552337E-A168-0640-BB2D-F7045FF29399}" type="presOf" srcId="{04B3AD16-EF59-9F46-B4EF-C261BE26CEAA}" destId="{24EE438A-D992-5444-9FAA-BCABC8B04D75}" srcOrd="0" destOrd="0" presId="urn:microsoft.com/office/officeart/2005/8/layout/list1"/>
    <dgm:cxn modelId="{BC32ABA8-82D1-3F4D-9BDC-D4EC88A5AE32}" srcId="{2131E0A0-4F74-2646-A004-44E3F91F512D}" destId="{04B3AD16-EF59-9F46-B4EF-C261BE26CEAA}" srcOrd="0" destOrd="0" parTransId="{8AA2B556-F466-D14E-BFB1-E4CA3876BBFE}" sibTransId="{C3036B1A-5007-D748-9A3A-1E2559D2CDDF}"/>
    <dgm:cxn modelId="{CD87CBA1-201A-BB4A-92D0-1AF69F532308}" srcId="{04B3AD16-EF59-9F46-B4EF-C261BE26CEAA}" destId="{6F91C6D2-2AC5-8D4F-96C7-A97A40C138EE}" srcOrd="3" destOrd="0" parTransId="{3249544D-1DA0-C04B-A3CA-2ED0D1C62696}" sibTransId="{B92E46B3-DBFD-3046-9A80-B8CD76825F6B}"/>
    <dgm:cxn modelId="{A2FE73F1-17D9-C649-8910-8DD82910009C}" type="presOf" srcId="{D0433DFE-89BC-EC45-8024-F3C4003089DA}" destId="{1FC638FA-F534-6E4D-B339-003A80B00A7F}" srcOrd="0" destOrd="5" presId="urn:microsoft.com/office/officeart/2005/8/layout/list1"/>
    <dgm:cxn modelId="{2439AE8B-07CA-F647-A5F1-3A88A0B4EF67}" srcId="{04B3AD16-EF59-9F46-B4EF-C261BE26CEAA}" destId="{A97FA593-4456-0546-AAED-F4C75467F96F}" srcOrd="9" destOrd="0" parTransId="{AD1999CE-C295-CB45-AD18-54261C0A4436}" sibTransId="{3C0B970D-A9C8-9D44-BA9F-B024E329046C}"/>
    <dgm:cxn modelId="{B82B4ABF-FA20-EB4C-8646-3C36FF98D3C1}" type="presOf" srcId="{C5B64B95-6B09-684C-997C-B3F0DE9BA310}" destId="{1FC638FA-F534-6E4D-B339-003A80B00A7F}" srcOrd="0" destOrd="10" presId="urn:microsoft.com/office/officeart/2005/8/layout/list1"/>
    <dgm:cxn modelId="{36167A15-8EAE-9A4E-B5E2-9C3EBDE5C3AC}" type="presOf" srcId="{21A62D50-C92C-EC46-B5DC-28BC1D136A38}" destId="{1FC638FA-F534-6E4D-B339-003A80B00A7F}" srcOrd="0" destOrd="6" presId="urn:microsoft.com/office/officeart/2005/8/layout/list1"/>
    <dgm:cxn modelId="{848D7B56-DFAE-6048-B54A-842F4461FBFC}" type="presOf" srcId="{6F91C6D2-2AC5-8D4F-96C7-A97A40C138EE}" destId="{1FC638FA-F534-6E4D-B339-003A80B00A7F}" srcOrd="0" destOrd="3" presId="urn:microsoft.com/office/officeart/2005/8/layout/list1"/>
    <dgm:cxn modelId="{1C0D25C8-8831-EF41-95A7-A4F3EB6F6FCF}" srcId="{04B3AD16-EF59-9F46-B4EF-C261BE26CEAA}" destId="{B024F7EF-1DF3-0A49-B119-3CE17867056C}" srcOrd="0" destOrd="0" parTransId="{6AB378D2-24F5-354C-B1F2-9079D64C9D6B}" sibTransId="{8EA8E16A-F98A-D444-8239-1B6070F81281}"/>
    <dgm:cxn modelId="{C2877B89-6341-364B-8765-B9F29A31897C}" srcId="{04B3AD16-EF59-9F46-B4EF-C261BE26CEAA}" destId="{7AE07631-43D2-4648-9CAC-911DAC7917C4}" srcOrd="4" destOrd="0" parTransId="{5CA81E64-359F-904A-A19E-3D82E8C9AA9E}" sibTransId="{26CD9335-6DF8-2D49-96B0-0981B1829966}"/>
    <dgm:cxn modelId="{FB08A84A-2998-7840-B1C4-AF6101E25B43}" srcId="{04B3AD16-EF59-9F46-B4EF-C261BE26CEAA}" destId="{A00C0868-871B-E14A-9BBC-397D1DA91C67}" srcOrd="8" destOrd="0" parTransId="{076F9B10-C355-3940-906D-06C7EA5DC14F}" sibTransId="{24C8389A-7E2A-834C-9DAD-94F9C9DF855B}"/>
    <dgm:cxn modelId="{ED460A79-5669-A247-8DC1-7DA3398C14A6}" type="presParOf" srcId="{4FB1A618-F76D-FF40-B241-FEABC16D8FD5}" destId="{E620AA2C-C1DE-F545-AE35-0B16854A4A16}" srcOrd="0" destOrd="0" presId="urn:microsoft.com/office/officeart/2005/8/layout/list1"/>
    <dgm:cxn modelId="{B6EA3D8E-C0E5-FD41-8CDB-663415F6865F}" type="presParOf" srcId="{E620AA2C-C1DE-F545-AE35-0B16854A4A16}" destId="{24EE438A-D992-5444-9FAA-BCABC8B04D75}" srcOrd="0" destOrd="0" presId="urn:microsoft.com/office/officeart/2005/8/layout/list1"/>
    <dgm:cxn modelId="{3AFFB0E2-3956-C741-BD21-A41924E48E8D}" type="presParOf" srcId="{E620AA2C-C1DE-F545-AE35-0B16854A4A16}" destId="{FD1FA2A2-27A2-A843-9FA2-057053F0F2F9}" srcOrd="1" destOrd="0" presId="urn:microsoft.com/office/officeart/2005/8/layout/list1"/>
    <dgm:cxn modelId="{ECFC7996-8C1A-A242-A8A2-7BEA47B96490}" type="presParOf" srcId="{4FB1A618-F76D-FF40-B241-FEABC16D8FD5}" destId="{A4CE3A63-9F2C-1E4A-A734-5EC3B2F606D7}" srcOrd="1" destOrd="0" presId="urn:microsoft.com/office/officeart/2005/8/layout/list1"/>
    <dgm:cxn modelId="{D90EA678-8BC2-B342-B873-00DE2971BF4D}" type="presParOf" srcId="{4FB1A618-F76D-FF40-B241-FEABC16D8FD5}" destId="{1FC638FA-F534-6E4D-B339-003A80B00A7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41451-9E72-1342-9BB3-F674B664EF2D}">
      <dsp:nvSpPr>
        <dsp:cNvPr id="0" name=""/>
        <dsp:cNvSpPr/>
      </dsp:nvSpPr>
      <dsp:spPr>
        <a:xfrm>
          <a:off x="0" y="165095"/>
          <a:ext cx="5142351" cy="1740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charset="0"/>
              <a:ea typeface="Arial Narrow" charset="0"/>
              <a:cs typeface="Arial Narrow" charset="0"/>
            </a:rPr>
            <a:t>REDUÇÃO DO ORÇAMENTO DAS IFES:</a:t>
          </a:r>
        </a:p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Arial Narrow" charset="0"/>
              <a:ea typeface="Arial Narrow" charset="0"/>
              <a:cs typeface="Arial Narrow" charset="0"/>
            </a:rPr>
            <a:t>Impactos</a:t>
          </a:r>
          <a:r>
            <a:rPr lang="en-US" sz="2400" b="0" kern="120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2400" b="0" kern="1200" dirty="0" err="1" smtClean="0">
              <a:latin typeface="Arial Narrow" charset="0"/>
              <a:ea typeface="Arial Narrow" charset="0"/>
              <a:cs typeface="Arial Narrow" charset="0"/>
            </a:rPr>
            <a:t>sobre</a:t>
          </a:r>
          <a:r>
            <a:rPr lang="en-US" sz="2400" b="0" kern="1200" dirty="0" smtClean="0">
              <a:latin typeface="Arial Narrow" charset="0"/>
              <a:ea typeface="Arial Narrow" charset="0"/>
              <a:cs typeface="Arial Narrow" charset="0"/>
            </a:rPr>
            <a:t> as </a:t>
          </a:r>
          <a:r>
            <a:rPr lang="en-US" sz="2400" b="0" kern="1200" dirty="0" err="1" smtClean="0">
              <a:latin typeface="Arial Narrow" charset="0"/>
              <a:ea typeface="Arial Narrow" charset="0"/>
              <a:cs typeface="Arial Narrow" charset="0"/>
            </a:rPr>
            <a:t>Ações</a:t>
          </a:r>
          <a:r>
            <a:rPr lang="en-US" sz="2400" b="0" kern="1200" dirty="0" smtClean="0">
              <a:latin typeface="Arial Narrow" charset="0"/>
              <a:ea typeface="Arial Narrow" charset="0"/>
              <a:cs typeface="Arial Narrow" charset="0"/>
            </a:rPr>
            <a:t> da </a:t>
          </a:r>
          <a:r>
            <a:rPr lang="en-US" sz="2400" b="0" kern="1200" dirty="0" err="1" smtClean="0">
              <a:latin typeface="Arial Narrow" charset="0"/>
              <a:ea typeface="Arial Narrow" charset="0"/>
              <a:cs typeface="Arial Narrow" charset="0"/>
            </a:rPr>
            <a:t>Rede</a:t>
          </a:r>
          <a:r>
            <a:rPr lang="en-US" sz="2400" b="0" kern="1200" dirty="0" smtClean="0">
              <a:latin typeface="Arial Narrow" charset="0"/>
              <a:ea typeface="Arial Narrow" charset="0"/>
              <a:cs typeface="Arial Narrow" charset="0"/>
            </a:rPr>
            <a:t> Federal de </a:t>
          </a:r>
          <a:r>
            <a:rPr lang="en-US" sz="2400" b="0" kern="1200" dirty="0" err="1" smtClean="0">
              <a:latin typeface="Arial Narrow" charset="0"/>
              <a:ea typeface="Arial Narrow" charset="0"/>
              <a:cs typeface="Arial Narrow" charset="0"/>
            </a:rPr>
            <a:t>Educação</a:t>
          </a:r>
          <a:r>
            <a:rPr lang="en-US" sz="2400" b="0" kern="1200" dirty="0" smtClean="0">
              <a:latin typeface="Arial Narrow" charset="0"/>
              <a:ea typeface="Arial Narrow" charset="0"/>
              <a:cs typeface="Arial Narrow" charset="0"/>
            </a:rPr>
            <a:t> </a:t>
          </a:r>
          <a:r>
            <a:rPr lang="en-US" sz="2400" b="0" kern="1200" dirty="0" err="1" smtClean="0">
              <a:latin typeface="Arial Narrow" charset="0"/>
              <a:ea typeface="Arial Narrow" charset="0"/>
              <a:cs typeface="Arial Narrow" charset="0"/>
            </a:rPr>
            <a:t>Profissional</a:t>
          </a:r>
          <a:r>
            <a:rPr lang="en-US" sz="2400" b="0" kern="1200" dirty="0" smtClean="0">
              <a:latin typeface="Arial Narrow" charset="0"/>
              <a:ea typeface="Arial Narrow" charset="0"/>
              <a:cs typeface="Arial Narrow" charset="0"/>
            </a:rPr>
            <a:t>, </a:t>
          </a:r>
          <a:r>
            <a:rPr lang="en-US" sz="2400" b="0" kern="1200" dirty="0" err="1" smtClean="0">
              <a:latin typeface="Arial Narrow" charset="0"/>
              <a:ea typeface="Arial Narrow" charset="0"/>
              <a:cs typeface="Arial Narrow" charset="0"/>
            </a:rPr>
            <a:t>Científica</a:t>
          </a:r>
          <a:r>
            <a:rPr lang="en-US" sz="2400" b="0" kern="1200" dirty="0" smtClean="0">
              <a:latin typeface="Arial Narrow" charset="0"/>
              <a:ea typeface="Arial Narrow" charset="0"/>
              <a:cs typeface="Arial Narrow" charset="0"/>
            </a:rPr>
            <a:t> e </a:t>
          </a:r>
          <a:r>
            <a:rPr lang="en-US" sz="2400" b="0" kern="1200" dirty="0" err="1" smtClean="0">
              <a:latin typeface="Arial Narrow" charset="0"/>
              <a:ea typeface="Arial Narrow" charset="0"/>
              <a:cs typeface="Arial Narrow" charset="0"/>
            </a:rPr>
            <a:t>Tecnológica</a:t>
          </a:r>
          <a:endParaRPr lang="en-US" sz="2400" b="0" kern="1200" dirty="0">
            <a:latin typeface="Arial Narrow" charset="0"/>
            <a:ea typeface="Arial Narrow" charset="0"/>
            <a:cs typeface="Arial Narrow" charset="0"/>
          </a:endParaRPr>
        </a:p>
      </dsp:txBody>
      <dsp:txXfrm>
        <a:off x="84987" y="250082"/>
        <a:ext cx="4972377" cy="1570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0.66221</cdr:x>
      <cdr:y>0.0315</cdr:y>
    </cdr:from>
    <cdr:to>
      <cdr:x>0.74752</cdr:x>
      <cdr:y>0.0967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006204" y="163554"/>
          <a:ext cx="77372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pt-BR" sz="1600" b="1" i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- 17,2%</a:t>
          </a:r>
          <a:endParaRPr lang="pt-BR" sz="1600" b="1" i="0" dirty="0" err="1" smtClean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cdr:txBody>
    </cdr:sp>
  </cdr:relSizeAnchor>
  <cdr:relSizeAnchor xmlns:cdr="http://schemas.openxmlformats.org/drawingml/2006/chartDrawing">
    <cdr:from>
      <cdr:x>0.75829</cdr:x>
      <cdr:y>0.22643</cdr:y>
    </cdr:from>
    <cdr:to>
      <cdr:x>0.83153</cdr:x>
      <cdr:y>0.29163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877619" y="1175647"/>
          <a:ext cx="664308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i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- </a:t>
          </a:r>
          <a:r>
            <a:rPr lang="pt-BR" sz="1600" b="1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8,6</a:t>
          </a:r>
          <a:r>
            <a:rPr lang="pt-BR" sz="1600" b="1" i="0" smtClean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rPr>
            <a:t>%</a:t>
          </a:r>
          <a:endParaRPr lang="pt-BR" sz="1600" b="1" i="0" dirty="0" smtClean="0">
            <a:solidFill>
              <a:srgbClr val="C00000"/>
            </a:solidFill>
            <a:latin typeface="Arial Narrow" charset="0"/>
            <a:ea typeface="Arial Narrow" charset="0"/>
            <a:cs typeface="Arial Narrow" charset="0"/>
          </a:endParaRPr>
        </a:p>
      </cdr:txBody>
    </cdr:sp>
  </cdr:relSizeAnchor>
  <cdr:relSizeAnchor xmlns:cdr="http://schemas.openxmlformats.org/drawingml/2006/chartDrawing">
    <cdr:from>
      <cdr:x>0.88462</cdr:x>
      <cdr:y>0.12482</cdr:y>
    </cdr:from>
    <cdr:to>
      <cdr:x>0.98673</cdr:x>
      <cdr:y>0.20188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023454" y="648108"/>
          <a:ext cx="926123" cy="40011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i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rPr>
            <a:t>- </a:t>
          </a:r>
          <a:r>
            <a:rPr lang="pt-BR" sz="2000" b="1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rPr>
            <a:t>24,4</a:t>
          </a:r>
          <a:r>
            <a:rPr lang="pt-BR" sz="2000" b="1" i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rPr>
            <a:t>%</a:t>
          </a:r>
          <a:endParaRPr lang="pt-BR" sz="2000" b="1" i="0" dirty="0" err="1" smtClean="0">
            <a:solidFill>
              <a:schemeClr val="bg1"/>
            </a:solidFill>
            <a:latin typeface="Arial Narrow" charset="0"/>
            <a:ea typeface="Arial Narrow" charset="0"/>
            <a:cs typeface="Arial Narrow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BC6075-401F-E544-9DA7-8EB12A988B4C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450CB0-EC14-3345-95E7-738601CBAB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06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334A16-4412-814D-9AF8-590817E1154B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A79C2C-56D6-7F41-B41B-32E2E684A3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8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79C2C-56D6-7F41-B41B-32E2E684A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undo-divisori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9"/>
          <p:cNvSpPr/>
          <p:nvPr userDrawn="1"/>
        </p:nvSpPr>
        <p:spPr>
          <a:xfrm>
            <a:off x="814388" y="2757488"/>
            <a:ext cx="1343025" cy="1341437"/>
          </a:xfrm>
          <a:prstGeom prst="ellipse">
            <a:avLst/>
          </a:prstGeom>
          <a:solidFill>
            <a:srgbClr val="E4001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2" descr="elementinho-divisori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821113"/>
            <a:ext cx="35306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20" y="690556"/>
            <a:ext cx="8420100" cy="1470025"/>
          </a:xfrm>
        </p:spPr>
        <p:txBody>
          <a:bodyPr/>
          <a:lstStyle>
            <a:lvl1pPr algn="l">
              <a:defRPr>
                <a:solidFill>
                  <a:srgbClr val="E4001C"/>
                </a:solidFill>
                <a:latin typeface="Lato Black Italic"/>
                <a:cs typeface="Lato Black Italic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998" y="2810992"/>
            <a:ext cx="1320800" cy="1220473"/>
          </a:xfrm>
        </p:spPr>
        <p:txBody>
          <a:bodyPr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Lato Black Italic"/>
                <a:cs typeface="Lato Black Ital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9137650" y="6088063"/>
            <a:ext cx="546100" cy="546100"/>
          </a:xfrm>
          <a:prstGeom prst="ellipse">
            <a:avLst/>
          </a:prstGeom>
          <a:solidFill>
            <a:srgbClr val="78BE3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marca_horiz-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045200"/>
            <a:ext cx="41798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9"/>
          <p:cNvCxnSpPr/>
          <p:nvPr userDrawn="1"/>
        </p:nvCxnSpPr>
        <p:spPr>
          <a:xfrm>
            <a:off x="915988" y="5788025"/>
            <a:ext cx="8066087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7151688" y="6169025"/>
            <a:ext cx="183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>
                <a:solidFill>
                  <a:srgbClr val="7F7F7F"/>
                </a:solidFill>
              </a:rPr>
              <a:t>www.conif.org.br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49948"/>
            <a:ext cx="8915400" cy="893877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1C7F00"/>
                </a:solidFill>
                <a:latin typeface="Lato Black"/>
                <a:cs typeface="Lato Black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806977"/>
            <a:ext cx="9009747" cy="3548483"/>
          </a:xfrm>
        </p:spPr>
        <p:txBody>
          <a:bodyPr>
            <a:normAutofit/>
          </a:bodyPr>
          <a:lstStyle>
            <a:lvl1pPr>
              <a:defRPr sz="2200">
                <a:latin typeface="Lato Regular"/>
                <a:cs typeface="Lato Regular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37650" y="6173788"/>
            <a:ext cx="5461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>
              <a:defRPr/>
            </a:pPr>
            <a:fld id="{A13B4F3F-FBDC-7645-B3B5-5DD1FCB6E84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82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C27342-8924-FD45-A933-8FCDDE58D6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954" b="4417"/>
          <a:stretch>
            <a:fillRect/>
          </a:stretch>
        </p:blipFill>
        <p:spPr bwMode="auto">
          <a:xfrm>
            <a:off x="0" y="-28575"/>
            <a:ext cx="9906000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1" descr="forma-cap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3"/>
          <a:stretch>
            <a:fillRect/>
          </a:stretch>
        </p:blipFill>
        <p:spPr bwMode="auto">
          <a:xfrm>
            <a:off x="-9525" y="608013"/>
            <a:ext cx="9915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1333738"/>
              </p:ext>
            </p:extLst>
          </p:nvPr>
        </p:nvGraphicFramePr>
        <p:xfrm>
          <a:off x="4439798" y="4693187"/>
          <a:ext cx="5142351" cy="207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-3903663" y="5132388"/>
            <a:ext cx="2884488" cy="0"/>
          </a:xfrm>
          <a:prstGeom prst="line">
            <a:avLst/>
          </a:prstGeom>
          <a:ln>
            <a:solidFill>
              <a:srgbClr val="E4001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4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357813"/>
            <a:ext cx="3587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05608"/>
              </p:ext>
            </p:extLst>
          </p:nvPr>
        </p:nvGraphicFramePr>
        <p:xfrm>
          <a:off x="577294" y="1806575"/>
          <a:ext cx="8832594" cy="30026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05986"/>
                <a:gridCol w="6026608"/>
              </a:tblGrid>
              <a:tr h="4878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Instituto</a:t>
                      </a:r>
                      <a:r>
                        <a:rPr lang="en-US" sz="2400" dirty="0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 Federal</a:t>
                      </a:r>
                      <a:endParaRPr lang="en-US" sz="24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 smtClean="0">
                          <a:latin typeface="Arial Narrow" charset="0"/>
                          <a:ea typeface="Arial Narrow" charset="0"/>
                          <a:cs typeface="Arial Narrow" charset="0"/>
                        </a:rPr>
                        <a:t>Segmento</a:t>
                      </a:r>
                      <a:endParaRPr lang="en-US" sz="2400" dirty="0"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02966">
                <a:tc>
                  <a:txBody>
                    <a:bodyPr/>
                    <a:lstStyle/>
                    <a:p>
                      <a:pPr marL="9048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charset="0"/>
                          <a:ea typeface="Arial Narrow" charset="0"/>
                          <a:cs typeface="Arial Narrow" charset="0"/>
                        </a:rPr>
                        <a:t>Bahia</a:t>
                      </a:r>
                      <a:endParaRPr kumimoji="0" lang="en-US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Equipamentos Médicos</a:t>
                      </a:r>
                      <a:endParaRPr lang="en-US" sz="2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  <a:tr h="502966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Ceará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Sistema de Embarcados e Mobilidade Digital</a:t>
                      </a:r>
                      <a:endParaRPr lang="en-US" sz="2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  <a:tr h="502966">
                <a:tc>
                  <a:txBody>
                    <a:bodyPr/>
                    <a:lstStyle/>
                    <a:p>
                      <a:pPr marL="9048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Espírito</a:t>
                      </a:r>
                      <a:r>
                        <a:rPr lang="pt-BR" sz="2400" baseline="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 Santo</a:t>
                      </a:r>
                      <a:endParaRPr lang="en-US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Metalurgia</a:t>
                      </a:r>
                      <a:endParaRPr lang="en-US" sz="2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  <a:tr h="502966">
                <a:tc>
                  <a:txBody>
                    <a:bodyPr/>
                    <a:lstStyle/>
                    <a:p>
                      <a:pPr marL="9048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Fluminense</a:t>
                      </a:r>
                      <a:endParaRPr lang="en-US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Monitoramento e Instrumentação para o Ambiente </a:t>
                      </a:r>
                      <a:endParaRPr lang="en-US" sz="24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  <a:tr h="502966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pt-BR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Minas Gerais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4938" indent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/>
                      </a:pPr>
                      <a:r>
                        <a:rPr lang="pt-BR" sz="2400" dirty="0"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Sistemas Automotivos Inteligentes</a:t>
                      </a:r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50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458D0B3-8F88-6941-8DF3-3895995E889A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77294" y="204211"/>
            <a:ext cx="8738155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13" name="Retângulo Arredondado 12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Os</a:t>
              </a:r>
              <a:r>
                <a:rPr lang="en-US" sz="3600" kern="1200" dirty="0" smtClean="0">
                  <a:latin typeface="Arial Narrow" charset="0"/>
                  <a:ea typeface="Arial Narrow" charset="0"/>
                  <a:cs typeface="Arial Narrow" charset="0"/>
                </a:rPr>
                <a:t> 5 </a:t>
              </a:r>
              <a:r>
                <a:rPr lang="en-US" sz="36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Pólos</a:t>
              </a:r>
              <a:r>
                <a:rPr lang="en-US" sz="3600" kern="1200" dirty="0" smtClean="0">
                  <a:latin typeface="Arial Narrow" charset="0"/>
                  <a:ea typeface="Arial Narrow" charset="0"/>
                  <a:cs typeface="Arial Narrow" charset="0"/>
                </a:rPr>
                <a:t> de </a:t>
              </a:r>
              <a:r>
                <a:rPr lang="en-US" sz="36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Inovação</a:t>
              </a:r>
              <a:r>
                <a:rPr lang="en-US" sz="36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6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Tecnológica</a:t>
              </a:r>
              <a:r>
                <a:rPr lang="en-US" sz="3600" kern="1200" dirty="0" smtClean="0">
                  <a:latin typeface="Arial Narrow" charset="0"/>
                  <a:ea typeface="Arial Narrow" charset="0"/>
                  <a:cs typeface="Arial Narrow" charset="0"/>
                </a:rPr>
                <a:t> da REDE</a:t>
              </a:r>
              <a:endParaRPr lang="en-US" sz="36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5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0296EC8-20E2-D749-801E-64FE66FFE9CF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11268" name="Picture 6" descr="grafico-pesqui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 b="8849"/>
          <a:stretch>
            <a:fillRect/>
          </a:stretch>
        </p:blipFill>
        <p:spPr bwMode="auto">
          <a:xfrm>
            <a:off x="0" y="1444625"/>
            <a:ext cx="99060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7" name="Retângulo Arredondado 6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Pesquisa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Aplicada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e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Extensão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Tecnológica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na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REDE</a:t>
              </a:r>
              <a:endParaRPr lang="en-US" sz="32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69983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17001289"/>
              </p:ext>
            </p:extLst>
          </p:nvPr>
        </p:nvGraphicFramePr>
        <p:xfrm>
          <a:off x="0" y="31019"/>
          <a:ext cx="722618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7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196"/>
            <a:ext cx="9906000" cy="1870010"/>
          </a:xfrm>
          <a:prstGeom prst="rect">
            <a:avLst/>
          </a:prstGeo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8960" cy="8354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0478"/>
            <a:ext cx="9906000" cy="2955010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8081010" y="851196"/>
            <a:ext cx="1703070" cy="314664"/>
          </a:xfrm>
          <a:prstGeom prst="roundRect">
            <a:avLst/>
          </a:prstGeom>
          <a:solidFill>
            <a:srgbClr val="C00000">
              <a:alpha val="37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 flipH="1">
            <a:off x="0" y="1084187"/>
            <a:ext cx="4674870" cy="321704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7372350" y="4287982"/>
            <a:ext cx="902970" cy="935527"/>
          </a:xfrm>
          <a:prstGeom prst="roundRect">
            <a:avLst/>
          </a:prstGeom>
          <a:solidFill>
            <a:srgbClr val="C00000">
              <a:alpha val="8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2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87681" y="1234440"/>
            <a:ext cx="8923019" cy="1918653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6" name="Retângulo Arredondado 5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 da REDE</a:t>
              </a:r>
              <a:endParaRPr lang="en-US" sz="48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09619195"/>
              </p:ext>
            </p:extLst>
          </p:nvPr>
        </p:nvGraphicFramePr>
        <p:xfrm>
          <a:off x="495300" y="138112"/>
          <a:ext cx="8915400" cy="89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41514C6-D1E0-5941-B833-8B3A8C2901AF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8196" name="Picture 3" descr="mapa-bras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4" y="1337784"/>
            <a:ext cx="4265613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40416381"/>
              </p:ext>
            </p:extLst>
          </p:nvPr>
        </p:nvGraphicFramePr>
        <p:xfrm>
          <a:off x="4560570" y="2952520"/>
          <a:ext cx="5054919" cy="271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71369E-7A44-3547-9BEF-521CE6A287E4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25" y="3736975"/>
            <a:ext cx="4546600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6" y="1785386"/>
            <a:ext cx="8943607" cy="396274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7" name="Retângulo Arredondado 6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,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Matrículas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e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Unidades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da REDE FEDERAL (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2015 a 2017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24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36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71369E-7A44-3547-9BEF-521CE6A287E4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25" y="3736975"/>
            <a:ext cx="4546600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38" y="1448159"/>
            <a:ext cx="7944068" cy="432235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de 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CUSTEIO da REDE FEDERAL (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2015 a 2017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24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3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71369E-7A44-3547-9BEF-521CE6A287E4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25" y="3736975"/>
            <a:ext cx="4546600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88" y="1236112"/>
            <a:ext cx="8309586" cy="452907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95300" y="204211"/>
            <a:ext cx="8923019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de 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INVESTIMENTO da REDE FEDERAL (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2015 a 2017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24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571369E-7A44-3547-9BEF-521CE6A287E4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9925" y="3736975"/>
            <a:ext cx="4546600" cy="2035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upo 6"/>
          <p:cNvGrpSpPr/>
          <p:nvPr/>
        </p:nvGrpSpPr>
        <p:grpSpPr>
          <a:xfrm>
            <a:off x="495300" y="63535"/>
            <a:ext cx="8923019" cy="620676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Histórico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do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Investimento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por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2400" dirty="0" err="1" smtClean="0">
                  <a:latin typeface="Arial Narrow" charset="0"/>
                  <a:ea typeface="Arial Narrow" charset="0"/>
                  <a:cs typeface="Arial Narrow" charset="0"/>
                </a:rPr>
                <a:t>Aluno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 da REDE FEDERAL (2012 </a:t>
              </a:r>
              <a:r>
                <a:rPr lang="en-US" sz="2400" dirty="0">
                  <a:latin typeface="Arial Narrow" charset="0"/>
                  <a:ea typeface="Arial Narrow" charset="0"/>
                  <a:cs typeface="Arial Narrow" charset="0"/>
                </a:rPr>
                <a:t>a 2017</a:t>
              </a:r>
              <a:r>
                <a:rPr lang="en-US" sz="2400" dirty="0" smtClean="0">
                  <a:latin typeface="Arial Narrow" charset="0"/>
                  <a:ea typeface="Arial Narrow" charset="0"/>
                  <a:cs typeface="Arial Narrow" charset="0"/>
                </a:rPr>
                <a:t>)</a:t>
              </a:r>
              <a:endParaRPr lang="en-US" sz="24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409686"/>
              </p:ext>
            </p:extLst>
          </p:nvPr>
        </p:nvGraphicFramePr>
        <p:xfrm>
          <a:off x="418042" y="797738"/>
          <a:ext cx="9069916" cy="519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8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87681" y="1234440"/>
            <a:ext cx="8923019" cy="1918653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6" name="Retângulo Arredondado 5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Quais</a:t>
              </a: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48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são</a:t>
              </a: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48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os</a:t>
              </a: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48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Impactos</a:t>
              </a: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48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dessa</a:t>
              </a: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48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redução</a:t>
              </a: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 do </a:t>
              </a:r>
              <a:r>
                <a:rPr lang="en-US" sz="48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Orçamento</a:t>
              </a: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?</a:t>
              </a:r>
              <a:endParaRPr lang="en-US" sz="48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3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rafico-matricu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7988"/>
            <a:ext cx="81565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965960" y="5294630"/>
            <a:ext cx="6196648" cy="419100"/>
          </a:xfrm>
          <a:noFill/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Até </a:t>
            </a:r>
            <a:r>
              <a:rPr lang="pt-BR" altLang="pt-BR" sz="1600" i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Maio 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de 2017: </a:t>
            </a:r>
            <a:r>
              <a:rPr lang="pt-BR" altLang="pt-BR" sz="1600" b="1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778.686 matrículas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(583.487 presencial e 195.199 </a:t>
            </a:r>
            <a:r>
              <a:rPr lang="pt-BR" altLang="pt-BR" sz="1600" i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EaD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  <a:endParaRPr lang="en-US" altLang="pt-BR" sz="1600" i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pt-BR" sz="1800" i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D6D1-0240-A546-84E1-C88552580376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95300" y="158491"/>
            <a:ext cx="8923019" cy="595889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latin typeface="Arial Narrow" charset="0"/>
                  <a:ea typeface="Arial Narrow" charset="0"/>
                  <a:cs typeface="Arial Narrow" charset="0"/>
                </a:rPr>
                <a:t>Matrículas</a:t>
              </a:r>
              <a:r>
                <a:rPr lang="en-US" sz="3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dirty="0" err="1" smtClean="0">
                  <a:latin typeface="Arial Narrow" charset="0"/>
                  <a:ea typeface="Arial Narrow" charset="0"/>
                  <a:cs typeface="Arial Narrow" charset="0"/>
                </a:rPr>
                <a:t>na</a:t>
              </a:r>
              <a:r>
                <a:rPr lang="en-US" sz="3200" dirty="0" smtClean="0">
                  <a:latin typeface="Arial Narrow" charset="0"/>
                  <a:ea typeface="Arial Narrow" charset="0"/>
                  <a:cs typeface="Arial Narrow" charset="0"/>
                </a:rPr>
                <a:t> REDE FEDERAL</a:t>
              </a:r>
              <a:endParaRPr lang="en-US" sz="32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2" name="Seta para Baixo 1"/>
          <p:cNvSpPr/>
          <p:nvPr/>
        </p:nvSpPr>
        <p:spPr>
          <a:xfrm>
            <a:off x="1760220" y="931983"/>
            <a:ext cx="6402388" cy="47817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6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83580"/>
          </a:xfrm>
          <a:prstGeom prst="rect">
            <a:avLst/>
          </a:prstGeom>
        </p:spPr>
      </p:pic>
      <p:sp>
        <p:nvSpPr>
          <p:cNvPr id="4" name="Retângulo Arredondado 3"/>
          <p:cNvSpPr/>
          <p:nvPr/>
        </p:nvSpPr>
        <p:spPr>
          <a:xfrm>
            <a:off x="2160270" y="3771900"/>
            <a:ext cx="6840220" cy="502920"/>
          </a:xfrm>
          <a:prstGeom prst="roundRect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2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196"/>
            <a:ext cx="9906000" cy="1870010"/>
          </a:xfrm>
          <a:prstGeom prst="rect">
            <a:avLst/>
          </a:prstGeo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8960" cy="8354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0478"/>
            <a:ext cx="9906000" cy="2955010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8081010" y="851196"/>
            <a:ext cx="1703070" cy="314664"/>
          </a:xfrm>
          <a:prstGeom prst="roundRect">
            <a:avLst/>
          </a:prstGeom>
          <a:solidFill>
            <a:srgbClr val="C00000">
              <a:alpha val="37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 flipH="1">
            <a:off x="0" y="1084187"/>
            <a:ext cx="4674870" cy="321704"/>
          </a:xfrm>
          <a:prstGeom prst="roundRect">
            <a:avLst/>
          </a:prstGeom>
          <a:solidFill>
            <a:srgbClr val="C0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7372350" y="4287982"/>
            <a:ext cx="902970" cy="935527"/>
          </a:xfrm>
          <a:prstGeom prst="roundRect">
            <a:avLst/>
          </a:prstGeom>
          <a:solidFill>
            <a:srgbClr val="C00000">
              <a:alpha val="8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Multiplicar 8"/>
          <p:cNvSpPr/>
          <p:nvPr/>
        </p:nvSpPr>
        <p:spPr>
          <a:xfrm>
            <a:off x="0" y="525780"/>
            <a:ext cx="9875520" cy="6013133"/>
          </a:xfrm>
          <a:prstGeom prst="mathMultiply">
            <a:avLst/>
          </a:prstGeom>
          <a:solidFill>
            <a:srgbClr val="C00000">
              <a:alpha val="65000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9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034542"/>
              </p:ext>
            </p:extLst>
          </p:nvPr>
        </p:nvGraphicFramePr>
        <p:xfrm>
          <a:off x="251460" y="137160"/>
          <a:ext cx="9258300" cy="581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E6FD690-1D3D-A045-BB0F-E61D0F427195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3725" y="5305425"/>
            <a:ext cx="32051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www.conif.org.br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conif@conif.org.br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(61) 3966-7201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i="1" dirty="0" err="1">
              <a:solidFill>
                <a:srgbClr val="E4001C"/>
              </a:solidFill>
              <a:latin typeface="Lato Regular"/>
              <a:cs typeface="Lato Regular"/>
            </a:endParaRPr>
          </a:p>
        </p:txBody>
      </p:sp>
      <p:pic>
        <p:nvPicPr>
          <p:cNvPr id="30725" name="Picture 1" descr="elementinho-ver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0"/>
            <a:ext cx="458946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413" y="2822575"/>
            <a:ext cx="7818231" cy="1723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UBERLANDO TIBURTINO LEITE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Reitor do Instituto Federal de Rondônia (IFRO)</a:t>
            </a:r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Coordenador da Câmara de Administração do </a:t>
            </a:r>
            <a:r>
              <a:rPr lang="pt-B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CONIF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i="1" dirty="0" err="1">
              <a:solidFill>
                <a:srgbClr val="E4001C"/>
              </a:solidFill>
              <a:latin typeface="Lato Black"/>
              <a:cs typeface="Lato Black"/>
            </a:endParaRPr>
          </a:p>
        </p:txBody>
      </p:sp>
      <p:pic>
        <p:nvPicPr>
          <p:cNvPr id="3072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089525"/>
            <a:ext cx="3587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8" y="231284"/>
            <a:ext cx="5767316" cy="8596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10" y="1033929"/>
            <a:ext cx="2895851" cy="12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6EC53BC-58B9-F844-B5C4-57DE3B59929F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9220" name="Imagem 6" descr="C:\Users\lena\Desktop\eix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328738"/>
            <a:ext cx="3235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2"/>
          <p:cNvSpPr>
            <a:spLocks noGrp="1"/>
          </p:cNvSpPr>
          <p:nvPr>
            <p:ph idx="1"/>
          </p:nvPr>
        </p:nvSpPr>
        <p:spPr>
          <a:xfrm>
            <a:off x="495300" y="1806575"/>
            <a:ext cx="4451350" cy="82232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b="1" dirty="0">
                <a:solidFill>
                  <a:srgbClr val="C00000"/>
                </a:solidFill>
                <a:latin typeface="Lato Back" charset="0"/>
                <a:ea typeface="Lato Back" charset="0"/>
                <a:cs typeface="Lato Back" charset="0"/>
              </a:rPr>
              <a:t>Mais de 9.000 </a:t>
            </a:r>
            <a:r>
              <a:rPr lang="pt-BR" altLang="pt-BR" b="1" dirty="0" smtClean="0">
                <a:solidFill>
                  <a:srgbClr val="C00000"/>
                </a:solidFill>
                <a:latin typeface="Lato Back" charset="0"/>
                <a:ea typeface="Lato Back" charset="0"/>
                <a:cs typeface="Lato Back" charset="0"/>
              </a:rPr>
              <a:t>Cursos </a:t>
            </a:r>
            <a:r>
              <a:rPr lang="pt-BR" altLang="pt-BR" b="1" dirty="0">
                <a:solidFill>
                  <a:srgbClr val="C00000"/>
                </a:solidFill>
                <a:latin typeface="Lato Back" charset="0"/>
                <a:ea typeface="Lato Back" charset="0"/>
                <a:cs typeface="Lato Back" charset="0"/>
              </a:rPr>
              <a:t>em diversas </a:t>
            </a:r>
            <a:r>
              <a:rPr lang="pt-BR" altLang="pt-BR" b="1" dirty="0" smtClean="0">
                <a:solidFill>
                  <a:srgbClr val="C00000"/>
                </a:solidFill>
                <a:latin typeface="Lato Back" charset="0"/>
                <a:ea typeface="Lato Back" charset="0"/>
                <a:cs typeface="Lato Back" charset="0"/>
              </a:rPr>
              <a:t>modalidades</a:t>
            </a:r>
            <a:endParaRPr lang="en-US" altLang="pt-BR" dirty="0">
              <a:solidFill>
                <a:srgbClr val="C00000"/>
              </a:solidFill>
              <a:latin typeface="Lato Back" charset="0"/>
              <a:ea typeface="Lato Back" charset="0"/>
              <a:cs typeface="Lato Back" charset="0"/>
            </a:endParaRPr>
          </a:p>
        </p:txBody>
      </p:sp>
      <p:pic>
        <p:nvPicPr>
          <p:cNvPr id="9222" name="Picture 9" descr="grafico-seto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059113"/>
            <a:ext cx="432911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2558880" y="132773"/>
            <a:ext cx="4552486" cy="765752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9" name="Retângulo Arredondado 8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Verticalização</a:t>
              </a:r>
              <a:r>
                <a:rPr lang="en-US" sz="3200" kern="1200" dirty="0" smtClean="0">
                  <a:latin typeface="Arial Narrow" charset="0"/>
                  <a:ea typeface="Arial Narrow" charset="0"/>
                  <a:cs typeface="Arial Narrow" charset="0"/>
                </a:rPr>
                <a:t> do </a:t>
              </a:r>
              <a:r>
                <a:rPr lang="en-US" sz="3200" kern="1200" dirty="0" err="1" smtClean="0">
                  <a:latin typeface="Arial Narrow" charset="0"/>
                  <a:ea typeface="Arial Narrow" charset="0"/>
                  <a:cs typeface="Arial Narrow" charset="0"/>
                </a:rPr>
                <a:t>Ensino</a:t>
              </a:r>
              <a:endParaRPr lang="en-US" sz="32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87681" y="1234440"/>
            <a:ext cx="8923019" cy="1918653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6" name="Retângulo Arredondado 5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>
                  <a:latin typeface="Arial Narrow" charset="0"/>
                  <a:ea typeface="Arial Narrow" charset="0"/>
                  <a:cs typeface="Arial Narrow" charset="0"/>
                </a:rPr>
                <a:t>O que a REDE FEDERAL tem?</a:t>
              </a:r>
              <a:endParaRPr lang="en-US" sz="48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1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rafico-matricu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7988"/>
            <a:ext cx="81565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965960" y="5294630"/>
            <a:ext cx="6196648" cy="419100"/>
          </a:xfrm>
          <a:noFill/>
          <a:ln>
            <a:solidFill>
              <a:srgbClr val="C00000"/>
            </a:solidFill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Até </a:t>
            </a:r>
            <a:r>
              <a:rPr lang="pt-BR" altLang="pt-BR" sz="1600" i="1" dirty="0" smtClean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Maio 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de 2017: </a:t>
            </a:r>
            <a:r>
              <a:rPr lang="pt-BR" altLang="pt-BR" sz="1600" b="1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778.686 matrículas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(583.487 presencial e 195.199 </a:t>
            </a:r>
            <a:r>
              <a:rPr lang="pt-BR" altLang="pt-BR" sz="1600" i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EaD</a:t>
            </a:r>
            <a:r>
              <a:rPr lang="pt-BR" altLang="pt-BR" sz="1600" i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)</a:t>
            </a:r>
            <a:endParaRPr lang="en-US" altLang="pt-BR" sz="1600" i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pt-BR" sz="1800" i="1" dirty="0">
              <a:solidFill>
                <a:srgbClr val="C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4DED6D1-0240-A546-84E1-C88552580376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95300" y="158491"/>
            <a:ext cx="8923019" cy="595889"/>
            <a:chOff x="1168229" y="64005"/>
            <a:chExt cx="6578941" cy="765752"/>
          </a:xfrm>
          <a:solidFill>
            <a:srgbClr val="C00000"/>
          </a:solidFill>
        </p:grpSpPr>
        <p:sp>
          <p:nvSpPr>
            <p:cNvPr id="8" name="Retângulo Arredondado 7"/>
            <p:cNvSpPr/>
            <p:nvPr/>
          </p:nvSpPr>
          <p:spPr>
            <a:xfrm>
              <a:off x="1168229" y="64005"/>
              <a:ext cx="6578941" cy="765752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1205610" y="101386"/>
              <a:ext cx="6504179" cy="6909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latin typeface="Arial Narrow" charset="0"/>
                  <a:ea typeface="Arial Narrow" charset="0"/>
                  <a:cs typeface="Arial Narrow" charset="0"/>
                </a:rPr>
                <a:t>Matrículas</a:t>
              </a:r>
              <a:r>
                <a:rPr lang="en-US" sz="3200" dirty="0" smtClean="0">
                  <a:latin typeface="Arial Narrow" charset="0"/>
                  <a:ea typeface="Arial Narrow" charset="0"/>
                  <a:cs typeface="Arial Narrow" charset="0"/>
                </a:rPr>
                <a:t> </a:t>
              </a:r>
              <a:r>
                <a:rPr lang="en-US" sz="3200" dirty="0" err="1" smtClean="0">
                  <a:latin typeface="Arial Narrow" charset="0"/>
                  <a:ea typeface="Arial Narrow" charset="0"/>
                  <a:cs typeface="Arial Narrow" charset="0"/>
                </a:rPr>
                <a:t>na</a:t>
              </a:r>
              <a:r>
                <a:rPr lang="en-US" sz="3200" dirty="0" smtClean="0">
                  <a:latin typeface="Arial Narrow" charset="0"/>
                  <a:ea typeface="Arial Narrow" charset="0"/>
                  <a:cs typeface="Arial Narrow" charset="0"/>
                </a:rPr>
                <a:t> REDE FEDERAL</a:t>
              </a:r>
              <a:endParaRPr lang="en-US" sz="3200" kern="1200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15B6621-4E5E-EC46-85B4-0AA5071D0589}" type="slidenum">
              <a:rPr lang="en-US" altLang="pt-BR" sz="160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pt-BR" sz="160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5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b="0" i="1" dirty="0" err="1" smtClean="0">
            <a:solidFill>
              <a:srgbClr val="E4001C"/>
            </a:solidFill>
            <a:latin typeface="Lato Black"/>
            <a:cs typeface="Lato Blac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4823</TotalTime>
  <Words>385</Words>
  <Application>Microsoft Office PowerPoint</Application>
  <PresentationFormat>Papel A4 (210 x 297 mm)</PresentationFormat>
  <Paragraphs>86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Lato Back</vt:lpstr>
      <vt:lpstr>Lato Black</vt:lpstr>
      <vt:lpstr>Lato Black Italic</vt:lpstr>
      <vt:lpstr>Lato Regular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 Federal de Educação Profissional, Científica e Tecnológica – A importância da Educação para o desenvolvimento regional</dc:title>
  <dc:creator>Menoko</dc:creator>
  <cp:lastModifiedBy>Elizabeth Gomes de Lima Santos</cp:lastModifiedBy>
  <cp:revision>142</cp:revision>
  <cp:lastPrinted>2017-06-21T18:22:35Z</cp:lastPrinted>
  <dcterms:created xsi:type="dcterms:W3CDTF">2017-05-29T19:16:50Z</dcterms:created>
  <dcterms:modified xsi:type="dcterms:W3CDTF">2017-07-13T12:16:51Z</dcterms:modified>
</cp:coreProperties>
</file>