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9" r:id="rId1"/>
  </p:sldMasterIdLst>
  <p:notesMasterIdLst>
    <p:notesMasterId r:id="rId21"/>
  </p:notesMasterIdLst>
  <p:handoutMasterIdLst>
    <p:handoutMasterId r:id="rId22"/>
  </p:handoutMasterIdLst>
  <p:sldIdLst>
    <p:sldId id="611" r:id="rId2"/>
    <p:sldId id="619" r:id="rId3"/>
    <p:sldId id="630" r:id="rId4"/>
    <p:sldId id="629" r:id="rId5"/>
    <p:sldId id="631" r:id="rId6"/>
    <p:sldId id="632" r:id="rId7"/>
    <p:sldId id="653" r:id="rId8"/>
    <p:sldId id="634" r:id="rId9"/>
    <p:sldId id="636" r:id="rId10"/>
    <p:sldId id="648" r:id="rId11"/>
    <p:sldId id="655" r:id="rId12"/>
    <p:sldId id="649" r:id="rId13"/>
    <p:sldId id="637" r:id="rId14"/>
    <p:sldId id="639" r:id="rId15"/>
    <p:sldId id="638" r:id="rId16"/>
    <p:sldId id="650" r:id="rId17"/>
    <p:sldId id="608" r:id="rId18"/>
    <p:sldId id="651" r:id="rId19"/>
    <p:sldId id="652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971" userDrawn="1">
          <p15:clr>
            <a:srgbClr val="A4A3A4"/>
          </p15:clr>
        </p15:guide>
        <p15:guide id="3" orient="horz" pos="10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Castro" initials="S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9E"/>
    <a:srgbClr val="FFCC00"/>
    <a:srgbClr val="002060"/>
    <a:srgbClr val="D5AC52"/>
    <a:srgbClr val="C7AE8A"/>
    <a:srgbClr val="FFFFFF"/>
    <a:srgbClr val="FFFF00"/>
    <a:srgbClr val="10253F"/>
    <a:srgbClr val="464649"/>
    <a:srgbClr val="4F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3" autoAdjust="0"/>
    <p:restoredTop sz="96619" autoAdjust="0"/>
  </p:normalViewPr>
  <p:slideViewPr>
    <p:cSldViewPr snapToGrid="0" snapToObjects="1">
      <p:cViewPr varScale="1">
        <p:scale>
          <a:sx n="92" d="100"/>
          <a:sy n="92" d="100"/>
        </p:scale>
        <p:origin x="1374" y="90"/>
      </p:cViewPr>
      <p:guideLst>
        <p:guide orient="horz" pos="1026"/>
        <p:guide pos="2971"/>
        <p:guide orient="horz" pos="10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1049A-0817-4B4B-ABFA-584AF2F9D895}" type="datetimeFigureOut">
              <a:rPr lang="en-US" smtClean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77A0B-D1CC-7F4A-AE5C-4C5364F6F05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4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622F9-A4C6-ED49-A0F1-253F0D2D7498}" type="datetimeFigureOut">
              <a:rPr lang="en-US" smtClean="0"/>
              <a:t>7/13/2017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E3A955-B271-0B48-8BBF-CE5C6DE29A0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9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7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0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8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12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Users\nadiaferreira\Downloads\Capa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AEBE20-0DD0-254F-A73F-E5D82B6A430F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F70F1-5260-DD46-ABC1-7C43A7EE7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39572" y="2052976"/>
            <a:ext cx="4050792" cy="2519543"/>
            <a:chOff x="4947415" y="3198538"/>
            <a:chExt cx="3586512" cy="1711794"/>
          </a:xfrm>
        </p:grpSpPr>
        <p:grpSp>
          <p:nvGrpSpPr>
            <p:cNvPr id="4" name="Grupo 3"/>
            <p:cNvGrpSpPr/>
            <p:nvPr/>
          </p:nvGrpSpPr>
          <p:grpSpPr>
            <a:xfrm>
              <a:off x="5522494" y="3198538"/>
              <a:ext cx="2582779" cy="1570578"/>
              <a:chOff x="5522494" y="3198538"/>
              <a:chExt cx="2582779" cy="1570578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5522494" y="3198538"/>
                <a:ext cx="2582779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6392778" y="3198538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6545178" y="3485747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4947415" y="3676610"/>
              <a:ext cx="3586512" cy="123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1 ano de gestão:</a:t>
              </a:r>
            </a:p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Começo de uma grande mudança</a:t>
              </a:r>
              <a:endParaRPr lang="pt-BR" sz="2800" b="1" dirty="0">
                <a:solidFill>
                  <a:srgbClr val="000000"/>
                </a:solidFill>
              </a:endParaRPr>
            </a:p>
            <a:p>
              <a:pPr algn="ctr"/>
              <a:endParaRPr lang="pt-BR" sz="2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25" y="3077936"/>
            <a:ext cx="3438064" cy="764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4639572" y="1492469"/>
            <a:ext cx="0" cy="4151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934089" y="5808047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Mendonça </a:t>
            </a:r>
            <a:r>
              <a:rPr lang="pt-BR" sz="1600" dirty="0">
                <a:solidFill>
                  <a:srgbClr val="000000"/>
                </a:solidFill>
              </a:rPr>
              <a:t>Filho</a:t>
            </a: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Maio </a:t>
            </a:r>
            <a:r>
              <a:rPr lang="pt-BR" sz="1400" dirty="0">
                <a:solidFill>
                  <a:srgbClr val="0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274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89712" y="1138771"/>
            <a:ext cx="467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Programas e bolsas no país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Implementação de 1180 bolsas de mestrado e doutorado suspensa no início de 2016 – R$ 5,5 milhões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Pagamento de bolsas do Programa Bolsas no País – recursos adicionais R$ 172 milhões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Concessão de R$ 22,7 milhões para o PROEX (equipamentos para curso de excelência)</a:t>
            </a:r>
          </a:p>
        </p:txBody>
      </p:sp>
    </p:spTree>
    <p:extLst>
      <p:ext uri="{BB962C8B-B14F-4D97-AF65-F5344CB8AC3E}">
        <p14:creationId xmlns:p14="http://schemas.microsoft.com/office/powerpoint/2010/main" val="598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32664" y="1136944"/>
            <a:ext cx="56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Hospitais Universitários - EBSERH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66352" y="2212147"/>
            <a:ext cx="7631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de R$ 320 milhões com recursos do MEC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Contratação de </a:t>
            </a:r>
            <a:r>
              <a:rPr lang="pt-BR" sz="2400" dirty="0" smtClean="0"/>
              <a:t>3.900 </a:t>
            </a:r>
            <a:r>
              <a:rPr lang="pt-BR" sz="2400" dirty="0"/>
              <a:t>profissionais </a:t>
            </a:r>
            <a:r>
              <a:rPr lang="pt-BR" sz="2400" dirty="0" smtClean="0"/>
              <a:t>concursados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Reativação de leitos </a:t>
            </a:r>
            <a:r>
              <a:rPr lang="pt-BR" sz="2400" dirty="0" smtClean="0"/>
              <a:t>que estavam desativados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Aumento de 11 mil internações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36 obras concluídas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34 obras em execução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650 mil consultas a mais do que no ano anterior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80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307125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cs typeface="Arial" panose="020B0604020202020204" pitchFamily="34" charset="0"/>
              </a:rPr>
              <a:t>Gestão democrática e inovadora</a:t>
            </a:r>
            <a:endParaRPr lang="pt-BR" sz="32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259362" y="3655357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ENEM </a:t>
            </a:r>
            <a:r>
              <a:rPr lang="pt-BR" sz="2800" b="1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O </a:t>
            </a:r>
            <a:r>
              <a:rPr lang="pt-BR" sz="2400" dirty="0"/>
              <a:t>MEC garantiu a execução do ENEM 2016 com </a:t>
            </a:r>
            <a:r>
              <a:rPr lang="pt-BR" sz="2400" dirty="0" smtClean="0"/>
              <a:t>sucesso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Consulta pública: 600 mil estudantes ouvidos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Mudanças ENEM 2017: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Provas </a:t>
            </a:r>
            <a:r>
              <a:rPr lang="pt-BR" sz="2400" dirty="0"/>
              <a:t>serão realizadas em 2 </a:t>
            </a:r>
            <a:r>
              <a:rPr lang="pt-BR" sz="2400" dirty="0" smtClean="0"/>
              <a:t>domingos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Deixa de ser certificação para o Ensino Médio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Sistema </a:t>
            </a:r>
            <a:r>
              <a:rPr lang="pt-BR" sz="2400" dirty="0"/>
              <a:t>de inscrição </a:t>
            </a:r>
            <a:r>
              <a:rPr lang="pt-BR" sz="2400" dirty="0" smtClean="0"/>
              <a:t>incrementado para </a:t>
            </a:r>
            <a:r>
              <a:rPr lang="pt-BR" sz="2400" dirty="0"/>
              <a:t>mais segurança aos </a:t>
            </a:r>
            <a:r>
              <a:rPr lang="pt-BR" sz="2400" dirty="0" smtClean="0"/>
              <a:t>estudantes</a:t>
            </a:r>
            <a:endParaRPr lang="pt-BR" sz="2400" dirty="0"/>
          </a:p>
          <a:p>
            <a:pPr lvl="1"/>
            <a:endParaRPr lang="pt-BR" sz="2200" dirty="0" smtClean="0"/>
          </a:p>
          <a:p>
            <a:pPr lvl="1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7213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t-BR" sz="2800" b="1" dirty="0" smtClean="0"/>
              <a:t>BNCC - </a:t>
            </a:r>
            <a:r>
              <a:rPr lang="pt-BR" sz="2800" b="1" dirty="0" smtClean="0">
                <a:cs typeface="Arial" panose="020B0604020202020204" pitchFamily="34" charset="0"/>
              </a:rPr>
              <a:t>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E</a:t>
            </a:r>
            <a:r>
              <a:rPr lang="pt-BR" sz="2400" dirty="0" smtClean="0"/>
              <a:t>ntregue ao CNE </a:t>
            </a:r>
            <a:r>
              <a:rPr lang="pt-BR" sz="2400" dirty="0"/>
              <a:t>o documento da Educação Infantil ao Ensino </a:t>
            </a:r>
            <a:r>
              <a:rPr lang="pt-BR" sz="2400" dirty="0" smtClean="0"/>
              <a:t>Fundamental</a:t>
            </a:r>
          </a:p>
          <a:p>
            <a:pPr lvl="0"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 smtClean="0"/>
              <a:t>A Base </a:t>
            </a:r>
            <a:r>
              <a:rPr lang="pt-BR" sz="2400" dirty="0"/>
              <a:t>estabelece conteúdos essenciais e competências que todas </a:t>
            </a:r>
            <a:r>
              <a:rPr lang="pt-BR" sz="2400" dirty="0" smtClean="0"/>
              <a:t>os estudantes </a:t>
            </a:r>
            <a:r>
              <a:rPr lang="pt-BR" sz="2400" dirty="0"/>
              <a:t>deverão desenvolver na Educação </a:t>
            </a:r>
            <a:r>
              <a:rPr lang="pt-BR" sz="2400" dirty="0" smtClean="0"/>
              <a:t>Básica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Referência comum e obrigatória para a elaboração dos currículos das escolas de todo o Brasil</a:t>
            </a:r>
            <a:r>
              <a:rPr lang="pt-BR" sz="2400" dirty="0" smtClean="0"/>
              <a:t>.</a:t>
            </a:r>
            <a:endParaRPr lang="pt-BR" sz="2400" dirty="0"/>
          </a:p>
          <a:p>
            <a:pPr lvl="0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6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FIES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Uma </a:t>
            </a:r>
            <a:r>
              <a:rPr lang="pt-BR" sz="2400" dirty="0"/>
              <a:t>das prioridades para 2017 é a apresentação de um Novo Fies com o aperfeiçoamento do modelo de financiamento e de </a:t>
            </a:r>
            <a:r>
              <a:rPr lang="pt-BR" sz="2400" dirty="0" smtClean="0"/>
              <a:t>gestão: 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2016, viabilização da </a:t>
            </a:r>
            <a:r>
              <a:rPr lang="pt-BR" sz="2400" dirty="0"/>
              <a:t>renovação dos financiamentos de aproximadamente 1,5 milhão de estudantes </a:t>
            </a:r>
            <a:endParaRPr lang="pt-BR" sz="2400" dirty="0" smtClean="0"/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75 </a:t>
            </a:r>
            <a:r>
              <a:rPr lang="pt-BR" sz="2400" dirty="0"/>
              <a:t>mil </a:t>
            </a:r>
            <a:r>
              <a:rPr lang="pt-BR" sz="2400" dirty="0" smtClean="0"/>
              <a:t>vagas no 2º semestre de 2016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150 mil vagas no 1º semestre de 2017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7286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Escola em Tempo Integral - 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07113" y="2183384"/>
            <a:ext cx="6837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ü"/>
            </a:pPr>
            <a:r>
              <a:rPr lang="pt-BR" sz="2200" dirty="0"/>
              <a:t>Política de Fomento da Escola em Tempo </a:t>
            </a:r>
            <a:r>
              <a:rPr lang="pt-BR" sz="2200" dirty="0" smtClean="0"/>
              <a:t>Integral</a:t>
            </a:r>
          </a:p>
          <a:p>
            <a:pPr lvl="0" algn="just"/>
            <a:endParaRPr lang="pt-BR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Investimento total de R$ 1,5 bilhão - 500 milhões de </a:t>
            </a:r>
            <a:r>
              <a:rPr lang="pt-BR" sz="2400" dirty="0" smtClean="0"/>
              <a:t>recursos/ano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500 mil novas vagas em </a:t>
            </a:r>
            <a:r>
              <a:rPr lang="pt-BR" sz="2400" dirty="0" smtClean="0"/>
              <a:t>3 anos – mais que dobrar o número existente 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</a:t>
            </a:r>
            <a:r>
              <a:rPr lang="pt-BR" sz="2400" dirty="0"/>
              <a:t>de R$2.000 por aluno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460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Ensino Médio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728998"/>
            <a:ext cx="6799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/>
              <a:t>M</a:t>
            </a:r>
            <a:r>
              <a:rPr lang="pt-BR" sz="2400" dirty="0" smtClean="0"/>
              <a:t>aior </a:t>
            </a:r>
            <a:r>
              <a:rPr lang="pt-BR" sz="2400" dirty="0"/>
              <a:t>mudança </a:t>
            </a:r>
            <a:r>
              <a:rPr lang="pt-BR" sz="2400" dirty="0" smtClean="0"/>
              <a:t>na educação dos últimos 20 anos 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2017, </a:t>
            </a:r>
            <a:r>
              <a:rPr lang="pt-BR" sz="2400" dirty="0"/>
              <a:t>a Lei foi sancionada pelo presidente </a:t>
            </a:r>
            <a:r>
              <a:rPr lang="pt-BR" sz="2400" dirty="0" smtClean="0"/>
              <a:t>Temer</a:t>
            </a:r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V</a:t>
            </a:r>
            <a:r>
              <a:rPr lang="pt-BR" sz="2400" dirty="0" smtClean="0"/>
              <a:t>alorização </a:t>
            </a:r>
            <a:r>
              <a:rPr lang="pt-BR" sz="2400" dirty="0"/>
              <a:t>do protagonismo juvenil e a flexibilização </a:t>
            </a:r>
            <a:r>
              <a:rPr lang="pt-BR" sz="2400" dirty="0" smtClean="0"/>
              <a:t>curricular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O</a:t>
            </a:r>
            <a:r>
              <a:rPr lang="pt-BR" sz="2400" dirty="0" smtClean="0"/>
              <a:t>bjetivo </a:t>
            </a:r>
            <a:r>
              <a:rPr lang="pt-BR" sz="2400" dirty="0"/>
              <a:t>de tornar </a:t>
            </a:r>
            <a:r>
              <a:rPr lang="pt-BR" sz="2400" dirty="0" smtClean="0"/>
              <a:t>o ensino médio mais eficiente e atraente </a:t>
            </a:r>
            <a:r>
              <a:rPr lang="pt-BR" sz="2400" dirty="0"/>
              <a:t>para os </a:t>
            </a:r>
            <a:r>
              <a:rPr lang="pt-BR" sz="2400" dirty="0" smtClean="0"/>
              <a:t>jovens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Aprovada por 72% da população (Ibope)</a:t>
            </a:r>
          </a:p>
          <a:p>
            <a:pPr lvl="0" algn="just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881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007113" y="5990426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hatsApp Video 2017-05-15 at 20.37.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8691" y="1676400"/>
            <a:ext cx="6608084" cy="37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851" y="3951419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48851" y="2669628"/>
            <a:ext cx="683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 Há de se ter uma unidade, uma adesão da sociedade em torno da educação, sem a qual não vamos chegar a lugar nenhum” (Mendonça Filho)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8013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Resgate do orçamento e regularização de repasses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840828" y="1660164"/>
            <a:ext cx="7672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1801" y="1778298"/>
            <a:ext cx="7624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Resgate de R$ 4,7 bilhões do corte de R$ 6,4 bilhões da gestão </a:t>
            </a:r>
            <a:r>
              <a:rPr lang="pt-BR" sz="2200" dirty="0" smtClean="0"/>
              <a:t>anterior</a:t>
            </a:r>
          </a:p>
          <a:p>
            <a:pPr lvl="1"/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Recursos </a:t>
            </a:r>
            <a:r>
              <a:rPr lang="pt-BR" sz="2200" dirty="0"/>
              <a:t>garantidos </a:t>
            </a:r>
            <a:r>
              <a:rPr lang="pt-BR" sz="2200" dirty="0" smtClean="0"/>
              <a:t>para novas vagas e pagamento da </a:t>
            </a:r>
            <a:r>
              <a:rPr lang="pt-BR" sz="2200" dirty="0"/>
              <a:t>administração do FIES (MP FIES</a:t>
            </a:r>
            <a:r>
              <a:rPr lang="pt-BR" sz="2200" dirty="0" smtClean="0"/>
              <a:t>)</a:t>
            </a:r>
          </a:p>
          <a:p>
            <a:pPr lvl="1"/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Liberação </a:t>
            </a:r>
            <a:r>
              <a:rPr lang="pt-BR" sz="2200" dirty="0"/>
              <a:t>de R$ 700 milhões para o bolsa formação do </a:t>
            </a:r>
            <a:r>
              <a:rPr lang="pt-BR" sz="2200" dirty="0" smtClean="0"/>
              <a:t>PRONATEC</a:t>
            </a:r>
          </a:p>
        </p:txBody>
      </p:sp>
    </p:spTree>
    <p:extLst>
      <p:ext uri="{BB962C8B-B14F-4D97-AF65-F5344CB8AC3E}">
        <p14:creationId xmlns:p14="http://schemas.microsoft.com/office/powerpoint/2010/main" val="2437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101824" y="1607748"/>
            <a:ext cx="7122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27931" y="1084529"/>
            <a:ext cx="727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Evolução </a:t>
            </a:r>
            <a:r>
              <a:rPr lang="pt-BR" sz="2800" b="1" dirty="0"/>
              <a:t>do </a:t>
            </a:r>
            <a:r>
              <a:rPr lang="pt-BR" sz="2800" b="1" dirty="0" smtClean="0"/>
              <a:t>Orçamento</a:t>
            </a:r>
            <a:endParaRPr lang="pt-BR" sz="2800" dirty="0"/>
          </a:p>
        </p:txBody>
      </p: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64336" y="1717008"/>
            <a:ext cx="306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2010 </a:t>
            </a:r>
            <a:r>
              <a:rPr lang="pt-BR" b="1" dirty="0"/>
              <a:t>a </a:t>
            </a:r>
            <a:r>
              <a:rPr lang="pt-BR" b="1" dirty="0" smtClean="0"/>
              <a:t>2017 </a:t>
            </a:r>
            <a:r>
              <a:rPr lang="pt-BR" b="1" dirty="0"/>
              <a:t>em R$ </a:t>
            </a:r>
            <a:r>
              <a:rPr lang="pt-BR" b="1" dirty="0" smtClean="0"/>
              <a:t>bilhão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3682"/>
              </p:ext>
            </p:extLst>
          </p:nvPr>
        </p:nvGraphicFramePr>
        <p:xfrm>
          <a:off x="630238" y="2081213"/>
          <a:ext cx="8151812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Planilha" r:id="rId6" imgW="9105900" imgH="6305640" progId="Excel.Sheet.8">
                  <p:embed/>
                </p:oleObj>
              </mc:Choice>
              <mc:Fallback>
                <p:oleObj name="Planilha" r:id="rId6" imgW="9105900" imgH="63056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238" y="2081213"/>
                        <a:ext cx="8151812" cy="439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de obras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97631" y="2064257"/>
            <a:ext cx="698074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1.720 obras foram concluídas de maio a dezembro/FNDE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168 obras concluídas na Rede Federal de Ensino Técnico de maio a dezembro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357 obras em execução da Rede Federal de Ensino Técnico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528 obras em andamento nas 63 Universidades Federais</a:t>
            </a:r>
          </a:p>
          <a:p>
            <a:pPr lvl="0"/>
            <a:endParaRPr lang="pt-BR" sz="2000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6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e aperfeiçoamento de programas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92" y="2059218"/>
            <a:ext cx="77567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PNAIC</a:t>
            </a:r>
            <a:r>
              <a:rPr lang="pt-BR" sz="2200" dirty="0"/>
              <a:t> – programa foi retomado e foi lançado o PNAIC em Ação com aperfeiçoamentos ao desenho </a:t>
            </a:r>
            <a:r>
              <a:rPr lang="pt-BR" sz="2200" dirty="0" smtClean="0"/>
              <a:t>inicial – autonomia aos estados e formação em serviço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Mais Educação </a:t>
            </a:r>
            <a:r>
              <a:rPr lang="pt-BR" sz="2200" dirty="0"/>
              <a:t>– programa foi retomado e </a:t>
            </a:r>
            <a:r>
              <a:rPr lang="pt-BR" sz="2200" dirty="0" smtClean="0"/>
              <a:t>aperfeiçoado com </a:t>
            </a:r>
            <a:r>
              <a:rPr lang="pt-BR" sz="2200" dirty="0"/>
              <a:t>foco </a:t>
            </a:r>
            <a:r>
              <a:rPr lang="pt-BR" sz="2200" dirty="0" smtClean="0"/>
              <a:t>no reforço 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Ensino Médio Inovador </a:t>
            </a:r>
            <a:r>
              <a:rPr lang="pt-BR" sz="2200" dirty="0"/>
              <a:t>– programa foi retomado e aperfeiçoado com foco no reforço </a:t>
            </a:r>
            <a:r>
              <a:rPr lang="pt-BR" sz="2200" dirty="0" smtClean="0"/>
              <a:t>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Brasil Alfabetizado </a:t>
            </a:r>
            <a:r>
              <a:rPr lang="pt-BR" sz="2200" dirty="0"/>
              <a:t>– </a:t>
            </a:r>
            <a:r>
              <a:rPr lang="pt-BR" sz="2200" dirty="0" smtClean="0"/>
              <a:t>último ciclo em 2014, saneamento </a:t>
            </a:r>
            <a:r>
              <a:rPr lang="pt-BR" sz="2200" dirty="0"/>
              <a:t>de </a:t>
            </a:r>
            <a:r>
              <a:rPr lang="pt-BR" sz="2200" dirty="0" smtClean="0"/>
              <a:t>dívidas e retomada do </a:t>
            </a:r>
            <a:r>
              <a:rPr lang="pt-BR" sz="2200" dirty="0"/>
              <a:t>programa com abertura de novo ciclo</a:t>
            </a:r>
          </a:p>
        </p:txBody>
      </p:sp>
    </p:spTree>
    <p:extLst>
      <p:ext uri="{BB962C8B-B14F-4D97-AF65-F5344CB8AC3E}">
        <p14:creationId xmlns:p14="http://schemas.microsoft.com/office/powerpoint/2010/main" val="23857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08993" y="1143445"/>
            <a:ext cx="769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Formação técnica </a:t>
            </a:r>
            <a:r>
              <a:rPr lang="pt-BR" sz="2800" b="1" dirty="0" smtClean="0"/>
              <a:t>para </a:t>
            </a:r>
            <a:r>
              <a:rPr lang="pt-BR" sz="2800" b="1" dirty="0"/>
              <a:t>jovem do Ensino Médio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78069" y="1660164"/>
            <a:ext cx="7966841" cy="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08993" y="2269243"/>
            <a:ext cx="686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MedioTEC</a:t>
            </a:r>
            <a:endParaRPr lang="pt-BR" sz="2400" b="1" dirty="0" smtClean="0"/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Liberação </a:t>
            </a:r>
            <a:r>
              <a:rPr lang="pt-BR" sz="2400" dirty="0"/>
              <a:t>de R$ 700 milhões 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Inicialmente 14 estados serão beneficiados - parceria com as redes estaduais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82 mil vagas em 2017 para jovens da rede pública</a:t>
            </a:r>
          </a:p>
          <a:p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Alfabetização e Formação de Professores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0304" y="1891866"/>
            <a:ext cx="7118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Alfabetização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Programa </a:t>
            </a:r>
            <a:r>
              <a:rPr lang="pt-BR" sz="2200" dirty="0"/>
              <a:t>de alfabetização/letramento destinado às crianças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Foco: crianças do 2º, 5º e 9º anos do Ensino Fundamental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9400" y="3904574"/>
            <a:ext cx="72972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Formação de Professores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Formulação </a:t>
            </a:r>
            <a:r>
              <a:rPr lang="pt-BR" sz="2200" dirty="0"/>
              <a:t>de uma política nacional de formação de professores já articulada à BNCC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Formação continuada: parcerias com estados, municípios, ONGs, instituições formadoras</a:t>
            </a:r>
          </a:p>
        </p:txBody>
      </p:sp>
    </p:spTree>
    <p:extLst>
      <p:ext uri="{BB962C8B-B14F-4D97-AF65-F5344CB8AC3E}">
        <p14:creationId xmlns:p14="http://schemas.microsoft.com/office/powerpoint/2010/main" val="1081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Rede Federal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3206" y="2041350"/>
            <a:ext cx="7562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recursos de custeio para </a:t>
            </a:r>
            <a:r>
              <a:rPr lang="pt-BR" sz="2200" dirty="0" err="1"/>
              <a:t>para</a:t>
            </a:r>
            <a:r>
              <a:rPr lang="pt-BR" sz="2200" dirty="0"/>
              <a:t>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repasse da assistência estudantil para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Reajuste 10% para professores, técnicos das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Expansão de matrícula do PRONATEC: de 138.606 para 168.590 matrículas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084" y="5185539"/>
            <a:ext cx="6260529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1" indent="-342900" algn="ctr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bg1"/>
                </a:solidFill>
              </a:rPr>
              <a:t>Liberação financeira de R$ 8,159 </a:t>
            </a:r>
            <a:r>
              <a:rPr lang="pt-BR" sz="2200" dirty="0" smtClean="0">
                <a:solidFill>
                  <a:schemeClr val="bg1"/>
                </a:solidFill>
              </a:rPr>
              <a:t>bilhões desde maio 2016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5346" y="1113062"/>
            <a:ext cx="591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Internacionalização da Educação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Novos editais de bolsa doutorado foram lançados -</a:t>
            </a:r>
            <a:r>
              <a:rPr lang="pt-BR" sz="2400" dirty="0"/>
              <a:t> 4 mil </a:t>
            </a:r>
            <a:r>
              <a:rPr lang="pt-BR" sz="2400" dirty="0" smtClean="0"/>
              <a:t>estudantes no Programa de Doutorado Sanduíche no Exterior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Retomada de acordos estratégicos – mais de 18 mil estudantes, professores e pesquisadores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Fortalecimento da pós graduação, mestrado e doutorado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624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0&quot;&gt;&lt;m_msothmcolidx val=&quot;0&quot;/&gt;&lt;m_rgb r=&quot;D8&quot; g=&quot;0A&quot; b=&quot;28&quot;/&gt;&lt;m_nBrightness val=&quot;0&quot;/&gt;&lt;/elem&gt;&lt;elem m_fUsage=&quot;9.00000000000000020000E-001&quot;&gt;&lt;m_msothmcolidx val=&quot;0&quot;/&gt;&lt;m_rgb r=&quot;CE&quot; g=&quot;17&quot; b=&quot;13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20160713_proposta_politica_publica_v25</Template>
  <TotalTime>8300825</TotalTime>
  <Words>1318</Words>
  <Application>Microsoft Office PowerPoint</Application>
  <PresentationFormat>Apresentação na tela (4:3)</PresentationFormat>
  <Paragraphs>263</Paragraphs>
  <Slides>19</Slides>
  <Notes>19</Notes>
  <HiddenSlides>0</HiddenSlides>
  <MMClips>1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política pública</dc:title>
  <dc:creator>Catarina</dc:creator>
  <cp:lastModifiedBy>Elizabeth Gomes de Lima Santos</cp:lastModifiedBy>
  <cp:revision>922</cp:revision>
  <cp:lastPrinted>2017-05-15T20:45:55Z</cp:lastPrinted>
  <dcterms:created xsi:type="dcterms:W3CDTF">2016-07-22T22:41:32Z</dcterms:created>
  <dcterms:modified xsi:type="dcterms:W3CDTF">2017-07-13T13:32:00Z</dcterms:modified>
</cp:coreProperties>
</file>